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hDclMAXkVl07/rLfZAZZ6d6XFN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27" d="100"/>
          <a:sy n="27" d="100"/>
        </p:scale>
        <p:origin x="447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1"/>
            <a:ext cx="2972547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3853" y="1"/>
            <a:ext cx="2972547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481" y="4714876"/>
            <a:ext cx="5487040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t" anchorCtr="0">
            <a:norm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429751"/>
            <a:ext cx="2972547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3853" y="9429751"/>
            <a:ext cx="2972547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685481" y="4714876"/>
            <a:ext cx="5487040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 txBox="1">
            <a:spLocks noGrp="1"/>
          </p:cNvSpPr>
          <p:nvPr>
            <p:ph type="sldNum" idx="12"/>
          </p:nvPr>
        </p:nvSpPr>
        <p:spPr>
          <a:xfrm>
            <a:off x="3883853" y="9429751"/>
            <a:ext cx="2972547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rgbClr val="000000"/>
                </a:solidFill>
              </a:rPr>
              <a:t>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12:notes"/>
          <p:cNvSpPr txBox="1">
            <a:spLocks noGrp="1"/>
          </p:cNvSpPr>
          <p:nvPr>
            <p:ph type="body" idx="1"/>
          </p:nvPr>
        </p:nvSpPr>
        <p:spPr>
          <a:xfrm>
            <a:off x="685481" y="4714876"/>
            <a:ext cx="5487040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t" anchorCtr="0">
            <a:normAutofit/>
          </a:bodyPr>
          <a:lstStyle/>
          <a:p>
            <a:pPr marL="0" lvl="0" indent="-76200" algn="l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t-IT"/>
              <a:t>Descrivere la distribuzione delle diseguaglianze nella Città di Bologna</a:t>
            </a:r>
            <a:endParaRPr/>
          </a:p>
          <a:p>
            <a:pPr marL="0" lvl="0" indent="-76200" algn="l" rtl="0">
              <a:lnSpc>
                <a:spcPct val="78000"/>
              </a:lnSpc>
              <a:spcBef>
                <a:spcPts val="190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t-IT"/>
              <a:t>Individuare le aree più vulnerabili</a:t>
            </a:r>
            <a:endParaRPr/>
          </a:p>
          <a:p>
            <a:pPr marL="0" lvl="0" indent="0" algn="l" rtl="0">
              <a:spcBef>
                <a:spcPts val="1903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2:notes"/>
          <p:cNvSpPr txBox="1">
            <a:spLocks noGrp="1"/>
          </p:cNvSpPr>
          <p:nvPr>
            <p:ph type="sldNum" idx="12"/>
          </p:nvPr>
        </p:nvSpPr>
        <p:spPr>
          <a:xfrm>
            <a:off x="3883853" y="9429751"/>
            <a:ext cx="2972547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b" anchorCtr="0">
            <a:noAutofit/>
          </a:bodyPr>
          <a:lstStyle/>
          <a:p>
            <a:pPr marL="0" lvl="0" indent="0" algn="r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13:notes"/>
          <p:cNvSpPr txBox="1">
            <a:spLocks noGrp="1"/>
          </p:cNvSpPr>
          <p:nvPr>
            <p:ph type="body" idx="1"/>
          </p:nvPr>
        </p:nvSpPr>
        <p:spPr>
          <a:xfrm>
            <a:off x="685481" y="4714876"/>
            <a:ext cx="5487040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Le esperienze analoghe suggeriscono di definire microarea una zona con una popolazione di </a:t>
            </a:r>
            <a:r>
              <a:rPr lang="it-IT" b="1"/>
              <a:t>800-2500 abitanti</a:t>
            </a:r>
            <a:endParaRPr/>
          </a:p>
          <a:p>
            <a:pPr marL="0" lvl="0" indent="0" algn="l" rtl="0">
              <a:spcBef>
                <a:spcPts val="1807"/>
              </a:spcBef>
              <a:spcAft>
                <a:spcPts val="0"/>
              </a:spcAft>
              <a:buNone/>
            </a:pPr>
            <a:r>
              <a:rPr lang="it-IT"/>
              <a:t>Nell’ambito della co-progettazione si è deciso di partire con un prima sperimentazione nell’area statistica di Croce del Biacco, in particolare nella zona del </a:t>
            </a:r>
            <a:r>
              <a:rPr lang="it-IT" b="1"/>
              <a:t>comparto ACER di Piazza dei Colori</a:t>
            </a:r>
            <a:r>
              <a:rPr lang="it-IT"/>
              <a:t>. </a:t>
            </a:r>
            <a:endParaRPr/>
          </a:p>
          <a:p>
            <a:pPr marL="0" lvl="0" indent="0" algn="l" rtl="0">
              <a:spcBef>
                <a:spcPts val="1807"/>
              </a:spcBef>
              <a:spcAft>
                <a:spcPts val="0"/>
              </a:spcAft>
              <a:buNone/>
            </a:pPr>
            <a:r>
              <a:rPr lang="it-IT"/>
              <a:t>Tale decisione è motivata anche dalla </a:t>
            </a:r>
            <a:r>
              <a:rPr lang="it-IT" b="1"/>
              <a:t>strategicità</a:t>
            </a:r>
            <a:r>
              <a:rPr lang="it-IT"/>
              <a:t> dell’area perché su di essa convergono numerose progettualità in essere (tavolo Croce del Biacco, PdZ, …) e ha una rete associativa molto viva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3:notes"/>
          <p:cNvSpPr txBox="1">
            <a:spLocks noGrp="1"/>
          </p:cNvSpPr>
          <p:nvPr>
            <p:ph type="sldNum" idx="12"/>
          </p:nvPr>
        </p:nvSpPr>
        <p:spPr>
          <a:xfrm>
            <a:off x="3883853" y="9429751"/>
            <a:ext cx="2972547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rgbClr val="000000"/>
                </a:solidFill>
              </a:rPr>
              <a:t>11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4:notes"/>
          <p:cNvSpPr txBox="1">
            <a:spLocks noGrp="1"/>
          </p:cNvSpPr>
          <p:nvPr>
            <p:ph type="body" idx="1"/>
          </p:nvPr>
        </p:nvSpPr>
        <p:spPr>
          <a:xfrm>
            <a:off x="685481" y="4714876"/>
            <a:ext cx="5487040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Anziani poco più del 21% a fronte di una media cittadina del 25%</a:t>
            </a:r>
            <a:endParaRPr/>
          </a:p>
        </p:txBody>
      </p:sp>
      <p:sp>
        <p:nvSpPr>
          <p:cNvPr id="201" name="Google Shape;201;p14:notes"/>
          <p:cNvSpPr txBox="1">
            <a:spLocks noGrp="1"/>
          </p:cNvSpPr>
          <p:nvPr>
            <p:ph type="sldNum" idx="12"/>
          </p:nvPr>
        </p:nvSpPr>
        <p:spPr>
          <a:xfrm>
            <a:off x="3883853" y="9429751"/>
            <a:ext cx="2972547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rgbClr val="000000"/>
                </a:solidFill>
              </a:rPr>
              <a:t>12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15:notes"/>
          <p:cNvSpPr txBox="1">
            <a:spLocks noGrp="1"/>
          </p:cNvSpPr>
          <p:nvPr>
            <p:ph type="body" idx="1"/>
          </p:nvPr>
        </p:nvSpPr>
        <p:spPr>
          <a:xfrm>
            <a:off x="685481" y="4714876"/>
            <a:ext cx="5487040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/>
              <a:t>MICROEQUIPE DI PROSSIMITA</a:t>
            </a:r>
            <a:r>
              <a:rPr lang="it-IT"/>
              <a:t>’ costituita da risorse infermieristiche e sociali. Principale dispositivo operativo + risorse aggregate (tirocinanti, servizio civile, tesisti, volontari, ecc.)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743"/>
              </a:spcBef>
              <a:spcAft>
                <a:spcPts val="0"/>
              </a:spcAft>
              <a:buNone/>
            </a:pPr>
            <a:r>
              <a:rPr lang="it-IT" b="1"/>
              <a:t>Tavolo di co-progettazione e orientamento: </a:t>
            </a:r>
            <a:r>
              <a:rPr lang="it-IT"/>
              <a:t>costituita dai referenti dei servizi implicati che periodicamente, insieme all’equipe di prossimità, monitora l’andamento della attività e da indicazioni strategiche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743"/>
              </a:spcBef>
              <a:spcAft>
                <a:spcPts val="0"/>
              </a:spcAft>
              <a:buNone/>
            </a:pPr>
            <a:r>
              <a:rPr lang="it-IT" b="1"/>
              <a:t>Tavolo degli attori territoriali</a:t>
            </a:r>
            <a:r>
              <a:rPr lang="it-IT"/>
              <a:t> (per mettere in sinergia le opportunità e le risorse esistenti e costruire la rete comunitaria)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743"/>
              </a:spcBef>
              <a:spcAft>
                <a:spcPts val="0"/>
              </a:spcAft>
              <a:buNone/>
            </a:pPr>
            <a:r>
              <a:rPr lang="it-IT" b="1"/>
              <a:t>Formazione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5:notes"/>
          <p:cNvSpPr txBox="1">
            <a:spLocks noGrp="1"/>
          </p:cNvSpPr>
          <p:nvPr>
            <p:ph type="sldNum" idx="12"/>
          </p:nvPr>
        </p:nvSpPr>
        <p:spPr>
          <a:xfrm>
            <a:off x="3883853" y="9429751"/>
            <a:ext cx="2972547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rgbClr val="000000"/>
                </a:solidFill>
              </a:rPr>
              <a:t>13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6:notes"/>
          <p:cNvSpPr txBox="1">
            <a:spLocks noGrp="1"/>
          </p:cNvSpPr>
          <p:nvPr>
            <p:ph type="body" idx="1"/>
          </p:nvPr>
        </p:nvSpPr>
        <p:spPr>
          <a:xfrm>
            <a:off x="685481" y="4714876"/>
            <a:ext cx="5487040" cy="4467225"/>
          </a:xfrm>
          <a:prstGeom prst="rect">
            <a:avLst/>
          </a:prstGeom>
        </p:spPr>
        <p:txBody>
          <a:bodyPr spcFirstLastPara="1" wrap="square" lIns="95900" tIns="47950" rIns="95900" bIns="479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7:notes"/>
          <p:cNvSpPr txBox="1">
            <a:spLocks noGrp="1"/>
          </p:cNvSpPr>
          <p:nvPr>
            <p:ph type="body" idx="1"/>
          </p:nvPr>
        </p:nvSpPr>
        <p:spPr>
          <a:xfrm>
            <a:off x="685481" y="4714876"/>
            <a:ext cx="5487040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HM VERIFICA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51"/>
              </a:spcBef>
              <a:spcAft>
                <a:spcPts val="0"/>
              </a:spcAft>
              <a:buNone/>
            </a:pPr>
            <a:r>
              <a:rPr lang="it-IT"/>
              <a:t>lo stato di salute e benessere dei cittadini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51"/>
              </a:spcBef>
              <a:spcAft>
                <a:spcPts val="0"/>
              </a:spcAft>
              <a:buNone/>
            </a:pPr>
            <a:r>
              <a:rPr lang="it-IT"/>
              <a:t>la bontà delle pratiche messe in atto dai servizi pubblici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51"/>
              </a:spcBef>
              <a:spcAft>
                <a:spcPts val="0"/>
              </a:spcAft>
              <a:buNone/>
            </a:pPr>
            <a:r>
              <a:rPr lang="it-IT"/>
              <a:t>il diritto di accesso ai servizi/diritto alla salute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51"/>
              </a:spcBef>
              <a:spcAft>
                <a:spcPts val="0"/>
              </a:spcAft>
              <a:buNone/>
            </a:pPr>
            <a:r>
              <a:rPr lang="it-IT"/>
              <a:t>il livello di assunzione di responsabilità di tutti gli attori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51"/>
              </a:spcBef>
              <a:spcAft>
                <a:spcPts val="0"/>
              </a:spcAft>
              <a:buNone/>
            </a:pPr>
            <a:r>
              <a:rPr lang="it-IT"/>
              <a:t>il livello di capacitazione/potere nella gestione del proprio progetto di salute di ogni cittadino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51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451"/>
              </a:spcBef>
              <a:spcAft>
                <a:spcPts val="0"/>
              </a:spcAft>
              <a:buNone/>
            </a:pPr>
            <a:r>
              <a:rPr lang="it-IT"/>
              <a:t>sprechi, sovrapposizioni,  interventi inutili, fallimenti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51"/>
              </a:spcBef>
              <a:spcAft>
                <a:spcPts val="0"/>
              </a:spcAft>
              <a:buNone/>
            </a:pPr>
            <a:r>
              <a:rPr lang="it-IT"/>
              <a:t>i bisogni prima che si costituiscano in domanda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51"/>
              </a:spcBef>
              <a:spcAft>
                <a:spcPts val="0"/>
              </a:spcAft>
              <a:buNone/>
            </a:pPr>
            <a:r>
              <a:rPr lang="it-IT"/>
              <a:t>le risorse che la cittadinanza può mettere a disposizione dei processi di cura e della comunità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7:notes"/>
          <p:cNvSpPr txBox="1">
            <a:spLocks noGrp="1"/>
          </p:cNvSpPr>
          <p:nvPr>
            <p:ph type="sldNum" idx="12"/>
          </p:nvPr>
        </p:nvSpPr>
        <p:spPr>
          <a:xfrm>
            <a:off x="3883853" y="9429751"/>
            <a:ext cx="2972547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rgbClr val="000000"/>
                </a:solidFill>
              </a:rPr>
              <a:t>15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8:notes"/>
          <p:cNvSpPr txBox="1"/>
          <p:nvPr/>
        </p:nvSpPr>
        <p:spPr>
          <a:xfrm>
            <a:off x="3885453" y="9429751"/>
            <a:ext cx="2959735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50" tIns="48700" rIns="93650" bIns="48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8" name="Google Shape;238;p18:notes"/>
          <p:cNvSpPr txBox="1">
            <a:spLocks noGrp="1"/>
          </p:cNvSpPr>
          <p:nvPr>
            <p:ph type="body" idx="1"/>
          </p:nvPr>
        </p:nvSpPr>
        <p:spPr>
          <a:xfrm>
            <a:off x="685481" y="4714876"/>
            <a:ext cx="5487040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50" tIns="48700" rIns="93650" bIns="48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9:notes"/>
          <p:cNvSpPr txBox="1"/>
          <p:nvPr/>
        </p:nvSpPr>
        <p:spPr>
          <a:xfrm>
            <a:off x="3885453" y="9429751"/>
            <a:ext cx="2959735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50" tIns="48700" rIns="93650" bIns="48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7" name="Google Shape;247;p19:notes"/>
          <p:cNvSpPr txBox="1">
            <a:spLocks noGrp="1"/>
          </p:cNvSpPr>
          <p:nvPr>
            <p:ph type="body" idx="1"/>
          </p:nvPr>
        </p:nvSpPr>
        <p:spPr>
          <a:xfrm>
            <a:off x="685481" y="4714876"/>
            <a:ext cx="5487040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50" tIns="48700" rIns="93650" bIns="48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"/>
              <a:t>HM VERIFICA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51"/>
              </a:spcBef>
              <a:spcAft>
                <a:spcPts val="0"/>
              </a:spcAft>
              <a:buNone/>
            </a:pPr>
            <a:r>
              <a:rPr lang="it-IT" sz="800"/>
              <a:t>lo stato di salute e benessere dei cittadini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51"/>
              </a:spcBef>
              <a:spcAft>
                <a:spcPts val="0"/>
              </a:spcAft>
              <a:buNone/>
            </a:pPr>
            <a:r>
              <a:rPr lang="it-IT" sz="800"/>
              <a:t>la bontà delle pratiche messe in atto dai servizi pubblici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51"/>
              </a:spcBef>
              <a:spcAft>
                <a:spcPts val="0"/>
              </a:spcAft>
              <a:buNone/>
            </a:pPr>
            <a:r>
              <a:rPr lang="it-IT" sz="800"/>
              <a:t>il diritto di accesso ai servizi/diritto alla salute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51"/>
              </a:spcBef>
              <a:spcAft>
                <a:spcPts val="0"/>
              </a:spcAft>
              <a:buNone/>
            </a:pPr>
            <a:r>
              <a:rPr lang="it-IT" sz="800"/>
              <a:t>il livello di assunzione di responsabilità di tutti gli attori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51"/>
              </a:spcBef>
              <a:spcAft>
                <a:spcPts val="0"/>
              </a:spcAft>
              <a:buNone/>
            </a:pPr>
            <a:r>
              <a:rPr lang="it-IT" sz="800"/>
              <a:t>il livello di capacitazione/potere nella gestione del proprio progetto di salute di ogni cittadino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51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lnSpc>
                <a:spcPct val="90000"/>
              </a:lnSpc>
              <a:spcBef>
                <a:spcPts val="451"/>
              </a:spcBef>
              <a:spcAft>
                <a:spcPts val="0"/>
              </a:spcAft>
              <a:buNone/>
            </a:pPr>
            <a:r>
              <a:rPr lang="it-IT" sz="800"/>
              <a:t>sprechi, sovrapposizioni,  interventi inutili, fallimenti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51"/>
              </a:spcBef>
              <a:spcAft>
                <a:spcPts val="0"/>
              </a:spcAft>
              <a:buNone/>
            </a:pPr>
            <a:r>
              <a:rPr lang="it-IT" sz="800"/>
              <a:t>i bisogni prima che si costituiscano in domanda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51"/>
              </a:spcBef>
              <a:spcAft>
                <a:spcPts val="0"/>
              </a:spcAft>
              <a:buNone/>
            </a:pPr>
            <a:r>
              <a:rPr lang="it-IT" sz="800"/>
              <a:t>le risorse che la cittadinanza può mettere a disposizione dei processi di cura e della comunità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0:notes"/>
          <p:cNvSpPr txBox="1"/>
          <p:nvPr/>
        </p:nvSpPr>
        <p:spPr>
          <a:xfrm>
            <a:off x="3885453" y="9428163"/>
            <a:ext cx="2958134" cy="48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850" tIns="45150" rIns="86850" bIns="451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238" y="746125"/>
            <a:ext cx="6615112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6" name="Google Shape;256;p20:notes"/>
          <p:cNvSpPr txBox="1">
            <a:spLocks noGrp="1"/>
          </p:cNvSpPr>
          <p:nvPr>
            <p:ph type="body" idx="1"/>
          </p:nvPr>
        </p:nvSpPr>
        <p:spPr>
          <a:xfrm>
            <a:off x="685481" y="4714876"/>
            <a:ext cx="5487040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850" tIns="45150" rIns="86850" bIns="4515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Uscire fuori da interventi individuali inconcludenti,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it-IT"/>
              <a:t>Trovare soluzioni declinabili concretamente nella vita delle persone e basate su relazioni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it-IT"/>
              <a:t>Superare un modello di promozione della salute del tutto svincolato dalla materialità delle condizioni di vita e delle relazioni delle persone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it-IT"/>
              <a:t>Trasformare i contesti per trasformare le relazioni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it-IT"/>
              <a:t>Raggiungere gli ultimi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22:notes"/>
          <p:cNvSpPr txBox="1">
            <a:spLocks noGrp="1"/>
          </p:cNvSpPr>
          <p:nvPr>
            <p:ph type="body" idx="1"/>
          </p:nvPr>
        </p:nvSpPr>
        <p:spPr>
          <a:xfrm>
            <a:off x="685481" y="4714876"/>
            <a:ext cx="5487040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2:notes"/>
          <p:cNvSpPr txBox="1">
            <a:spLocks noGrp="1"/>
          </p:cNvSpPr>
          <p:nvPr>
            <p:ph type="sldNum" idx="12"/>
          </p:nvPr>
        </p:nvSpPr>
        <p:spPr>
          <a:xfrm>
            <a:off x="3883853" y="9429751"/>
            <a:ext cx="2972547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rgbClr val="000000"/>
                </a:solidFill>
              </a:rPr>
              <a:t>19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481" y="4714876"/>
            <a:ext cx="5487040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Ci vorrebbero evidenze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it-IT"/>
              <a:t>Efficacia: Da studio sulle MA di Trieste??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it-IT"/>
              <a:t>Partecipazione: LEVERACK</a:t>
            </a:r>
            <a:endParaRPr/>
          </a:p>
        </p:txBody>
      </p:sp>
      <p:sp>
        <p:nvSpPr>
          <p:cNvPr id="114" name="Google Shape;114;p2:notes"/>
          <p:cNvSpPr txBox="1">
            <a:spLocks noGrp="1"/>
          </p:cNvSpPr>
          <p:nvPr>
            <p:ph type="sldNum" idx="12"/>
          </p:nvPr>
        </p:nvSpPr>
        <p:spPr>
          <a:xfrm>
            <a:off x="3883853" y="9429751"/>
            <a:ext cx="2972547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4:notes"/>
          <p:cNvSpPr txBox="1">
            <a:spLocks noGrp="1"/>
          </p:cNvSpPr>
          <p:nvPr>
            <p:ph type="body" idx="1"/>
          </p:nvPr>
        </p:nvSpPr>
        <p:spPr>
          <a:xfrm>
            <a:off x="685481" y="4714876"/>
            <a:ext cx="5487040" cy="4467225"/>
          </a:xfrm>
          <a:prstGeom prst="rect">
            <a:avLst/>
          </a:prstGeom>
        </p:spPr>
        <p:txBody>
          <a:bodyPr spcFirstLastPara="1" wrap="square" lIns="95900" tIns="47950" rIns="95900" bIns="479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3:notes"/>
          <p:cNvSpPr txBox="1"/>
          <p:nvPr/>
        </p:nvSpPr>
        <p:spPr>
          <a:xfrm>
            <a:off x="3885453" y="9429751"/>
            <a:ext cx="2959735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50" tIns="48700" rIns="93650" bIns="48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6" name="Google Shape;276;p23:notes"/>
          <p:cNvSpPr txBox="1">
            <a:spLocks noGrp="1"/>
          </p:cNvSpPr>
          <p:nvPr>
            <p:ph type="body" idx="1"/>
          </p:nvPr>
        </p:nvSpPr>
        <p:spPr>
          <a:xfrm>
            <a:off x="685481" y="4714876"/>
            <a:ext cx="5487040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50" tIns="48700" rIns="93650" bIns="48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17"/>
              </a:spcBef>
              <a:spcAft>
                <a:spcPts val="0"/>
              </a:spcAft>
              <a:buNone/>
            </a:pPr>
            <a:endParaRPr sz="39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6:notes"/>
          <p:cNvSpPr txBox="1">
            <a:spLocks noGrp="1"/>
          </p:cNvSpPr>
          <p:nvPr>
            <p:ph type="body" idx="1"/>
          </p:nvPr>
        </p:nvSpPr>
        <p:spPr>
          <a:xfrm>
            <a:off x="685481" y="4714876"/>
            <a:ext cx="5487040" cy="4467225"/>
          </a:xfrm>
          <a:prstGeom prst="rect">
            <a:avLst/>
          </a:prstGeom>
        </p:spPr>
        <p:txBody>
          <a:bodyPr spcFirstLastPara="1" wrap="square" lIns="95900" tIns="47950" rIns="95900" bIns="479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665163"/>
            <a:ext cx="5910262" cy="3325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31:notes"/>
          <p:cNvSpPr txBox="1">
            <a:spLocks noGrp="1"/>
          </p:cNvSpPr>
          <p:nvPr>
            <p:ph type="body" idx="1"/>
          </p:nvPr>
        </p:nvSpPr>
        <p:spPr>
          <a:xfrm>
            <a:off x="662490" y="4212701"/>
            <a:ext cx="5299921" cy="3990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525" tIns="88525" rIns="88525" bIns="88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9e9aeeae9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9e9aeeae96_1_12:notes"/>
          <p:cNvSpPr txBox="1">
            <a:spLocks noGrp="1"/>
          </p:cNvSpPr>
          <p:nvPr>
            <p:ph type="body" idx="1"/>
          </p:nvPr>
        </p:nvSpPr>
        <p:spPr>
          <a:xfrm>
            <a:off x="685481" y="4714876"/>
            <a:ext cx="5487000" cy="4467300"/>
          </a:xfrm>
          <a:prstGeom prst="rect">
            <a:avLst/>
          </a:prstGeom>
        </p:spPr>
        <p:txBody>
          <a:bodyPr spcFirstLastPara="1" wrap="square" lIns="95900" tIns="47950" rIns="95900" bIns="479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g29e9aeeae96_1_12:notes"/>
          <p:cNvSpPr txBox="1">
            <a:spLocks noGrp="1"/>
          </p:cNvSpPr>
          <p:nvPr>
            <p:ph type="sldNum" idx="12"/>
          </p:nvPr>
        </p:nvSpPr>
        <p:spPr>
          <a:xfrm>
            <a:off x="3883853" y="9429751"/>
            <a:ext cx="2972400" cy="495300"/>
          </a:xfrm>
          <a:prstGeom prst="rect">
            <a:avLst/>
          </a:prstGeom>
        </p:spPr>
        <p:txBody>
          <a:bodyPr spcFirstLastPara="1" wrap="square" lIns="95900" tIns="47950" rIns="95900" bIns="47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2:notes"/>
          <p:cNvSpPr txBox="1">
            <a:spLocks noGrp="1"/>
          </p:cNvSpPr>
          <p:nvPr>
            <p:ph type="body" idx="1"/>
          </p:nvPr>
        </p:nvSpPr>
        <p:spPr>
          <a:xfrm>
            <a:off x="685481" y="4714876"/>
            <a:ext cx="5487040" cy="4467225"/>
          </a:xfrm>
          <a:prstGeom prst="rect">
            <a:avLst/>
          </a:prstGeom>
        </p:spPr>
        <p:txBody>
          <a:bodyPr spcFirstLastPara="1" wrap="square" lIns="95900" tIns="47950" rIns="95900" bIns="479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481" y="4714876"/>
            <a:ext cx="5487040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Presupposti:</a:t>
            </a:r>
            <a:endParaRPr/>
          </a:p>
          <a:p>
            <a:pPr marL="264394" lvl="0" indent="-264394" algn="l" rtl="0">
              <a:spcBef>
                <a:spcPts val="2324"/>
              </a:spcBef>
              <a:spcAft>
                <a:spcPts val="0"/>
              </a:spcAft>
              <a:buClr>
                <a:schemeClr val="dk2"/>
              </a:buClr>
              <a:buSzPts val="1020"/>
              <a:buFont typeface="Arial"/>
              <a:buChar char="•"/>
            </a:pPr>
            <a:r>
              <a:rPr lang="it-IT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LOCALE:</a:t>
            </a:r>
            <a:r>
              <a:rPr lang="it-IT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micro, ovvero maggiore conoscenza/azione + risultati concreti</a:t>
            </a:r>
            <a:endParaRPr/>
          </a:p>
          <a:p>
            <a:pPr marL="264394" lvl="0" indent="-264394" algn="l" rtl="0">
              <a:spcBef>
                <a:spcPts val="2324"/>
              </a:spcBef>
              <a:spcAft>
                <a:spcPts val="0"/>
              </a:spcAft>
              <a:buClr>
                <a:schemeClr val="dk2"/>
              </a:buClr>
              <a:buSzPts val="1020"/>
              <a:buFont typeface="Arial"/>
              <a:buChar char="•"/>
            </a:pPr>
            <a:r>
              <a:rPr lang="it-IT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PLURALE:</a:t>
            </a:r>
            <a:r>
              <a:rPr lang="it-IT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con tutti i soggetti attivi del territorio</a:t>
            </a:r>
            <a:endParaRPr/>
          </a:p>
          <a:p>
            <a:pPr marL="264394" lvl="0" indent="-264394" algn="l" rtl="0">
              <a:spcBef>
                <a:spcPts val="2324"/>
              </a:spcBef>
              <a:spcAft>
                <a:spcPts val="0"/>
              </a:spcAft>
              <a:buClr>
                <a:schemeClr val="dk2"/>
              </a:buClr>
              <a:buSzPts val="1020"/>
              <a:buFont typeface="Arial"/>
              <a:buChar char="•"/>
            </a:pPr>
            <a:r>
              <a:rPr lang="it-IT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GLOBALE:</a:t>
            </a:r>
            <a:r>
              <a:rPr lang="it-IT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su tutti i determinanti di salute</a:t>
            </a:r>
            <a:endParaRPr/>
          </a:p>
          <a:p>
            <a:pPr marL="0" lvl="0" indent="0" algn="l" rtl="0">
              <a:spcBef>
                <a:spcPts val="941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 txBox="1">
            <a:spLocks noGrp="1"/>
          </p:cNvSpPr>
          <p:nvPr>
            <p:ph type="sldNum" idx="12"/>
          </p:nvPr>
        </p:nvSpPr>
        <p:spPr>
          <a:xfrm>
            <a:off x="3883853" y="9429751"/>
            <a:ext cx="2972547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rgbClr val="000000"/>
                </a:solidFill>
              </a:rPr>
              <a:t>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481" y="4714876"/>
            <a:ext cx="5487040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:notes"/>
          <p:cNvSpPr txBox="1">
            <a:spLocks noGrp="1"/>
          </p:cNvSpPr>
          <p:nvPr>
            <p:ph type="sldNum" idx="12"/>
          </p:nvPr>
        </p:nvSpPr>
        <p:spPr>
          <a:xfrm>
            <a:off x="3883853" y="9429751"/>
            <a:ext cx="2972547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00" tIns="47950" rIns="95900" bIns="47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rgbClr val="000000"/>
                </a:solidFill>
              </a:rPr>
              <a:t>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665163"/>
            <a:ext cx="5910262" cy="3325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5:notes"/>
          <p:cNvSpPr txBox="1">
            <a:spLocks noGrp="1"/>
          </p:cNvSpPr>
          <p:nvPr>
            <p:ph type="body" idx="1"/>
          </p:nvPr>
        </p:nvSpPr>
        <p:spPr>
          <a:xfrm>
            <a:off x="662490" y="4212701"/>
            <a:ext cx="5299921" cy="3990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525" tIns="88525" rIns="88525" bIns="88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>
            <a:spLocks noGrp="1"/>
          </p:cNvSpPr>
          <p:nvPr>
            <p:ph type="body" idx="1"/>
          </p:nvPr>
        </p:nvSpPr>
        <p:spPr>
          <a:xfrm>
            <a:off x="662518" y="4212630"/>
            <a:ext cx="5299921" cy="399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525" tIns="88525" rIns="88525" bIns="88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674688"/>
            <a:ext cx="5910262" cy="3325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665163"/>
            <a:ext cx="5910262" cy="3325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7:notes"/>
          <p:cNvSpPr txBox="1">
            <a:spLocks noGrp="1"/>
          </p:cNvSpPr>
          <p:nvPr>
            <p:ph type="body" idx="1"/>
          </p:nvPr>
        </p:nvSpPr>
        <p:spPr>
          <a:xfrm>
            <a:off x="662490" y="4212701"/>
            <a:ext cx="5299921" cy="3990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525" tIns="88525" rIns="88525" bIns="88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Diverse definizioni e focus (Putnam, Coleman, Bordieu)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 txBox="1">
            <a:spLocks noGrp="1"/>
          </p:cNvSpPr>
          <p:nvPr>
            <p:ph type="body" idx="1"/>
          </p:nvPr>
        </p:nvSpPr>
        <p:spPr>
          <a:xfrm>
            <a:off x="662518" y="4212630"/>
            <a:ext cx="5299921" cy="399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525" tIns="88525" rIns="88525" bIns="88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674688"/>
            <a:ext cx="5910262" cy="3325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665163"/>
            <a:ext cx="5910262" cy="3325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11:notes"/>
          <p:cNvSpPr txBox="1">
            <a:spLocks noGrp="1"/>
          </p:cNvSpPr>
          <p:nvPr>
            <p:ph type="body" idx="1"/>
          </p:nvPr>
        </p:nvSpPr>
        <p:spPr>
          <a:xfrm>
            <a:off x="662490" y="4212701"/>
            <a:ext cx="5299921" cy="3990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525" tIns="88525" rIns="88525" bIns="88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>
            <a:spLocks noGrp="1"/>
          </p:cNvSpPr>
          <p:nvPr>
            <p:ph type="ctrTitle"/>
          </p:nvPr>
        </p:nvSpPr>
        <p:spPr>
          <a:xfrm>
            <a:off x="911424" y="2204864"/>
            <a:ext cx="10225200" cy="147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4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3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2" name="Google Shape;72;p43"/>
          <p:cNvSpPr txBox="1">
            <a:spLocks noGrp="1"/>
          </p:cNvSpPr>
          <p:nvPr>
            <p:ph type="body" idx="2"/>
          </p:nvPr>
        </p:nvSpPr>
        <p:spPr>
          <a:xfrm>
            <a:off x="609603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" name="Google Shape;73;p43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3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3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4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0" name="Google Shape;80;p4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4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5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45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5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5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6"/>
          <p:cNvSpPr txBox="1">
            <a:spLocks noGrp="1"/>
          </p:cNvSpPr>
          <p:nvPr>
            <p:ph type="title"/>
          </p:nvPr>
        </p:nvSpPr>
        <p:spPr>
          <a:xfrm rot="5400000">
            <a:off x="10688638" y="1371602"/>
            <a:ext cx="5851525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6"/>
          <p:cNvSpPr txBox="1">
            <a:spLocks noGrp="1"/>
          </p:cNvSpPr>
          <p:nvPr>
            <p:ph type="body" idx="1"/>
          </p:nvPr>
        </p:nvSpPr>
        <p:spPr>
          <a:xfrm rot="5400000">
            <a:off x="3271838" y="-2184398"/>
            <a:ext cx="5851525" cy="10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46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6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6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">
  <p:cSld name="Layout personalizzato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47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7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7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5"/>
          <p:cNvSpPr txBox="1"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3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7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7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7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, testo e contenuto" type="txAndObj">
  <p:cSld name="TEXT_AND_OBJEC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38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9"/>
          <p:cNvSpPr txBox="1">
            <a:spLocks noGrp="1"/>
          </p:cNvSpPr>
          <p:nvPr>
            <p:ph type="body" idx="1"/>
          </p:nvPr>
        </p:nvSpPr>
        <p:spPr>
          <a:xfrm>
            <a:off x="812800" y="1600204"/>
            <a:ext cx="7213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" name="Google Shape;45;p39"/>
          <p:cNvSpPr txBox="1">
            <a:spLocks noGrp="1"/>
          </p:cNvSpPr>
          <p:nvPr>
            <p:ph type="body" idx="2"/>
          </p:nvPr>
        </p:nvSpPr>
        <p:spPr>
          <a:xfrm>
            <a:off x="8229600" y="1600204"/>
            <a:ext cx="7213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9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0"/>
          <p:cNvSpPr txBox="1"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40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0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0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4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9" name="Google Shape;59;p41"/>
          <p:cNvSpPr txBox="1">
            <a:spLocks noGrp="1"/>
          </p:cNvSpPr>
          <p:nvPr>
            <p:ph type="body" idx="3"/>
          </p:nvPr>
        </p:nvSpPr>
        <p:spPr>
          <a:xfrm>
            <a:off x="6193372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41"/>
          <p:cNvSpPr txBox="1">
            <a:spLocks noGrp="1"/>
          </p:cNvSpPr>
          <p:nvPr>
            <p:ph type="body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1" name="Google Shape;61;p4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2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2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2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microarea.pescarola@ausl.bologna.it" TargetMode="External"/><Relationship Id="rId4" Type="http://schemas.openxmlformats.org/officeDocument/2006/relationships/hyperlink" Target="mailto:piazzadeicolori@ausl.bologna.i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"/>
          <p:cNvSpPr txBox="1">
            <a:spLocks noGrp="1"/>
          </p:cNvSpPr>
          <p:nvPr>
            <p:ph type="ctrTitle"/>
          </p:nvPr>
        </p:nvSpPr>
        <p:spPr>
          <a:xfrm>
            <a:off x="911424" y="2204864"/>
            <a:ext cx="10225136" cy="1470025"/>
          </a:xfrm>
          <a:prstGeom prst="rect">
            <a:avLst/>
          </a:prstGeom>
          <a:solidFill>
            <a:srgbClr val="FFF2CC"/>
          </a:solidFill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Calibri"/>
              <a:buNone/>
            </a:pPr>
            <a:r>
              <a:rPr lang="it-IT"/>
              <a:t> La </a:t>
            </a:r>
            <a:r>
              <a:rPr lang="it-IT" b="1"/>
              <a:t>prossimità</a:t>
            </a:r>
            <a:r>
              <a:rPr lang="it-IT"/>
              <a:t> come strategia di contrasto</a:t>
            </a:r>
            <a:br>
              <a:rPr lang="it-IT"/>
            </a:br>
            <a:r>
              <a:rPr lang="it-IT"/>
              <a:t> alle disuguaglianze: </a:t>
            </a:r>
            <a:br>
              <a:rPr lang="it-IT" sz="4800"/>
            </a:br>
            <a:br>
              <a:rPr lang="it-IT" sz="4800"/>
            </a:br>
            <a:r>
              <a:rPr lang="it-IT" sz="4800"/>
              <a:t> </a:t>
            </a:r>
            <a:endParaRPr sz="4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"/>
          <p:cNvSpPr txBox="1">
            <a:spLocks noGrp="1"/>
          </p:cNvSpPr>
          <p:nvPr>
            <p:ph type="subTitle" idx="1"/>
          </p:nvPr>
        </p:nvSpPr>
        <p:spPr>
          <a:xfrm>
            <a:off x="263352" y="3645024"/>
            <a:ext cx="11665296" cy="2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534988" lvl="0" indent="-174624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None/>
            </a:pPr>
            <a:r>
              <a:rPr lang="it-IT" sz="4800">
                <a:solidFill>
                  <a:srgbClr val="C00000"/>
                </a:solidFill>
              </a:rPr>
              <a:t>Equipe di Prossimità e  </a:t>
            </a:r>
            <a:endParaRPr sz="4800">
              <a:solidFill>
                <a:srgbClr val="C00000"/>
              </a:solidFill>
            </a:endParaRPr>
          </a:p>
          <a:p>
            <a:pPr marL="534988" lvl="0" indent="-174624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None/>
            </a:pPr>
            <a:r>
              <a:rPr lang="it-IT" sz="4800">
                <a:solidFill>
                  <a:srgbClr val="C00000"/>
                </a:solidFill>
              </a:rPr>
              <a:t>la sperimentazione delle Microaree bolognesi</a:t>
            </a:r>
            <a:endParaRPr sz="4000">
              <a:solidFill>
                <a:srgbClr val="C00000"/>
              </a:solidFill>
            </a:endParaRPr>
          </a:p>
        </p:txBody>
      </p:sp>
      <p:pic>
        <p:nvPicPr>
          <p:cNvPr id="107" name="Google Shape;10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4312" y="466312"/>
            <a:ext cx="7209240" cy="983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336" y="2502"/>
            <a:ext cx="1700877" cy="218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00456" y="80588"/>
            <a:ext cx="1872208" cy="211053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"/>
          <p:cNvSpPr txBox="1">
            <a:spLocks noGrp="1"/>
          </p:cNvSpPr>
          <p:nvPr>
            <p:ph type="ftr" idx="11"/>
          </p:nvPr>
        </p:nvSpPr>
        <p:spPr>
          <a:xfrm>
            <a:off x="3863752" y="6356357"/>
            <a:ext cx="4162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rgbClr val="5FB363"/>
                </a:solidFill>
              </a:rPr>
              <a:t>IFeC di Microarea Ferrari Sonia Paola e Visani Vanessa</a:t>
            </a:r>
            <a:endParaRPr b="1">
              <a:solidFill>
                <a:srgbClr val="5FB36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2"/>
          <p:cNvPicPr preferRelativeResize="0"/>
          <p:nvPr/>
        </p:nvPicPr>
        <p:blipFill rotWithShape="1">
          <a:blip r:embed="rId3">
            <a:alphaModFix/>
          </a:blip>
          <a:srcRect l="6243"/>
          <a:stretch/>
        </p:blipFill>
        <p:spPr>
          <a:xfrm>
            <a:off x="1847528" y="2566049"/>
            <a:ext cx="4968552" cy="388365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2"/>
          <p:cNvSpPr/>
          <p:nvPr/>
        </p:nvSpPr>
        <p:spPr>
          <a:xfrm>
            <a:off x="311439" y="1681120"/>
            <a:ext cx="1824122" cy="31683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825" tIns="135375" rIns="108825" bIns="54400" anchor="t" anchorCtr="0">
            <a:noAutofit/>
          </a:bodyPr>
          <a:lstStyle/>
          <a:p>
            <a:pPr marL="253374" marR="0" lvl="0" indent="-25337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Calibri"/>
              <a:buNone/>
            </a:pPr>
            <a:r>
              <a:rPr lang="it-IT" sz="16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INDICATORI</a:t>
            </a:r>
            <a:endParaRPr/>
          </a:p>
          <a:p>
            <a:pPr marL="253374" marR="0" lvl="0" indent="-25337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Char char="●"/>
            </a:pPr>
            <a:r>
              <a:rPr lang="it-IT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Speranza di vita</a:t>
            </a: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3374" marR="0" lvl="0" indent="-25337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Char char="●"/>
            </a:pPr>
            <a:r>
              <a:rPr lang="it-IT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Mortalità</a:t>
            </a:r>
            <a:endParaRPr/>
          </a:p>
          <a:p>
            <a:pPr marL="253374" marR="0" lvl="0" indent="-25337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Char char="●"/>
            </a:pPr>
            <a:r>
              <a:rPr lang="it-IT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Diabete </a:t>
            </a: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3374" marR="0" lvl="0" indent="-25337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Char char="●"/>
            </a:pPr>
            <a:r>
              <a:rPr lang="it-IT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IMA</a:t>
            </a: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3374" marR="0" lvl="0" indent="-25337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Char char="●"/>
            </a:pPr>
            <a:r>
              <a:rPr lang="it-IT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Ictus </a:t>
            </a: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3374" marR="0" lvl="0" indent="-25337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Char char="●"/>
            </a:pPr>
            <a:r>
              <a:rPr lang="it-IT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Tumori </a:t>
            </a: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3374" marR="0" lvl="0" indent="-25337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Char char="●"/>
            </a:pPr>
            <a:r>
              <a:rPr lang="it-IT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Poliprescrizione </a:t>
            </a: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3374" marR="0" lvl="0" indent="-25337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Char char="●"/>
            </a:pPr>
            <a:r>
              <a:rPr lang="it-IT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Ricoveri</a:t>
            </a:r>
            <a:endParaRPr/>
          </a:p>
          <a:p>
            <a:pPr marL="253374" marR="0" lvl="0" indent="-25337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Char char="●"/>
            </a:pPr>
            <a:r>
              <a:rPr lang="it-IT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Accesso PS </a:t>
            </a: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3374" marR="0" lvl="0" indent="-25337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Char char="●"/>
            </a:pPr>
            <a:r>
              <a:rPr lang="it-IT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Accesso PS B/V</a:t>
            </a: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3374" marR="0" lvl="0" indent="-25337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Char char="●"/>
            </a:pPr>
            <a:r>
              <a:rPr lang="it-IT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Specialistica</a:t>
            </a: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3374" marR="0" lvl="0" indent="-25337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Font typeface="Noto Sans Symbols"/>
              <a:buChar char="●"/>
            </a:pPr>
            <a:r>
              <a:rPr lang="it-IT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Screening</a:t>
            </a: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2"/>
          <p:cNvSpPr txBox="1"/>
          <p:nvPr/>
        </p:nvSpPr>
        <p:spPr>
          <a:xfrm>
            <a:off x="7896200" y="4869160"/>
            <a:ext cx="3816424" cy="140431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10575" tIns="55275" rIns="110575" bIns="55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Calibri"/>
              <a:buNone/>
            </a:pPr>
            <a:r>
              <a:rPr lang="it-IT" sz="20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Gruppo di lavoro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it-IT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AUSL di Bologna (DSP e Distretto)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it-IT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Centro di Salute Internazionale (CSI-APS)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it-IT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Comune di Bologna (Uff. Statistico)</a:t>
            </a:r>
            <a:endParaRPr/>
          </a:p>
        </p:txBody>
      </p:sp>
      <p:sp>
        <p:nvSpPr>
          <p:cNvPr id="183" name="Google Shape;183;p12"/>
          <p:cNvSpPr txBox="1"/>
          <p:nvPr/>
        </p:nvSpPr>
        <p:spPr>
          <a:xfrm>
            <a:off x="1343472" y="192269"/>
            <a:ext cx="9839614" cy="1272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lang="it-IT" sz="3600" b="0" i="1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Studio epidemiologico sulle diseguaglianze nella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lang="it-IT" sz="3600" b="0" i="1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Città di Bologna</a:t>
            </a:r>
            <a:endParaRPr/>
          </a:p>
        </p:txBody>
      </p:sp>
      <p:pic>
        <p:nvPicPr>
          <p:cNvPr id="184" name="Google Shape;184;p12"/>
          <p:cNvPicPr preferRelativeResize="0"/>
          <p:nvPr/>
        </p:nvPicPr>
        <p:blipFill rotWithShape="1">
          <a:blip r:embed="rId4">
            <a:alphaModFix/>
          </a:blip>
          <a:srcRect l="5938" t="19136" r="4694"/>
          <a:stretch/>
        </p:blipFill>
        <p:spPr>
          <a:xfrm>
            <a:off x="6021837" y="1357276"/>
            <a:ext cx="6170163" cy="3295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"/>
          <p:cNvSpPr txBox="1">
            <a:spLocks noGrp="1"/>
          </p:cNvSpPr>
          <p:nvPr>
            <p:ph type="title"/>
          </p:nvPr>
        </p:nvSpPr>
        <p:spPr>
          <a:xfrm>
            <a:off x="1487488" y="260648"/>
            <a:ext cx="97930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lang="it-IT" sz="4000">
                <a:solidFill>
                  <a:srgbClr val="C00000"/>
                </a:solidFill>
              </a:rPr>
              <a:t>Individuazione della </a:t>
            </a:r>
            <a:r>
              <a:rPr lang="it-IT" sz="4000" b="1">
                <a:solidFill>
                  <a:srgbClr val="0070C0"/>
                </a:solidFill>
              </a:rPr>
              <a:t>microarea</a:t>
            </a:r>
            <a:r>
              <a:rPr lang="it-IT" sz="4000">
                <a:solidFill>
                  <a:srgbClr val="C00000"/>
                </a:solidFill>
              </a:rPr>
              <a:t> di intervento </a:t>
            </a:r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body" idx="1"/>
          </p:nvPr>
        </p:nvSpPr>
        <p:spPr>
          <a:xfrm>
            <a:off x="5807968" y="1628800"/>
            <a:ext cx="6192688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lnSpcReduction="10000"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it-IT"/>
              <a:t>Comparti ERP </a:t>
            </a:r>
            <a:endParaRPr sz="2200"/>
          </a:p>
        </p:txBody>
      </p:sp>
      <p:pic>
        <p:nvPicPr>
          <p:cNvPr id="192" name="Google Shape;192;p13"/>
          <p:cNvPicPr preferRelativeResize="0"/>
          <p:nvPr/>
        </p:nvPicPr>
        <p:blipFill rotWithShape="1">
          <a:blip r:embed="rId3">
            <a:alphaModFix/>
          </a:blip>
          <a:srcRect l="37193" r="22562"/>
          <a:stretch/>
        </p:blipFill>
        <p:spPr>
          <a:xfrm>
            <a:off x="2051869" y="3965680"/>
            <a:ext cx="3036019" cy="25596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93" name="Google Shape;19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7888" y="2300974"/>
            <a:ext cx="3036019" cy="227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98264" y="2733022"/>
            <a:ext cx="3614360" cy="2711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3"/>
          <p:cNvPicPr preferRelativeResize="0"/>
          <p:nvPr/>
        </p:nvPicPr>
        <p:blipFill rotWithShape="1">
          <a:blip r:embed="rId6">
            <a:alphaModFix/>
          </a:blip>
          <a:srcRect t="38962"/>
          <a:stretch/>
        </p:blipFill>
        <p:spPr>
          <a:xfrm>
            <a:off x="5447928" y="4311098"/>
            <a:ext cx="4011136" cy="1836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5359" y="1379766"/>
            <a:ext cx="4012233" cy="272049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7" name="Google Shape;197;p13"/>
          <p:cNvSpPr txBox="1"/>
          <p:nvPr/>
        </p:nvSpPr>
        <p:spPr>
          <a:xfrm>
            <a:off x="7469300" y="6063400"/>
            <a:ext cx="45315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>
                <a:latin typeface="Calibri"/>
                <a:ea typeface="Calibri"/>
                <a:cs typeface="Calibri"/>
                <a:sym typeface="Calibri"/>
              </a:rPr>
              <a:t>Range abitativo</a:t>
            </a:r>
            <a:r>
              <a:rPr lang="it-IT"/>
              <a:t> </a:t>
            </a:r>
            <a:r>
              <a:rPr lang="it-IT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800-2500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4" descr="C:\Users\utente\Desktop\IMG-20181208-WA0006_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6886" y="692696"/>
            <a:ext cx="8435578" cy="570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4"/>
          <p:cNvPicPr preferRelativeResize="0"/>
          <p:nvPr/>
        </p:nvPicPr>
        <p:blipFill rotWithShape="1">
          <a:blip r:embed="rId4">
            <a:alphaModFix/>
          </a:blip>
          <a:srcRect l="11657" r="19326"/>
          <a:stretch/>
        </p:blipFill>
        <p:spPr>
          <a:xfrm>
            <a:off x="238084" y="3500438"/>
            <a:ext cx="3497882" cy="316835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05" name="Google Shape;205;p14"/>
          <p:cNvSpPr txBox="1">
            <a:spLocks noGrp="1"/>
          </p:cNvSpPr>
          <p:nvPr>
            <p:ph type="title"/>
          </p:nvPr>
        </p:nvSpPr>
        <p:spPr>
          <a:xfrm>
            <a:off x="623392" y="476672"/>
            <a:ext cx="2736304" cy="1872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lang="it-IT" sz="3600">
                <a:solidFill>
                  <a:srgbClr val="C00000"/>
                </a:solidFill>
              </a:rPr>
              <a:t>Alcuni dati  della microarea</a:t>
            </a:r>
            <a:endParaRPr/>
          </a:p>
        </p:txBody>
      </p:sp>
      <p:pic>
        <p:nvPicPr>
          <p:cNvPr id="206" name="Google Shape;20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57550" y="220176"/>
            <a:ext cx="4688363" cy="30697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07" name="Google Shape;20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31300" y="1023550"/>
            <a:ext cx="3602750" cy="222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4"/>
          <p:cNvPicPr preferRelativeResize="0"/>
          <p:nvPr/>
        </p:nvPicPr>
        <p:blipFill rotWithShape="1">
          <a:blip r:embed="rId7">
            <a:alphaModFix/>
          </a:blip>
          <a:srcRect l="3699" t="51500" r="54452" b="1757"/>
          <a:stretch/>
        </p:blipFill>
        <p:spPr>
          <a:xfrm>
            <a:off x="6541725" y="3599000"/>
            <a:ext cx="4805150" cy="306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5"/>
          <p:cNvSpPr txBox="1">
            <a:spLocks noGrp="1"/>
          </p:cNvSpPr>
          <p:nvPr>
            <p:ph type="title"/>
          </p:nvPr>
        </p:nvSpPr>
        <p:spPr>
          <a:xfrm>
            <a:off x="630925" y="640076"/>
            <a:ext cx="4818900" cy="10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lang="it-IT" sz="5000"/>
              <a:t>Attori/Dispositivi</a:t>
            </a:r>
            <a:endParaRPr/>
          </a:p>
        </p:txBody>
      </p:sp>
      <p:sp>
        <p:nvSpPr>
          <p:cNvPr id="216" name="Google Shape;216;p15"/>
          <p:cNvSpPr/>
          <p:nvPr/>
        </p:nvSpPr>
        <p:spPr>
          <a:xfrm>
            <a:off x="1485028" y="1793318"/>
            <a:ext cx="3255095" cy="18288"/>
          </a:xfrm>
          <a:custGeom>
            <a:avLst/>
            <a:gdLst/>
            <a:ahLst/>
            <a:cxnLst/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5"/>
          <p:cNvSpPr txBox="1">
            <a:spLocks noGrp="1"/>
          </p:cNvSpPr>
          <p:nvPr>
            <p:ph type="body" idx="1"/>
          </p:nvPr>
        </p:nvSpPr>
        <p:spPr>
          <a:xfrm>
            <a:off x="630925" y="2125025"/>
            <a:ext cx="5465100" cy="4443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it-IT" sz="2200" b="1"/>
              <a:t>Equipe di Prossimità</a:t>
            </a:r>
            <a:r>
              <a:rPr lang="it-IT" sz="2200"/>
              <a:t>:  </a:t>
            </a:r>
            <a:r>
              <a:rPr lang="it-IT" sz="2000"/>
              <a:t>affiancata da Operatori Urp Acer, Mediatori/trici Culturali, Volontari/e del Servizio Civile, Tirocinanti, Cittadini con Tirocini Formativi, ecc…</a:t>
            </a:r>
            <a:endParaRPr sz="3600"/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it-IT" sz="2200" b="1"/>
              <a:t>Sede</a:t>
            </a:r>
            <a:r>
              <a:rPr lang="it-IT" sz="2200"/>
              <a:t> di Microarea</a:t>
            </a:r>
            <a:endParaRPr sz="2200"/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2200"/>
              <a:buChar char="•"/>
            </a:pPr>
            <a:r>
              <a:rPr lang="it-IT" sz="2200" b="1"/>
              <a:t>Strumenti operativi</a:t>
            </a:r>
            <a:r>
              <a:rPr lang="it-IT" sz="2200"/>
              <a:t> condivisi</a:t>
            </a:r>
            <a:endParaRPr sz="2200"/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it-IT" sz="2200" b="1"/>
              <a:t>Coordinatore</a:t>
            </a:r>
            <a:r>
              <a:rPr lang="it-IT" sz="2200"/>
              <a:t>/responsabile di progetto</a:t>
            </a:r>
            <a:endParaRPr/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it-IT" sz="2200" b="1"/>
              <a:t>Tavolo di co-progettazione e orientamento                        </a:t>
            </a:r>
            <a:r>
              <a:rPr lang="it-IT" sz="2200"/>
              <a:t>referenti dei servizi implicati</a:t>
            </a:r>
            <a:endParaRPr/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it-IT" sz="2200" b="1"/>
              <a:t>Tavolo degli attori territoriali</a:t>
            </a:r>
            <a:r>
              <a:rPr lang="it-IT" sz="2200"/>
              <a:t> con le associazioni e il terzo settore</a:t>
            </a:r>
            <a:endParaRPr/>
          </a:p>
        </p:txBody>
      </p:sp>
      <p:pic>
        <p:nvPicPr>
          <p:cNvPr id="218" name="Google Shape;218;p15" descr="Immagine che contiene testo, edificio, esterni, negozi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6039" t="5900" r="26720" b="9467"/>
          <a:stretch/>
        </p:blipFill>
        <p:spPr>
          <a:xfrm>
            <a:off x="6297289" y="450060"/>
            <a:ext cx="3255095" cy="2283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6725" y="2897013"/>
            <a:ext cx="3617050" cy="259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488" y="1025352"/>
            <a:ext cx="9078799" cy="5832648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6"/>
          <p:cNvSpPr txBox="1"/>
          <p:nvPr/>
        </p:nvSpPr>
        <p:spPr>
          <a:xfrm>
            <a:off x="1343472" y="188640"/>
            <a:ext cx="943304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Calibri"/>
              <a:buNone/>
            </a:pPr>
            <a:r>
              <a:rPr lang="it-IT" sz="48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La microarea nella rete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500"/>
              <a:buFont typeface="Calibri"/>
              <a:buNone/>
            </a:pPr>
            <a:endParaRPr sz="45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500"/>
              <a:buFont typeface="Calibri"/>
              <a:buNone/>
            </a:pPr>
            <a:r>
              <a:rPr lang="it-IT" sz="4500">
                <a:solidFill>
                  <a:srgbClr val="C00000"/>
                </a:solidFill>
              </a:rPr>
              <a:t>Obiettivi dell’equipe di prossimità</a:t>
            </a:r>
            <a:endParaRPr sz="4500">
              <a:solidFill>
                <a:srgbClr val="C00000"/>
              </a:solidFill>
            </a:endParaRPr>
          </a:p>
        </p:txBody>
      </p:sp>
      <p:sp>
        <p:nvSpPr>
          <p:cNvPr id="233" name="Google Shape;233;p17"/>
          <p:cNvSpPr/>
          <p:nvPr/>
        </p:nvSpPr>
        <p:spPr>
          <a:xfrm>
            <a:off x="669036" y="1677373"/>
            <a:ext cx="10853928" cy="18288"/>
          </a:xfrm>
          <a:custGeom>
            <a:avLst/>
            <a:gdLst/>
            <a:ahLst/>
            <a:cxnLst/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7"/>
          <p:cNvSpPr txBox="1">
            <a:spLocks noGrp="1"/>
          </p:cNvSpPr>
          <p:nvPr>
            <p:ph type="body" idx="1"/>
          </p:nvPr>
        </p:nvSpPr>
        <p:spPr>
          <a:xfrm>
            <a:off x="407368" y="1831040"/>
            <a:ext cx="11377264" cy="491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it-IT" sz="1900"/>
              <a:t>Intercettare e riconoscere in modo precoce e proattivo i bisogni latenti di singoli e comunità, in collaborazione con tutti gli attori sociali del territorio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it-IT" sz="1900"/>
              <a:t>Monitorare lo stato sociosanitario delle persone residenti nel territorio di competenza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it-IT" sz="1900"/>
              <a:t>Orientare e facilitare l’accesso appropriato e tempestivo dell’utente ai servizi della rete sociale e sanitaria con particolare riferimento ai casi complessi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it-IT" sz="1900"/>
              <a:t>Presidiare nel tempo la presa in carico integrata da parte di tutti i servizi e integrandola con risorse comunitarie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it-IT" sz="1900"/>
              <a:t>Rafforzare la domiciliarità e la riduzione dei ricoveri ospedalieri e in strutture protette attraverso l'implementazione di azioni preventive anziché curative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it-IT" sz="1900"/>
              <a:t>Prevenire il disagio attraverso la cura e l'assistenza dei gruppi sociali maggiormente vulnerabili (minori, giovani, donne e anziani);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it-IT" sz="1900"/>
              <a:t>Promuovere la coesione sociale, lo sviluppo di capitale sociale e di solidarietà reciproca attraverso l'adozione di strategie e l'attivazione di iniziative di mutuo-aiuto tra attori non professionali, in modo da rafforzare le capacità dei singoli nell’affrontare e superare le problematiche personali e familiari (co-progettazione, co-produzione, empowerment)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500"/>
              <a:buFont typeface="Calibri"/>
              <a:buNone/>
            </a:pPr>
            <a:endParaRPr sz="45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8"/>
          <p:cNvSpPr/>
          <p:nvPr/>
        </p:nvSpPr>
        <p:spPr>
          <a:xfrm>
            <a:off x="841248" y="548640"/>
            <a:ext cx="3600860" cy="543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500"/>
              <a:buFont typeface="Calibri"/>
              <a:buNone/>
            </a:pPr>
            <a:r>
              <a:rPr lang="it-IT" sz="45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Strategie di intervento</a:t>
            </a:r>
            <a:endParaRPr sz="45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8"/>
          <p:cNvSpPr/>
          <p:nvPr/>
        </p:nvSpPr>
        <p:spPr>
          <a:xfrm rot="5400000">
            <a:off x="2543983" y="3258715"/>
            <a:ext cx="4480560" cy="18288"/>
          </a:xfrm>
          <a:custGeom>
            <a:avLst/>
            <a:gdLst/>
            <a:ahLst/>
            <a:cxnLst/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8"/>
          <p:cNvSpPr/>
          <p:nvPr/>
        </p:nvSpPr>
        <p:spPr>
          <a:xfrm>
            <a:off x="5126418" y="552091"/>
            <a:ext cx="6224335" cy="543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lang="it-IT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Costruzione di legami di </a:t>
            </a:r>
            <a:r>
              <a:rPr lang="it-IT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fiducia</a:t>
            </a:r>
            <a:r>
              <a:rPr lang="it-IT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con i singoli, i gruppi e la comunità, come presupposto per l’emersione dei bisogni. La capaci</a:t>
            </a:r>
            <a:r>
              <a:rPr lang="it-IT" sz="2000">
                <a:latin typeface="Calibri"/>
                <a:ea typeface="Calibri"/>
                <a:cs typeface="Calibri"/>
                <a:sym typeface="Calibri"/>
              </a:rPr>
              <a:t>tà e la </a:t>
            </a:r>
            <a:r>
              <a:rPr lang="it-IT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qualità della </a:t>
            </a:r>
            <a:r>
              <a:rPr lang="it-IT" sz="200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it-IT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elazione è fon</a:t>
            </a:r>
            <a:r>
              <a:rPr lang="it-IT" sz="2000">
                <a:latin typeface="Calibri"/>
                <a:ea typeface="Calibri"/>
                <a:cs typeface="Calibri"/>
                <a:sym typeface="Calibri"/>
              </a:rPr>
              <a:t>damentale</a:t>
            </a:r>
            <a:r>
              <a:rPr lang="it-IT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per l</a:t>
            </a:r>
            <a:r>
              <a:rPr lang="it-IT" sz="2000">
                <a:latin typeface="Calibri"/>
                <a:ea typeface="Calibri"/>
                <a:cs typeface="Calibri"/>
                <a:sym typeface="Calibri"/>
              </a:rPr>
              <a:t>’aggancio e la partecipazione.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lang="it-IT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Proattività,</a:t>
            </a:r>
            <a:r>
              <a:rPr lang="it-IT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cercare le persone che non vediamo (es. strategia di outreach, </a:t>
            </a:r>
            <a:r>
              <a:rPr lang="it-IT" sz="2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porta a porta</a:t>
            </a:r>
            <a:r>
              <a:rPr lang="it-IT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telefonate regolari agli anziani soli, telefonate a persone non conosciute, ecc.)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lang="it-IT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Utilizzo di </a:t>
            </a:r>
            <a:r>
              <a:rPr lang="it-IT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database</a:t>
            </a:r>
            <a:r>
              <a:rPr lang="it-IT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condivisi con i servizi (</a:t>
            </a:r>
            <a:r>
              <a:rPr lang="it-IT" sz="2000">
                <a:latin typeface="Calibri"/>
                <a:ea typeface="Calibri"/>
                <a:cs typeface="Calibri"/>
                <a:sym typeface="Calibri"/>
              </a:rPr>
              <a:t>MyAdi, Casa della Salute, Garsia</a:t>
            </a:r>
            <a:r>
              <a:rPr lang="it-IT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lang="it-IT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Creazione di una rete di </a:t>
            </a:r>
            <a:r>
              <a:rPr lang="it-IT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sentinelle </a:t>
            </a:r>
            <a:r>
              <a:rPr lang="it-IT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 gli abitanti della MA (es. associazioni o community leader che possano farsi portavoce di problemi specifici): Agenti di Comunità in Pescarola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500"/>
              <a:buFont typeface="Calibri"/>
              <a:buNone/>
            </a:pPr>
            <a:endParaRPr sz="45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9"/>
          <p:cNvSpPr/>
          <p:nvPr/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500"/>
              <a:buFont typeface="Calibri"/>
              <a:buNone/>
            </a:pPr>
            <a:endParaRPr sz="45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9"/>
          <p:cNvSpPr txBox="1">
            <a:spLocks noGrp="1"/>
          </p:cNvSpPr>
          <p:nvPr>
            <p:ph type="title"/>
          </p:nvPr>
        </p:nvSpPr>
        <p:spPr>
          <a:xfrm>
            <a:off x="2493825" y="334625"/>
            <a:ext cx="6593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500"/>
              <a:buFont typeface="Calibri"/>
              <a:buNone/>
            </a:pPr>
            <a:r>
              <a:rPr lang="it-IT" sz="4500">
                <a:solidFill>
                  <a:srgbClr val="C00000"/>
                </a:solidFill>
              </a:rPr>
              <a:t>Equipe di prossimità</a:t>
            </a:r>
            <a:endParaRPr sz="4500">
              <a:solidFill>
                <a:srgbClr val="C00000"/>
              </a:solidFill>
            </a:endParaRPr>
          </a:p>
        </p:txBody>
      </p:sp>
      <p:sp>
        <p:nvSpPr>
          <p:cNvPr id="252" name="Google Shape;252;p19"/>
          <p:cNvSpPr txBox="1">
            <a:spLocks noGrp="1"/>
          </p:cNvSpPr>
          <p:nvPr>
            <p:ph type="body" idx="1"/>
          </p:nvPr>
        </p:nvSpPr>
        <p:spPr>
          <a:xfrm>
            <a:off x="2073775" y="1840875"/>
            <a:ext cx="7820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342900" lvl="0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 sz="2200" b="1"/>
              <a:t>Presenza</a:t>
            </a:r>
            <a:r>
              <a:rPr lang="it-IT" sz="2200"/>
              <a:t> quotidiana</a:t>
            </a:r>
            <a:endParaRPr sz="2200"/>
          </a:p>
          <a:p>
            <a:pPr marL="342900" lvl="0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 sz="2200" b="1"/>
              <a:t>Approccio aperto</a:t>
            </a:r>
            <a:r>
              <a:rPr lang="it-IT" sz="2200"/>
              <a:t> accoglienza/ascolto/orientamento</a:t>
            </a:r>
            <a:endParaRPr sz="2200"/>
          </a:p>
          <a:p>
            <a:pPr marL="342900" lvl="0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sz="2200"/>
              <a:t>Conoscenza diretta e </a:t>
            </a:r>
            <a:r>
              <a:rPr lang="it-IT" sz="2200" b="1"/>
              <a:t>proattiva</a:t>
            </a:r>
            <a:endParaRPr sz="2200" b="1"/>
          </a:p>
          <a:p>
            <a:pPr marL="342900" lvl="0" indent="-254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 sz="2200" b="1"/>
              <a:t>Presa in carico diretta </a:t>
            </a:r>
            <a:r>
              <a:rPr lang="it-IT" sz="2200"/>
              <a:t>del nucleo familiare </a:t>
            </a:r>
            <a:endParaRPr sz="2200"/>
          </a:p>
          <a:p>
            <a:pPr marL="342900" lvl="0" indent="-273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it-IT" sz="2200"/>
              <a:t>Ruolo di </a:t>
            </a:r>
            <a:r>
              <a:rPr lang="it-IT" sz="2200" b="1"/>
              <a:t>attivatore/garante </a:t>
            </a:r>
            <a:r>
              <a:rPr lang="it-IT" sz="2200"/>
              <a:t>relativamente alla rete dei servizi</a:t>
            </a:r>
            <a:endParaRPr sz="2200"/>
          </a:p>
          <a:p>
            <a:pPr marL="342900" lvl="0" indent="-273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it-IT" sz="2200"/>
              <a:t>Ruolo di </a:t>
            </a:r>
            <a:r>
              <a:rPr lang="it-IT" sz="2200" b="1"/>
              <a:t>catalizzatore</a:t>
            </a:r>
            <a:r>
              <a:rPr lang="it-IT" sz="2200"/>
              <a:t> di processi e aggregatore di risorse</a:t>
            </a:r>
            <a:endParaRPr sz="2200"/>
          </a:p>
          <a:p>
            <a:pPr marL="34290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200"/>
          </a:p>
          <a:p>
            <a:pPr marL="11430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it-IT" sz="2700" b="1"/>
              <a:t>….Non dice mai “non è di mia competenza”….</a:t>
            </a:r>
            <a:endParaRPr sz="39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"/>
          <p:cNvSpPr/>
          <p:nvPr/>
        </p:nvSpPr>
        <p:spPr>
          <a:xfrm>
            <a:off x="519075" y="1689775"/>
            <a:ext cx="11337600" cy="4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➢"/>
            </a:pPr>
            <a:r>
              <a:rPr lang="it-IT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focus congiunto su </a:t>
            </a:r>
            <a:r>
              <a:rPr lang="it-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persone e contesti</a:t>
            </a:r>
            <a:endParaRPr/>
          </a:p>
          <a:p>
            <a:pPr marL="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➢"/>
            </a:pPr>
            <a:r>
              <a:rPr lang="it-IT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non un target specifico ma </a:t>
            </a:r>
            <a:r>
              <a:rPr lang="it-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 comunità</a:t>
            </a:r>
            <a:endParaRPr/>
          </a:p>
          <a:p>
            <a:pPr marL="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➢"/>
            </a:pPr>
            <a:r>
              <a:rPr lang="it-IT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può includere l’intervento sul singolo nella dinamica collettiva</a:t>
            </a:r>
            <a:endParaRPr/>
          </a:p>
          <a:p>
            <a:pPr marL="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➢"/>
            </a:pPr>
            <a:r>
              <a:rPr lang="it-IT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intercettare e moltiplicare </a:t>
            </a:r>
            <a:r>
              <a:rPr lang="it-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risorse</a:t>
            </a:r>
            <a:r>
              <a:rPr lang="it-IT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(formali/informali)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➢"/>
            </a:pPr>
            <a:r>
              <a:rPr lang="it-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intercettare bisogni</a:t>
            </a:r>
            <a:r>
              <a:rPr lang="it-IT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prima che costituiscano domanda </a:t>
            </a:r>
            <a:endParaRPr/>
          </a:p>
          <a:p>
            <a:pPr marL="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➢"/>
            </a:pPr>
            <a:r>
              <a:rPr lang="it-IT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garantire </a:t>
            </a:r>
            <a:r>
              <a:rPr lang="it-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accesso</a:t>
            </a:r>
            <a:r>
              <a:rPr lang="it-IT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it-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appropriatezza</a:t>
            </a:r>
            <a:r>
              <a:rPr lang="it-IT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(diritto alla salute) </a:t>
            </a:r>
            <a:endParaRPr/>
          </a:p>
          <a:p>
            <a:pPr marL="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➢"/>
            </a:pPr>
            <a:r>
              <a:rPr lang="it-IT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Decodificare i bisogni e costruire percorsi personalizzati e calati nella materialità della vita in modo da essere </a:t>
            </a:r>
            <a:r>
              <a:rPr lang="it-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più efficaci </a:t>
            </a:r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500"/>
              <a:buFont typeface="Calibri"/>
              <a:buNone/>
            </a:pPr>
            <a:r>
              <a:rPr lang="it-IT" sz="4500">
                <a:solidFill>
                  <a:srgbClr val="C00000"/>
                </a:solidFill>
              </a:rPr>
              <a:t>Elementi strategici dell’approccio di prossimità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DC3C3C"/>
              </a:buClr>
              <a:buSzPts val="4400"/>
              <a:buFont typeface="Calibri"/>
              <a:buNone/>
            </a:pPr>
            <a:r>
              <a:rPr lang="it-IT">
                <a:solidFill>
                  <a:srgbClr val="DC3C3C"/>
                </a:solidFill>
              </a:rPr>
              <a:t>Interventi sulla persona/nucleo</a:t>
            </a:r>
            <a:endParaRPr sz="2000">
              <a:solidFill>
                <a:srgbClr val="DC3C3C"/>
              </a:solidFill>
            </a:endParaRPr>
          </a:p>
        </p:txBody>
      </p:sp>
      <p:sp>
        <p:nvSpPr>
          <p:cNvPr id="266" name="Google Shape;266;p22"/>
          <p:cNvSpPr txBox="1">
            <a:spLocks noGrp="1"/>
          </p:cNvSpPr>
          <p:nvPr>
            <p:ph type="body" idx="1"/>
          </p:nvPr>
        </p:nvSpPr>
        <p:spPr>
          <a:xfrm>
            <a:off x="609600" y="1556792"/>
            <a:ext cx="10742984" cy="496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/>
              <a:t>Visite domiciliari e colloqui con individuazione delle problematiche dei nuclei famigliari</a:t>
            </a:r>
            <a:endParaRPr/>
          </a:p>
          <a:p>
            <a:pPr marL="342900" lvl="0" indent="-342900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/>
              <a:t>Ricerca proattiva con gli abitanti indicati come fragili dai servizi territoriali (strategia di Population Health Management)</a:t>
            </a:r>
            <a:endParaRPr/>
          </a:p>
          <a:p>
            <a:pPr marL="342900" lvl="0" indent="-342900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/>
              <a:t>Somministrazione di questionari sulla percezione della situazione abitativa</a:t>
            </a:r>
            <a:endParaRPr/>
          </a:p>
          <a:p>
            <a:pPr marL="342900" lvl="0" indent="-342900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/>
              <a:t>Formazione, educazione sanitaria, invio di materiale formativo/informativo in lingua italiana e straniere</a:t>
            </a:r>
            <a:endParaRPr/>
          </a:p>
          <a:p>
            <a:pPr marL="342900" lvl="0" indent="-342900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/>
              <a:t>Supporto alle attività della vita quotidiana attraverso volontari e servizio civile	</a:t>
            </a:r>
            <a:endParaRPr/>
          </a:p>
          <a:p>
            <a:pPr marL="342900" lvl="0" indent="-342900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/>
              <a:t>Orientamento, supporto e accompagnamento nell’accesso ai percorsi e ai servizi</a:t>
            </a:r>
            <a:endParaRPr/>
          </a:p>
          <a:p>
            <a:pPr marL="342900" lvl="0" indent="-342900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/>
              <a:t>Monitoraggio di prossimità dei casi complessi </a:t>
            </a:r>
            <a:endParaRPr/>
          </a:p>
          <a:p>
            <a:pPr marL="342900" lvl="0" indent="-342900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/>
              <a:t>Costruzione di progetti personalizzati di domiciliarità in collaborazione con i servizi implicati e le risorse informali del territorio</a:t>
            </a:r>
            <a:endParaRPr/>
          </a:p>
          <a:p>
            <a:pPr marL="342900" lvl="0" indent="-342900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/>
              <a:t>Interventi di miglioramento abitativo o cambio alloggio eseguiti da ACER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 txBox="1">
            <a:spLocks noGrp="1"/>
          </p:cNvSpPr>
          <p:nvPr>
            <p:ph type="body" idx="1"/>
          </p:nvPr>
        </p:nvSpPr>
        <p:spPr>
          <a:xfrm>
            <a:off x="335360" y="1628800"/>
            <a:ext cx="11665296" cy="511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it-IT" sz="2300"/>
              <a:t>Nonostante siamo in un territorio ricchissimo di offerta sanitaria e socio sanitaria dare </a:t>
            </a:r>
            <a:r>
              <a:rPr lang="it-IT" sz="2300" b="1">
                <a:solidFill>
                  <a:srgbClr val="0070C0"/>
                </a:solidFill>
              </a:rPr>
              <a:t>risposte efficaci</a:t>
            </a:r>
            <a:r>
              <a:rPr lang="it-IT" sz="2300"/>
              <a:t>, accessibili e </a:t>
            </a:r>
            <a:r>
              <a:rPr lang="it-IT" sz="2300" b="1">
                <a:solidFill>
                  <a:srgbClr val="0070C0"/>
                </a:solidFill>
              </a:rPr>
              <a:t>coerenti ai bisogni </a:t>
            </a:r>
            <a:r>
              <a:rPr lang="it-IT" sz="2300"/>
              <a:t>a tutti i cittadini, rimane una delle sfide principali;</a:t>
            </a:r>
            <a:endParaRPr sz="2300"/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it-IT" sz="2300"/>
              <a:t>La transizione demografica e epidemiologica è stata interpretata in chiave quasi esclusivamente clinica/assistenziale/</a:t>
            </a:r>
            <a:r>
              <a:rPr lang="it-IT" sz="2300" b="1">
                <a:solidFill>
                  <a:srgbClr val="0070C0"/>
                </a:solidFill>
              </a:rPr>
              <a:t>prestazionale</a:t>
            </a:r>
            <a:r>
              <a:rPr lang="it-IT" sz="2300"/>
              <a:t>, spesso con percorsi orientati dalla patologia;</a:t>
            </a:r>
            <a:endParaRPr/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it-IT" sz="2300"/>
              <a:t>Presenza di servizi con alte competenze, molto strutturati con forti potenzialità ma  ancora poco efficaci sul piano di una </a:t>
            </a:r>
            <a:r>
              <a:rPr lang="it-IT" sz="2300" b="1">
                <a:solidFill>
                  <a:srgbClr val="0070C0"/>
                </a:solidFill>
              </a:rPr>
              <a:t>reale integrazione</a:t>
            </a:r>
            <a:r>
              <a:rPr lang="it-IT" sz="2300"/>
              <a:t>. Inerzia delle organizzazioni verso schemi di reale cambiamento;</a:t>
            </a:r>
            <a:endParaRPr sz="2300"/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it-IT" sz="2300"/>
              <a:t>Necessario superare il modello di </a:t>
            </a:r>
            <a:r>
              <a:rPr lang="it-IT" sz="2300" b="1">
                <a:solidFill>
                  <a:srgbClr val="0070C0"/>
                </a:solidFill>
              </a:rPr>
              <a:t>promozione delle salute</a:t>
            </a:r>
            <a:r>
              <a:rPr lang="it-IT" sz="2300"/>
              <a:t> per lo più intesa come promozione di sani stili di vita;</a:t>
            </a:r>
            <a:endParaRPr sz="2300"/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it-IT" sz="2300"/>
              <a:t>Occorre sperimentare forme concrete di </a:t>
            </a:r>
            <a:r>
              <a:rPr lang="it-IT" sz="2300" b="1" i="1">
                <a:solidFill>
                  <a:srgbClr val="0070C0"/>
                </a:solidFill>
              </a:rPr>
              <a:t>community welfare </a:t>
            </a:r>
            <a:r>
              <a:rPr lang="it-IT" sz="2300" i="1"/>
              <a:t>(PSSR).</a:t>
            </a:r>
            <a:endParaRPr sz="2300" i="1"/>
          </a:p>
          <a:p>
            <a:pPr marL="342900" lvl="0" indent="-1968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sz="2300"/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sz="2300"/>
          </a:p>
        </p:txBody>
      </p:sp>
      <p:sp>
        <p:nvSpPr>
          <p:cNvPr id="117" name="Google Shape;117;p2"/>
          <p:cNvSpPr txBox="1"/>
          <p:nvPr/>
        </p:nvSpPr>
        <p:spPr>
          <a:xfrm>
            <a:off x="762000" y="33265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alibri"/>
              <a:buNone/>
            </a:pPr>
            <a:r>
              <a:rPr lang="it-IT" sz="36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Per contrastare le disuguaglianze è necessario riconsiderare l’approccio di cura ed assistenza </a:t>
            </a:r>
            <a:endParaRPr sz="36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alibri"/>
              <a:buNone/>
            </a:pPr>
            <a:r>
              <a:rPr lang="it-IT" sz="3600">
                <a:solidFill>
                  <a:srgbClr val="C00000"/>
                </a:solidFill>
              </a:rPr>
              <a:t>Azioni rivolte alla comunità e di consolidamento progettuale</a:t>
            </a:r>
            <a:endParaRPr sz="2400">
              <a:solidFill>
                <a:srgbClr val="C00000"/>
              </a:solidFill>
            </a:endParaRPr>
          </a:p>
        </p:txBody>
      </p:sp>
      <p:sp>
        <p:nvSpPr>
          <p:cNvPr id="272" name="Google Shape;272;p24"/>
          <p:cNvSpPr txBox="1">
            <a:spLocks noGrp="1"/>
          </p:cNvSpPr>
          <p:nvPr>
            <p:ph type="body" idx="1"/>
          </p:nvPr>
        </p:nvSpPr>
        <p:spPr>
          <a:xfrm>
            <a:off x="609600" y="1310875"/>
            <a:ext cx="10972800" cy="54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100000"/>
              <a:buNone/>
            </a:pPr>
            <a:r>
              <a:rPr lang="it-IT" sz="4200" cap="none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ATTIVITÀ COMUNITARIE</a:t>
            </a:r>
            <a:endParaRPr/>
          </a:p>
          <a:p>
            <a:pPr marL="342900" lvl="0" indent="-342900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4200">
                <a:latin typeface="Calibri"/>
                <a:ea typeface="Calibri"/>
                <a:cs typeface="Calibri"/>
                <a:sym typeface="Calibri"/>
              </a:rPr>
              <a:t>Campagne “porta a porta” per farsi conoscere, rilevare i bisogni e promuovere la partecipazione alle iniziative comunitarie</a:t>
            </a:r>
            <a:endParaRPr/>
          </a:p>
          <a:p>
            <a:pPr marL="342900" lvl="0" indent="-342900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4200">
                <a:latin typeface="Calibri"/>
                <a:ea typeface="Calibri"/>
                <a:cs typeface="Calibri"/>
                <a:sym typeface="Calibri"/>
              </a:rPr>
              <a:t>Organizzazione di attività di promozione della salute e contrasto alle “nuove povertà” (economica, educativa, relazionale) anche in collaborazione con le associazioni :</a:t>
            </a:r>
            <a:endParaRPr/>
          </a:p>
          <a:p>
            <a:pPr marL="742950" lvl="1" indent="-285750" algn="l" rtl="0"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it-IT" sz="3800">
                <a:latin typeface="Calibri"/>
                <a:ea typeface="Calibri"/>
                <a:cs typeface="Calibri"/>
                <a:sym typeface="Calibri"/>
              </a:rPr>
              <a:t>Progetto “Donne e salute” volto alla conoscenza dei percorsi di accesso alle strutture sanitarie sul territorio;</a:t>
            </a:r>
            <a:endParaRPr/>
          </a:p>
          <a:p>
            <a:pPr marL="742950" lvl="1" indent="-285750" algn="l" rtl="0"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it-IT" sz="3800">
                <a:latin typeface="Calibri"/>
                <a:ea typeface="Calibri"/>
                <a:cs typeface="Calibri"/>
                <a:sym typeface="Calibri"/>
              </a:rPr>
              <a:t>Progetto di educazione alla salute “Un giorno dal dottore” con i bimbi</a:t>
            </a:r>
            <a:r>
              <a:rPr lang="it-IT" sz="3800"/>
              <a:t>;</a:t>
            </a:r>
            <a:endParaRPr/>
          </a:p>
          <a:p>
            <a:pPr marL="742950" lvl="1" indent="-285750" algn="l" rtl="0"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it-IT" sz="3800">
                <a:latin typeface="Calibri"/>
                <a:ea typeface="Calibri"/>
                <a:cs typeface="Calibri"/>
                <a:sym typeface="Calibri"/>
              </a:rPr>
              <a:t>Progetto “La ruota di Barreto” per l’emersione dei vissuti difficili</a:t>
            </a:r>
            <a:r>
              <a:rPr lang="it-IT" sz="3800"/>
              <a:t>;</a:t>
            </a:r>
            <a:r>
              <a:rPr lang="it-IT" sz="3800"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742950" lvl="1" indent="-285750" algn="l" rtl="0"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it-IT" sz="3800">
                <a:latin typeface="Calibri"/>
                <a:ea typeface="Calibri"/>
                <a:cs typeface="Calibri"/>
                <a:sym typeface="Calibri"/>
              </a:rPr>
              <a:t>Progetto “Il rito del th</a:t>
            </a:r>
            <a:r>
              <a:rPr lang="it-IT" sz="3800"/>
              <a:t>é</a:t>
            </a:r>
            <a:r>
              <a:rPr lang="it-IT" sz="3800">
                <a:latin typeface="Calibri"/>
                <a:ea typeface="Calibri"/>
                <a:cs typeface="Calibri"/>
                <a:sym typeface="Calibri"/>
              </a:rPr>
              <a:t>” per f</a:t>
            </a:r>
            <a:r>
              <a:rPr lang="it-IT" sz="3800"/>
              <a:t>ar conoscere usi e tradizioni di altri paesi e favorire l’integrazione;</a:t>
            </a:r>
            <a:r>
              <a:rPr lang="it-IT" sz="3800"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742950" lvl="1" indent="-285750" algn="l" rtl="0">
              <a:spcBef>
                <a:spcPts val="361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it-IT" sz="3800">
                <a:latin typeface="Calibri"/>
                <a:ea typeface="Calibri"/>
                <a:cs typeface="Calibri"/>
                <a:sym typeface="Calibri"/>
              </a:rPr>
              <a:t>Progetto “Passaporto della salute” per il monitoraggio delle patologie croniche</a:t>
            </a:r>
            <a:r>
              <a:rPr lang="it-IT" sz="3800"/>
              <a:t>;</a:t>
            </a:r>
            <a:endParaRPr sz="3800"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 algn="l" rtl="0">
              <a:spcBef>
                <a:spcPts val="361"/>
              </a:spcBef>
              <a:spcAft>
                <a:spcPts val="0"/>
              </a:spcAft>
              <a:buSzPct val="100000"/>
              <a:buChar char="–"/>
            </a:pPr>
            <a:r>
              <a:rPr lang="it-IT" sz="3800"/>
              <a:t>Progetto “Occhio alla Truffa” per far conoscere e dare strumenti di protezione agli anziani soli;</a:t>
            </a:r>
            <a:endParaRPr sz="3800"/>
          </a:p>
          <a:p>
            <a:pPr marL="742950" lvl="1" indent="-285750" algn="l" rtl="0">
              <a:spcBef>
                <a:spcPts val="361"/>
              </a:spcBef>
              <a:spcAft>
                <a:spcPts val="0"/>
              </a:spcAft>
              <a:buSzPct val="100000"/>
              <a:buChar char="–"/>
            </a:pPr>
            <a:r>
              <a:rPr lang="it-IT" sz="3800"/>
              <a:t>Progetto “Prendiamoci cura insieme della nostra Piazzetta: più bella e più pulita”.</a:t>
            </a:r>
            <a:endParaRPr sz="3800"/>
          </a:p>
          <a:p>
            <a:pPr marL="0" lvl="0" indent="0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4200" cap="none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99"/>
              </a:spcBef>
              <a:spcAft>
                <a:spcPts val="0"/>
              </a:spcAft>
              <a:buClr>
                <a:srgbClr val="366092"/>
              </a:buClr>
              <a:buSzPct val="100000"/>
              <a:buNone/>
            </a:pPr>
            <a:r>
              <a:rPr lang="it-IT" sz="4200" cap="none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AZIONI DI CONSOLIDAMENTO PROGETTUALE E DI CO-PROGETTAZIONE</a:t>
            </a:r>
            <a:endParaRPr/>
          </a:p>
          <a:p>
            <a:pPr marL="742950" lvl="1" indent="-285750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4200">
                <a:latin typeface="Calibri"/>
                <a:ea typeface="Calibri"/>
                <a:cs typeface="Calibri"/>
                <a:sym typeface="Calibri"/>
              </a:rPr>
              <a:t>Incontri con servizi per organizzazione di percorsi e gestione congiunta dei casi</a:t>
            </a:r>
            <a:endParaRPr sz="4200" cap="none"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4200">
                <a:latin typeface="Calibri"/>
                <a:ea typeface="Calibri"/>
                <a:cs typeface="Calibri"/>
                <a:sym typeface="Calibri"/>
              </a:rPr>
              <a:t>Attivazione, formazione e coordinamento di risorse a supporto della comunità (</a:t>
            </a:r>
            <a:r>
              <a:rPr lang="it-IT" sz="4200"/>
              <a:t>tirocini formativi</a:t>
            </a:r>
            <a:r>
              <a:rPr lang="it-IT" sz="4200">
                <a:latin typeface="Calibri"/>
                <a:ea typeface="Calibri"/>
                <a:cs typeface="Calibri"/>
                <a:sym typeface="Calibri"/>
              </a:rPr>
              <a:t>, volontariato, servizio civile)</a:t>
            </a:r>
            <a:endParaRPr/>
          </a:p>
          <a:p>
            <a:pPr marL="742950" lvl="1" indent="-285750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4200">
                <a:latin typeface="Calibri"/>
                <a:ea typeface="Calibri"/>
                <a:cs typeface="Calibri"/>
                <a:sym typeface="Calibri"/>
              </a:rPr>
              <a:t>Co-progettazione di interventi e iniziative con le associazioni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07327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600"/>
          </a:p>
          <a:p>
            <a:pPr marL="342900" lvl="0" indent="-246380" algn="l" rtl="0">
              <a:spcBef>
                <a:spcPts val="30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3"/>
          <p:cNvSpPr/>
          <p:nvPr/>
        </p:nvSpPr>
        <p:spPr>
          <a:xfrm>
            <a:off x="838200" y="332656"/>
            <a:ext cx="10515600" cy="99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200"/>
              <a:buFont typeface="Calibri"/>
              <a:buNone/>
            </a:pPr>
            <a:r>
              <a:rPr lang="it-IT" sz="52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Azioni rivolte a gruppi e collettività</a:t>
            </a:r>
            <a:endParaRPr sz="52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23" descr="Immagine che contiene albero, esterni, terra, grupp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15703" r="30683" b="21092"/>
          <a:stretch/>
        </p:blipFill>
        <p:spPr>
          <a:xfrm>
            <a:off x="6516800" y="1412775"/>
            <a:ext cx="2399476" cy="264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3"/>
          <p:cNvSpPr txBox="1"/>
          <p:nvPr/>
        </p:nvSpPr>
        <p:spPr>
          <a:xfrm>
            <a:off x="252810" y="3712757"/>
            <a:ext cx="1997100" cy="3693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Ruota di Barreto</a:t>
            </a:r>
            <a:endParaRPr/>
          </a:p>
        </p:txBody>
      </p:sp>
      <p:sp>
        <p:nvSpPr>
          <p:cNvPr id="281" name="Google Shape;281;p23"/>
          <p:cNvSpPr txBox="1"/>
          <p:nvPr/>
        </p:nvSpPr>
        <p:spPr>
          <a:xfrm>
            <a:off x="2993403" y="1159093"/>
            <a:ext cx="1284300" cy="6465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Gruppo di Cammino</a:t>
            </a:r>
            <a:endParaRPr/>
          </a:p>
        </p:txBody>
      </p:sp>
      <p:sp>
        <p:nvSpPr>
          <p:cNvPr id="282" name="Google Shape;282;p23"/>
          <p:cNvSpPr txBox="1"/>
          <p:nvPr/>
        </p:nvSpPr>
        <p:spPr>
          <a:xfrm>
            <a:off x="4555391" y="1497069"/>
            <a:ext cx="1551000" cy="1200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Educazione sanitaria «Tappeto Volante»</a:t>
            </a:r>
            <a:endParaRPr sz="18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3"/>
          <p:cNvSpPr txBox="1"/>
          <p:nvPr/>
        </p:nvSpPr>
        <p:spPr>
          <a:xfrm>
            <a:off x="6641010" y="4141930"/>
            <a:ext cx="1885500" cy="3693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Ginnastica dolce </a:t>
            </a:r>
            <a:endParaRPr/>
          </a:p>
        </p:txBody>
      </p:sp>
      <p:sp>
        <p:nvSpPr>
          <p:cNvPr id="284" name="Google Shape;284;p23"/>
          <p:cNvSpPr txBox="1"/>
          <p:nvPr/>
        </p:nvSpPr>
        <p:spPr>
          <a:xfrm>
            <a:off x="125936" y="6334670"/>
            <a:ext cx="2183400" cy="3693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Pulizia della piazza</a:t>
            </a:r>
            <a:endParaRPr/>
          </a:p>
        </p:txBody>
      </p:sp>
      <p:pic>
        <p:nvPicPr>
          <p:cNvPr id="285" name="Google Shape;285;p23" descr="Immagine che contiene albero, esterni, persona, pianta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 l="4688" b="-1"/>
          <a:stretch/>
        </p:blipFill>
        <p:spPr>
          <a:xfrm>
            <a:off x="2370763" y="1747189"/>
            <a:ext cx="2143850" cy="2496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3" descr="Immagine che contiene persona, esterni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 l="34434" t="21346" r="11950" b="8825"/>
          <a:stretch/>
        </p:blipFill>
        <p:spPr>
          <a:xfrm>
            <a:off x="145450" y="4141925"/>
            <a:ext cx="2183450" cy="20883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87" name="Google Shape;287;p23" descr="Immagine che contiene interni, soffitto, pavimento, stanza&#10;&#10;Descrizione generata automaticamente"/>
          <p:cNvPicPr preferRelativeResize="0"/>
          <p:nvPr/>
        </p:nvPicPr>
        <p:blipFill rotWithShape="1">
          <a:blip r:embed="rId6">
            <a:alphaModFix/>
          </a:blip>
          <a:srcRect r="46385" b="-4"/>
          <a:stretch/>
        </p:blipFill>
        <p:spPr>
          <a:xfrm>
            <a:off x="136775" y="1159101"/>
            <a:ext cx="2161776" cy="255365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88" name="Google Shape;288;p23"/>
          <p:cNvPicPr preferRelativeResize="0"/>
          <p:nvPr/>
        </p:nvPicPr>
        <p:blipFill rotWithShape="1">
          <a:blip r:embed="rId7">
            <a:alphaModFix/>
          </a:blip>
          <a:srcRect l="4425"/>
          <a:stretch/>
        </p:blipFill>
        <p:spPr>
          <a:xfrm>
            <a:off x="9868950" y="4736895"/>
            <a:ext cx="2261949" cy="2121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48600" y="1497087"/>
            <a:ext cx="2399475" cy="239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20448" y="4868952"/>
            <a:ext cx="2688076" cy="2016075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1" name="Google Shape;291;p23" descr="Immagine che contiene testo, persona, interni, gruppo&#10;&#10;Descrizione generata automaticamente"/>
          <p:cNvPicPr preferRelativeResize="0"/>
          <p:nvPr/>
        </p:nvPicPr>
        <p:blipFill rotWithShape="1">
          <a:blip r:embed="rId10">
            <a:alphaModFix/>
          </a:blip>
          <a:srcRect l="41437" r="4948" b="-4"/>
          <a:stretch/>
        </p:blipFill>
        <p:spPr>
          <a:xfrm>
            <a:off x="4579325" y="2764325"/>
            <a:ext cx="1997250" cy="27273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92" name="Google Shape;292;p23"/>
          <p:cNvSpPr txBox="1"/>
          <p:nvPr/>
        </p:nvSpPr>
        <p:spPr>
          <a:xfrm>
            <a:off x="9681875" y="4168600"/>
            <a:ext cx="2530500" cy="4617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i="1"/>
              <a:t>Il Rito del Thé</a:t>
            </a:r>
            <a:endParaRPr sz="1800" i="1"/>
          </a:p>
        </p:txBody>
      </p:sp>
      <p:sp>
        <p:nvSpPr>
          <p:cNvPr id="293" name="Google Shape;293;p23"/>
          <p:cNvSpPr txBox="1"/>
          <p:nvPr/>
        </p:nvSpPr>
        <p:spPr>
          <a:xfrm>
            <a:off x="2517500" y="4394550"/>
            <a:ext cx="1997400" cy="7389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i="1"/>
              <a:t>Squadra di calcio di quartiere</a:t>
            </a:r>
            <a:endParaRPr sz="1800" i="1"/>
          </a:p>
        </p:txBody>
      </p:sp>
      <p:sp>
        <p:nvSpPr>
          <p:cNvPr id="294" name="Google Shape;294;p23"/>
          <p:cNvSpPr txBox="1"/>
          <p:nvPr/>
        </p:nvSpPr>
        <p:spPr>
          <a:xfrm>
            <a:off x="4923350" y="6087850"/>
            <a:ext cx="1997100" cy="4617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i="1"/>
              <a:t>Nail Art</a:t>
            </a:r>
            <a:endParaRPr sz="1800" i="1"/>
          </a:p>
        </p:txBody>
      </p:sp>
      <p:pic>
        <p:nvPicPr>
          <p:cNvPr id="295" name="Google Shape;295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528350" y="5182555"/>
            <a:ext cx="2261952" cy="1492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6"/>
          <p:cNvSpPr txBox="1">
            <a:spLocks noGrp="1"/>
          </p:cNvSpPr>
          <p:nvPr>
            <p:ph type="title"/>
          </p:nvPr>
        </p:nvSpPr>
        <p:spPr>
          <a:xfrm>
            <a:off x="634259" y="404664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lang="it-IT" sz="3600">
                <a:solidFill>
                  <a:srgbClr val="C00000"/>
                </a:solidFill>
              </a:rPr>
              <a:t>Contrastare  le disuguaglianze in contesti  svantaggiati presuppone un cambio di paradigma</a:t>
            </a:r>
            <a:endParaRPr/>
          </a:p>
        </p:txBody>
      </p:sp>
      <p:sp>
        <p:nvSpPr>
          <p:cNvPr id="301" name="Google Shape;301;p26"/>
          <p:cNvSpPr txBox="1">
            <a:spLocks noGrp="1"/>
          </p:cNvSpPr>
          <p:nvPr>
            <p:ph type="body" idx="1"/>
          </p:nvPr>
        </p:nvSpPr>
        <p:spPr>
          <a:xfrm>
            <a:off x="609600" y="1783357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</a:pPr>
            <a:r>
              <a:rPr lang="it-IT">
                <a:solidFill>
                  <a:schemeClr val="accent2"/>
                </a:solidFill>
              </a:rPr>
              <a:t>da 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it-IT"/>
              <a:t>Servizi sanitari e socio-sanitari e/o progetti localizzati in più e diverse sedi con offerta definita, in risposta/reazione alla domanda formulata 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</a:pPr>
            <a:r>
              <a:rPr lang="it-IT">
                <a:solidFill>
                  <a:schemeClr val="accent2"/>
                </a:solidFill>
              </a:rPr>
              <a:t>a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it-IT"/>
              <a:t>nuove aggregazioni (professionisti della salute, soggetti sociali, abitanti) che agiscono in modo proattivo e competente per  co-costruire, sviluppare un progetto di salute con e per gli individui e la comunità.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>
            <a:spLocks noGrp="1"/>
          </p:cNvSpPr>
          <p:nvPr>
            <p:ph type="title"/>
          </p:nvPr>
        </p:nvSpPr>
        <p:spPr>
          <a:xfrm>
            <a:off x="548650" y="64900"/>
            <a:ext cx="11368800" cy="1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500"/>
              <a:buFont typeface="Calibri"/>
              <a:buNone/>
            </a:pPr>
            <a:r>
              <a:rPr lang="it-IT" sz="4500">
                <a:solidFill>
                  <a:srgbClr val="C00000"/>
                </a:solidFill>
              </a:rPr>
              <a:t>Ruolo e capacità richieste all’IFeC referente di Microarea</a:t>
            </a:r>
            <a:endParaRPr sz="4500">
              <a:solidFill>
                <a:srgbClr val="C00000"/>
              </a:solidFill>
            </a:endParaRPr>
          </a:p>
        </p:txBody>
      </p:sp>
      <p:sp>
        <p:nvSpPr>
          <p:cNvPr id="307" name="Google Shape;307;p31"/>
          <p:cNvSpPr txBox="1"/>
          <p:nvPr/>
        </p:nvSpPr>
        <p:spPr>
          <a:xfrm>
            <a:off x="464525" y="1356875"/>
            <a:ext cx="11368800" cy="53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it-IT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E’ </a:t>
            </a:r>
            <a:r>
              <a:rPr lang="it-IT" sz="3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responsabile</a:t>
            </a:r>
            <a:r>
              <a:rPr lang="it-IT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Coordinamento e dell’integrazione delle attività di promozione e tutela della salute delle persone residenti.</a:t>
            </a:r>
            <a:endParaRPr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it-IT" sz="3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Partecipa alla Mission aziendale</a:t>
            </a:r>
            <a:r>
              <a:rPr lang="it-IT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contribuendo al raggiungimento degli obiettivi attraverso interventi proattivi, atti a prevenire e risolvere fenomeni di emarginazione e di esclusione delle persone residenti, in particolare, ai soggetti vulnerabili: anziani, donne, minori.</a:t>
            </a:r>
            <a:endParaRPr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t-IT" sz="3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Promuove l’integrazione e lo sviluppo della Comunità.</a:t>
            </a:r>
            <a:r>
              <a:rPr lang="it-IT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t-IT" sz="3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Competente</a:t>
            </a:r>
            <a:r>
              <a:rPr lang="it-IT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nell’area dell’organizzazione, di gestione e sviluppo dei collaboratori e del gruppo di lavoro e area di sviluppo di Comunità e inclusione.</a:t>
            </a:r>
            <a:endParaRPr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9e9aeeae96_1_12"/>
          <p:cNvSpPr txBox="1">
            <a:spLocks noGrp="1"/>
          </p:cNvSpPr>
          <p:nvPr>
            <p:ph type="title"/>
          </p:nvPr>
        </p:nvSpPr>
        <p:spPr>
          <a:xfrm>
            <a:off x="3150975" y="269075"/>
            <a:ext cx="4516200" cy="8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500"/>
              <a:buFont typeface="Calibri"/>
              <a:buNone/>
            </a:pPr>
            <a:r>
              <a:rPr lang="it-IT" sz="4900">
                <a:solidFill>
                  <a:srgbClr val="C00000"/>
                </a:solidFill>
              </a:rPr>
              <a:t>Parole Chiave</a:t>
            </a:r>
            <a:endParaRPr sz="4900">
              <a:solidFill>
                <a:srgbClr val="C00000"/>
              </a:solidFill>
            </a:endParaRPr>
          </a:p>
        </p:txBody>
      </p:sp>
      <p:sp>
        <p:nvSpPr>
          <p:cNvPr id="314" name="Google Shape;314;g29e9aeeae96_1_12"/>
          <p:cNvSpPr txBox="1">
            <a:spLocks noGrp="1"/>
          </p:cNvSpPr>
          <p:nvPr>
            <p:ph type="body" idx="1"/>
          </p:nvPr>
        </p:nvSpPr>
        <p:spPr>
          <a:xfrm>
            <a:off x="-97575" y="1269075"/>
            <a:ext cx="11818800" cy="49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400"/>
              <a:t>  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29e9aeeae96_1_12"/>
          <p:cNvSpPr txBox="1"/>
          <p:nvPr/>
        </p:nvSpPr>
        <p:spPr>
          <a:xfrm>
            <a:off x="7606150" y="4020525"/>
            <a:ext cx="4619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g29e9aeeae96_1_12"/>
          <p:cNvSpPr/>
          <p:nvPr/>
        </p:nvSpPr>
        <p:spPr>
          <a:xfrm>
            <a:off x="9799450" y="3587075"/>
            <a:ext cx="2037600" cy="1186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900">
                <a:latin typeface="Calibri"/>
                <a:ea typeface="Calibri"/>
                <a:cs typeface="Calibri"/>
                <a:sym typeface="Calibri"/>
              </a:rPr>
              <a:t>Reciprocità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29e9aeeae96_1_12"/>
          <p:cNvSpPr/>
          <p:nvPr/>
        </p:nvSpPr>
        <p:spPr>
          <a:xfrm>
            <a:off x="9476500" y="5160975"/>
            <a:ext cx="2037600" cy="1087800"/>
          </a:xfrm>
          <a:prstGeom prst="trapezoid">
            <a:avLst>
              <a:gd name="adj" fmla="val 25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3100">
                <a:solidFill>
                  <a:schemeClr val="dk1"/>
                </a:solidFill>
              </a:rPr>
              <a:t> </a:t>
            </a:r>
            <a: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Inclusione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g29e9aeeae96_1_12"/>
          <p:cNvSpPr/>
          <p:nvPr/>
        </p:nvSpPr>
        <p:spPr>
          <a:xfrm>
            <a:off x="6997788" y="5160975"/>
            <a:ext cx="1824900" cy="10878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99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Prossimità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g29e9aeeae96_1_12"/>
          <p:cNvSpPr/>
          <p:nvPr/>
        </p:nvSpPr>
        <p:spPr>
          <a:xfrm>
            <a:off x="9145500" y="108575"/>
            <a:ext cx="1916100" cy="11862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CCFF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Proattività</a:t>
            </a:r>
            <a:endParaRPr sz="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29e9aeeae96_1_12"/>
          <p:cNvSpPr/>
          <p:nvPr/>
        </p:nvSpPr>
        <p:spPr>
          <a:xfrm>
            <a:off x="231125" y="199638"/>
            <a:ext cx="1961600" cy="1429375"/>
          </a:xfrm>
          <a:prstGeom prst="flowChartPunchedTape">
            <a:avLst/>
          </a:prstGeom>
          <a:solidFill>
            <a:srgbClr val="9999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Giudizio sospeso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g29e9aeeae96_1_12"/>
          <p:cNvSpPr/>
          <p:nvPr/>
        </p:nvSpPr>
        <p:spPr>
          <a:xfrm>
            <a:off x="3774175" y="5039350"/>
            <a:ext cx="2569800" cy="24258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Ascolto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g29e9aeeae96_1_12"/>
          <p:cNvSpPr/>
          <p:nvPr/>
        </p:nvSpPr>
        <p:spPr>
          <a:xfrm>
            <a:off x="719725" y="4940950"/>
            <a:ext cx="2524200" cy="1186200"/>
          </a:xfrm>
          <a:prstGeom prst="flowChartMagneticTape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Uscire dagli schemi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g29e9aeeae96_1_12"/>
          <p:cNvSpPr/>
          <p:nvPr/>
        </p:nvSpPr>
        <p:spPr>
          <a:xfrm>
            <a:off x="7470988" y="2372275"/>
            <a:ext cx="1961700" cy="17112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Equità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29e9aeeae96_1_12"/>
          <p:cNvSpPr/>
          <p:nvPr/>
        </p:nvSpPr>
        <p:spPr>
          <a:xfrm>
            <a:off x="4154325" y="3553250"/>
            <a:ext cx="2949900" cy="1262100"/>
          </a:xfrm>
          <a:prstGeom prst="horizontalScroll">
            <a:avLst>
              <a:gd name="adj" fmla="val 12500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Economia Circolare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g29e9aeeae96_1_12"/>
          <p:cNvSpPr/>
          <p:nvPr/>
        </p:nvSpPr>
        <p:spPr>
          <a:xfrm>
            <a:off x="9476500" y="1488175"/>
            <a:ext cx="2326800" cy="1711200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Relazione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g29e9aeeae96_1_12"/>
          <p:cNvSpPr/>
          <p:nvPr/>
        </p:nvSpPr>
        <p:spPr>
          <a:xfrm>
            <a:off x="5203575" y="1294775"/>
            <a:ext cx="3071700" cy="13137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Prendersi cura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g29e9aeeae96_1_12"/>
          <p:cNvSpPr/>
          <p:nvPr/>
        </p:nvSpPr>
        <p:spPr>
          <a:xfrm>
            <a:off x="201075" y="3092950"/>
            <a:ext cx="2949900" cy="1604700"/>
          </a:xfrm>
          <a:prstGeom prst="quadArrowCallout">
            <a:avLst>
              <a:gd name="adj1" fmla="val 18515"/>
              <a:gd name="adj2" fmla="val 18515"/>
              <a:gd name="adj3" fmla="val 18515"/>
              <a:gd name="adj4" fmla="val 48123"/>
            </a:avLst>
          </a:prstGeom>
          <a:solidFill>
            <a:srgbClr val="C27B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Condivisione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29e9aeeae96_1_12"/>
          <p:cNvSpPr/>
          <p:nvPr/>
        </p:nvSpPr>
        <p:spPr>
          <a:xfrm>
            <a:off x="2983475" y="1899750"/>
            <a:ext cx="1961700" cy="1429500"/>
          </a:xfrm>
          <a:prstGeom prst="foldedCorner">
            <a:avLst>
              <a:gd name="adj" fmla="val 16667"/>
            </a:avLst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Partecipazione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29e9aeeae96_1_12"/>
          <p:cNvSpPr/>
          <p:nvPr/>
        </p:nvSpPr>
        <p:spPr>
          <a:xfrm>
            <a:off x="231125" y="1998100"/>
            <a:ext cx="2250525" cy="961175"/>
          </a:xfrm>
          <a:prstGeom prst="flowChartPreparation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Integrazione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1424" y="548680"/>
            <a:ext cx="10801200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2"/>
          <p:cNvSpPr txBox="1"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br>
              <a:rPr lang="it-IT"/>
            </a:br>
            <a:endParaRPr/>
          </a:p>
        </p:txBody>
      </p:sp>
      <p:sp>
        <p:nvSpPr>
          <p:cNvPr id="336" name="Google Shape;336;p32"/>
          <p:cNvSpPr txBox="1">
            <a:spLocks noGrp="1"/>
          </p:cNvSpPr>
          <p:nvPr>
            <p:ph type="body" idx="1"/>
          </p:nvPr>
        </p:nvSpPr>
        <p:spPr>
          <a:xfrm>
            <a:off x="852439" y="5018888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4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DC3C3C"/>
              </a:buClr>
              <a:buSzPct val="100000"/>
              <a:buNone/>
            </a:pPr>
            <a:r>
              <a:rPr lang="it-IT" sz="14500">
                <a:solidFill>
                  <a:srgbClr val="DC3C3C"/>
                </a:solidFill>
              </a:rPr>
              <a:t>Grazie </a:t>
            </a:r>
            <a:endParaRPr/>
          </a:p>
          <a:p>
            <a:pPr marL="0" lvl="0" indent="0" algn="l" rtl="0">
              <a:spcBef>
                <a:spcPts val="247"/>
              </a:spcBef>
              <a:spcAft>
                <a:spcPts val="0"/>
              </a:spcAft>
              <a:buClr>
                <a:srgbClr val="DC3C3C"/>
              </a:buClr>
              <a:buSzPct val="100000"/>
              <a:buNone/>
            </a:pPr>
            <a:r>
              <a:rPr lang="it-IT" sz="2600">
                <a:solidFill>
                  <a:srgbClr val="DC3C3C"/>
                </a:solidFill>
              </a:rPr>
              <a:t>Per Informazioni :</a:t>
            </a:r>
            <a:endParaRPr/>
          </a:p>
          <a:p>
            <a:pPr marL="0" lvl="0" indent="0" algn="l" rtl="0">
              <a:spcBef>
                <a:spcPts val="247"/>
              </a:spcBef>
              <a:spcAft>
                <a:spcPts val="0"/>
              </a:spcAft>
              <a:buClr>
                <a:srgbClr val="DC3C3C"/>
              </a:buClr>
              <a:buSzPct val="100000"/>
              <a:buNone/>
            </a:pPr>
            <a:r>
              <a:rPr lang="it-IT" sz="2600" u="sng">
                <a:solidFill>
                  <a:srgbClr val="DC3C3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piazzadeicolori@ausl.bologna.it</a:t>
            </a:r>
            <a:r>
              <a:rPr lang="it-IT" sz="2600">
                <a:solidFill>
                  <a:srgbClr val="DC3C3C"/>
                </a:solidFill>
              </a:rPr>
              <a:t>          </a:t>
            </a:r>
            <a:endParaRPr/>
          </a:p>
          <a:p>
            <a:pPr marL="0" lvl="0" indent="0" algn="l" rtl="0">
              <a:spcBef>
                <a:spcPts val="247"/>
              </a:spcBef>
              <a:spcAft>
                <a:spcPts val="0"/>
              </a:spcAft>
              <a:buClr>
                <a:srgbClr val="DC3C3C"/>
              </a:buClr>
              <a:buSzPct val="100000"/>
              <a:buNone/>
            </a:pPr>
            <a:r>
              <a:rPr lang="it-IT" sz="2600" u="sng">
                <a:solidFill>
                  <a:srgbClr val="DC3C3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microarea.pescarola@ausl.bologna.it</a:t>
            </a:r>
            <a:endParaRPr sz="2600">
              <a:solidFill>
                <a:srgbClr val="DC3C3C"/>
              </a:solidFill>
            </a:endParaRPr>
          </a:p>
          <a:p>
            <a:pPr marL="0" lvl="0" indent="0" algn="l" rtl="0">
              <a:spcBef>
                <a:spcPts val="247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endParaRPr sz="2600">
              <a:solidFill>
                <a:srgbClr val="DC3C3C"/>
              </a:solidFill>
            </a:endParaRPr>
          </a:p>
          <a:p>
            <a:pPr marL="0" lvl="0" indent="0" algn="l" rtl="0">
              <a:spcBef>
                <a:spcPts val="19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>
            <a:spLocks noGrp="1"/>
          </p:cNvSpPr>
          <p:nvPr>
            <p:ph type="title"/>
          </p:nvPr>
        </p:nvSpPr>
        <p:spPr>
          <a:xfrm>
            <a:off x="3459260" y="620688"/>
            <a:ext cx="7648192" cy="164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it-IT" b="1">
                <a:solidFill>
                  <a:srgbClr val="C00000"/>
                </a:solidFill>
              </a:rPr>
              <a:t>Cos’è una Microarea?</a:t>
            </a:r>
            <a:endParaRPr/>
          </a:p>
        </p:txBody>
      </p:sp>
      <p:sp>
        <p:nvSpPr>
          <p:cNvPr id="124" name="Google Shape;124;p3"/>
          <p:cNvSpPr txBox="1">
            <a:spLocks noGrp="1"/>
          </p:cNvSpPr>
          <p:nvPr>
            <p:ph type="body" idx="1"/>
          </p:nvPr>
        </p:nvSpPr>
        <p:spPr>
          <a:xfrm>
            <a:off x="3129880" y="1988840"/>
            <a:ext cx="8654752" cy="4464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 sz="2600">
                <a:latin typeface="Calibri"/>
                <a:ea typeface="Calibri"/>
                <a:cs typeface="Calibri"/>
                <a:sym typeface="Calibri"/>
              </a:rPr>
              <a:t>Strategia di intervento congiunto nei contesti di vita delle persone, che cerca di agire su più livelli attraverso un cambiamento di paradigma: i servizi non intesi come un insieme di attività progettate e pensate per rispondere alle necessità di utenti, clienti o pazienti, bensì </a:t>
            </a:r>
            <a:r>
              <a:rPr lang="it-IT" sz="2600" b="1">
                <a:latin typeface="Calibri"/>
                <a:ea typeface="Calibri"/>
                <a:cs typeface="Calibri"/>
                <a:sym typeface="Calibri"/>
              </a:rPr>
              <a:t>realtà co-costruite con persone </a:t>
            </a:r>
            <a:r>
              <a:rPr lang="it-IT" sz="2600">
                <a:latin typeface="Calibri"/>
                <a:ea typeface="Calibri"/>
                <a:cs typeface="Calibri"/>
                <a:sym typeface="Calibri"/>
              </a:rPr>
              <a:t>ed aggregazioni sociali che risiedono e insistono su quello specifico territorio per consentire loro di essere </a:t>
            </a:r>
            <a:r>
              <a:rPr lang="it-IT" sz="2600" b="1">
                <a:latin typeface="Calibri"/>
                <a:ea typeface="Calibri"/>
                <a:cs typeface="Calibri"/>
                <a:sym typeface="Calibri"/>
              </a:rPr>
              <a:t>soggetti attivi</a:t>
            </a:r>
            <a:r>
              <a:rPr lang="it-IT" sz="2600">
                <a:latin typeface="Calibri"/>
                <a:ea typeface="Calibri"/>
                <a:cs typeface="Calibri"/>
                <a:sym typeface="Calibri"/>
              </a:rPr>
              <a:t> del proprio progetto di salute e coprotagonisti di un progetto di salute della comunità. </a:t>
            </a:r>
            <a:endParaRPr/>
          </a:p>
          <a:p>
            <a:pPr marL="342900" lvl="0" indent="-342900" algn="l" rtl="0"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 sz="2600">
                <a:latin typeface="Calibri"/>
                <a:ea typeface="Calibri"/>
                <a:cs typeface="Calibri"/>
                <a:sym typeface="Calibri"/>
              </a:rPr>
              <a:t>La scala e la localizzazione dell’intervento sono considerate </a:t>
            </a:r>
            <a:r>
              <a:rPr lang="it-IT" sz="2600" b="1">
                <a:latin typeface="Calibri"/>
                <a:ea typeface="Calibri"/>
                <a:cs typeface="Calibri"/>
                <a:sym typeface="Calibri"/>
              </a:rPr>
              <a:t>leva</a:t>
            </a:r>
            <a:r>
              <a:rPr lang="it-IT" sz="26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600" b="1">
                <a:latin typeface="Calibri"/>
                <a:ea typeface="Calibri"/>
                <a:cs typeface="Calibri"/>
                <a:sym typeface="Calibri"/>
              </a:rPr>
              <a:t>strategica</a:t>
            </a:r>
            <a:r>
              <a:rPr lang="it-IT" sz="2600">
                <a:latin typeface="Calibri"/>
                <a:ea typeface="Calibri"/>
                <a:cs typeface="Calibri"/>
                <a:sym typeface="Calibri"/>
              </a:rPr>
              <a:t> nel facilitare processi di </a:t>
            </a:r>
            <a:r>
              <a:rPr lang="it-IT" sz="2600" b="1">
                <a:latin typeface="Calibri"/>
                <a:ea typeface="Calibri"/>
                <a:cs typeface="Calibri"/>
                <a:sym typeface="Calibri"/>
              </a:rPr>
              <a:t>reale integrazione</a:t>
            </a:r>
            <a:r>
              <a:rPr lang="it-IT" sz="260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t-IT" sz="2600" b="1">
                <a:latin typeface="Calibri"/>
                <a:ea typeface="Calibri"/>
                <a:cs typeface="Calibri"/>
                <a:sym typeface="Calibri"/>
              </a:rPr>
              <a:t> attivazione e partecipazione</a:t>
            </a:r>
            <a:r>
              <a:rPr lang="it-IT" sz="2600">
                <a:latin typeface="Calibri"/>
                <a:ea typeface="Calibri"/>
                <a:cs typeface="Calibri"/>
                <a:sym typeface="Calibri"/>
              </a:rPr>
              <a:t> della comunità locale e nel rendere credibile e praticabile un’</a:t>
            </a:r>
            <a:r>
              <a:rPr lang="it-IT" sz="2600" b="1">
                <a:latin typeface="Calibri"/>
                <a:ea typeface="Calibri"/>
                <a:cs typeface="Calibri"/>
                <a:sym typeface="Calibri"/>
              </a:rPr>
              <a:t>alleanza</a:t>
            </a:r>
            <a:r>
              <a:rPr lang="it-IT" sz="2600">
                <a:latin typeface="Calibri"/>
                <a:ea typeface="Calibri"/>
                <a:cs typeface="Calibri"/>
                <a:sym typeface="Calibri"/>
              </a:rPr>
              <a:t> tra istituzioni e cittadinanza. 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800"/>
          </a:p>
        </p:txBody>
      </p:sp>
      <p:pic>
        <p:nvPicPr>
          <p:cNvPr id="125" name="Google Shape;125;p3" descr="Post-it contorn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9117" y="-243408"/>
            <a:ext cx="3532591" cy="353259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"/>
          <p:cNvSpPr txBox="1"/>
          <p:nvPr/>
        </p:nvSpPr>
        <p:spPr>
          <a:xfrm rot="-34419">
            <a:off x="1190065" y="1421762"/>
            <a:ext cx="1799307" cy="87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PLACE-BASED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INTERVENTION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1" y="0"/>
            <a:ext cx="4167271" cy="6858000"/>
          </a:xfrm>
          <a:custGeom>
            <a:avLst/>
            <a:gdLst/>
            <a:ahLst/>
            <a:cxnLst/>
            <a:rect l="l" t="t" r="r" b="b"/>
            <a:pathLst>
              <a:path w="4167271" h="6858000" extrusionOk="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 txBox="1">
            <a:spLocks noGrp="1"/>
          </p:cNvSpPr>
          <p:nvPr>
            <p:ph type="title"/>
          </p:nvPr>
        </p:nvSpPr>
        <p:spPr>
          <a:xfrm>
            <a:off x="407368" y="1153572"/>
            <a:ext cx="3200400" cy="446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it-IT" b="1">
                <a:solidFill>
                  <a:srgbClr val="FFFFFF"/>
                </a:solidFill>
              </a:rPr>
              <a:t>La </a:t>
            </a:r>
            <a:br>
              <a:rPr lang="it-IT" b="1">
                <a:solidFill>
                  <a:srgbClr val="FFFFFF"/>
                </a:solidFill>
              </a:rPr>
            </a:br>
            <a:r>
              <a:rPr lang="it-IT" b="1">
                <a:solidFill>
                  <a:srgbClr val="FFFFFF"/>
                </a:solidFill>
              </a:rPr>
              <a:t>Microarea</a:t>
            </a:r>
            <a:endParaRPr/>
          </a:p>
        </p:txBody>
      </p:sp>
      <p:sp>
        <p:nvSpPr>
          <p:cNvPr id="135" name="Google Shape;135;p4"/>
          <p:cNvSpPr/>
          <p:nvPr/>
        </p:nvSpPr>
        <p:spPr>
          <a:xfrm rot="10800000" flipH="1">
            <a:off x="7550402" y="2455479"/>
            <a:ext cx="4083433" cy="4083433"/>
          </a:xfrm>
          <a:prstGeom prst="arc">
            <a:avLst>
              <a:gd name="adj1" fmla="val 16200000"/>
              <a:gd name="adj2" fmla="val 0"/>
            </a:avLst>
          </a:prstGeom>
          <a:noFill/>
          <a:ln w="12700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 txBox="1">
            <a:spLocks noGrp="1"/>
          </p:cNvSpPr>
          <p:nvPr>
            <p:ph type="body" idx="1"/>
          </p:nvPr>
        </p:nvSpPr>
        <p:spPr>
          <a:xfrm>
            <a:off x="4447308" y="591344"/>
            <a:ext cx="6906491" cy="5585619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it-IT" sz="2700"/>
              <a:t> Il progetto implementa un </a:t>
            </a:r>
            <a:r>
              <a:rPr lang="it-IT" sz="2700" b="1"/>
              <a:t>modello di lavoro: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2700" b="1"/>
          </a:p>
          <a:p>
            <a:pPr marL="34290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it-IT" sz="2700" b="1"/>
              <a:t>applicabile in </a:t>
            </a:r>
            <a:r>
              <a:rPr lang="it-IT" sz="2700" b="1" u="sng"/>
              <a:t>contesti urbani </a:t>
            </a:r>
            <a:r>
              <a:rPr lang="it-IT" sz="2700" b="1"/>
              <a:t>di svantaggio socio-economico,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 sz="2400"/>
              <a:t>basato sulla </a:t>
            </a:r>
            <a:r>
              <a:rPr lang="it-IT" sz="2400" b="1"/>
              <a:t>prossimità, la proattività, l’integrazione dei servizi </a:t>
            </a:r>
            <a:r>
              <a:rPr lang="it-IT" sz="2400"/>
              <a:t>e il rafforzamento della </a:t>
            </a:r>
            <a:r>
              <a:rPr lang="it-IT" sz="2400" b="1"/>
              <a:t>rete comunitaria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 sz="2400"/>
              <a:t>che lavora su </a:t>
            </a:r>
            <a:r>
              <a:rPr lang="it-IT" sz="2400" b="1"/>
              <a:t>tutti i determinanti di salute,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 sz="2400"/>
              <a:t>orientato a </a:t>
            </a:r>
            <a:r>
              <a:rPr lang="it-IT" sz="2400" b="1"/>
              <a:t>promuovere la salute</a:t>
            </a:r>
            <a:r>
              <a:rPr lang="it-IT" sz="2400"/>
              <a:t> e </a:t>
            </a:r>
            <a:r>
              <a:rPr lang="it-IT" sz="2400" b="1"/>
              <a:t>l’empowerment</a:t>
            </a:r>
            <a:r>
              <a:rPr lang="it-IT" sz="2400"/>
              <a:t> dei singoli e delle comunità e </a:t>
            </a:r>
            <a:r>
              <a:rPr lang="it-IT" sz="2400" b="1"/>
              <a:t>prevenire la dipendenza dai servizi</a:t>
            </a: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 txBox="1">
            <a:spLocks noGrp="1"/>
          </p:cNvSpPr>
          <p:nvPr>
            <p:ph type="title"/>
          </p:nvPr>
        </p:nvSpPr>
        <p:spPr>
          <a:xfrm>
            <a:off x="551384" y="2348880"/>
            <a:ext cx="11360800" cy="368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it-IT" b="1">
                <a:solidFill>
                  <a:srgbClr val="DD4814"/>
                </a:solidFill>
              </a:rPr>
              <a:t>Perché il lavoro di comunità? </a:t>
            </a:r>
            <a:endParaRPr b="1">
              <a:solidFill>
                <a:srgbClr val="DD4814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6"/>
          <p:cNvPicPr preferRelativeResize="0"/>
          <p:nvPr/>
        </p:nvPicPr>
        <p:blipFill rotWithShape="1">
          <a:blip r:embed="rId3">
            <a:alphaModFix/>
          </a:blip>
          <a:srcRect t="16943" b="24528"/>
          <a:stretch/>
        </p:blipFill>
        <p:spPr>
          <a:xfrm>
            <a:off x="1615100" y="361384"/>
            <a:ext cx="8804101" cy="613523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"/>
          <p:cNvSpPr/>
          <p:nvPr/>
        </p:nvSpPr>
        <p:spPr>
          <a:xfrm>
            <a:off x="436" y="-36904"/>
            <a:ext cx="121872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67" b="0" i="0" u="none" strike="noStrike" cap="none">
                <a:solidFill>
                  <a:srgbClr val="FF6309"/>
                </a:solidFill>
                <a:latin typeface="Arial"/>
                <a:ea typeface="Arial"/>
                <a:cs typeface="Arial"/>
                <a:sym typeface="Arial"/>
              </a:rPr>
              <a:t>La Carta di Ottawa per la promozione della salute (1986)</a:t>
            </a:r>
            <a:endParaRPr sz="3067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6"/>
          <p:cNvSpPr/>
          <p:nvPr/>
        </p:nvSpPr>
        <p:spPr>
          <a:xfrm>
            <a:off x="346580" y="3264875"/>
            <a:ext cx="2086400" cy="781600"/>
          </a:xfrm>
          <a:prstGeom prst="wedgeRectCallout">
            <a:avLst>
              <a:gd name="adj1" fmla="val 112964"/>
              <a:gd name="adj2" fmla="val -51489"/>
            </a:avLst>
          </a:prstGeom>
          <a:solidFill>
            <a:srgbClr val="DD4814"/>
          </a:solidFill>
          <a:ln>
            <a:noFill/>
          </a:ln>
        </p:spPr>
        <p:txBody>
          <a:bodyPr spcFirstLastPara="1" wrap="square" lIns="99750" tIns="49900" rIns="99750" bIns="49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ADVOCACY</a:t>
            </a:r>
            <a:endParaRPr sz="173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6"/>
          <p:cNvSpPr/>
          <p:nvPr/>
        </p:nvSpPr>
        <p:spPr>
          <a:xfrm>
            <a:off x="6654944" y="553113"/>
            <a:ext cx="2085600" cy="781600"/>
          </a:xfrm>
          <a:prstGeom prst="wedgeRectCallout">
            <a:avLst>
              <a:gd name="adj1" fmla="val -93439"/>
              <a:gd name="adj2" fmla="val 69865"/>
            </a:avLst>
          </a:prstGeom>
          <a:solidFill>
            <a:srgbClr val="669900"/>
          </a:solidFill>
          <a:ln>
            <a:noFill/>
          </a:ln>
        </p:spPr>
        <p:txBody>
          <a:bodyPr spcFirstLastPara="1" wrap="square" lIns="99750" tIns="49900" rIns="99750" bIns="49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COMUNITÀ</a:t>
            </a:r>
            <a:endParaRPr sz="173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"/>
          <p:cNvSpPr/>
          <p:nvPr/>
        </p:nvSpPr>
        <p:spPr>
          <a:xfrm>
            <a:off x="8415575" y="1667904"/>
            <a:ext cx="2085600" cy="781600"/>
          </a:xfrm>
          <a:prstGeom prst="wedgeRectCallout">
            <a:avLst>
              <a:gd name="adj1" fmla="val -135439"/>
              <a:gd name="adj2" fmla="val -5643"/>
            </a:avLst>
          </a:prstGeom>
          <a:solidFill>
            <a:srgbClr val="99FF33"/>
          </a:solidFill>
          <a:ln>
            <a:noFill/>
          </a:ln>
        </p:spPr>
        <p:txBody>
          <a:bodyPr spcFirstLastPara="1" wrap="square" lIns="99750" tIns="49900" rIns="99750" bIns="49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INDIVIDUI</a:t>
            </a:r>
            <a:endParaRPr sz="173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9423901" y="2936567"/>
            <a:ext cx="2482400" cy="781600"/>
          </a:xfrm>
          <a:prstGeom prst="wedgeRectCallout">
            <a:avLst>
              <a:gd name="adj1" fmla="val -98814"/>
              <a:gd name="adj2" fmla="val 6094"/>
            </a:avLst>
          </a:prstGeom>
          <a:solidFill>
            <a:srgbClr val="9999FF"/>
          </a:solidFill>
          <a:ln>
            <a:noFill/>
          </a:ln>
        </p:spPr>
        <p:txBody>
          <a:bodyPr spcFirstLastPara="1" wrap="square" lIns="99750" tIns="49900" rIns="99750" bIns="49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AMBIENTI/CONTESTI</a:t>
            </a:r>
            <a:endParaRPr sz="173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6"/>
          <p:cNvSpPr/>
          <p:nvPr/>
        </p:nvSpPr>
        <p:spPr>
          <a:xfrm>
            <a:off x="9315417" y="5574813"/>
            <a:ext cx="2086400" cy="781600"/>
          </a:xfrm>
          <a:prstGeom prst="wedgeRectCallout">
            <a:avLst>
              <a:gd name="adj1" fmla="val -188491"/>
              <a:gd name="adj2" fmla="val -56177"/>
            </a:avLst>
          </a:prstGeom>
          <a:solidFill>
            <a:srgbClr val="FF99CC"/>
          </a:solidFill>
          <a:ln>
            <a:noFill/>
          </a:ln>
        </p:spPr>
        <p:txBody>
          <a:bodyPr spcFirstLastPara="1" wrap="square" lIns="99750" tIns="49900" rIns="99750" bIns="49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SISTEMI SANITARI</a:t>
            </a:r>
            <a:endParaRPr sz="173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346567" y="5714633"/>
            <a:ext cx="2818400" cy="782000"/>
          </a:xfrm>
          <a:prstGeom prst="wedgeRectCallout">
            <a:avLst>
              <a:gd name="adj1" fmla="val 66319"/>
              <a:gd name="adj2" fmla="val -96547"/>
            </a:avLst>
          </a:prstGeom>
          <a:solidFill>
            <a:srgbClr val="CCFF99"/>
          </a:solidFill>
          <a:ln>
            <a:noFill/>
          </a:ln>
        </p:spPr>
        <p:txBody>
          <a:bodyPr spcFirstLastPara="1" wrap="square" lIns="99750" tIns="49900" rIns="99750" bIns="49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SALUTE IN TUTTE LE POLITICHE</a:t>
            </a:r>
            <a:endParaRPr sz="173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DC3C3C"/>
              </a:buClr>
              <a:buSzPts val="2800"/>
              <a:buFont typeface="Calibri"/>
              <a:buNone/>
            </a:pPr>
            <a:r>
              <a:rPr lang="it-IT" sz="4800" b="1" i="1">
                <a:solidFill>
                  <a:srgbClr val="DC3C3C"/>
                </a:solidFill>
              </a:rPr>
              <a:t>Il capitale sociale e la partecipazione</a:t>
            </a:r>
            <a:endParaRPr sz="4800" b="1" i="1">
              <a:solidFill>
                <a:srgbClr val="DC3C3C"/>
              </a:solidFill>
            </a:endParaRPr>
          </a:p>
        </p:txBody>
      </p:sp>
      <p:sp>
        <p:nvSpPr>
          <p:cNvPr id="159" name="Google Shape;159;p7"/>
          <p:cNvSpPr txBox="1">
            <a:spLocks noGrp="1"/>
          </p:cNvSpPr>
          <p:nvPr>
            <p:ph type="body" idx="1"/>
          </p:nvPr>
        </p:nvSpPr>
        <p:spPr>
          <a:xfrm>
            <a:off x="415600" y="1333433"/>
            <a:ext cx="11360800" cy="50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4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/>
              <a:t>«La somma delle risorse, materiali o meno, che ciascun individuo o gruppo sociale ottiene grazie alla partecipazione a una rete di relazioni interpersonali basate su principi di reciprocità e mutuo riconoscimento»</a:t>
            </a:r>
            <a:endParaRPr sz="2000"/>
          </a:p>
          <a:p>
            <a:pPr marL="0" lvl="0" indent="0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0" indent="0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0" indent="0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0" indent="0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0" indent="0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0" indent="0" algn="l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pic>
        <p:nvPicPr>
          <p:cNvPr id="160" name="Google Shape;16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4300" y="2759750"/>
            <a:ext cx="8759976" cy="409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"/>
          <p:cNvSpPr/>
          <p:nvPr/>
        </p:nvSpPr>
        <p:spPr>
          <a:xfrm>
            <a:off x="1893756" y="1738508"/>
            <a:ext cx="10967600" cy="3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350" tIns="101350" rIns="101350" bIns="1013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1567" y="215500"/>
            <a:ext cx="8830200" cy="660343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8"/>
          <p:cNvSpPr/>
          <p:nvPr/>
        </p:nvSpPr>
        <p:spPr>
          <a:xfrm>
            <a:off x="174767" y="1626100"/>
            <a:ext cx="3017200" cy="3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it-IT" sz="25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partecipazione</a:t>
            </a:r>
            <a:r>
              <a:rPr lang="it-IT" sz="25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degli individui e delle comunità è un </a:t>
            </a:r>
            <a:r>
              <a:rPr lang="it-IT" sz="25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prerequisito</a:t>
            </a:r>
            <a:r>
              <a:rPr lang="it-IT" sz="25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per intraprendere azioni sostenibili volte a </a:t>
            </a:r>
            <a:r>
              <a:rPr lang="it-IT" sz="25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ridurre le disuguaglianze sociali in salute</a:t>
            </a:r>
            <a:endParaRPr sz="253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lang="it-IT">
                <a:solidFill>
                  <a:srgbClr val="FF0000"/>
                </a:solidFill>
              </a:rPr>
              <a:t>Ora tocca ai Promotori di Salute!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173" name="Google Shape;17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400" y="1988840"/>
            <a:ext cx="5787802" cy="362825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2941"/>
              </a:srgbClr>
            </a:outerShdw>
          </a:effectLst>
        </p:spPr>
      </p:pic>
      <p:pic>
        <p:nvPicPr>
          <p:cNvPr id="174" name="Google Shape;17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0096" y="2155732"/>
            <a:ext cx="5230341" cy="392275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2941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2079</Words>
  <Application>Microsoft Office PowerPoint</Application>
  <PresentationFormat>Widescreen</PresentationFormat>
  <Paragraphs>232</Paragraphs>
  <Slides>25</Slides>
  <Notes>25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0" baseType="lpstr">
      <vt:lpstr>Arial</vt:lpstr>
      <vt:lpstr>Calibri</vt:lpstr>
      <vt:lpstr>Noto Sans Symbols</vt:lpstr>
      <vt:lpstr>Times New Roman</vt:lpstr>
      <vt:lpstr>Tema di Office</vt:lpstr>
      <vt:lpstr> La prossimità come strategia di contrasto  alle disuguaglianze:    </vt:lpstr>
      <vt:lpstr>Presentazione standard di PowerPoint</vt:lpstr>
      <vt:lpstr>Cos’è una Microarea?</vt:lpstr>
      <vt:lpstr>La  Microarea</vt:lpstr>
      <vt:lpstr>Perché il lavoro di comunità? </vt:lpstr>
      <vt:lpstr>Presentazione standard di PowerPoint</vt:lpstr>
      <vt:lpstr>Il capitale sociale e la partecipazione</vt:lpstr>
      <vt:lpstr>Presentazione standard di PowerPoint</vt:lpstr>
      <vt:lpstr>Ora tocca ai Promotori di Salute!</vt:lpstr>
      <vt:lpstr>Presentazione standard di PowerPoint</vt:lpstr>
      <vt:lpstr>Individuazione della microarea di intervento </vt:lpstr>
      <vt:lpstr>Alcuni dati  della microarea</vt:lpstr>
      <vt:lpstr>Attori/Dispositivi</vt:lpstr>
      <vt:lpstr>Presentazione standard di PowerPoint</vt:lpstr>
      <vt:lpstr>Obiettivi dell’equipe di prossimità</vt:lpstr>
      <vt:lpstr>Presentazione standard di PowerPoint</vt:lpstr>
      <vt:lpstr>Equipe di prossimità</vt:lpstr>
      <vt:lpstr>Elementi strategici dell’approccio di prossimità</vt:lpstr>
      <vt:lpstr>Interventi sulla persona/nucleo</vt:lpstr>
      <vt:lpstr>Azioni rivolte alla comunità e di consolidamento progettuale</vt:lpstr>
      <vt:lpstr>Presentazione standard di PowerPoint</vt:lpstr>
      <vt:lpstr>Contrastare  le disuguaglianze in contesti  svantaggiati presuppone un cambio di paradigma</vt:lpstr>
      <vt:lpstr>Ruolo e capacità richieste all’IFeC referente di Microarea</vt:lpstr>
      <vt:lpstr>Parole Chiave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prossimità come strategia di contrasto  alle disuguaglianze:</dc:title>
  <dc:creator>utente</dc:creator>
  <cp:lastModifiedBy>OPI Bologna</cp:lastModifiedBy>
  <cp:revision>1</cp:revision>
  <dcterms:created xsi:type="dcterms:W3CDTF">2017-05-13T07:05:42Z</dcterms:created>
  <dcterms:modified xsi:type="dcterms:W3CDTF">2023-11-28T10:02:33Z</dcterms:modified>
</cp:coreProperties>
</file>