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2192000" cy="6858000"/>
  <p:notesSz cx="6858000" cy="9926638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1" roundtripDataSignature="AMtx7mhDclMAXkVl07/rLfZAZZ6d6XFNb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inimized">
    <p:restoredLeft sz="0" autoAdjust="0"/>
    <p:restoredTop sz="0" autoAdjust="0"/>
  </p:normalViewPr>
  <p:slideViewPr>
    <p:cSldViewPr snapToGrid="0">
      <p:cViewPr varScale="1">
        <p:scale>
          <a:sx n="27" d="100"/>
          <a:sy n="27" d="100"/>
        </p:scale>
        <p:origin x="4476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1" y="1"/>
            <a:ext cx="2972547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900" tIns="47950" rIns="95900" bIns="4795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3853" y="1"/>
            <a:ext cx="2972547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900" tIns="47950" rIns="95900" bIns="4795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20650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481" y="4714876"/>
            <a:ext cx="5487040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900" tIns="47950" rIns="95900" bIns="47950" anchor="t" anchorCtr="0">
            <a:normAutofit/>
          </a:bodyPr>
          <a:lstStyle>
            <a:lvl1pPr marL="457200" marR="0" lvl="0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1" y="9429751"/>
            <a:ext cx="2972547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900" tIns="47950" rIns="95900" bIns="4795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3853" y="9429751"/>
            <a:ext cx="2972547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900" tIns="47950" rIns="95900" bIns="4795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‹N›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650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02" name="Google Shape;102;p1:notes"/>
          <p:cNvSpPr txBox="1">
            <a:spLocks noGrp="1"/>
          </p:cNvSpPr>
          <p:nvPr>
            <p:ph type="body" idx="1"/>
          </p:nvPr>
        </p:nvSpPr>
        <p:spPr>
          <a:xfrm>
            <a:off x="685481" y="4714876"/>
            <a:ext cx="5487040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900" tIns="47950" rIns="95900" bIns="4795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1:notes"/>
          <p:cNvSpPr txBox="1">
            <a:spLocks noGrp="1"/>
          </p:cNvSpPr>
          <p:nvPr>
            <p:ph type="sldNum" idx="12"/>
          </p:nvPr>
        </p:nvSpPr>
        <p:spPr>
          <a:xfrm>
            <a:off x="3883853" y="9429751"/>
            <a:ext cx="2972547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900" tIns="47950" rIns="95900" bIns="4795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>
                <a:solidFill>
                  <a:srgbClr val="000000"/>
                </a:solidFill>
              </a:rPr>
              <a:t>1</a:t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650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7" name="Google Shape;177;p12:notes"/>
          <p:cNvSpPr txBox="1">
            <a:spLocks noGrp="1"/>
          </p:cNvSpPr>
          <p:nvPr>
            <p:ph type="body" idx="1"/>
          </p:nvPr>
        </p:nvSpPr>
        <p:spPr>
          <a:xfrm>
            <a:off x="685481" y="4714876"/>
            <a:ext cx="5487040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900" tIns="47950" rIns="95900" bIns="47950" anchor="t" anchorCtr="0">
            <a:normAutofit/>
          </a:bodyPr>
          <a:lstStyle/>
          <a:p>
            <a:pPr marL="0" lvl="0" indent="-76200" algn="l" rtl="0">
              <a:lnSpc>
                <a:spcPct val="78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it-IT"/>
              <a:t>Descrivere la distribuzione delle diseguaglianze nella Città di Bologna</a:t>
            </a:r>
            <a:endParaRPr/>
          </a:p>
          <a:p>
            <a:pPr marL="0" lvl="0" indent="-76200" algn="l" rtl="0">
              <a:lnSpc>
                <a:spcPct val="78000"/>
              </a:lnSpc>
              <a:spcBef>
                <a:spcPts val="190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it-IT"/>
              <a:t>Individuare le aree più vulnerabili</a:t>
            </a:r>
            <a:endParaRPr/>
          </a:p>
          <a:p>
            <a:pPr marL="0" lvl="0" indent="0" algn="l" rtl="0">
              <a:spcBef>
                <a:spcPts val="1903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12:notes"/>
          <p:cNvSpPr txBox="1">
            <a:spLocks noGrp="1"/>
          </p:cNvSpPr>
          <p:nvPr>
            <p:ph type="sldNum" idx="12"/>
          </p:nvPr>
        </p:nvSpPr>
        <p:spPr>
          <a:xfrm>
            <a:off x="3883853" y="9429751"/>
            <a:ext cx="2972547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900" tIns="47950" rIns="95900" bIns="47950" anchor="b" anchorCtr="0">
            <a:noAutofit/>
          </a:bodyPr>
          <a:lstStyle/>
          <a:p>
            <a:pPr marL="0" lvl="0" indent="0" algn="r" rtl="0">
              <a:lnSpc>
                <a:spcPct val="78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10</a:t>
            </a:fld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650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7" name="Google Shape;187;p13:notes"/>
          <p:cNvSpPr txBox="1">
            <a:spLocks noGrp="1"/>
          </p:cNvSpPr>
          <p:nvPr>
            <p:ph type="body" idx="1"/>
          </p:nvPr>
        </p:nvSpPr>
        <p:spPr>
          <a:xfrm>
            <a:off x="685481" y="4714876"/>
            <a:ext cx="5487040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900" tIns="47950" rIns="95900" bIns="4795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/>
              <a:t>Le esperienze analoghe suggeriscono di definire microarea una zona con una popolazione di </a:t>
            </a:r>
            <a:r>
              <a:rPr lang="it-IT" b="1"/>
              <a:t>800-2500 abitanti</a:t>
            </a:r>
            <a:endParaRPr/>
          </a:p>
          <a:p>
            <a:pPr marL="0" lvl="0" indent="0" algn="l" rtl="0">
              <a:spcBef>
                <a:spcPts val="1807"/>
              </a:spcBef>
              <a:spcAft>
                <a:spcPts val="0"/>
              </a:spcAft>
              <a:buNone/>
            </a:pPr>
            <a:r>
              <a:rPr lang="it-IT"/>
              <a:t>Nell’ambito della co-progettazione si è deciso di partire con un prima sperimentazione nell’area statistica di Croce del Biacco, in particolare nella zona del </a:t>
            </a:r>
            <a:r>
              <a:rPr lang="it-IT" b="1"/>
              <a:t>comparto ACER di Piazza dei Colori</a:t>
            </a:r>
            <a:r>
              <a:rPr lang="it-IT"/>
              <a:t>. </a:t>
            </a:r>
            <a:endParaRPr/>
          </a:p>
          <a:p>
            <a:pPr marL="0" lvl="0" indent="0" algn="l" rtl="0">
              <a:spcBef>
                <a:spcPts val="1807"/>
              </a:spcBef>
              <a:spcAft>
                <a:spcPts val="0"/>
              </a:spcAft>
              <a:buNone/>
            </a:pPr>
            <a:r>
              <a:rPr lang="it-IT"/>
              <a:t>Tale decisione è motivata anche dalla </a:t>
            </a:r>
            <a:r>
              <a:rPr lang="it-IT" b="1"/>
              <a:t>strategicità</a:t>
            </a:r>
            <a:r>
              <a:rPr lang="it-IT"/>
              <a:t> dell’area perché su di essa convergono numerose progettualità in essere (tavolo Croce del Biacco, PdZ, …) e ha una rete associativa molto viva</a:t>
            </a:r>
            <a:endParaRPr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13:notes"/>
          <p:cNvSpPr txBox="1">
            <a:spLocks noGrp="1"/>
          </p:cNvSpPr>
          <p:nvPr>
            <p:ph type="sldNum" idx="12"/>
          </p:nvPr>
        </p:nvSpPr>
        <p:spPr>
          <a:xfrm>
            <a:off x="3883853" y="9429751"/>
            <a:ext cx="2972547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900" tIns="47950" rIns="95900" bIns="4795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>
                <a:solidFill>
                  <a:srgbClr val="000000"/>
                </a:solidFill>
              </a:rPr>
              <a:t>11</a:t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650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0" name="Google Shape;200;p14:notes"/>
          <p:cNvSpPr txBox="1">
            <a:spLocks noGrp="1"/>
          </p:cNvSpPr>
          <p:nvPr>
            <p:ph type="body" idx="1"/>
          </p:nvPr>
        </p:nvSpPr>
        <p:spPr>
          <a:xfrm>
            <a:off x="685481" y="4714876"/>
            <a:ext cx="5487040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900" tIns="47950" rIns="95900" bIns="4795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/>
              <a:t>Anziani poco più del 21% a fronte di una media cittadina del 25%</a:t>
            </a:r>
            <a:endParaRPr/>
          </a:p>
        </p:txBody>
      </p:sp>
      <p:sp>
        <p:nvSpPr>
          <p:cNvPr id="201" name="Google Shape;201;p14:notes"/>
          <p:cNvSpPr txBox="1">
            <a:spLocks noGrp="1"/>
          </p:cNvSpPr>
          <p:nvPr>
            <p:ph type="sldNum" idx="12"/>
          </p:nvPr>
        </p:nvSpPr>
        <p:spPr>
          <a:xfrm>
            <a:off x="3883853" y="9429751"/>
            <a:ext cx="2972547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900" tIns="47950" rIns="95900" bIns="4795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>
                <a:solidFill>
                  <a:srgbClr val="000000"/>
                </a:solidFill>
              </a:rPr>
              <a:t>12</a:t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650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1" name="Google Shape;211;p15:notes"/>
          <p:cNvSpPr txBox="1">
            <a:spLocks noGrp="1"/>
          </p:cNvSpPr>
          <p:nvPr>
            <p:ph type="body" idx="1"/>
          </p:nvPr>
        </p:nvSpPr>
        <p:spPr>
          <a:xfrm>
            <a:off x="685481" y="4714876"/>
            <a:ext cx="5487040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900" tIns="47950" rIns="95900" bIns="4795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b="1"/>
              <a:t>MICROEQUIPE DI PROSSIMITA</a:t>
            </a:r>
            <a:r>
              <a:rPr lang="it-IT"/>
              <a:t>’ costituita da risorse infermieristiche e sociali. Principale dispositivo operativo + risorse aggregate (tirocinanti, servizio civile, tesisti, volontari, ecc.)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743"/>
              </a:spcBef>
              <a:spcAft>
                <a:spcPts val="0"/>
              </a:spcAft>
              <a:buNone/>
            </a:pPr>
            <a:r>
              <a:rPr lang="it-IT" b="1"/>
              <a:t>Tavolo di co-progettazione e orientamento: </a:t>
            </a:r>
            <a:r>
              <a:rPr lang="it-IT"/>
              <a:t>costituita dai referenti dei servizi implicati che periodicamente, insieme all’equipe di prossimità, monitora l’andamento della attività e da indicazioni strategiche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743"/>
              </a:spcBef>
              <a:spcAft>
                <a:spcPts val="0"/>
              </a:spcAft>
              <a:buNone/>
            </a:pPr>
            <a:r>
              <a:rPr lang="it-IT" b="1"/>
              <a:t>Tavolo degli attori territoriali</a:t>
            </a:r>
            <a:r>
              <a:rPr lang="it-IT"/>
              <a:t> (per mettere in sinergia le opportunità e le risorse esistenti e costruire la rete comunitaria)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743"/>
              </a:spcBef>
              <a:spcAft>
                <a:spcPts val="0"/>
              </a:spcAft>
              <a:buNone/>
            </a:pPr>
            <a:r>
              <a:rPr lang="it-IT" b="1"/>
              <a:t>Formazione</a:t>
            </a:r>
            <a:endParaRPr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15:notes"/>
          <p:cNvSpPr txBox="1">
            <a:spLocks noGrp="1"/>
          </p:cNvSpPr>
          <p:nvPr>
            <p:ph type="sldNum" idx="12"/>
          </p:nvPr>
        </p:nvSpPr>
        <p:spPr>
          <a:xfrm>
            <a:off x="3883853" y="9429751"/>
            <a:ext cx="2972547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900" tIns="47950" rIns="95900" bIns="4795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>
                <a:solidFill>
                  <a:srgbClr val="000000"/>
                </a:solidFill>
              </a:rPr>
              <a:t>13</a:t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6:notes"/>
          <p:cNvSpPr txBox="1">
            <a:spLocks noGrp="1"/>
          </p:cNvSpPr>
          <p:nvPr>
            <p:ph type="body" idx="1"/>
          </p:nvPr>
        </p:nvSpPr>
        <p:spPr>
          <a:xfrm>
            <a:off x="685481" y="4714876"/>
            <a:ext cx="5487040" cy="4467225"/>
          </a:xfrm>
          <a:prstGeom prst="rect">
            <a:avLst/>
          </a:prstGeom>
        </p:spPr>
        <p:txBody>
          <a:bodyPr spcFirstLastPara="1" wrap="square" lIns="95900" tIns="47950" rIns="95900" bIns="479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650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650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8" name="Google Shape;228;p17:notes"/>
          <p:cNvSpPr txBox="1">
            <a:spLocks noGrp="1"/>
          </p:cNvSpPr>
          <p:nvPr>
            <p:ph type="body" idx="1"/>
          </p:nvPr>
        </p:nvSpPr>
        <p:spPr>
          <a:xfrm>
            <a:off x="685481" y="4714876"/>
            <a:ext cx="5487040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900" tIns="47950" rIns="95900" bIns="4795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/>
              <a:t>HM VERIFICA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451"/>
              </a:spcBef>
              <a:spcAft>
                <a:spcPts val="0"/>
              </a:spcAft>
              <a:buNone/>
            </a:pPr>
            <a:r>
              <a:rPr lang="it-IT"/>
              <a:t>lo stato di salute e benessere dei cittadini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451"/>
              </a:spcBef>
              <a:spcAft>
                <a:spcPts val="0"/>
              </a:spcAft>
              <a:buNone/>
            </a:pPr>
            <a:r>
              <a:rPr lang="it-IT"/>
              <a:t>la bontà delle pratiche messe in atto dai servizi pubblici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451"/>
              </a:spcBef>
              <a:spcAft>
                <a:spcPts val="0"/>
              </a:spcAft>
              <a:buNone/>
            </a:pPr>
            <a:r>
              <a:rPr lang="it-IT"/>
              <a:t>il diritto di accesso ai servizi/diritto alla salute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451"/>
              </a:spcBef>
              <a:spcAft>
                <a:spcPts val="0"/>
              </a:spcAft>
              <a:buNone/>
            </a:pPr>
            <a:r>
              <a:rPr lang="it-IT"/>
              <a:t>il livello di assunzione di responsabilità di tutti gli attori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451"/>
              </a:spcBef>
              <a:spcAft>
                <a:spcPts val="0"/>
              </a:spcAft>
              <a:buNone/>
            </a:pPr>
            <a:r>
              <a:rPr lang="it-IT"/>
              <a:t>il livello di capacitazione/potere nella gestione del proprio progetto di salute di ogni cittadino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451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451"/>
              </a:spcBef>
              <a:spcAft>
                <a:spcPts val="0"/>
              </a:spcAft>
              <a:buNone/>
            </a:pPr>
            <a:r>
              <a:rPr lang="it-IT"/>
              <a:t>sprechi, sovrapposizioni,  interventi inutili, fallimenti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451"/>
              </a:spcBef>
              <a:spcAft>
                <a:spcPts val="0"/>
              </a:spcAft>
              <a:buNone/>
            </a:pPr>
            <a:r>
              <a:rPr lang="it-IT"/>
              <a:t>i bisogni prima che si costituiscano in domanda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451"/>
              </a:spcBef>
              <a:spcAft>
                <a:spcPts val="0"/>
              </a:spcAft>
              <a:buNone/>
            </a:pPr>
            <a:r>
              <a:rPr lang="it-IT"/>
              <a:t>le risorse che la cittadinanza può mettere a disposizione dei processi di cura e della comunità</a:t>
            </a:r>
            <a:endParaRPr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p17:notes"/>
          <p:cNvSpPr txBox="1">
            <a:spLocks noGrp="1"/>
          </p:cNvSpPr>
          <p:nvPr>
            <p:ph type="sldNum" idx="12"/>
          </p:nvPr>
        </p:nvSpPr>
        <p:spPr>
          <a:xfrm>
            <a:off x="3883853" y="9429751"/>
            <a:ext cx="2972547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900" tIns="47950" rIns="95900" bIns="4795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>
                <a:solidFill>
                  <a:srgbClr val="000000"/>
                </a:solidFill>
              </a:rPr>
              <a:t>15</a:t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8:notes"/>
          <p:cNvSpPr txBox="1"/>
          <p:nvPr/>
        </p:nvSpPr>
        <p:spPr>
          <a:xfrm>
            <a:off x="3885453" y="9429751"/>
            <a:ext cx="2959735" cy="481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650" tIns="48700" rIns="93650" bIns="48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16</a:t>
            </a:fld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" name="Google Shape;237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650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38" name="Google Shape;238;p18:notes"/>
          <p:cNvSpPr txBox="1">
            <a:spLocks noGrp="1"/>
          </p:cNvSpPr>
          <p:nvPr>
            <p:ph type="body" idx="1"/>
          </p:nvPr>
        </p:nvSpPr>
        <p:spPr>
          <a:xfrm>
            <a:off x="685481" y="4714876"/>
            <a:ext cx="5487040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650" tIns="48700" rIns="93650" bIns="48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19:notes"/>
          <p:cNvSpPr txBox="1"/>
          <p:nvPr/>
        </p:nvSpPr>
        <p:spPr>
          <a:xfrm>
            <a:off x="3885453" y="9429751"/>
            <a:ext cx="2959735" cy="481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650" tIns="48700" rIns="93650" bIns="48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17</a:t>
            </a:fld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650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47" name="Google Shape;247;p19:notes"/>
          <p:cNvSpPr txBox="1">
            <a:spLocks noGrp="1"/>
          </p:cNvSpPr>
          <p:nvPr>
            <p:ph type="body" idx="1"/>
          </p:nvPr>
        </p:nvSpPr>
        <p:spPr>
          <a:xfrm>
            <a:off x="685481" y="4714876"/>
            <a:ext cx="5487040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650" tIns="48700" rIns="93650" bIns="48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800"/>
              <a:t>HM VERIFICA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451"/>
              </a:spcBef>
              <a:spcAft>
                <a:spcPts val="0"/>
              </a:spcAft>
              <a:buNone/>
            </a:pPr>
            <a:r>
              <a:rPr lang="it-IT" sz="800"/>
              <a:t>lo stato di salute e benessere dei cittadini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451"/>
              </a:spcBef>
              <a:spcAft>
                <a:spcPts val="0"/>
              </a:spcAft>
              <a:buNone/>
            </a:pPr>
            <a:r>
              <a:rPr lang="it-IT" sz="800"/>
              <a:t>la bontà delle pratiche messe in atto dai servizi pubblici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451"/>
              </a:spcBef>
              <a:spcAft>
                <a:spcPts val="0"/>
              </a:spcAft>
              <a:buNone/>
            </a:pPr>
            <a:r>
              <a:rPr lang="it-IT" sz="800"/>
              <a:t>il diritto di accesso ai servizi/diritto alla salute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451"/>
              </a:spcBef>
              <a:spcAft>
                <a:spcPts val="0"/>
              </a:spcAft>
              <a:buNone/>
            </a:pPr>
            <a:r>
              <a:rPr lang="it-IT" sz="800"/>
              <a:t>il livello di assunzione di responsabilità di tutti gli attori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451"/>
              </a:spcBef>
              <a:spcAft>
                <a:spcPts val="0"/>
              </a:spcAft>
              <a:buNone/>
            </a:pPr>
            <a:r>
              <a:rPr lang="it-IT" sz="800"/>
              <a:t>il livello di capacitazione/potere nella gestione del proprio progetto di salute di ogni cittadino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451"/>
              </a:spcBef>
              <a:spcAft>
                <a:spcPts val="0"/>
              </a:spcAft>
              <a:buNone/>
            </a:pPr>
            <a:endParaRPr sz="800"/>
          </a:p>
          <a:p>
            <a:pPr marL="0" lvl="0" indent="0" algn="l" rtl="0">
              <a:lnSpc>
                <a:spcPct val="90000"/>
              </a:lnSpc>
              <a:spcBef>
                <a:spcPts val="451"/>
              </a:spcBef>
              <a:spcAft>
                <a:spcPts val="0"/>
              </a:spcAft>
              <a:buNone/>
            </a:pPr>
            <a:r>
              <a:rPr lang="it-IT" sz="800"/>
              <a:t>sprechi, sovrapposizioni,  interventi inutili, fallimenti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451"/>
              </a:spcBef>
              <a:spcAft>
                <a:spcPts val="0"/>
              </a:spcAft>
              <a:buNone/>
            </a:pPr>
            <a:r>
              <a:rPr lang="it-IT" sz="800"/>
              <a:t>i bisogni prima che si costituiscano in domanda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451"/>
              </a:spcBef>
              <a:spcAft>
                <a:spcPts val="0"/>
              </a:spcAft>
              <a:buNone/>
            </a:pPr>
            <a:r>
              <a:rPr lang="it-IT" sz="800"/>
              <a:t>le risorse che la cittadinanza può mettere a disposizione dei processi di cura e della comunità</a:t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20:notes"/>
          <p:cNvSpPr txBox="1"/>
          <p:nvPr/>
        </p:nvSpPr>
        <p:spPr>
          <a:xfrm>
            <a:off x="3885453" y="9428163"/>
            <a:ext cx="2958134" cy="482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850" tIns="45150" rIns="86850" bIns="4515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18</a:t>
            </a:fld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2238" y="746125"/>
            <a:ext cx="6615112" cy="3721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56" name="Google Shape;256;p20:notes"/>
          <p:cNvSpPr txBox="1">
            <a:spLocks noGrp="1"/>
          </p:cNvSpPr>
          <p:nvPr>
            <p:ph type="body" idx="1"/>
          </p:nvPr>
        </p:nvSpPr>
        <p:spPr>
          <a:xfrm>
            <a:off x="685481" y="4714876"/>
            <a:ext cx="5487040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850" tIns="45150" rIns="86850" bIns="4515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/>
              <a:t>Uscire fuori da interventi individuali inconcludenti, </a:t>
            </a:r>
            <a:endParaRPr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it-IT"/>
              <a:t>Trovare soluzioni declinabili concretamente nella vita delle persone e basate su relazioni</a:t>
            </a:r>
            <a:endParaRPr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it-IT"/>
              <a:t>Superare un modello di promozione della salute del tutto svincolato dalla materialità delle condizioni di vita e delle relazioni delle persone</a:t>
            </a:r>
            <a:endParaRPr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it-IT"/>
              <a:t>Trasformare i contesti per trasformare le relazioni</a:t>
            </a:r>
            <a:endParaRPr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it-IT"/>
              <a:t>Raggiungere gli ultimi</a:t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650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2" name="Google Shape;262;p22:notes"/>
          <p:cNvSpPr txBox="1">
            <a:spLocks noGrp="1"/>
          </p:cNvSpPr>
          <p:nvPr>
            <p:ph type="body" idx="1"/>
          </p:nvPr>
        </p:nvSpPr>
        <p:spPr>
          <a:xfrm>
            <a:off x="685481" y="4714876"/>
            <a:ext cx="5487040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900" tIns="47950" rIns="95900" bIns="4795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22:notes"/>
          <p:cNvSpPr txBox="1">
            <a:spLocks noGrp="1"/>
          </p:cNvSpPr>
          <p:nvPr>
            <p:ph type="sldNum" idx="12"/>
          </p:nvPr>
        </p:nvSpPr>
        <p:spPr>
          <a:xfrm>
            <a:off x="3883853" y="9429751"/>
            <a:ext cx="2972547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900" tIns="47950" rIns="95900" bIns="4795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>
                <a:solidFill>
                  <a:srgbClr val="000000"/>
                </a:solidFill>
              </a:rPr>
              <a:t>19</a:t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650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p2:notes"/>
          <p:cNvSpPr txBox="1">
            <a:spLocks noGrp="1"/>
          </p:cNvSpPr>
          <p:nvPr>
            <p:ph type="body" idx="1"/>
          </p:nvPr>
        </p:nvSpPr>
        <p:spPr>
          <a:xfrm>
            <a:off x="685481" y="4714876"/>
            <a:ext cx="5487040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900" tIns="47950" rIns="95900" bIns="4795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/>
              <a:t>Ci vorrebbero evidenze</a:t>
            </a:r>
            <a:endParaRPr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it-IT"/>
              <a:t>Efficacia: Da studio sulle MA di Trieste??</a:t>
            </a:r>
            <a:endParaRPr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it-IT"/>
              <a:t>Partecipazione: LEVERACK</a:t>
            </a:r>
            <a:endParaRPr/>
          </a:p>
        </p:txBody>
      </p:sp>
      <p:sp>
        <p:nvSpPr>
          <p:cNvPr id="114" name="Google Shape;114;p2:notes"/>
          <p:cNvSpPr txBox="1">
            <a:spLocks noGrp="1"/>
          </p:cNvSpPr>
          <p:nvPr>
            <p:ph type="sldNum" idx="12"/>
          </p:nvPr>
        </p:nvSpPr>
        <p:spPr>
          <a:xfrm>
            <a:off x="3883853" y="9429751"/>
            <a:ext cx="2972547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900" tIns="47950" rIns="95900" bIns="4795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2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24:notes"/>
          <p:cNvSpPr txBox="1">
            <a:spLocks noGrp="1"/>
          </p:cNvSpPr>
          <p:nvPr>
            <p:ph type="body" idx="1"/>
          </p:nvPr>
        </p:nvSpPr>
        <p:spPr>
          <a:xfrm>
            <a:off x="685481" y="4714876"/>
            <a:ext cx="5487040" cy="4467225"/>
          </a:xfrm>
          <a:prstGeom prst="rect">
            <a:avLst/>
          </a:prstGeom>
        </p:spPr>
        <p:txBody>
          <a:bodyPr spcFirstLastPara="1" wrap="square" lIns="95900" tIns="47950" rIns="95900" bIns="479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" name="Google Shape;269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650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23:notes"/>
          <p:cNvSpPr txBox="1"/>
          <p:nvPr/>
        </p:nvSpPr>
        <p:spPr>
          <a:xfrm>
            <a:off x="3885453" y="9429751"/>
            <a:ext cx="2959735" cy="481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650" tIns="48700" rIns="93650" bIns="48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21</a:t>
            </a:fld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650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76" name="Google Shape;276;p23:notes"/>
          <p:cNvSpPr txBox="1">
            <a:spLocks noGrp="1"/>
          </p:cNvSpPr>
          <p:nvPr>
            <p:ph type="body" idx="1"/>
          </p:nvPr>
        </p:nvSpPr>
        <p:spPr>
          <a:xfrm>
            <a:off x="685481" y="4714876"/>
            <a:ext cx="5487040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650" tIns="48700" rIns="93650" bIns="48700" anchor="ctr" anchorCtr="0">
            <a:norm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117"/>
              </a:spcBef>
              <a:spcAft>
                <a:spcPts val="0"/>
              </a:spcAft>
              <a:buNone/>
            </a:pPr>
            <a:endParaRPr sz="39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26:notes"/>
          <p:cNvSpPr txBox="1">
            <a:spLocks noGrp="1"/>
          </p:cNvSpPr>
          <p:nvPr>
            <p:ph type="body" idx="1"/>
          </p:nvPr>
        </p:nvSpPr>
        <p:spPr>
          <a:xfrm>
            <a:off x="685481" y="4714876"/>
            <a:ext cx="5487040" cy="4467225"/>
          </a:xfrm>
          <a:prstGeom prst="rect">
            <a:avLst/>
          </a:prstGeom>
        </p:spPr>
        <p:txBody>
          <a:bodyPr spcFirstLastPara="1" wrap="square" lIns="95900" tIns="47950" rIns="95900" bIns="479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" name="Google Shape;298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650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665163"/>
            <a:ext cx="5910262" cy="33258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4" name="Google Shape;304;p31:notes"/>
          <p:cNvSpPr txBox="1">
            <a:spLocks noGrp="1"/>
          </p:cNvSpPr>
          <p:nvPr>
            <p:ph type="body" idx="1"/>
          </p:nvPr>
        </p:nvSpPr>
        <p:spPr>
          <a:xfrm>
            <a:off x="662490" y="4212701"/>
            <a:ext cx="5299921" cy="39909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8525" tIns="88525" rIns="88525" bIns="885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29e9aeeae96_1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650" y="744538"/>
            <a:ext cx="6616800" cy="3722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0" name="Google Shape;310;g29e9aeeae96_1_12:notes"/>
          <p:cNvSpPr txBox="1">
            <a:spLocks noGrp="1"/>
          </p:cNvSpPr>
          <p:nvPr>
            <p:ph type="body" idx="1"/>
          </p:nvPr>
        </p:nvSpPr>
        <p:spPr>
          <a:xfrm>
            <a:off x="685481" y="4714876"/>
            <a:ext cx="5487000" cy="4467300"/>
          </a:xfrm>
          <a:prstGeom prst="rect">
            <a:avLst/>
          </a:prstGeom>
        </p:spPr>
        <p:txBody>
          <a:bodyPr spcFirstLastPara="1" wrap="square" lIns="95900" tIns="47950" rIns="95900" bIns="479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" name="Google Shape;311;g29e9aeeae96_1_12:notes"/>
          <p:cNvSpPr txBox="1">
            <a:spLocks noGrp="1"/>
          </p:cNvSpPr>
          <p:nvPr>
            <p:ph type="sldNum" idx="12"/>
          </p:nvPr>
        </p:nvSpPr>
        <p:spPr>
          <a:xfrm>
            <a:off x="3883853" y="9429751"/>
            <a:ext cx="2972400" cy="495300"/>
          </a:xfrm>
          <a:prstGeom prst="rect">
            <a:avLst/>
          </a:prstGeom>
        </p:spPr>
        <p:txBody>
          <a:bodyPr spcFirstLastPara="1" wrap="square" lIns="95900" tIns="47950" rIns="95900" bIns="4795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it-IT"/>
              <a:t>24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32:notes"/>
          <p:cNvSpPr txBox="1">
            <a:spLocks noGrp="1"/>
          </p:cNvSpPr>
          <p:nvPr>
            <p:ph type="body" idx="1"/>
          </p:nvPr>
        </p:nvSpPr>
        <p:spPr>
          <a:xfrm>
            <a:off x="685481" y="4714876"/>
            <a:ext cx="5487040" cy="4467225"/>
          </a:xfrm>
          <a:prstGeom prst="rect">
            <a:avLst/>
          </a:prstGeom>
        </p:spPr>
        <p:txBody>
          <a:bodyPr spcFirstLastPara="1" wrap="square" lIns="95900" tIns="47950" rIns="95900" bIns="479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" name="Google Shape;332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650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650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0" name="Google Shape;120;p3:notes"/>
          <p:cNvSpPr txBox="1">
            <a:spLocks noGrp="1"/>
          </p:cNvSpPr>
          <p:nvPr>
            <p:ph type="body" idx="1"/>
          </p:nvPr>
        </p:nvSpPr>
        <p:spPr>
          <a:xfrm>
            <a:off x="685481" y="4714876"/>
            <a:ext cx="5487040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900" tIns="47950" rIns="95900" bIns="4795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Presupposti:</a:t>
            </a:r>
            <a:endParaRPr/>
          </a:p>
          <a:p>
            <a:pPr marL="264394" lvl="0" indent="-264394" algn="l" rtl="0">
              <a:spcBef>
                <a:spcPts val="2324"/>
              </a:spcBef>
              <a:spcAft>
                <a:spcPts val="0"/>
              </a:spcAft>
              <a:buClr>
                <a:schemeClr val="dk2"/>
              </a:buClr>
              <a:buSzPts val="1020"/>
              <a:buFont typeface="Arial"/>
              <a:buChar char="•"/>
            </a:pPr>
            <a:r>
              <a:rPr lang="it-IT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LOCALE:</a:t>
            </a:r>
            <a:r>
              <a:rPr lang="it-IT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micro, ovvero maggiore conoscenza/azione + risultati concreti</a:t>
            </a:r>
            <a:endParaRPr/>
          </a:p>
          <a:p>
            <a:pPr marL="264394" lvl="0" indent="-264394" algn="l" rtl="0">
              <a:spcBef>
                <a:spcPts val="2324"/>
              </a:spcBef>
              <a:spcAft>
                <a:spcPts val="0"/>
              </a:spcAft>
              <a:buClr>
                <a:schemeClr val="dk2"/>
              </a:buClr>
              <a:buSzPts val="1020"/>
              <a:buFont typeface="Arial"/>
              <a:buChar char="•"/>
            </a:pPr>
            <a:r>
              <a:rPr lang="it-IT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PLURALE:</a:t>
            </a:r>
            <a:r>
              <a:rPr lang="it-IT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con tutti i soggetti attivi del territorio</a:t>
            </a:r>
            <a:endParaRPr/>
          </a:p>
          <a:p>
            <a:pPr marL="264394" lvl="0" indent="-264394" algn="l" rtl="0">
              <a:spcBef>
                <a:spcPts val="2324"/>
              </a:spcBef>
              <a:spcAft>
                <a:spcPts val="0"/>
              </a:spcAft>
              <a:buClr>
                <a:schemeClr val="dk2"/>
              </a:buClr>
              <a:buSzPts val="1020"/>
              <a:buFont typeface="Arial"/>
              <a:buChar char="•"/>
            </a:pPr>
            <a:r>
              <a:rPr lang="it-IT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GLOBALE:</a:t>
            </a:r>
            <a:r>
              <a:rPr lang="it-IT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su tutti i determinanti di salute</a:t>
            </a:r>
            <a:endParaRPr/>
          </a:p>
          <a:p>
            <a:pPr marL="0" lvl="0" indent="0" algn="l" rtl="0">
              <a:spcBef>
                <a:spcPts val="941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3:notes"/>
          <p:cNvSpPr txBox="1">
            <a:spLocks noGrp="1"/>
          </p:cNvSpPr>
          <p:nvPr>
            <p:ph type="sldNum" idx="12"/>
          </p:nvPr>
        </p:nvSpPr>
        <p:spPr>
          <a:xfrm>
            <a:off x="3883853" y="9429751"/>
            <a:ext cx="2972547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900" tIns="47950" rIns="95900" bIns="4795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>
                <a:solidFill>
                  <a:srgbClr val="000000"/>
                </a:solidFill>
              </a:rPr>
              <a:t>3</a:t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650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p4:notes"/>
          <p:cNvSpPr txBox="1">
            <a:spLocks noGrp="1"/>
          </p:cNvSpPr>
          <p:nvPr>
            <p:ph type="body" idx="1"/>
          </p:nvPr>
        </p:nvSpPr>
        <p:spPr>
          <a:xfrm>
            <a:off x="685481" y="4714876"/>
            <a:ext cx="5487040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900" tIns="47950" rIns="95900" bIns="4795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4:notes"/>
          <p:cNvSpPr txBox="1">
            <a:spLocks noGrp="1"/>
          </p:cNvSpPr>
          <p:nvPr>
            <p:ph type="sldNum" idx="12"/>
          </p:nvPr>
        </p:nvSpPr>
        <p:spPr>
          <a:xfrm>
            <a:off x="3883853" y="9429751"/>
            <a:ext cx="2972547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900" tIns="47950" rIns="95900" bIns="4795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>
                <a:solidFill>
                  <a:srgbClr val="000000"/>
                </a:solidFill>
              </a:rPr>
              <a:t>4</a:t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665163"/>
            <a:ext cx="5910262" cy="33258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9" name="Google Shape;139;p5:notes"/>
          <p:cNvSpPr txBox="1">
            <a:spLocks noGrp="1"/>
          </p:cNvSpPr>
          <p:nvPr>
            <p:ph type="body" idx="1"/>
          </p:nvPr>
        </p:nvSpPr>
        <p:spPr>
          <a:xfrm>
            <a:off x="662490" y="4212701"/>
            <a:ext cx="5299921" cy="39909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8525" tIns="88525" rIns="88525" bIns="885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6:notes"/>
          <p:cNvSpPr txBox="1">
            <a:spLocks noGrp="1"/>
          </p:cNvSpPr>
          <p:nvPr>
            <p:ph type="body" idx="1"/>
          </p:nvPr>
        </p:nvSpPr>
        <p:spPr>
          <a:xfrm>
            <a:off x="662518" y="4212630"/>
            <a:ext cx="5299921" cy="3990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8525" tIns="88525" rIns="88525" bIns="885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674688"/>
            <a:ext cx="5910262" cy="33258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665163"/>
            <a:ext cx="5910262" cy="33258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6" name="Google Shape;156;p7:notes"/>
          <p:cNvSpPr txBox="1">
            <a:spLocks noGrp="1"/>
          </p:cNvSpPr>
          <p:nvPr>
            <p:ph type="body" idx="1"/>
          </p:nvPr>
        </p:nvSpPr>
        <p:spPr>
          <a:xfrm>
            <a:off x="662490" y="4212701"/>
            <a:ext cx="5299921" cy="39909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8525" tIns="88525" rIns="88525" bIns="885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/>
              <a:t>Diverse definizioni e focus (Putnam, Coleman, Bordieu)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8:notes"/>
          <p:cNvSpPr txBox="1">
            <a:spLocks noGrp="1"/>
          </p:cNvSpPr>
          <p:nvPr>
            <p:ph type="body" idx="1"/>
          </p:nvPr>
        </p:nvSpPr>
        <p:spPr>
          <a:xfrm>
            <a:off x="662518" y="4212630"/>
            <a:ext cx="5299921" cy="3990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8525" tIns="88525" rIns="88525" bIns="885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674688"/>
            <a:ext cx="5910262" cy="33258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665163"/>
            <a:ext cx="5910262" cy="33258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0" name="Google Shape;170;p11:notes"/>
          <p:cNvSpPr txBox="1">
            <a:spLocks noGrp="1"/>
          </p:cNvSpPr>
          <p:nvPr>
            <p:ph type="body" idx="1"/>
          </p:nvPr>
        </p:nvSpPr>
        <p:spPr>
          <a:xfrm>
            <a:off x="662490" y="4212701"/>
            <a:ext cx="5299921" cy="39909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8525" tIns="88525" rIns="88525" bIns="885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titolo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4"/>
          <p:cNvSpPr txBox="1">
            <a:spLocks noGrp="1"/>
          </p:cNvSpPr>
          <p:nvPr>
            <p:ph type="ctrTitle"/>
          </p:nvPr>
        </p:nvSpPr>
        <p:spPr>
          <a:xfrm>
            <a:off x="911424" y="2204864"/>
            <a:ext cx="10225200" cy="1470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4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4"/>
          <p:cNvSpPr txBox="1">
            <a:spLocks noGrp="1"/>
          </p:cNvSpPr>
          <p:nvPr>
            <p:ph type="dt" idx="10"/>
          </p:nvPr>
        </p:nvSpPr>
        <p:spPr>
          <a:xfrm>
            <a:off x="609600" y="6356357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4"/>
          <p:cNvSpPr txBox="1">
            <a:spLocks noGrp="1"/>
          </p:cNvSpPr>
          <p:nvPr>
            <p:ph type="ftr" idx="11"/>
          </p:nvPr>
        </p:nvSpPr>
        <p:spPr>
          <a:xfrm>
            <a:off x="4165600" y="6356357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4"/>
          <p:cNvSpPr txBox="1">
            <a:spLocks noGrp="1"/>
          </p:cNvSpPr>
          <p:nvPr>
            <p:ph type="sldNum" idx="12"/>
          </p:nvPr>
        </p:nvSpPr>
        <p:spPr>
          <a:xfrm>
            <a:off x="8737600" y="6356357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to con didascalia" type="objTx">
  <p:cSld name="OBJECT_WITH_CAPTION_TEX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43"/>
          <p:cNvSpPr txBox="1"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43"/>
          <p:cNvSpPr txBox="1">
            <a:spLocks noGrp="1"/>
          </p:cNvSpPr>
          <p:nvPr>
            <p:ph type="body" idx="1"/>
          </p:nvPr>
        </p:nvSpPr>
        <p:spPr>
          <a:xfrm>
            <a:off x="4766733" y="273052"/>
            <a:ext cx="6815667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72" name="Google Shape;72;p43"/>
          <p:cNvSpPr txBox="1">
            <a:spLocks noGrp="1"/>
          </p:cNvSpPr>
          <p:nvPr>
            <p:ph type="body" idx="2"/>
          </p:nvPr>
        </p:nvSpPr>
        <p:spPr>
          <a:xfrm>
            <a:off x="609603" y="1435102"/>
            <a:ext cx="4011084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73" name="Google Shape;73;p43"/>
          <p:cNvSpPr txBox="1">
            <a:spLocks noGrp="1"/>
          </p:cNvSpPr>
          <p:nvPr>
            <p:ph type="dt" idx="10"/>
          </p:nvPr>
        </p:nvSpPr>
        <p:spPr>
          <a:xfrm>
            <a:off x="609600" y="6356357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43"/>
          <p:cNvSpPr txBox="1">
            <a:spLocks noGrp="1"/>
          </p:cNvSpPr>
          <p:nvPr>
            <p:ph type="ftr" idx="11"/>
          </p:nvPr>
        </p:nvSpPr>
        <p:spPr>
          <a:xfrm>
            <a:off x="4165600" y="6356357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43"/>
          <p:cNvSpPr txBox="1">
            <a:spLocks noGrp="1"/>
          </p:cNvSpPr>
          <p:nvPr>
            <p:ph type="sldNum" idx="12"/>
          </p:nvPr>
        </p:nvSpPr>
        <p:spPr>
          <a:xfrm>
            <a:off x="8737600" y="6356357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magine con didascalia" type="picTx">
  <p:cSld name="PICTURE_WITH_CAPTION_TEX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44"/>
          <p:cNvSpPr txBox="1"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44"/>
          <p:cNvSpPr>
            <a:spLocks noGrp="1"/>
          </p:cNvSpPr>
          <p:nvPr>
            <p:ph type="pic" idx="2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79" name="Google Shape;79;p44"/>
          <p:cNvSpPr txBox="1">
            <a:spLocks noGrp="1"/>
          </p:cNvSpPr>
          <p:nvPr>
            <p:ph type="body" idx="1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80" name="Google Shape;80;p44"/>
          <p:cNvSpPr txBox="1">
            <a:spLocks noGrp="1"/>
          </p:cNvSpPr>
          <p:nvPr>
            <p:ph type="dt" idx="10"/>
          </p:nvPr>
        </p:nvSpPr>
        <p:spPr>
          <a:xfrm>
            <a:off x="609600" y="6356357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44"/>
          <p:cNvSpPr txBox="1">
            <a:spLocks noGrp="1"/>
          </p:cNvSpPr>
          <p:nvPr>
            <p:ph type="ftr" idx="11"/>
          </p:nvPr>
        </p:nvSpPr>
        <p:spPr>
          <a:xfrm>
            <a:off x="4165600" y="6356357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44"/>
          <p:cNvSpPr txBox="1">
            <a:spLocks noGrp="1"/>
          </p:cNvSpPr>
          <p:nvPr>
            <p:ph type="sldNum" idx="12"/>
          </p:nvPr>
        </p:nvSpPr>
        <p:spPr>
          <a:xfrm>
            <a:off x="8737600" y="6356357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testo verticale" type="vertTx">
  <p:cSld name="VERTICAL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45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45"/>
          <p:cNvSpPr txBox="1">
            <a:spLocks noGrp="1"/>
          </p:cNvSpPr>
          <p:nvPr>
            <p:ph type="body" idx="1"/>
          </p:nvPr>
        </p:nvSpPr>
        <p:spPr>
          <a:xfrm rot="5400000">
            <a:off x="3833019" y="-1623215"/>
            <a:ext cx="4525963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6" name="Google Shape;86;p45"/>
          <p:cNvSpPr txBox="1">
            <a:spLocks noGrp="1"/>
          </p:cNvSpPr>
          <p:nvPr>
            <p:ph type="dt" idx="10"/>
          </p:nvPr>
        </p:nvSpPr>
        <p:spPr>
          <a:xfrm>
            <a:off x="609600" y="6356357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45"/>
          <p:cNvSpPr txBox="1">
            <a:spLocks noGrp="1"/>
          </p:cNvSpPr>
          <p:nvPr>
            <p:ph type="ftr" idx="11"/>
          </p:nvPr>
        </p:nvSpPr>
        <p:spPr>
          <a:xfrm>
            <a:off x="4165600" y="6356357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45"/>
          <p:cNvSpPr txBox="1">
            <a:spLocks noGrp="1"/>
          </p:cNvSpPr>
          <p:nvPr>
            <p:ph type="sldNum" idx="12"/>
          </p:nvPr>
        </p:nvSpPr>
        <p:spPr>
          <a:xfrm>
            <a:off x="8737600" y="6356357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olo e testo verticale" type="vertTitleAndTx">
  <p:cSld name="VERTICAL_TITLE_AND_VERTICAL_TEXT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46"/>
          <p:cNvSpPr txBox="1">
            <a:spLocks noGrp="1"/>
          </p:cNvSpPr>
          <p:nvPr>
            <p:ph type="title"/>
          </p:nvPr>
        </p:nvSpPr>
        <p:spPr>
          <a:xfrm rot="5400000">
            <a:off x="10688638" y="1371602"/>
            <a:ext cx="5851525" cy="36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46"/>
          <p:cNvSpPr txBox="1">
            <a:spLocks noGrp="1"/>
          </p:cNvSpPr>
          <p:nvPr>
            <p:ph type="body" idx="1"/>
          </p:nvPr>
        </p:nvSpPr>
        <p:spPr>
          <a:xfrm rot="5400000">
            <a:off x="3271838" y="-2184398"/>
            <a:ext cx="5851525" cy="107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2" name="Google Shape;92;p46"/>
          <p:cNvSpPr txBox="1">
            <a:spLocks noGrp="1"/>
          </p:cNvSpPr>
          <p:nvPr>
            <p:ph type="dt" idx="10"/>
          </p:nvPr>
        </p:nvSpPr>
        <p:spPr>
          <a:xfrm>
            <a:off x="609600" y="6356357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46"/>
          <p:cNvSpPr txBox="1">
            <a:spLocks noGrp="1"/>
          </p:cNvSpPr>
          <p:nvPr>
            <p:ph type="ftr" idx="11"/>
          </p:nvPr>
        </p:nvSpPr>
        <p:spPr>
          <a:xfrm>
            <a:off x="4165600" y="6356357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46"/>
          <p:cNvSpPr txBox="1">
            <a:spLocks noGrp="1"/>
          </p:cNvSpPr>
          <p:nvPr>
            <p:ph type="sldNum" idx="12"/>
          </p:nvPr>
        </p:nvSpPr>
        <p:spPr>
          <a:xfrm>
            <a:off x="8737600" y="6356357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 personalizzato">
  <p:cSld name="Layout personalizzato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47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47"/>
          <p:cNvSpPr txBox="1">
            <a:spLocks noGrp="1"/>
          </p:cNvSpPr>
          <p:nvPr>
            <p:ph type="dt" idx="10"/>
          </p:nvPr>
        </p:nvSpPr>
        <p:spPr>
          <a:xfrm>
            <a:off x="609600" y="6356357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47"/>
          <p:cNvSpPr txBox="1">
            <a:spLocks noGrp="1"/>
          </p:cNvSpPr>
          <p:nvPr>
            <p:ph type="ftr" idx="11"/>
          </p:nvPr>
        </p:nvSpPr>
        <p:spPr>
          <a:xfrm>
            <a:off x="4165600" y="6356357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47"/>
          <p:cNvSpPr txBox="1">
            <a:spLocks noGrp="1"/>
          </p:cNvSpPr>
          <p:nvPr>
            <p:ph type="sldNum" idx="12"/>
          </p:nvPr>
        </p:nvSpPr>
        <p:spPr>
          <a:xfrm>
            <a:off x="8737600" y="6356357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contenuto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5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5"/>
          <p:cNvSpPr txBox="1">
            <a:spLocks noGrp="1"/>
          </p:cNvSpPr>
          <p:nvPr>
            <p:ph type="body" idx="1"/>
          </p:nvPr>
        </p:nvSpPr>
        <p:spPr>
          <a:xfrm>
            <a:off x="609600" y="1600204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35"/>
          <p:cNvSpPr txBox="1">
            <a:spLocks noGrp="1"/>
          </p:cNvSpPr>
          <p:nvPr>
            <p:ph type="dt" idx="10"/>
          </p:nvPr>
        </p:nvSpPr>
        <p:spPr>
          <a:xfrm>
            <a:off x="609600" y="6356357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5"/>
          <p:cNvSpPr txBox="1">
            <a:spLocks noGrp="1"/>
          </p:cNvSpPr>
          <p:nvPr>
            <p:ph type="ftr" idx="11"/>
          </p:nvPr>
        </p:nvSpPr>
        <p:spPr>
          <a:xfrm>
            <a:off x="4165600" y="6356357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5"/>
          <p:cNvSpPr txBox="1">
            <a:spLocks noGrp="1"/>
          </p:cNvSpPr>
          <p:nvPr>
            <p:ph type="sldNum" idx="12"/>
          </p:nvPr>
        </p:nvSpPr>
        <p:spPr>
          <a:xfrm>
            <a:off x="8737600" y="6356357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36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17500" algn="l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marL="1371600" lvl="2" indent="-317500" algn="l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marL="1828800" lvl="3" indent="-317500" algn="l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marL="2286000" lvl="4" indent="-317500" algn="l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marL="2743200" lvl="5" indent="-317500" algn="l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3200400" lvl="6" indent="-317500" algn="l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3657600" lvl="7" indent="-317500" algn="l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4114800" lvl="8" indent="-317500" algn="l">
              <a:spcBef>
                <a:spcPts val="2133"/>
              </a:spcBef>
              <a:spcAft>
                <a:spcPts val="2133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0" name="Google Shape;30;p3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uota" type="blank">
  <p:cSld name="BLANK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37"/>
          <p:cNvSpPr txBox="1">
            <a:spLocks noGrp="1"/>
          </p:cNvSpPr>
          <p:nvPr>
            <p:ph type="dt" idx="10"/>
          </p:nvPr>
        </p:nvSpPr>
        <p:spPr>
          <a:xfrm>
            <a:off x="609600" y="6356357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37"/>
          <p:cNvSpPr txBox="1">
            <a:spLocks noGrp="1"/>
          </p:cNvSpPr>
          <p:nvPr>
            <p:ph type="ftr" idx="11"/>
          </p:nvPr>
        </p:nvSpPr>
        <p:spPr>
          <a:xfrm>
            <a:off x="4165600" y="6356357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7"/>
          <p:cNvSpPr txBox="1">
            <a:spLocks noGrp="1"/>
          </p:cNvSpPr>
          <p:nvPr>
            <p:ph type="sldNum" idx="12"/>
          </p:nvPr>
        </p:nvSpPr>
        <p:spPr>
          <a:xfrm>
            <a:off x="8737600" y="6356357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, testo e contenuto" type="txAndObj">
  <p:cSld name="TEXT_AND_OBJECT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38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38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" name="Google Shape;38;p38"/>
          <p:cNvSpPr txBox="1">
            <a:spLocks noGrp="1"/>
          </p:cNvSpPr>
          <p:nvPr>
            <p:ph type="body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38"/>
          <p:cNvSpPr txBox="1">
            <a:spLocks noGrp="1"/>
          </p:cNvSpPr>
          <p:nvPr>
            <p:ph type="dt" idx="10"/>
          </p:nvPr>
        </p:nvSpPr>
        <p:spPr>
          <a:xfrm>
            <a:off x="609600" y="6356357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38"/>
          <p:cNvSpPr txBox="1">
            <a:spLocks noGrp="1"/>
          </p:cNvSpPr>
          <p:nvPr>
            <p:ph type="ftr" idx="11"/>
          </p:nvPr>
        </p:nvSpPr>
        <p:spPr>
          <a:xfrm>
            <a:off x="4165600" y="6356357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38"/>
          <p:cNvSpPr txBox="1">
            <a:spLocks noGrp="1"/>
          </p:cNvSpPr>
          <p:nvPr>
            <p:ph type="sldNum" idx="12"/>
          </p:nvPr>
        </p:nvSpPr>
        <p:spPr>
          <a:xfrm>
            <a:off x="8737600" y="6356357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e contenuti" type="twoObj">
  <p:cSld name="TWO_OBJECTS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39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39"/>
          <p:cNvSpPr txBox="1">
            <a:spLocks noGrp="1"/>
          </p:cNvSpPr>
          <p:nvPr>
            <p:ph type="body" idx="1"/>
          </p:nvPr>
        </p:nvSpPr>
        <p:spPr>
          <a:xfrm>
            <a:off x="812800" y="1600204"/>
            <a:ext cx="7213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5" name="Google Shape;45;p39"/>
          <p:cNvSpPr txBox="1">
            <a:spLocks noGrp="1"/>
          </p:cNvSpPr>
          <p:nvPr>
            <p:ph type="body" idx="2"/>
          </p:nvPr>
        </p:nvSpPr>
        <p:spPr>
          <a:xfrm>
            <a:off x="8229600" y="1600204"/>
            <a:ext cx="7213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6" name="Google Shape;46;p39"/>
          <p:cNvSpPr txBox="1">
            <a:spLocks noGrp="1"/>
          </p:cNvSpPr>
          <p:nvPr>
            <p:ph type="dt" idx="10"/>
          </p:nvPr>
        </p:nvSpPr>
        <p:spPr>
          <a:xfrm>
            <a:off x="609600" y="6356357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39"/>
          <p:cNvSpPr txBox="1">
            <a:spLocks noGrp="1"/>
          </p:cNvSpPr>
          <p:nvPr>
            <p:ph type="ftr" idx="11"/>
          </p:nvPr>
        </p:nvSpPr>
        <p:spPr>
          <a:xfrm>
            <a:off x="4165600" y="6356357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39"/>
          <p:cNvSpPr txBox="1">
            <a:spLocks noGrp="1"/>
          </p:cNvSpPr>
          <p:nvPr>
            <p:ph type="sldNum" idx="12"/>
          </p:nvPr>
        </p:nvSpPr>
        <p:spPr>
          <a:xfrm>
            <a:off x="8737600" y="6356357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stazione sezione" type="secHead">
  <p:cSld name="SECTION_HEADER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0"/>
          <p:cNvSpPr txBox="1">
            <a:spLocks noGrp="1"/>
          </p:cNvSpPr>
          <p:nvPr>
            <p:ph type="title"/>
          </p:nvPr>
        </p:nvSpPr>
        <p:spPr>
          <a:xfrm>
            <a:off x="963084" y="4406907"/>
            <a:ext cx="103632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40"/>
          <p:cNvSpPr txBox="1"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2" name="Google Shape;52;p40"/>
          <p:cNvSpPr txBox="1">
            <a:spLocks noGrp="1"/>
          </p:cNvSpPr>
          <p:nvPr>
            <p:ph type="dt" idx="10"/>
          </p:nvPr>
        </p:nvSpPr>
        <p:spPr>
          <a:xfrm>
            <a:off x="609600" y="6356357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40"/>
          <p:cNvSpPr txBox="1">
            <a:spLocks noGrp="1"/>
          </p:cNvSpPr>
          <p:nvPr>
            <p:ph type="ftr" idx="11"/>
          </p:nvPr>
        </p:nvSpPr>
        <p:spPr>
          <a:xfrm>
            <a:off x="4165600" y="6356357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40"/>
          <p:cNvSpPr txBox="1">
            <a:spLocks noGrp="1"/>
          </p:cNvSpPr>
          <p:nvPr>
            <p:ph type="sldNum" idx="12"/>
          </p:nvPr>
        </p:nvSpPr>
        <p:spPr>
          <a:xfrm>
            <a:off x="8737600" y="6356357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fronto" type="twoTxTwoObj">
  <p:cSld name="TWO_OBJECTS_WITH_TEX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41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41"/>
          <p:cNvSpPr txBox="1"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8" name="Google Shape;58;p41"/>
          <p:cNvSpPr txBox="1">
            <a:spLocks noGrp="1"/>
          </p:cNvSpPr>
          <p:nvPr>
            <p:ph type="body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9" name="Google Shape;59;p41"/>
          <p:cNvSpPr txBox="1">
            <a:spLocks noGrp="1"/>
          </p:cNvSpPr>
          <p:nvPr>
            <p:ph type="body" idx="3"/>
          </p:nvPr>
        </p:nvSpPr>
        <p:spPr>
          <a:xfrm>
            <a:off x="6193372" y="1535113"/>
            <a:ext cx="5389033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0" name="Google Shape;60;p41"/>
          <p:cNvSpPr txBox="1">
            <a:spLocks noGrp="1"/>
          </p:cNvSpPr>
          <p:nvPr>
            <p:ph type="body" idx="4"/>
          </p:nvPr>
        </p:nvSpPr>
        <p:spPr>
          <a:xfrm>
            <a:off x="6193372" y="2174875"/>
            <a:ext cx="5389033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61" name="Google Shape;61;p41"/>
          <p:cNvSpPr txBox="1">
            <a:spLocks noGrp="1"/>
          </p:cNvSpPr>
          <p:nvPr>
            <p:ph type="dt" idx="10"/>
          </p:nvPr>
        </p:nvSpPr>
        <p:spPr>
          <a:xfrm>
            <a:off x="609600" y="6356357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41"/>
          <p:cNvSpPr txBox="1">
            <a:spLocks noGrp="1"/>
          </p:cNvSpPr>
          <p:nvPr>
            <p:ph type="ftr" idx="11"/>
          </p:nvPr>
        </p:nvSpPr>
        <p:spPr>
          <a:xfrm>
            <a:off x="4165600" y="6356357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41"/>
          <p:cNvSpPr txBox="1">
            <a:spLocks noGrp="1"/>
          </p:cNvSpPr>
          <p:nvPr>
            <p:ph type="sldNum" idx="12"/>
          </p:nvPr>
        </p:nvSpPr>
        <p:spPr>
          <a:xfrm>
            <a:off x="8737600" y="6356357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titolo" type="titleOnly">
  <p:cSld name="TITLE_ONLY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42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42"/>
          <p:cNvSpPr txBox="1">
            <a:spLocks noGrp="1"/>
          </p:cNvSpPr>
          <p:nvPr>
            <p:ph type="dt" idx="10"/>
          </p:nvPr>
        </p:nvSpPr>
        <p:spPr>
          <a:xfrm>
            <a:off x="609600" y="6356357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42"/>
          <p:cNvSpPr txBox="1">
            <a:spLocks noGrp="1"/>
          </p:cNvSpPr>
          <p:nvPr>
            <p:ph type="ftr" idx="11"/>
          </p:nvPr>
        </p:nvSpPr>
        <p:spPr>
          <a:xfrm>
            <a:off x="4165600" y="6356357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42"/>
          <p:cNvSpPr txBox="1">
            <a:spLocks noGrp="1"/>
          </p:cNvSpPr>
          <p:nvPr>
            <p:ph type="sldNum" idx="12"/>
          </p:nvPr>
        </p:nvSpPr>
        <p:spPr>
          <a:xfrm>
            <a:off x="8737600" y="6356357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2CC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3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33"/>
          <p:cNvSpPr txBox="1">
            <a:spLocks noGrp="1"/>
          </p:cNvSpPr>
          <p:nvPr>
            <p:ph type="body" idx="1"/>
          </p:nvPr>
        </p:nvSpPr>
        <p:spPr>
          <a:xfrm>
            <a:off x="609600" y="1600204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33"/>
          <p:cNvSpPr txBox="1">
            <a:spLocks noGrp="1"/>
          </p:cNvSpPr>
          <p:nvPr>
            <p:ph type="dt" idx="10"/>
          </p:nvPr>
        </p:nvSpPr>
        <p:spPr>
          <a:xfrm>
            <a:off x="609600" y="6356357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33"/>
          <p:cNvSpPr txBox="1">
            <a:spLocks noGrp="1"/>
          </p:cNvSpPr>
          <p:nvPr>
            <p:ph type="ftr" idx="11"/>
          </p:nvPr>
        </p:nvSpPr>
        <p:spPr>
          <a:xfrm>
            <a:off x="4165600" y="6356357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33"/>
          <p:cNvSpPr txBox="1">
            <a:spLocks noGrp="1"/>
          </p:cNvSpPr>
          <p:nvPr>
            <p:ph type="sldNum" idx="12"/>
          </p:nvPr>
        </p:nvSpPr>
        <p:spPr>
          <a:xfrm>
            <a:off x="8737600" y="6356357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g"/><Relationship Id="rId3" Type="http://schemas.openxmlformats.org/officeDocument/2006/relationships/image" Target="../media/image25.jpg"/><Relationship Id="rId7" Type="http://schemas.openxmlformats.org/officeDocument/2006/relationships/image" Target="../media/image29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8.jpg"/><Relationship Id="rId11" Type="http://schemas.openxmlformats.org/officeDocument/2006/relationships/image" Target="../media/image33.jpg"/><Relationship Id="rId5" Type="http://schemas.openxmlformats.org/officeDocument/2006/relationships/image" Target="../media/image27.jpg"/><Relationship Id="rId10" Type="http://schemas.openxmlformats.org/officeDocument/2006/relationships/image" Target="../media/image32.jpg"/><Relationship Id="rId4" Type="http://schemas.openxmlformats.org/officeDocument/2006/relationships/image" Target="../media/image26.jpg"/><Relationship Id="rId9" Type="http://schemas.openxmlformats.org/officeDocument/2006/relationships/image" Target="../media/image31.jp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5" Type="http://schemas.openxmlformats.org/officeDocument/2006/relationships/hyperlink" Target="mailto:microarea.pescarola@ausl.bologna.it" TargetMode="External"/><Relationship Id="rId4" Type="http://schemas.openxmlformats.org/officeDocument/2006/relationships/hyperlink" Target="mailto:piazzadeicolori@ausl.bologna.it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"/>
          <p:cNvSpPr txBox="1">
            <a:spLocks noGrp="1"/>
          </p:cNvSpPr>
          <p:nvPr>
            <p:ph type="ctrTitle"/>
          </p:nvPr>
        </p:nvSpPr>
        <p:spPr>
          <a:xfrm>
            <a:off x="911424" y="2204864"/>
            <a:ext cx="10225136" cy="1470025"/>
          </a:xfrm>
          <a:prstGeom prst="rect">
            <a:avLst/>
          </a:prstGeom>
          <a:solidFill>
            <a:srgbClr val="FFF2CC"/>
          </a:solidFill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91666"/>
              <a:buFont typeface="Calibri"/>
              <a:buNone/>
            </a:pPr>
            <a:r>
              <a:rPr lang="it-IT"/>
              <a:t> La </a:t>
            </a:r>
            <a:r>
              <a:rPr lang="it-IT" b="1"/>
              <a:t>prossimità</a:t>
            </a:r>
            <a:r>
              <a:rPr lang="it-IT"/>
              <a:t> come strategia di contrasto</a:t>
            </a:r>
            <a:br>
              <a:rPr lang="it-IT"/>
            </a:br>
            <a:r>
              <a:rPr lang="it-IT"/>
              <a:t> alle disuguaglianze: </a:t>
            </a:r>
            <a:br>
              <a:rPr lang="it-IT" sz="4800"/>
            </a:br>
            <a:br>
              <a:rPr lang="it-IT" sz="4800"/>
            </a:br>
            <a:r>
              <a:rPr lang="it-IT" sz="4800"/>
              <a:t> </a:t>
            </a:r>
            <a:endParaRPr sz="4800"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1"/>
          <p:cNvSpPr txBox="1">
            <a:spLocks noGrp="1"/>
          </p:cNvSpPr>
          <p:nvPr>
            <p:ph type="subTitle" idx="1"/>
          </p:nvPr>
        </p:nvSpPr>
        <p:spPr>
          <a:xfrm>
            <a:off x="263352" y="3645024"/>
            <a:ext cx="11665296" cy="20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534988" lvl="0" indent="-174624" algn="ctr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800"/>
              <a:buNone/>
            </a:pPr>
            <a:r>
              <a:rPr lang="it-IT" sz="4800">
                <a:solidFill>
                  <a:srgbClr val="C00000"/>
                </a:solidFill>
              </a:rPr>
              <a:t>Equipe di Prossimità e  </a:t>
            </a:r>
            <a:endParaRPr sz="4800">
              <a:solidFill>
                <a:srgbClr val="C00000"/>
              </a:solidFill>
            </a:endParaRPr>
          </a:p>
          <a:p>
            <a:pPr marL="534988" lvl="0" indent="-174624" algn="ctr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800"/>
              <a:buNone/>
            </a:pPr>
            <a:r>
              <a:rPr lang="it-IT" sz="4800">
                <a:solidFill>
                  <a:srgbClr val="C00000"/>
                </a:solidFill>
              </a:rPr>
              <a:t>la sperimentazione delle Microaree bolognesi</a:t>
            </a:r>
            <a:endParaRPr sz="4000">
              <a:solidFill>
                <a:srgbClr val="C00000"/>
              </a:solidFill>
            </a:endParaRPr>
          </a:p>
        </p:txBody>
      </p:sp>
      <p:pic>
        <p:nvPicPr>
          <p:cNvPr id="107" name="Google Shape;107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44312" y="466312"/>
            <a:ext cx="7209240" cy="9838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9336" y="2502"/>
            <a:ext cx="1700877" cy="21886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200456" y="80588"/>
            <a:ext cx="1872208" cy="2110537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1"/>
          <p:cNvSpPr txBox="1">
            <a:spLocks noGrp="1"/>
          </p:cNvSpPr>
          <p:nvPr>
            <p:ph type="ftr" idx="11"/>
          </p:nvPr>
        </p:nvSpPr>
        <p:spPr>
          <a:xfrm>
            <a:off x="3863752" y="6356357"/>
            <a:ext cx="416264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b="1">
                <a:solidFill>
                  <a:srgbClr val="5FB363"/>
                </a:solidFill>
              </a:rPr>
              <a:t>IFeC di Microarea Ferrari Sonia Paola e Visani Vanessa</a:t>
            </a:r>
            <a:endParaRPr b="1">
              <a:solidFill>
                <a:srgbClr val="5FB363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Google Shape;180;p12"/>
          <p:cNvPicPr preferRelativeResize="0"/>
          <p:nvPr/>
        </p:nvPicPr>
        <p:blipFill rotWithShape="1">
          <a:blip r:embed="rId3">
            <a:alphaModFix/>
          </a:blip>
          <a:srcRect l="6243"/>
          <a:stretch/>
        </p:blipFill>
        <p:spPr>
          <a:xfrm>
            <a:off x="1847528" y="2566049"/>
            <a:ext cx="4968552" cy="3883658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12"/>
          <p:cNvSpPr/>
          <p:nvPr/>
        </p:nvSpPr>
        <p:spPr>
          <a:xfrm>
            <a:off x="311439" y="1681120"/>
            <a:ext cx="1824122" cy="3168352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9525" cap="flat" cmpd="sng">
            <a:solidFill>
              <a:srgbClr val="D9959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08825" tIns="135375" rIns="108825" bIns="54400" anchor="t" anchorCtr="0">
            <a:noAutofit/>
          </a:bodyPr>
          <a:lstStyle/>
          <a:p>
            <a:pPr marL="253374" marR="0" lvl="0" indent="-25337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"/>
              <a:buFont typeface="Calibri"/>
              <a:buNone/>
            </a:pPr>
            <a:r>
              <a:rPr lang="it-IT" sz="1600" b="0" i="0" u="none" strike="noStrike" cap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INDICATORI</a:t>
            </a:r>
            <a:endParaRPr/>
          </a:p>
          <a:p>
            <a:pPr marL="253374" marR="0" lvl="0" indent="-25337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"/>
              <a:buFont typeface="Noto Sans Symbols"/>
              <a:buChar char="●"/>
            </a:pPr>
            <a:r>
              <a:rPr lang="it-IT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Speranza di vita</a:t>
            </a:r>
            <a:endParaRPr sz="16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53374" marR="0" lvl="0" indent="-25337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"/>
              <a:buFont typeface="Noto Sans Symbols"/>
              <a:buChar char="●"/>
            </a:pPr>
            <a:r>
              <a:rPr lang="it-IT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Mortalità</a:t>
            </a:r>
            <a:endParaRPr/>
          </a:p>
          <a:p>
            <a:pPr marL="253374" marR="0" lvl="0" indent="-25337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"/>
              <a:buFont typeface="Noto Sans Symbols"/>
              <a:buChar char="●"/>
            </a:pPr>
            <a:r>
              <a:rPr lang="it-IT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Diabete </a:t>
            </a:r>
            <a:endParaRPr sz="16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53374" marR="0" lvl="0" indent="-25337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"/>
              <a:buFont typeface="Noto Sans Symbols"/>
              <a:buChar char="●"/>
            </a:pPr>
            <a:r>
              <a:rPr lang="it-IT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IMA</a:t>
            </a:r>
            <a:endParaRPr sz="16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53374" marR="0" lvl="0" indent="-25337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"/>
              <a:buFont typeface="Noto Sans Symbols"/>
              <a:buChar char="●"/>
            </a:pPr>
            <a:r>
              <a:rPr lang="it-IT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Ictus </a:t>
            </a:r>
            <a:endParaRPr sz="16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53374" marR="0" lvl="0" indent="-25337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"/>
              <a:buFont typeface="Noto Sans Symbols"/>
              <a:buChar char="●"/>
            </a:pPr>
            <a:r>
              <a:rPr lang="it-IT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Tumori </a:t>
            </a:r>
            <a:endParaRPr sz="16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53374" marR="0" lvl="0" indent="-25337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"/>
              <a:buFont typeface="Noto Sans Symbols"/>
              <a:buChar char="●"/>
            </a:pPr>
            <a:r>
              <a:rPr lang="it-IT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Poliprescrizione </a:t>
            </a:r>
            <a:endParaRPr sz="16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53374" marR="0" lvl="0" indent="-25337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"/>
              <a:buFont typeface="Noto Sans Symbols"/>
              <a:buChar char="●"/>
            </a:pPr>
            <a:r>
              <a:rPr lang="it-IT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Ricoveri</a:t>
            </a:r>
            <a:endParaRPr/>
          </a:p>
          <a:p>
            <a:pPr marL="253374" marR="0" lvl="0" indent="-25337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"/>
              <a:buFont typeface="Noto Sans Symbols"/>
              <a:buChar char="●"/>
            </a:pPr>
            <a:r>
              <a:rPr lang="it-IT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Accesso PS </a:t>
            </a:r>
            <a:endParaRPr sz="16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53374" marR="0" lvl="0" indent="-25337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"/>
              <a:buFont typeface="Noto Sans Symbols"/>
              <a:buChar char="●"/>
            </a:pPr>
            <a:r>
              <a:rPr lang="it-IT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Accesso PS B/V</a:t>
            </a:r>
            <a:endParaRPr sz="16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53374" marR="0" lvl="0" indent="-25337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"/>
              <a:buFont typeface="Noto Sans Symbols"/>
              <a:buChar char="●"/>
            </a:pPr>
            <a:r>
              <a:rPr lang="it-IT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Specialistica</a:t>
            </a:r>
            <a:endParaRPr sz="16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53374" marR="0" lvl="0" indent="-25337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"/>
              <a:buFont typeface="Noto Sans Symbols"/>
              <a:buChar char="●"/>
            </a:pPr>
            <a:r>
              <a:rPr lang="it-IT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Screening</a:t>
            </a:r>
            <a:endParaRPr sz="16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12"/>
          <p:cNvSpPr txBox="1"/>
          <p:nvPr/>
        </p:nvSpPr>
        <p:spPr>
          <a:xfrm>
            <a:off x="7896200" y="4869160"/>
            <a:ext cx="3816424" cy="1404319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110575" tIns="55275" rIns="110575" bIns="5527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Calibri"/>
              <a:buNone/>
            </a:pPr>
            <a:r>
              <a:rPr lang="it-IT" sz="2000" b="0" i="0" u="none" strike="noStrike" cap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Gruppo di lavoro</a:t>
            </a:r>
            <a:endParaRPr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lang="it-IT" sz="16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AUSL di Bologna (DSP e Distretto)</a:t>
            </a:r>
            <a:endParaRPr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lang="it-IT" sz="16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Centro di Salute Internazionale (CSI-APS)</a:t>
            </a:r>
            <a:endParaRPr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lang="it-IT" sz="16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Comune di Bologna (Uff. Statistico)</a:t>
            </a:r>
            <a:endParaRPr/>
          </a:p>
        </p:txBody>
      </p:sp>
      <p:sp>
        <p:nvSpPr>
          <p:cNvPr id="183" name="Google Shape;183;p12"/>
          <p:cNvSpPr txBox="1"/>
          <p:nvPr/>
        </p:nvSpPr>
        <p:spPr>
          <a:xfrm>
            <a:off x="1343472" y="192269"/>
            <a:ext cx="9839614" cy="12728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600"/>
              <a:buFont typeface="Calibri"/>
              <a:buNone/>
            </a:pPr>
            <a:r>
              <a:rPr lang="it-IT" sz="3600" b="0" i="1" u="none" strike="noStrike" cap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Studio epidemiologico sulle diseguaglianze nella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600"/>
              <a:buFont typeface="Calibri"/>
              <a:buNone/>
            </a:pPr>
            <a:r>
              <a:rPr lang="it-IT" sz="3600" b="0" i="1" u="none" strike="noStrike" cap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Città di Bologna</a:t>
            </a:r>
            <a:endParaRPr/>
          </a:p>
        </p:txBody>
      </p:sp>
      <p:pic>
        <p:nvPicPr>
          <p:cNvPr id="184" name="Google Shape;184;p12"/>
          <p:cNvPicPr preferRelativeResize="0"/>
          <p:nvPr/>
        </p:nvPicPr>
        <p:blipFill rotWithShape="1">
          <a:blip r:embed="rId4">
            <a:alphaModFix/>
          </a:blip>
          <a:srcRect l="5938" t="19136" r="4694"/>
          <a:stretch/>
        </p:blipFill>
        <p:spPr>
          <a:xfrm>
            <a:off x="6021837" y="1357276"/>
            <a:ext cx="6170163" cy="32958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3"/>
          <p:cNvSpPr txBox="1">
            <a:spLocks noGrp="1"/>
          </p:cNvSpPr>
          <p:nvPr>
            <p:ph type="title"/>
          </p:nvPr>
        </p:nvSpPr>
        <p:spPr>
          <a:xfrm>
            <a:off x="1487488" y="260648"/>
            <a:ext cx="9793088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000"/>
              <a:buFont typeface="Calibri"/>
              <a:buNone/>
            </a:pPr>
            <a:r>
              <a:rPr lang="it-IT" sz="4000">
                <a:solidFill>
                  <a:srgbClr val="C00000"/>
                </a:solidFill>
              </a:rPr>
              <a:t>Individuazione della </a:t>
            </a:r>
            <a:r>
              <a:rPr lang="it-IT" sz="4000" b="1">
                <a:solidFill>
                  <a:srgbClr val="0070C0"/>
                </a:solidFill>
              </a:rPr>
              <a:t>microarea</a:t>
            </a:r>
            <a:r>
              <a:rPr lang="it-IT" sz="4000">
                <a:solidFill>
                  <a:srgbClr val="C00000"/>
                </a:solidFill>
              </a:rPr>
              <a:t> di intervento </a:t>
            </a:r>
            <a:endParaRPr/>
          </a:p>
        </p:txBody>
      </p:sp>
      <p:sp>
        <p:nvSpPr>
          <p:cNvPr id="191" name="Google Shape;191;p13"/>
          <p:cNvSpPr txBox="1">
            <a:spLocks noGrp="1"/>
          </p:cNvSpPr>
          <p:nvPr>
            <p:ph type="body" idx="1"/>
          </p:nvPr>
        </p:nvSpPr>
        <p:spPr>
          <a:xfrm>
            <a:off x="5807968" y="1628800"/>
            <a:ext cx="6192688" cy="576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lnSpcReduction="10000"/>
          </a:bodyPr>
          <a:lstStyle/>
          <a:p>
            <a:pPr marL="342900" lvl="0" indent="-34290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it-IT"/>
              <a:t>Comparti ERP </a:t>
            </a:r>
            <a:endParaRPr sz="2200"/>
          </a:p>
        </p:txBody>
      </p:sp>
      <p:pic>
        <p:nvPicPr>
          <p:cNvPr id="192" name="Google Shape;192;p13"/>
          <p:cNvPicPr preferRelativeResize="0"/>
          <p:nvPr/>
        </p:nvPicPr>
        <p:blipFill rotWithShape="1">
          <a:blip r:embed="rId3">
            <a:alphaModFix/>
          </a:blip>
          <a:srcRect l="37193" r="22562"/>
          <a:stretch/>
        </p:blipFill>
        <p:spPr>
          <a:xfrm>
            <a:off x="2051869" y="3965680"/>
            <a:ext cx="3036019" cy="2559664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pic>
        <p:nvPicPr>
          <p:cNvPr id="193" name="Google Shape;193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87888" y="2300974"/>
            <a:ext cx="3036019" cy="22767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098264" y="2733022"/>
            <a:ext cx="3614360" cy="27118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13"/>
          <p:cNvPicPr preferRelativeResize="0"/>
          <p:nvPr/>
        </p:nvPicPr>
        <p:blipFill rotWithShape="1">
          <a:blip r:embed="rId6">
            <a:alphaModFix/>
          </a:blip>
          <a:srcRect t="38962"/>
          <a:stretch/>
        </p:blipFill>
        <p:spPr>
          <a:xfrm>
            <a:off x="5447928" y="4311098"/>
            <a:ext cx="4011136" cy="18362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1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35359" y="1379766"/>
            <a:ext cx="4012233" cy="2720490"/>
          </a:xfrm>
          <a:prstGeom prst="rect">
            <a:avLst/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97" name="Google Shape;197;p13"/>
          <p:cNvSpPr txBox="1"/>
          <p:nvPr/>
        </p:nvSpPr>
        <p:spPr>
          <a:xfrm>
            <a:off x="7469300" y="6063400"/>
            <a:ext cx="4531500" cy="57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3429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it-IT" sz="2800">
                <a:latin typeface="Calibri"/>
                <a:ea typeface="Calibri"/>
                <a:cs typeface="Calibri"/>
                <a:sym typeface="Calibri"/>
              </a:rPr>
              <a:t>Range abitativo</a:t>
            </a:r>
            <a:r>
              <a:rPr lang="it-IT"/>
              <a:t> </a:t>
            </a:r>
            <a:r>
              <a:rPr lang="it-IT"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800-2500</a:t>
            </a:r>
            <a:endParaRPr sz="15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Google Shape;203;p14" descr="C:\Users\utente\Desktop\IMG-20181208-WA0006_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36886" y="692696"/>
            <a:ext cx="8435578" cy="5708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14"/>
          <p:cNvPicPr preferRelativeResize="0"/>
          <p:nvPr/>
        </p:nvPicPr>
        <p:blipFill rotWithShape="1">
          <a:blip r:embed="rId4">
            <a:alphaModFix/>
          </a:blip>
          <a:srcRect l="11657" r="19326"/>
          <a:stretch/>
        </p:blipFill>
        <p:spPr>
          <a:xfrm>
            <a:off x="238084" y="3500438"/>
            <a:ext cx="3497882" cy="3168352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sp>
        <p:nvSpPr>
          <p:cNvPr id="205" name="Google Shape;205;p14"/>
          <p:cNvSpPr txBox="1">
            <a:spLocks noGrp="1"/>
          </p:cNvSpPr>
          <p:nvPr>
            <p:ph type="title"/>
          </p:nvPr>
        </p:nvSpPr>
        <p:spPr>
          <a:xfrm>
            <a:off x="623392" y="476672"/>
            <a:ext cx="2736304" cy="18722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600"/>
              <a:buFont typeface="Calibri"/>
              <a:buNone/>
            </a:pPr>
            <a:r>
              <a:rPr lang="it-IT" sz="3600">
                <a:solidFill>
                  <a:srgbClr val="C00000"/>
                </a:solidFill>
              </a:rPr>
              <a:t>Alcuni dati  della microarea</a:t>
            </a:r>
            <a:endParaRPr/>
          </a:p>
        </p:txBody>
      </p:sp>
      <p:pic>
        <p:nvPicPr>
          <p:cNvPr id="206" name="Google Shape;206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957550" y="220176"/>
            <a:ext cx="4688363" cy="3069799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pic>
        <p:nvPicPr>
          <p:cNvPr id="207" name="Google Shape;207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131300" y="1023550"/>
            <a:ext cx="3602750" cy="2225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14"/>
          <p:cNvPicPr preferRelativeResize="0"/>
          <p:nvPr/>
        </p:nvPicPr>
        <p:blipFill rotWithShape="1">
          <a:blip r:embed="rId7">
            <a:alphaModFix/>
          </a:blip>
          <a:srcRect l="3699" t="51500" r="54452" b="1757"/>
          <a:stretch/>
        </p:blipFill>
        <p:spPr>
          <a:xfrm>
            <a:off x="6541725" y="3599000"/>
            <a:ext cx="4805150" cy="3069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15"/>
          <p:cNvSpPr txBox="1">
            <a:spLocks noGrp="1"/>
          </p:cNvSpPr>
          <p:nvPr>
            <p:ph type="title"/>
          </p:nvPr>
        </p:nvSpPr>
        <p:spPr>
          <a:xfrm>
            <a:off x="630925" y="640076"/>
            <a:ext cx="4818900" cy="107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Calibri"/>
              <a:buNone/>
            </a:pPr>
            <a:r>
              <a:rPr lang="it-IT" sz="5000"/>
              <a:t>Attori/Dispositivi</a:t>
            </a:r>
            <a:endParaRPr/>
          </a:p>
        </p:txBody>
      </p:sp>
      <p:sp>
        <p:nvSpPr>
          <p:cNvPr id="216" name="Google Shape;216;p15"/>
          <p:cNvSpPr/>
          <p:nvPr/>
        </p:nvSpPr>
        <p:spPr>
          <a:xfrm>
            <a:off x="1485028" y="1793318"/>
            <a:ext cx="3255095" cy="18288"/>
          </a:xfrm>
          <a:custGeom>
            <a:avLst/>
            <a:gdLst/>
            <a:ahLst/>
            <a:cxnLst/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15"/>
          <p:cNvSpPr txBox="1">
            <a:spLocks noGrp="1"/>
          </p:cNvSpPr>
          <p:nvPr>
            <p:ph type="body" idx="1"/>
          </p:nvPr>
        </p:nvSpPr>
        <p:spPr>
          <a:xfrm>
            <a:off x="630925" y="2125025"/>
            <a:ext cx="5465100" cy="44433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 lnSpcReduction="20000"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it-IT" sz="2200" b="1"/>
              <a:t>Equipe di Prossimità</a:t>
            </a:r>
            <a:r>
              <a:rPr lang="it-IT" sz="2200"/>
              <a:t>:  </a:t>
            </a:r>
            <a:r>
              <a:rPr lang="it-IT" sz="2000"/>
              <a:t>affiancata da Operatori Urp Acer, Mediatori/trici Culturali, Volontari/e del Servizio Civile, Tirocinanti, Cittadini con Tirocini Formativi, ecc…</a:t>
            </a:r>
            <a:endParaRPr sz="3600"/>
          </a:p>
          <a:p>
            <a:pPr marL="342900" lvl="0" indent="-342900" algn="l" rtl="0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it-IT" sz="2200" b="1"/>
              <a:t>Sede</a:t>
            </a:r>
            <a:r>
              <a:rPr lang="it-IT" sz="2200"/>
              <a:t> di Microarea</a:t>
            </a:r>
            <a:endParaRPr sz="2200"/>
          </a:p>
          <a:p>
            <a:pPr marL="342900" lvl="0" indent="-342900" algn="l" rtl="0">
              <a:spcBef>
                <a:spcPts val="1800"/>
              </a:spcBef>
              <a:spcAft>
                <a:spcPts val="0"/>
              </a:spcAft>
              <a:buSzPts val="2200"/>
              <a:buChar char="•"/>
            </a:pPr>
            <a:r>
              <a:rPr lang="it-IT" sz="2200" b="1"/>
              <a:t>Strumenti operativi</a:t>
            </a:r>
            <a:r>
              <a:rPr lang="it-IT" sz="2200"/>
              <a:t> condivisi</a:t>
            </a:r>
            <a:endParaRPr sz="2200"/>
          </a:p>
          <a:p>
            <a:pPr marL="342900" lvl="0" indent="-342900" algn="l" rtl="0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it-IT" sz="2200" b="1"/>
              <a:t>Coordinatore</a:t>
            </a:r>
            <a:r>
              <a:rPr lang="it-IT" sz="2200"/>
              <a:t>/responsabile di progetto</a:t>
            </a:r>
            <a:endParaRPr/>
          </a:p>
          <a:p>
            <a:pPr marL="342900" lvl="0" indent="-342900" algn="l" rtl="0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it-IT" sz="2200" b="1"/>
              <a:t>Tavolo di co-progettazione e orientamento                        </a:t>
            </a:r>
            <a:r>
              <a:rPr lang="it-IT" sz="2200"/>
              <a:t>referenti dei servizi implicati</a:t>
            </a:r>
            <a:endParaRPr/>
          </a:p>
          <a:p>
            <a:pPr marL="342900" lvl="0" indent="-342900" algn="l" rtl="0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it-IT" sz="2200" b="1"/>
              <a:t>Tavolo degli attori territoriali</a:t>
            </a:r>
            <a:r>
              <a:rPr lang="it-IT" sz="2200"/>
              <a:t> con le associazioni e il terzo settore</a:t>
            </a:r>
            <a:endParaRPr/>
          </a:p>
        </p:txBody>
      </p:sp>
      <p:pic>
        <p:nvPicPr>
          <p:cNvPr id="218" name="Google Shape;218;p15" descr="Immagine che contiene testo, edificio, esterni, negozio&#10;&#10;Descrizione generata automaticamente"/>
          <p:cNvPicPr preferRelativeResize="0"/>
          <p:nvPr/>
        </p:nvPicPr>
        <p:blipFill rotWithShape="1">
          <a:blip r:embed="rId3">
            <a:alphaModFix/>
          </a:blip>
          <a:srcRect l="6039" t="5900" r="26720" b="9467"/>
          <a:stretch/>
        </p:blipFill>
        <p:spPr>
          <a:xfrm>
            <a:off x="6297289" y="450060"/>
            <a:ext cx="3255095" cy="228358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06725" y="2897013"/>
            <a:ext cx="3617050" cy="2598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" name="Google Shape;224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87488" y="1025352"/>
            <a:ext cx="9078799" cy="5832648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16"/>
          <p:cNvSpPr txBox="1"/>
          <p:nvPr/>
        </p:nvSpPr>
        <p:spPr>
          <a:xfrm>
            <a:off x="1343472" y="188640"/>
            <a:ext cx="9433048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800"/>
              <a:buFont typeface="Calibri"/>
              <a:buNone/>
            </a:pPr>
            <a:r>
              <a:rPr lang="it-IT" sz="4800" b="0" i="0" u="none" strike="noStrike" cap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La microarea nella rete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17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500"/>
              <a:buFont typeface="Calibri"/>
              <a:buNone/>
            </a:pPr>
            <a:endParaRPr sz="45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500"/>
              <a:buFont typeface="Calibri"/>
              <a:buNone/>
            </a:pPr>
            <a:r>
              <a:rPr lang="it-IT" sz="4500">
                <a:solidFill>
                  <a:srgbClr val="C00000"/>
                </a:solidFill>
              </a:rPr>
              <a:t>Obiettivi dell’equipe di prossimità</a:t>
            </a:r>
            <a:endParaRPr sz="4500">
              <a:solidFill>
                <a:srgbClr val="C00000"/>
              </a:solidFill>
            </a:endParaRPr>
          </a:p>
        </p:txBody>
      </p:sp>
      <p:sp>
        <p:nvSpPr>
          <p:cNvPr id="233" name="Google Shape;233;p17"/>
          <p:cNvSpPr/>
          <p:nvPr/>
        </p:nvSpPr>
        <p:spPr>
          <a:xfrm>
            <a:off x="669036" y="1677373"/>
            <a:ext cx="10853928" cy="18288"/>
          </a:xfrm>
          <a:custGeom>
            <a:avLst/>
            <a:gdLst/>
            <a:ahLst/>
            <a:cxnLst/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p17"/>
          <p:cNvSpPr txBox="1">
            <a:spLocks noGrp="1"/>
          </p:cNvSpPr>
          <p:nvPr>
            <p:ph type="body" idx="1"/>
          </p:nvPr>
        </p:nvSpPr>
        <p:spPr>
          <a:xfrm>
            <a:off x="407368" y="1831040"/>
            <a:ext cx="11377264" cy="4910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</a:pPr>
            <a:r>
              <a:rPr lang="it-IT" sz="1900"/>
              <a:t>Intercettare e riconoscere in modo precoce e proattivo i bisogni latenti di singoli e comunità, in collaborazione con tutti gli attori sociali del territorio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</a:pPr>
            <a:r>
              <a:rPr lang="it-IT" sz="1900"/>
              <a:t>Monitorare lo stato sociosanitario delle persone residenti nel territorio di competenza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</a:pPr>
            <a:r>
              <a:rPr lang="it-IT" sz="1900"/>
              <a:t>Orientare e facilitare l’accesso appropriato e tempestivo dell’utente ai servizi della rete sociale e sanitaria con particolare riferimento ai casi complessi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</a:pPr>
            <a:r>
              <a:rPr lang="it-IT" sz="1900"/>
              <a:t>Presidiare nel tempo la presa in carico integrata da parte di tutti i servizi e integrandola con risorse comunitarie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</a:pPr>
            <a:r>
              <a:rPr lang="it-IT" sz="1900"/>
              <a:t>Rafforzare la domiciliarità e la riduzione dei ricoveri ospedalieri e in strutture protette attraverso l'implementazione di azioni preventive anziché curative 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</a:pPr>
            <a:r>
              <a:rPr lang="it-IT" sz="1900"/>
              <a:t>Prevenire il disagio attraverso la cura e l'assistenza dei gruppi sociali maggiormente vulnerabili (minori, giovani, donne e anziani);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</a:pPr>
            <a:r>
              <a:rPr lang="it-IT" sz="1900"/>
              <a:t>Promuovere la coesione sociale, lo sviluppo di capitale sociale e di solidarietà reciproca attraverso l'adozione di strategie e l'attivazione di iniziative di mutuo-aiuto tra attori non professionali, in modo da rafforzare le capacità dei singoli nell’affrontare e superare le problematiche personali e familiari (co-progettazione, co-produzione, empowerment)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18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500"/>
              <a:buFont typeface="Calibri"/>
              <a:buNone/>
            </a:pPr>
            <a:endParaRPr sz="45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p18"/>
          <p:cNvSpPr/>
          <p:nvPr/>
        </p:nvSpPr>
        <p:spPr>
          <a:xfrm>
            <a:off x="841248" y="548640"/>
            <a:ext cx="3600860" cy="5431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500"/>
              <a:buFont typeface="Calibri"/>
              <a:buNone/>
            </a:pPr>
            <a:r>
              <a:rPr lang="it-IT" sz="45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Strategie di intervento</a:t>
            </a:r>
            <a:endParaRPr sz="45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p18"/>
          <p:cNvSpPr/>
          <p:nvPr/>
        </p:nvSpPr>
        <p:spPr>
          <a:xfrm rot="5400000">
            <a:off x="2543983" y="3258715"/>
            <a:ext cx="4480560" cy="18288"/>
          </a:xfrm>
          <a:custGeom>
            <a:avLst/>
            <a:gdLst/>
            <a:ahLst/>
            <a:cxnLst/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p18"/>
          <p:cNvSpPr/>
          <p:nvPr/>
        </p:nvSpPr>
        <p:spPr>
          <a:xfrm>
            <a:off x="5126418" y="552091"/>
            <a:ext cx="6224335" cy="5431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Char char="•"/>
            </a:pPr>
            <a:r>
              <a:rPr lang="it-IT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Costruzione di legami di </a:t>
            </a:r>
            <a:r>
              <a:rPr lang="it-IT" sz="2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fiducia</a:t>
            </a:r>
            <a:r>
              <a:rPr lang="it-IT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con i singoli, i gruppi e la comunità, come presupposto per l’emersione dei bisogni. La capaci</a:t>
            </a:r>
            <a:r>
              <a:rPr lang="it-IT" sz="2000">
                <a:latin typeface="Calibri"/>
                <a:ea typeface="Calibri"/>
                <a:cs typeface="Calibri"/>
                <a:sym typeface="Calibri"/>
              </a:rPr>
              <a:t>tà e la </a:t>
            </a:r>
            <a:r>
              <a:rPr lang="it-IT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qualità della </a:t>
            </a:r>
            <a:r>
              <a:rPr lang="it-IT" sz="2000">
                <a:latin typeface="Calibri"/>
                <a:ea typeface="Calibri"/>
                <a:cs typeface="Calibri"/>
                <a:sym typeface="Calibri"/>
              </a:rPr>
              <a:t>r</a:t>
            </a:r>
            <a:r>
              <a:rPr lang="it-IT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elazione è fon</a:t>
            </a:r>
            <a:r>
              <a:rPr lang="it-IT" sz="2000">
                <a:latin typeface="Calibri"/>
                <a:ea typeface="Calibri"/>
                <a:cs typeface="Calibri"/>
                <a:sym typeface="Calibri"/>
              </a:rPr>
              <a:t>damentale</a:t>
            </a:r>
            <a:r>
              <a:rPr lang="it-IT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per l</a:t>
            </a:r>
            <a:r>
              <a:rPr lang="it-IT" sz="2000">
                <a:latin typeface="Calibri"/>
                <a:ea typeface="Calibri"/>
                <a:cs typeface="Calibri"/>
                <a:sym typeface="Calibri"/>
              </a:rPr>
              <a:t>’aggancio e la partecipazione.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Char char="•"/>
            </a:pPr>
            <a:r>
              <a:rPr lang="it-IT" sz="2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Proattività,</a:t>
            </a:r>
            <a:r>
              <a:rPr lang="it-IT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cercare le persone che non vediamo (es. strategia di outreach, </a:t>
            </a:r>
            <a:r>
              <a:rPr lang="it-IT" sz="2000" b="0" i="1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porta a porta</a:t>
            </a:r>
            <a:r>
              <a:rPr lang="it-IT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telefonate regolari agli anziani soli, telefonate a persone non conosciute, ecc.)</a:t>
            </a:r>
            <a:endParaRPr sz="2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Char char="•"/>
            </a:pPr>
            <a:r>
              <a:rPr lang="it-IT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Utilizzo di </a:t>
            </a:r>
            <a:r>
              <a:rPr lang="it-IT" sz="2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database</a:t>
            </a:r>
            <a:r>
              <a:rPr lang="it-IT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condivisi con i servizi (</a:t>
            </a:r>
            <a:r>
              <a:rPr lang="it-IT" sz="2000">
                <a:latin typeface="Calibri"/>
                <a:ea typeface="Calibri"/>
                <a:cs typeface="Calibri"/>
                <a:sym typeface="Calibri"/>
              </a:rPr>
              <a:t>MyAdi, Casa della Salute, Garsia</a:t>
            </a:r>
            <a:r>
              <a:rPr lang="it-IT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Char char="•"/>
            </a:pPr>
            <a:r>
              <a:rPr lang="it-IT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Creazione di una rete di </a:t>
            </a:r>
            <a:r>
              <a:rPr lang="it-IT" sz="2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sentinelle </a:t>
            </a:r>
            <a:r>
              <a:rPr lang="it-IT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tra gli abitanti della MA (es. associazioni o community leader che possano farsi portavoce di problemi specifici): Agenti di Comunità in Pescarola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1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500"/>
              <a:buFont typeface="Calibri"/>
              <a:buNone/>
            </a:pPr>
            <a:endParaRPr sz="45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19"/>
          <p:cNvSpPr/>
          <p:nvPr/>
        </p:nvSpPr>
        <p:spPr>
          <a:xfrm>
            <a:off x="8673531" y="407987"/>
            <a:ext cx="2987899" cy="2987899"/>
          </a:xfrm>
          <a:prstGeom prst="arc">
            <a:avLst>
              <a:gd name="adj1" fmla="val 16200000"/>
              <a:gd name="adj2" fmla="val 256372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500"/>
              <a:buFont typeface="Calibri"/>
              <a:buNone/>
            </a:pPr>
            <a:endParaRPr sz="45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" name="Google Shape;251;p19"/>
          <p:cNvSpPr txBox="1">
            <a:spLocks noGrp="1"/>
          </p:cNvSpPr>
          <p:nvPr>
            <p:ph type="title"/>
          </p:nvPr>
        </p:nvSpPr>
        <p:spPr>
          <a:xfrm>
            <a:off x="2493825" y="334625"/>
            <a:ext cx="65931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500"/>
              <a:buFont typeface="Calibri"/>
              <a:buNone/>
            </a:pPr>
            <a:r>
              <a:rPr lang="it-IT" sz="4500">
                <a:solidFill>
                  <a:srgbClr val="C00000"/>
                </a:solidFill>
              </a:rPr>
              <a:t>Equipe di prossimità</a:t>
            </a:r>
            <a:endParaRPr sz="4500">
              <a:solidFill>
                <a:srgbClr val="C00000"/>
              </a:solidFill>
            </a:endParaRPr>
          </a:p>
        </p:txBody>
      </p:sp>
      <p:sp>
        <p:nvSpPr>
          <p:cNvPr id="252" name="Google Shape;252;p19"/>
          <p:cNvSpPr txBox="1">
            <a:spLocks noGrp="1"/>
          </p:cNvSpPr>
          <p:nvPr>
            <p:ph type="body" idx="1"/>
          </p:nvPr>
        </p:nvSpPr>
        <p:spPr>
          <a:xfrm>
            <a:off x="2073775" y="1840875"/>
            <a:ext cx="78201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342900" lvl="0" indent="-2540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it-IT" sz="2200" b="1"/>
              <a:t>Presenza</a:t>
            </a:r>
            <a:r>
              <a:rPr lang="it-IT" sz="2200"/>
              <a:t> quotidiana</a:t>
            </a:r>
            <a:endParaRPr sz="2200"/>
          </a:p>
          <a:p>
            <a:pPr marL="342900" lvl="0" indent="-2540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it-IT" sz="2200" b="1"/>
              <a:t>Approccio aperto</a:t>
            </a:r>
            <a:r>
              <a:rPr lang="it-IT" sz="2200"/>
              <a:t> accoglienza/ascolto/orientamento</a:t>
            </a:r>
            <a:endParaRPr sz="2200"/>
          </a:p>
          <a:p>
            <a:pPr marL="342900" lvl="0" indent="-2794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it-IT" sz="2200"/>
              <a:t>Conoscenza diretta e </a:t>
            </a:r>
            <a:r>
              <a:rPr lang="it-IT" sz="2200" b="1"/>
              <a:t>proattiva</a:t>
            </a:r>
            <a:endParaRPr sz="2200" b="1"/>
          </a:p>
          <a:p>
            <a:pPr marL="342900" lvl="0" indent="-2540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it-IT" sz="2200" b="1"/>
              <a:t>Presa in carico diretta </a:t>
            </a:r>
            <a:r>
              <a:rPr lang="it-IT" sz="2200"/>
              <a:t>del nucleo familiare </a:t>
            </a:r>
            <a:endParaRPr sz="2200"/>
          </a:p>
          <a:p>
            <a:pPr marL="342900" lvl="0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700"/>
              <a:buChar char="•"/>
            </a:pPr>
            <a:r>
              <a:rPr lang="it-IT" sz="2200"/>
              <a:t>Ruolo di </a:t>
            </a:r>
            <a:r>
              <a:rPr lang="it-IT" sz="2200" b="1"/>
              <a:t>attivatore/garante </a:t>
            </a:r>
            <a:r>
              <a:rPr lang="it-IT" sz="2200"/>
              <a:t>relativamente alla rete dei servizi</a:t>
            </a:r>
            <a:endParaRPr sz="2200"/>
          </a:p>
          <a:p>
            <a:pPr marL="342900" lvl="0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700"/>
              <a:buChar char="•"/>
            </a:pPr>
            <a:r>
              <a:rPr lang="it-IT" sz="2200"/>
              <a:t>Ruolo di </a:t>
            </a:r>
            <a:r>
              <a:rPr lang="it-IT" sz="2200" b="1"/>
              <a:t>catalizzatore</a:t>
            </a:r>
            <a:r>
              <a:rPr lang="it-IT" sz="2200"/>
              <a:t> di processi e aggregatore di risorse</a:t>
            </a:r>
            <a:endParaRPr sz="2200"/>
          </a:p>
          <a:p>
            <a:pPr marL="342900" lvl="0" indent="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sz="2200"/>
          </a:p>
          <a:p>
            <a:pPr marL="114300" lvl="0" indent="0" algn="l" rtl="0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it-IT" sz="2700" b="1"/>
              <a:t>….Non dice mai “non è di mia competenza”….</a:t>
            </a:r>
            <a:endParaRPr sz="39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20"/>
          <p:cNvSpPr/>
          <p:nvPr/>
        </p:nvSpPr>
        <p:spPr>
          <a:xfrm>
            <a:off x="519075" y="1689775"/>
            <a:ext cx="11337600" cy="452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-203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Noto Sans Symbols"/>
              <a:buChar char="➢"/>
            </a:pPr>
            <a:r>
              <a:rPr lang="it-IT"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focus congiunto su </a:t>
            </a:r>
            <a:r>
              <a:rPr lang="it-IT" sz="32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persone e contesti</a:t>
            </a:r>
            <a:endParaRPr/>
          </a:p>
          <a:p>
            <a:pPr marL="0" marR="0" lvl="0" indent="-203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Noto Sans Symbols"/>
              <a:buChar char="➢"/>
            </a:pPr>
            <a:r>
              <a:rPr lang="it-IT"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non un target specifico ma </a:t>
            </a:r>
            <a:r>
              <a:rPr lang="it-IT" sz="32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una comunità</a:t>
            </a:r>
            <a:endParaRPr/>
          </a:p>
          <a:p>
            <a:pPr marL="0" marR="0" lvl="0" indent="-203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Noto Sans Symbols"/>
              <a:buChar char="➢"/>
            </a:pPr>
            <a:r>
              <a:rPr lang="it-IT"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può includere l’intervento sul singolo nella dinamica collettiva</a:t>
            </a:r>
            <a:endParaRPr/>
          </a:p>
          <a:p>
            <a:pPr marL="0" marR="0" lvl="0" indent="-203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Noto Sans Symbols"/>
              <a:buChar char="➢"/>
            </a:pPr>
            <a:r>
              <a:rPr lang="it-IT"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intercettare e moltiplicare </a:t>
            </a:r>
            <a:r>
              <a:rPr lang="it-IT" sz="32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risorse</a:t>
            </a:r>
            <a:r>
              <a:rPr lang="it-IT"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(formali/informali)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-203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Noto Sans Symbols"/>
              <a:buChar char="➢"/>
            </a:pPr>
            <a:r>
              <a:rPr lang="it-IT" sz="32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intercettare bisogni</a:t>
            </a:r>
            <a:r>
              <a:rPr lang="it-IT"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prima che costituiscano domanda </a:t>
            </a:r>
            <a:endParaRPr/>
          </a:p>
          <a:p>
            <a:pPr marL="0" marR="0" lvl="0" indent="-203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Noto Sans Symbols"/>
              <a:buChar char="➢"/>
            </a:pPr>
            <a:r>
              <a:rPr lang="it-IT"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garantire </a:t>
            </a:r>
            <a:r>
              <a:rPr lang="it-IT" sz="32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accesso</a:t>
            </a:r>
            <a:r>
              <a:rPr lang="it-IT"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e </a:t>
            </a:r>
            <a:r>
              <a:rPr lang="it-IT" sz="32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appropriatezza</a:t>
            </a:r>
            <a:r>
              <a:rPr lang="it-IT"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(diritto alla salute) </a:t>
            </a:r>
            <a:endParaRPr/>
          </a:p>
          <a:p>
            <a:pPr marL="0" marR="0" lvl="0" indent="-203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Noto Sans Symbols"/>
              <a:buChar char="➢"/>
            </a:pPr>
            <a:r>
              <a:rPr lang="it-IT"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Decodificare i bisogni e costruire percorsi personalizzati e calati nella materialità della vita in modo da essere </a:t>
            </a:r>
            <a:r>
              <a:rPr lang="it-IT" sz="32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più efficaci </a:t>
            </a:r>
            <a:endParaRPr/>
          </a:p>
        </p:txBody>
      </p:sp>
      <p:sp>
        <p:nvSpPr>
          <p:cNvPr id="259" name="Google Shape;259;p20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500"/>
              <a:buFont typeface="Calibri"/>
              <a:buNone/>
            </a:pPr>
            <a:r>
              <a:rPr lang="it-IT" sz="4500">
                <a:solidFill>
                  <a:srgbClr val="C00000"/>
                </a:solidFill>
              </a:rPr>
              <a:t>Elementi strategici dell’approccio di prossimità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22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DC3C3C"/>
              </a:buClr>
              <a:buSzPts val="4400"/>
              <a:buFont typeface="Calibri"/>
              <a:buNone/>
            </a:pPr>
            <a:r>
              <a:rPr lang="it-IT">
                <a:solidFill>
                  <a:srgbClr val="DC3C3C"/>
                </a:solidFill>
              </a:rPr>
              <a:t>Interventi sulla persona/nucleo</a:t>
            </a:r>
            <a:endParaRPr sz="2000">
              <a:solidFill>
                <a:srgbClr val="DC3C3C"/>
              </a:solidFill>
            </a:endParaRPr>
          </a:p>
        </p:txBody>
      </p:sp>
      <p:sp>
        <p:nvSpPr>
          <p:cNvPr id="266" name="Google Shape;266;p22"/>
          <p:cNvSpPr txBox="1">
            <a:spLocks noGrp="1"/>
          </p:cNvSpPr>
          <p:nvPr>
            <p:ph type="body" idx="1"/>
          </p:nvPr>
        </p:nvSpPr>
        <p:spPr>
          <a:xfrm>
            <a:off x="609600" y="1556792"/>
            <a:ext cx="10742984" cy="4968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10000"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it-IT"/>
              <a:t>Visite domiciliari e colloqui con individuazione delle problematiche dei nuclei famigliari</a:t>
            </a:r>
            <a:endParaRPr/>
          </a:p>
          <a:p>
            <a:pPr marL="342900" lvl="0" indent="-342900" algn="l" rtl="0">
              <a:spcBef>
                <a:spcPts val="476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it-IT"/>
              <a:t>Ricerca proattiva con gli abitanti indicati come fragili dai servizi territoriali (strategia di Population Health Management)</a:t>
            </a:r>
            <a:endParaRPr/>
          </a:p>
          <a:p>
            <a:pPr marL="342900" lvl="0" indent="-342900" algn="l" rtl="0">
              <a:spcBef>
                <a:spcPts val="476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it-IT"/>
              <a:t>Somministrazione di questionari sulla percezione della situazione abitativa</a:t>
            </a:r>
            <a:endParaRPr/>
          </a:p>
          <a:p>
            <a:pPr marL="342900" lvl="0" indent="-342900" algn="l" rtl="0">
              <a:spcBef>
                <a:spcPts val="476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it-IT"/>
              <a:t>Formazione, educazione sanitaria, invio di materiale formativo/informativo in lingua italiana e straniere</a:t>
            </a:r>
            <a:endParaRPr/>
          </a:p>
          <a:p>
            <a:pPr marL="342900" lvl="0" indent="-342900" algn="l" rtl="0">
              <a:spcBef>
                <a:spcPts val="476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it-IT"/>
              <a:t>Supporto alle attività della vita quotidiana attraverso volontari e servizio civile	</a:t>
            </a:r>
            <a:endParaRPr/>
          </a:p>
          <a:p>
            <a:pPr marL="342900" lvl="0" indent="-342900" algn="l" rtl="0">
              <a:spcBef>
                <a:spcPts val="476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it-IT"/>
              <a:t>Orientamento, supporto e accompagnamento nell’accesso ai percorsi e ai servizi</a:t>
            </a:r>
            <a:endParaRPr/>
          </a:p>
          <a:p>
            <a:pPr marL="342900" lvl="0" indent="-342900" algn="l" rtl="0">
              <a:spcBef>
                <a:spcPts val="476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it-IT"/>
              <a:t>Monitoraggio di prossimità dei casi complessi </a:t>
            </a:r>
            <a:endParaRPr/>
          </a:p>
          <a:p>
            <a:pPr marL="342900" lvl="0" indent="-342900" algn="l" rtl="0">
              <a:spcBef>
                <a:spcPts val="476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it-IT"/>
              <a:t>Costruzione di progetti personalizzati di domiciliarità in collaborazione con i servizi implicati e le risorse informali del territorio</a:t>
            </a:r>
            <a:endParaRPr/>
          </a:p>
          <a:p>
            <a:pPr marL="342900" lvl="0" indent="-342900" algn="l" rtl="0">
              <a:spcBef>
                <a:spcPts val="476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it-IT"/>
              <a:t>Interventi di miglioramento abitativo o cambio alloggio eseguiti da ACER 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"/>
          <p:cNvSpPr txBox="1">
            <a:spLocks noGrp="1"/>
          </p:cNvSpPr>
          <p:nvPr>
            <p:ph type="body" idx="1"/>
          </p:nvPr>
        </p:nvSpPr>
        <p:spPr>
          <a:xfrm>
            <a:off x="335360" y="1628800"/>
            <a:ext cx="11665296" cy="51125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Char char="•"/>
            </a:pPr>
            <a:r>
              <a:rPr lang="it-IT" sz="2300"/>
              <a:t>Nonostante siamo in un territorio ricchissimo di offerta sanitaria e socio sanitaria dare </a:t>
            </a:r>
            <a:r>
              <a:rPr lang="it-IT" sz="2300" b="1">
                <a:solidFill>
                  <a:srgbClr val="0070C0"/>
                </a:solidFill>
              </a:rPr>
              <a:t>risposte efficaci</a:t>
            </a:r>
            <a:r>
              <a:rPr lang="it-IT" sz="2300"/>
              <a:t>, accessibili e </a:t>
            </a:r>
            <a:r>
              <a:rPr lang="it-IT" sz="2300" b="1">
                <a:solidFill>
                  <a:srgbClr val="0070C0"/>
                </a:solidFill>
              </a:rPr>
              <a:t>coerenti ai bisogni </a:t>
            </a:r>
            <a:r>
              <a:rPr lang="it-IT" sz="2300"/>
              <a:t>a tutti i cittadini, rimane una delle sfide principali;</a:t>
            </a:r>
            <a:endParaRPr sz="2300"/>
          </a:p>
          <a:p>
            <a:pPr marL="342900" lvl="0" indent="-3429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300"/>
              <a:buChar char="•"/>
            </a:pPr>
            <a:r>
              <a:rPr lang="it-IT" sz="2300"/>
              <a:t>La transizione demografica e epidemiologica è stata interpretata in chiave quasi esclusivamente clinica/assistenziale/</a:t>
            </a:r>
            <a:r>
              <a:rPr lang="it-IT" sz="2300" b="1">
                <a:solidFill>
                  <a:srgbClr val="0070C0"/>
                </a:solidFill>
              </a:rPr>
              <a:t>prestazionale</a:t>
            </a:r>
            <a:r>
              <a:rPr lang="it-IT" sz="2300"/>
              <a:t>, spesso con percorsi orientati dalla patologia;</a:t>
            </a:r>
            <a:endParaRPr/>
          </a:p>
          <a:p>
            <a:pPr marL="342900" lvl="0" indent="-3429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300"/>
              <a:buChar char="•"/>
            </a:pPr>
            <a:r>
              <a:rPr lang="it-IT" sz="2300"/>
              <a:t>Presenza di servizi con alte competenze, molto strutturati con forti potenzialità ma  ancora poco efficaci sul piano di una </a:t>
            </a:r>
            <a:r>
              <a:rPr lang="it-IT" sz="2300" b="1">
                <a:solidFill>
                  <a:srgbClr val="0070C0"/>
                </a:solidFill>
              </a:rPr>
              <a:t>reale integrazione</a:t>
            </a:r>
            <a:r>
              <a:rPr lang="it-IT" sz="2300"/>
              <a:t>. Inerzia delle organizzazioni verso schemi di reale cambiamento;</a:t>
            </a:r>
            <a:endParaRPr sz="2300"/>
          </a:p>
          <a:p>
            <a:pPr marL="342900" lvl="0" indent="-3429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300"/>
              <a:buChar char="•"/>
            </a:pPr>
            <a:r>
              <a:rPr lang="it-IT" sz="2300"/>
              <a:t>Necessario superare il modello di </a:t>
            </a:r>
            <a:r>
              <a:rPr lang="it-IT" sz="2300" b="1">
                <a:solidFill>
                  <a:srgbClr val="0070C0"/>
                </a:solidFill>
              </a:rPr>
              <a:t>promozione delle salute</a:t>
            </a:r>
            <a:r>
              <a:rPr lang="it-IT" sz="2300"/>
              <a:t> per lo più intesa come promozione di sani stili di vita;</a:t>
            </a:r>
            <a:endParaRPr sz="2300"/>
          </a:p>
          <a:p>
            <a:pPr marL="342900" lvl="0" indent="-3429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300"/>
              <a:buChar char="•"/>
            </a:pPr>
            <a:r>
              <a:rPr lang="it-IT" sz="2300"/>
              <a:t>Occorre sperimentare forme concrete di </a:t>
            </a:r>
            <a:r>
              <a:rPr lang="it-IT" sz="2300" b="1" i="1">
                <a:solidFill>
                  <a:srgbClr val="0070C0"/>
                </a:solidFill>
              </a:rPr>
              <a:t>community welfare </a:t>
            </a:r>
            <a:r>
              <a:rPr lang="it-IT" sz="2300" i="1"/>
              <a:t>(PSSR).</a:t>
            </a:r>
            <a:endParaRPr sz="2300" i="1"/>
          </a:p>
          <a:p>
            <a:pPr marL="342900" lvl="0" indent="-19685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</a:pPr>
            <a:endParaRPr sz="2300"/>
          </a:p>
          <a:p>
            <a:pPr marL="342900" lvl="0" indent="-3429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</a:pPr>
            <a:endParaRPr sz="2300"/>
          </a:p>
        </p:txBody>
      </p:sp>
      <p:sp>
        <p:nvSpPr>
          <p:cNvPr id="117" name="Google Shape;117;p2"/>
          <p:cNvSpPr txBox="1"/>
          <p:nvPr/>
        </p:nvSpPr>
        <p:spPr>
          <a:xfrm>
            <a:off x="762000" y="332656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7500" lnSpcReduction="10000"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100000"/>
              <a:buFont typeface="Calibri"/>
              <a:buNone/>
            </a:pPr>
            <a:r>
              <a:rPr lang="it-IT" sz="3600" b="0" i="0" u="none" strike="noStrike" cap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Per contrastare le disuguaglianze è necessario riconsiderare l’approccio di cura ed assistenza </a:t>
            </a:r>
            <a:endParaRPr sz="3600" b="0" i="0" u="none" strike="noStrike" cap="none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24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100000"/>
              <a:buFont typeface="Calibri"/>
              <a:buNone/>
            </a:pPr>
            <a:r>
              <a:rPr lang="it-IT" sz="3600">
                <a:solidFill>
                  <a:srgbClr val="C00000"/>
                </a:solidFill>
              </a:rPr>
              <a:t>Azioni rivolte alla comunità e di consolidamento progettuale</a:t>
            </a:r>
            <a:endParaRPr sz="2400">
              <a:solidFill>
                <a:srgbClr val="C00000"/>
              </a:solidFill>
            </a:endParaRPr>
          </a:p>
        </p:txBody>
      </p:sp>
      <p:sp>
        <p:nvSpPr>
          <p:cNvPr id="272" name="Google Shape;272;p24"/>
          <p:cNvSpPr txBox="1">
            <a:spLocks noGrp="1"/>
          </p:cNvSpPr>
          <p:nvPr>
            <p:ph type="body" idx="1"/>
          </p:nvPr>
        </p:nvSpPr>
        <p:spPr>
          <a:xfrm>
            <a:off x="609600" y="1310875"/>
            <a:ext cx="10972800" cy="549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47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366092"/>
              </a:buClr>
              <a:buSzPct val="100000"/>
              <a:buNone/>
            </a:pPr>
            <a:r>
              <a:rPr lang="it-IT" sz="4200" cap="none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ATTIVITÀ COMUNITARIE</a:t>
            </a:r>
            <a:endParaRPr/>
          </a:p>
          <a:p>
            <a:pPr marL="342900" lvl="0" indent="-342900" algn="l" rtl="0">
              <a:spcBef>
                <a:spcPts val="399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it-IT" sz="4200">
                <a:latin typeface="Calibri"/>
                <a:ea typeface="Calibri"/>
                <a:cs typeface="Calibri"/>
                <a:sym typeface="Calibri"/>
              </a:rPr>
              <a:t>Campagne “porta a porta” per farsi conoscere, rilevare i bisogni e promuovere la partecipazione alle iniziative comunitarie</a:t>
            </a:r>
            <a:endParaRPr/>
          </a:p>
          <a:p>
            <a:pPr marL="342900" lvl="0" indent="-342900" algn="l" rtl="0">
              <a:spcBef>
                <a:spcPts val="399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it-IT" sz="4200">
                <a:latin typeface="Calibri"/>
                <a:ea typeface="Calibri"/>
                <a:cs typeface="Calibri"/>
                <a:sym typeface="Calibri"/>
              </a:rPr>
              <a:t>Organizzazione di attività di promozione della salute e contrasto alle “nuove povertà” (economica, educativa, relazionale) anche in collaborazione con le associazioni :</a:t>
            </a:r>
            <a:endParaRPr/>
          </a:p>
          <a:p>
            <a:pPr marL="742950" lvl="1" indent="-285750" algn="l" rtl="0">
              <a:spcBef>
                <a:spcPts val="361"/>
              </a:spcBef>
              <a:spcAft>
                <a:spcPts val="0"/>
              </a:spcAft>
              <a:buClr>
                <a:schemeClr val="dk1"/>
              </a:buClr>
              <a:buSzPct val="100000"/>
              <a:buChar char="–"/>
            </a:pPr>
            <a:r>
              <a:rPr lang="it-IT" sz="3800">
                <a:latin typeface="Calibri"/>
                <a:ea typeface="Calibri"/>
                <a:cs typeface="Calibri"/>
                <a:sym typeface="Calibri"/>
              </a:rPr>
              <a:t>Progetto “Donne e salute” volto alla conoscenza dei percorsi di accesso alle strutture sanitarie sul territorio;</a:t>
            </a:r>
            <a:endParaRPr/>
          </a:p>
          <a:p>
            <a:pPr marL="742950" lvl="1" indent="-285750" algn="l" rtl="0">
              <a:spcBef>
                <a:spcPts val="361"/>
              </a:spcBef>
              <a:spcAft>
                <a:spcPts val="0"/>
              </a:spcAft>
              <a:buClr>
                <a:schemeClr val="dk1"/>
              </a:buClr>
              <a:buSzPct val="100000"/>
              <a:buChar char="–"/>
            </a:pPr>
            <a:r>
              <a:rPr lang="it-IT" sz="3800">
                <a:latin typeface="Calibri"/>
                <a:ea typeface="Calibri"/>
                <a:cs typeface="Calibri"/>
                <a:sym typeface="Calibri"/>
              </a:rPr>
              <a:t>Progetto di educazione alla salute “Un giorno dal dottore” con i bimbi</a:t>
            </a:r>
            <a:r>
              <a:rPr lang="it-IT" sz="3800"/>
              <a:t>;</a:t>
            </a:r>
            <a:endParaRPr/>
          </a:p>
          <a:p>
            <a:pPr marL="742950" lvl="1" indent="-285750" algn="l" rtl="0">
              <a:spcBef>
                <a:spcPts val="361"/>
              </a:spcBef>
              <a:spcAft>
                <a:spcPts val="0"/>
              </a:spcAft>
              <a:buClr>
                <a:schemeClr val="dk1"/>
              </a:buClr>
              <a:buSzPct val="100000"/>
              <a:buChar char="–"/>
            </a:pPr>
            <a:r>
              <a:rPr lang="it-IT" sz="3800">
                <a:latin typeface="Calibri"/>
                <a:ea typeface="Calibri"/>
                <a:cs typeface="Calibri"/>
                <a:sym typeface="Calibri"/>
              </a:rPr>
              <a:t>Progetto “La ruota di Barreto” per l’emersione dei vissuti difficili</a:t>
            </a:r>
            <a:r>
              <a:rPr lang="it-IT" sz="3800"/>
              <a:t>;</a:t>
            </a:r>
            <a:r>
              <a:rPr lang="it-IT" sz="3800"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marL="742950" lvl="1" indent="-285750" algn="l" rtl="0">
              <a:spcBef>
                <a:spcPts val="361"/>
              </a:spcBef>
              <a:spcAft>
                <a:spcPts val="0"/>
              </a:spcAft>
              <a:buClr>
                <a:schemeClr val="dk1"/>
              </a:buClr>
              <a:buSzPct val="100000"/>
              <a:buChar char="–"/>
            </a:pPr>
            <a:r>
              <a:rPr lang="it-IT" sz="3800">
                <a:latin typeface="Calibri"/>
                <a:ea typeface="Calibri"/>
                <a:cs typeface="Calibri"/>
                <a:sym typeface="Calibri"/>
              </a:rPr>
              <a:t>Progetto “Il rito del th</a:t>
            </a:r>
            <a:r>
              <a:rPr lang="it-IT" sz="3800"/>
              <a:t>é</a:t>
            </a:r>
            <a:r>
              <a:rPr lang="it-IT" sz="3800">
                <a:latin typeface="Calibri"/>
                <a:ea typeface="Calibri"/>
                <a:cs typeface="Calibri"/>
                <a:sym typeface="Calibri"/>
              </a:rPr>
              <a:t>” per f</a:t>
            </a:r>
            <a:r>
              <a:rPr lang="it-IT" sz="3800"/>
              <a:t>ar conoscere usi e tradizioni di altri paesi e favorire l’integrazione;</a:t>
            </a:r>
            <a:r>
              <a:rPr lang="it-IT" sz="3800"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marL="742950" lvl="1" indent="-285750" algn="l" rtl="0">
              <a:spcBef>
                <a:spcPts val="361"/>
              </a:spcBef>
              <a:spcAft>
                <a:spcPts val="0"/>
              </a:spcAft>
              <a:buClr>
                <a:schemeClr val="dk1"/>
              </a:buClr>
              <a:buSzPct val="100000"/>
              <a:buChar char="–"/>
            </a:pPr>
            <a:r>
              <a:rPr lang="it-IT" sz="3800">
                <a:latin typeface="Calibri"/>
                <a:ea typeface="Calibri"/>
                <a:cs typeface="Calibri"/>
                <a:sym typeface="Calibri"/>
              </a:rPr>
              <a:t>Progetto “Passaporto della salute” per il monitoraggio delle patologie croniche</a:t>
            </a:r>
            <a:r>
              <a:rPr lang="it-IT" sz="3800"/>
              <a:t>;</a:t>
            </a:r>
            <a:endParaRPr sz="3800">
              <a:latin typeface="Calibri"/>
              <a:ea typeface="Calibri"/>
              <a:cs typeface="Calibri"/>
              <a:sym typeface="Calibri"/>
            </a:endParaRPr>
          </a:p>
          <a:p>
            <a:pPr marL="742950" lvl="1" indent="-285750" algn="l" rtl="0">
              <a:spcBef>
                <a:spcPts val="361"/>
              </a:spcBef>
              <a:spcAft>
                <a:spcPts val="0"/>
              </a:spcAft>
              <a:buSzPct val="100000"/>
              <a:buChar char="–"/>
            </a:pPr>
            <a:r>
              <a:rPr lang="it-IT" sz="3800"/>
              <a:t>Progetto “Occhio alla Truffa” per far conoscere e dare strumenti di protezione agli anziani soli;</a:t>
            </a:r>
            <a:endParaRPr sz="3800"/>
          </a:p>
          <a:p>
            <a:pPr marL="742950" lvl="1" indent="-285750" algn="l" rtl="0">
              <a:spcBef>
                <a:spcPts val="361"/>
              </a:spcBef>
              <a:spcAft>
                <a:spcPts val="0"/>
              </a:spcAft>
              <a:buSzPct val="100000"/>
              <a:buChar char="–"/>
            </a:pPr>
            <a:r>
              <a:rPr lang="it-IT" sz="3800"/>
              <a:t>Progetto “Prendiamoci cura insieme della nostra Piazzetta: più bella e più pulita”.</a:t>
            </a:r>
            <a:endParaRPr sz="3800"/>
          </a:p>
          <a:p>
            <a:pPr marL="0" lvl="0" indent="0" algn="l" rtl="0">
              <a:spcBef>
                <a:spcPts val="399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4200" cap="none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399"/>
              </a:spcBef>
              <a:spcAft>
                <a:spcPts val="0"/>
              </a:spcAft>
              <a:buClr>
                <a:srgbClr val="366092"/>
              </a:buClr>
              <a:buSzPct val="100000"/>
              <a:buNone/>
            </a:pPr>
            <a:r>
              <a:rPr lang="it-IT" sz="4200" cap="none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AZIONI DI CONSOLIDAMENTO PROGETTUALE E DI CO-PROGETTAZIONE</a:t>
            </a:r>
            <a:endParaRPr/>
          </a:p>
          <a:p>
            <a:pPr marL="742950" lvl="1" indent="-285750" algn="l" rtl="0">
              <a:spcBef>
                <a:spcPts val="399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it-IT" sz="4200">
                <a:latin typeface="Calibri"/>
                <a:ea typeface="Calibri"/>
                <a:cs typeface="Calibri"/>
                <a:sym typeface="Calibri"/>
              </a:rPr>
              <a:t>Incontri con servizi per organizzazione di percorsi e gestione congiunta dei casi</a:t>
            </a:r>
            <a:endParaRPr sz="4200" cap="none">
              <a:latin typeface="Calibri"/>
              <a:ea typeface="Calibri"/>
              <a:cs typeface="Calibri"/>
              <a:sym typeface="Calibri"/>
            </a:endParaRPr>
          </a:p>
          <a:p>
            <a:pPr marL="742950" lvl="1" indent="-285750" algn="l" rtl="0">
              <a:spcBef>
                <a:spcPts val="399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it-IT" sz="4200">
                <a:latin typeface="Calibri"/>
                <a:ea typeface="Calibri"/>
                <a:cs typeface="Calibri"/>
                <a:sym typeface="Calibri"/>
              </a:rPr>
              <a:t>Attivazione, formazione e coordinamento di risorse a supporto della comunità (</a:t>
            </a:r>
            <a:r>
              <a:rPr lang="it-IT" sz="4200"/>
              <a:t>tirocini formativi</a:t>
            </a:r>
            <a:r>
              <a:rPr lang="it-IT" sz="4200">
                <a:latin typeface="Calibri"/>
                <a:ea typeface="Calibri"/>
                <a:cs typeface="Calibri"/>
                <a:sym typeface="Calibri"/>
              </a:rPr>
              <a:t>, volontariato, servizio civile)</a:t>
            </a:r>
            <a:endParaRPr/>
          </a:p>
          <a:p>
            <a:pPr marL="742950" lvl="1" indent="-285750" algn="l" rtl="0">
              <a:spcBef>
                <a:spcPts val="399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it-IT" sz="4200">
                <a:latin typeface="Calibri"/>
                <a:ea typeface="Calibri"/>
                <a:cs typeface="Calibri"/>
                <a:sym typeface="Calibri"/>
              </a:rPr>
              <a:t>Co-progettazione di interventi e iniziative con le associazioni</a:t>
            </a:r>
            <a:endParaRPr sz="2900">
              <a:latin typeface="Calibri"/>
              <a:ea typeface="Calibri"/>
              <a:cs typeface="Calibri"/>
              <a:sym typeface="Calibri"/>
            </a:endParaRPr>
          </a:p>
          <a:p>
            <a:pPr marL="742950" lvl="1" indent="-207327" algn="l" rtl="0">
              <a:spcBef>
                <a:spcPts val="247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sz="2600"/>
          </a:p>
          <a:p>
            <a:pPr marL="342900" lvl="0" indent="-246380" algn="l" rtl="0">
              <a:spcBef>
                <a:spcPts val="304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23"/>
          <p:cNvSpPr/>
          <p:nvPr/>
        </p:nvSpPr>
        <p:spPr>
          <a:xfrm>
            <a:off x="838200" y="332656"/>
            <a:ext cx="10515600" cy="999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200"/>
              <a:buFont typeface="Calibri"/>
              <a:buNone/>
            </a:pPr>
            <a:r>
              <a:rPr lang="it-IT" sz="5200" b="0" i="0" u="none" strike="noStrike" cap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Azioni rivolte a gruppi e collettività</a:t>
            </a:r>
            <a:endParaRPr sz="5200" b="0" i="0" u="none" strike="noStrike" cap="none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9" name="Google Shape;279;p23" descr="Immagine che contiene albero, esterni, terra, gruppo&#10;&#10;Descrizione generata automaticamente"/>
          <p:cNvPicPr preferRelativeResize="0"/>
          <p:nvPr/>
        </p:nvPicPr>
        <p:blipFill rotWithShape="1">
          <a:blip r:embed="rId3">
            <a:alphaModFix/>
          </a:blip>
          <a:srcRect l="15703" r="30683" b="21092"/>
          <a:stretch/>
        </p:blipFill>
        <p:spPr>
          <a:xfrm>
            <a:off x="6516800" y="1412775"/>
            <a:ext cx="2399476" cy="2648625"/>
          </a:xfrm>
          <a:prstGeom prst="rect">
            <a:avLst/>
          </a:prstGeom>
          <a:noFill/>
          <a:ln>
            <a:noFill/>
          </a:ln>
        </p:spPr>
      </p:pic>
      <p:sp>
        <p:nvSpPr>
          <p:cNvPr id="280" name="Google Shape;280;p23"/>
          <p:cNvSpPr txBox="1"/>
          <p:nvPr/>
        </p:nvSpPr>
        <p:spPr>
          <a:xfrm>
            <a:off x="252810" y="3712757"/>
            <a:ext cx="1997100" cy="369300"/>
          </a:xfrm>
          <a:prstGeom prst="rect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it-IT" sz="1800" b="0" i="1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Ruota di Barreto</a:t>
            </a:r>
            <a:endParaRPr/>
          </a:p>
        </p:txBody>
      </p:sp>
      <p:sp>
        <p:nvSpPr>
          <p:cNvPr id="281" name="Google Shape;281;p23"/>
          <p:cNvSpPr txBox="1"/>
          <p:nvPr/>
        </p:nvSpPr>
        <p:spPr>
          <a:xfrm>
            <a:off x="2993403" y="1159093"/>
            <a:ext cx="1284300" cy="646500"/>
          </a:xfrm>
          <a:prstGeom prst="rect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it-IT" sz="1800" b="0" i="1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Gruppo di Cammino</a:t>
            </a:r>
            <a:endParaRPr/>
          </a:p>
        </p:txBody>
      </p:sp>
      <p:sp>
        <p:nvSpPr>
          <p:cNvPr id="282" name="Google Shape;282;p23"/>
          <p:cNvSpPr txBox="1"/>
          <p:nvPr/>
        </p:nvSpPr>
        <p:spPr>
          <a:xfrm>
            <a:off x="4555391" y="1497069"/>
            <a:ext cx="1551000" cy="1200600"/>
          </a:xfrm>
          <a:prstGeom prst="rect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it-IT" sz="1800" b="0" i="1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Educazione sanitaria «Tappeto Volante»</a:t>
            </a:r>
            <a:endParaRPr sz="1800" b="0" i="1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" name="Google Shape;283;p23"/>
          <p:cNvSpPr txBox="1"/>
          <p:nvPr/>
        </p:nvSpPr>
        <p:spPr>
          <a:xfrm>
            <a:off x="6641010" y="4141930"/>
            <a:ext cx="1885500" cy="369300"/>
          </a:xfrm>
          <a:prstGeom prst="rect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it-IT" sz="1800" b="0" i="1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Ginnastica dolce </a:t>
            </a:r>
            <a:endParaRPr/>
          </a:p>
        </p:txBody>
      </p:sp>
      <p:sp>
        <p:nvSpPr>
          <p:cNvPr id="284" name="Google Shape;284;p23"/>
          <p:cNvSpPr txBox="1"/>
          <p:nvPr/>
        </p:nvSpPr>
        <p:spPr>
          <a:xfrm>
            <a:off x="125936" y="6334670"/>
            <a:ext cx="2183400" cy="369300"/>
          </a:xfrm>
          <a:prstGeom prst="rect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it-IT" sz="1800" b="0" i="1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Pulizia della piazza</a:t>
            </a:r>
            <a:endParaRPr/>
          </a:p>
        </p:txBody>
      </p:sp>
      <p:pic>
        <p:nvPicPr>
          <p:cNvPr id="285" name="Google Shape;285;p23" descr="Immagine che contiene albero, esterni, persona, pianta&#10;&#10;Descrizione generata automaticamente"/>
          <p:cNvPicPr preferRelativeResize="0"/>
          <p:nvPr/>
        </p:nvPicPr>
        <p:blipFill rotWithShape="1">
          <a:blip r:embed="rId4">
            <a:alphaModFix/>
          </a:blip>
          <a:srcRect l="4688" b="-1"/>
          <a:stretch/>
        </p:blipFill>
        <p:spPr>
          <a:xfrm>
            <a:off x="2370763" y="1747189"/>
            <a:ext cx="2143850" cy="24960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Google Shape;286;p23" descr="Immagine che contiene persona, esterni&#10;&#10;Descrizione generata automaticamente"/>
          <p:cNvPicPr preferRelativeResize="0"/>
          <p:nvPr/>
        </p:nvPicPr>
        <p:blipFill rotWithShape="1">
          <a:blip r:embed="rId5">
            <a:alphaModFix/>
          </a:blip>
          <a:srcRect l="34434" t="21346" r="11950" b="8825"/>
          <a:stretch/>
        </p:blipFill>
        <p:spPr>
          <a:xfrm>
            <a:off x="145450" y="4141925"/>
            <a:ext cx="2183450" cy="2088300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pic>
        <p:nvPicPr>
          <p:cNvPr id="287" name="Google Shape;287;p23" descr="Immagine che contiene interni, soffitto, pavimento, stanza&#10;&#10;Descrizione generata automaticamente"/>
          <p:cNvPicPr preferRelativeResize="0"/>
          <p:nvPr/>
        </p:nvPicPr>
        <p:blipFill rotWithShape="1">
          <a:blip r:embed="rId6">
            <a:alphaModFix/>
          </a:blip>
          <a:srcRect r="46385" b="-4"/>
          <a:stretch/>
        </p:blipFill>
        <p:spPr>
          <a:xfrm>
            <a:off x="136775" y="1159101"/>
            <a:ext cx="2161776" cy="2553651"/>
          </a:xfrm>
          <a:prstGeom prst="rect">
            <a:avLst/>
          </a:prstGeom>
          <a:noFill/>
          <a:ln>
            <a:noFill/>
          </a:ln>
          <a:effectLst>
            <a:outerShdw blurRad="190500" algn="tl" rotWithShape="0">
              <a:srgbClr val="000000">
                <a:alpha val="69803"/>
              </a:srgbClr>
            </a:outerShdw>
          </a:effectLst>
        </p:spPr>
      </p:pic>
      <p:pic>
        <p:nvPicPr>
          <p:cNvPr id="288" name="Google Shape;288;p23"/>
          <p:cNvPicPr preferRelativeResize="0"/>
          <p:nvPr/>
        </p:nvPicPr>
        <p:blipFill rotWithShape="1">
          <a:blip r:embed="rId7">
            <a:alphaModFix/>
          </a:blip>
          <a:srcRect l="4425"/>
          <a:stretch/>
        </p:blipFill>
        <p:spPr>
          <a:xfrm>
            <a:off x="9868950" y="4736895"/>
            <a:ext cx="2261949" cy="212110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9" name="Google Shape;289;p2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9148600" y="1497087"/>
            <a:ext cx="2399475" cy="2399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0" name="Google Shape;290;p2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920448" y="4868952"/>
            <a:ext cx="2688076" cy="2016075"/>
          </a:xfrm>
          <a:prstGeom prst="rect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91" name="Google Shape;291;p23" descr="Immagine che contiene testo, persona, interni, gruppo&#10;&#10;Descrizione generata automaticamente"/>
          <p:cNvPicPr preferRelativeResize="0"/>
          <p:nvPr/>
        </p:nvPicPr>
        <p:blipFill rotWithShape="1">
          <a:blip r:embed="rId10">
            <a:alphaModFix/>
          </a:blip>
          <a:srcRect l="41437" r="4948" b="-4"/>
          <a:stretch/>
        </p:blipFill>
        <p:spPr>
          <a:xfrm>
            <a:off x="4579325" y="2764325"/>
            <a:ext cx="1997250" cy="2727375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sp>
        <p:nvSpPr>
          <p:cNvPr id="292" name="Google Shape;292;p23"/>
          <p:cNvSpPr txBox="1"/>
          <p:nvPr/>
        </p:nvSpPr>
        <p:spPr>
          <a:xfrm>
            <a:off x="9681875" y="4168600"/>
            <a:ext cx="2530500" cy="461700"/>
          </a:xfrm>
          <a:prstGeom prst="rect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it-IT" sz="1800" i="1"/>
              <a:t>Il Rito del Thé</a:t>
            </a:r>
            <a:endParaRPr sz="1800" i="1"/>
          </a:p>
        </p:txBody>
      </p:sp>
      <p:sp>
        <p:nvSpPr>
          <p:cNvPr id="293" name="Google Shape;293;p23"/>
          <p:cNvSpPr txBox="1"/>
          <p:nvPr/>
        </p:nvSpPr>
        <p:spPr>
          <a:xfrm>
            <a:off x="2517500" y="4394550"/>
            <a:ext cx="1997400" cy="738900"/>
          </a:xfrm>
          <a:prstGeom prst="rect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it-IT" sz="1800" i="1"/>
              <a:t>Squadra di calcio di quartiere</a:t>
            </a:r>
            <a:endParaRPr sz="1800" i="1"/>
          </a:p>
        </p:txBody>
      </p:sp>
      <p:sp>
        <p:nvSpPr>
          <p:cNvPr id="294" name="Google Shape;294;p23"/>
          <p:cNvSpPr txBox="1"/>
          <p:nvPr/>
        </p:nvSpPr>
        <p:spPr>
          <a:xfrm>
            <a:off x="4923350" y="6087850"/>
            <a:ext cx="1997100" cy="461700"/>
          </a:xfrm>
          <a:prstGeom prst="rect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it-IT" sz="1800" i="1"/>
              <a:t>Nail Art</a:t>
            </a:r>
            <a:endParaRPr sz="1800" i="1"/>
          </a:p>
        </p:txBody>
      </p:sp>
      <p:pic>
        <p:nvPicPr>
          <p:cNvPr id="295" name="Google Shape;295;p23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2528350" y="5182555"/>
            <a:ext cx="2261952" cy="14924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26"/>
          <p:cNvSpPr txBox="1">
            <a:spLocks noGrp="1"/>
          </p:cNvSpPr>
          <p:nvPr>
            <p:ph type="title"/>
          </p:nvPr>
        </p:nvSpPr>
        <p:spPr>
          <a:xfrm>
            <a:off x="634259" y="404664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600"/>
              <a:buFont typeface="Calibri"/>
              <a:buNone/>
            </a:pPr>
            <a:r>
              <a:rPr lang="it-IT" sz="3600">
                <a:solidFill>
                  <a:srgbClr val="C00000"/>
                </a:solidFill>
              </a:rPr>
              <a:t>Contrastare  le disuguaglianze in contesti  svantaggiati presuppone un cambio di paradigma</a:t>
            </a:r>
            <a:endParaRPr/>
          </a:p>
        </p:txBody>
      </p:sp>
      <p:sp>
        <p:nvSpPr>
          <p:cNvPr id="301" name="Google Shape;301;p26"/>
          <p:cNvSpPr txBox="1">
            <a:spLocks noGrp="1"/>
          </p:cNvSpPr>
          <p:nvPr>
            <p:ph type="body" idx="1"/>
          </p:nvPr>
        </p:nvSpPr>
        <p:spPr>
          <a:xfrm>
            <a:off x="609600" y="1783357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None/>
            </a:pPr>
            <a:r>
              <a:rPr lang="it-IT">
                <a:solidFill>
                  <a:schemeClr val="accent2"/>
                </a:solidFill>
              </a:rPr>
              <a:t>da </a:t>
            </a:r>
            <a:endParaRPr/>
          </a:p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it-IT"/>
              <a:t>Servizi sanitari e socio-sanitari e/o progetti localizzati in più e diverse sedi con offerta definita, in risposta/reazione alla domanda formulata </a:t>
            </a:r>
            <a:endParaRPr/>
          </a:p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Clr>
                <a:schemeClr val="accent2"/>
              </a:buClr>
              <a:buSzPts val="3200"/>
              <a:buNone/>
            </a:pPr>
            <a:r>
              <a:rPr lang="it-IT">
                <a:solidFill>
                  <a:schemeClr val="accent2"/>
                </a:solidFill>
              </a:rPr>
              <a:t>a</a:t>
            </a:r>
            <a:endParaRPr/>
          </a:p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it-IT"/>
              <a:t>nuove aggregazioni (professionisti della salute, soggetti sociali, abitanti) che agiscono in modo proattivo e competente per  co-costruire, sviluppare un progetto di salute con e per gli individui e la comunità. 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31"/>
          <p:cNvSpPr txBox="1">
            <a:spLocks noGrp="1"/>
          </p:cNvSpPr>
          <p:nvPr>
            <p:ph type="title"/>
          </p:nvPr>
        </p:nvSpPr>
        <p:spPr>
          <a:xfrm>
            <a:off x="548650" y="64900"/>
            <a:ext cx="11368800" cy="129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500"/>
              <a:buFont typeface="Calibri"/>
              <a:buNone/>
            </a:pPr>
            <a:r>
              <a:rPr lang="it-IT" sz="4500">
                <a:solidFill>
                  <a:srgbClr val="C00000"/>
                </a:solidFill>
              </a:rPr>
              <a:t>Ruolo e capacità richieste all’IFeC referente di Microarea</a:t>
            </a:r>
            <a:endParaRPr sz="4500">
              <a:solidFill>
                <a:srgbClr val="C00000"/>
              </a:solidFill>
            </a:endParaRPr>
          </a:p>
        </p:txBody>
      </p:sp>
      <p:sp>
        <p:nvSpPr>
          <p:cNvPr id="307" name="Google Shape;307;p31"/>
          <p:cNvSpPr txBox="1"/>
          <p:nvPr/>
        </p:nvSpPr>
        <p:spPr>
          <a:xfrm>
            <a:off x="464525" y="1356875"/>
            <a:ext cx="11368800" cy="534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it-IT" sz="3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E’ </a:t>
            </a:r>
            <a:r>
              <a:rPr lang="it-IT" sz="31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responsabile</a:t>
            </a:r>
            <a:r>
              <a:rPr lang="it-IT" sz="3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del Coordinamento e dell’integrazione delle attività di promozione e tutela della salute delle persone residenti.</a:t>
            </a:r>
            <a:endParaRPr sz="3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it-IT" sz="31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Partecipa alla Mission aziendale</a:t>
            </a:r>
            <a:r>
              <a:rPr lang="it-IT" sz="3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contribuendo al raggiungimento degli obiettivi attraverso interventi proattivi, atti a prevenire e risolvere fenomeni di emarginazione e di esclusione delle persone residenti, in particolare, ai soggetti vulnerabili: anziani, donne, minori.</a:t>
            </a:r>
            <a:endParaRPr sz="3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it-IT" sz="31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Promuove l’integrazione e lo sviluppo della Comunità.</a:t>
            </a:r>
            <a:r>
              <a:rPr lang="it-IT" sz="3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3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it-IT" sz="31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Competente</a:t>
            </a:r>
            <a:r>
              <a:rPr lang="it-IT" sz="3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nell’area dell’organizzazione, di gestione e sviluppo dei collaboratori e del gruppo di lavoro e area di sviluppo di Comunità e inclusione.</a:t>
            </a:r>
            <a:endParaRPr sz="3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29e9aeeae96_1_12"/>
          <p:cNvSpPr txBox="1">
            <a:spLocks noGrp="1"/>
          </p:cNvSpPr>
          <p:nvPr>
            <p:ph type="title"/>
          </p:nvPr>
        </p:nvSpPr>
        <p:spPr>
          <a:xfrm>
            <a:off x="3150975" y="269075"/>
            <a:ext cx="4516200" cy="8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500"/>
              <a:buFont typeface="Calibri"/>
              <a:buNone/>
            </a:pPr>
            <a:r>
              <a:rPr lang="it-IT" sz="4900">
                <a:solidFill>
                  <a:srgbClr val="C00000"/>
                </a:solidFill>
              </a:rPr>
              <a:t>Parole Chiave</a:t>
            </a:r>
            <a:endParaRPr sz="4900">
              <a:solidFill>
                <a:srgbClr val="C00000"/>
              </a:solidFill>
            </a:endParaRPr>
          </a:p>
        </p:txBody>
      </p:sp>
      <p:sp>
        <p:nvSpPr>
          <p:cNvPr id="314" name="Google Shape;314;g29e9aeeae96_1_12"/>
          <p:cNvSpPr txBox="1">
            <a:spLocks noGrp="1"/>
          </p:cNvSpPr>
          <p:nvPr>
            <p:ph type="body" idx="1"/>
          </p:nvPr>
        </p:nvSpPr>
        <p:spPr>
          <a:xfrm>
            <a:off x="-97575" y="1269075"/>
            <a:ext cx="11818800" cy="497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40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2400"/>
              <a:t>  </a:t>
            </a:r>
            <a:endParaRPr sz="240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4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5" name="Google Shape;315;g29e9aeeae96_1_12"/>
          <p:cNvSpPr txBox="1"/>
          <p:nvPr/>
        </p:nvSpPr>
        <p:spPr>
          <a:xfrm>
            <a:off x="7606150" y="4020525"/>
            <a:ext cx="46197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6" name="Google Shape;316;g29e9aeeae96_1_12"/>
          <p:cNvSpPr/>
          <p:nvPr/>
        </p:nvSpPr>
        <p:spPr>
          <a:xfrm>
            <a:off x="9799450" y="3587075"/>
            <a:ext cx="2037600" cy="1186200"/>
          </a:xfrm>
          <a:prstGeom prst="ellipse">
            <a:avLst/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900">
                <a:latin typeface="Calibri"/>
                <a:ea typeface="Calibri"/>
                <a:cs typeface="Calibri"/>
                <a:sym typeface="Calibri"/>
              </a:rPr>
              <a:t>Reciprocità</a:t>
            </a:r>
            <a:endParaRPr sz="21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7" name="Google Shape;317;g29e9aeeae96_1_12"/>
          <p:cNvSpPr/>
          <p:nvPr/>
        </p:nvSpPr>
        <p:spPr>
          <a:xfrm>
            <a:off x="9476500" y="5160975"/>
            <a:ext cx="2037600" cy="1087800"/>
          </a:xfrm>
          <a:prstGeom prst="trapezoid">
            <a:avLst>
              <a:gd name="adj" fmla="val 25000"/>
            </a:avLst>
          </a:prstGeom>
          <a:solidFill>
            <a:srgbClr val="00FF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3100">
                <a:solidFill>
                  <a:schemeClr val="dk1"/>
                </a:solidFill>
              </a:rPr>
              <a:t> </a:t>
            </a:r>
            <a:r>
              <a:rPr lang="it-IT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Inclusione</a:t>
            </a:r>
            <a:endParaRPr sz="7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8" name="Google Shape;318;g29e9aeeae96_1_12"/>
          <p:cNvSpPr/>
          <p:nvPr/>
        </p:nvSpPr>
        <p:spPr>
          <a:xfrm>
            <a:off x="6997788" y="5160975"/>
            <a:ext cx="1824900" cy="1087800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FF99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2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Prossimità</a:t>
            </a:r>
            <a:endParaRPr sz="2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" name="Google Shape;319;g29e9aeeae96_1_12"/>
          <p:cNvSpPr/>
          <p:nvPr/>
        </p:nvSpPr>
        <p:spPr>
          <a:xfrm>
            <a:off x="9145500" y="108575"/>
            <a:ext cx="1916100" cy="1186200"/>
          </a:xfrm>
          <a:prstGeom prst="notchedRightArrow">
            <a:avLst>
              <a:gd name="adj1" fmla="val 50000"/>
              <a:gd name="adj2" fmla="val 50000"/>
            </a:avLst>
          </a:prstGeom>
          <a:solidFill>
            <a:srgbClr val="CCFF99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Proattività</a:t>
            </a:r>
            <a:endParaRPr sz="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0" name="Google Shape;320;g29e9aeeae96_1_12"/>
          <p:cNvSpPr/>
          <p:nvPr/>
        </p:nvSpPr>
        <p:spPr>
          <a:xfrm>
            <a:off x="231125" y="199638"/>
            <a:ext cx="1961600" cy="1429375"/>
          </a:xfrm>
          <a:prstGeom prst="flowChartPunchedTape">
            <a:avLst/>
          </a:prstGeom>
          <a:solidFill>
            <a:srgbClr val="9999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Giudizio sospeso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1" name="Google Shape;321;g29e9aeeae96_1_12"/>
          <p:cNvSpPr/>
          <p:nvPr/>
        </p:nvSpPr>
        <p:spPr>
          <a:xfrm>
            <a:off x="3774175" y="5039350"/>
            <a:ext cx="2569800" cy="24258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9CB9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Ascolto</a:t>
            </a:r>
            <a:endParaRPr sz="2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2" name="Google Shape;322;g29e9aeeae96_1_12"/>
          <p:cNvSpPr/>
          <p:nvPr/>
        </p:nvSpPr>
        <p:spPr>
          <a:xfrm>
            <a:off x="719725" y="4940950"/>
            <a:ext cx="2524200" cy="1186200"/>
          </a:xfrm>
          <a:prstGeom prst="flowChartMagneticTape">
            <a:avLst/>
          </a:prstGeom>
          <a:solidFill>
            <a:srgbClr val="EA9999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Uscire dagli schemi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3" name="Google Shape;323;g29e9aeeae96_1_12"/>
          <p:cNvSpPr/>
          <p:nvPr/>
        </p:nvSpPr>
        <p:spPr>
          <a:xfrm>
            <a:off x="7470988" y="2372275"/>
            <a:ext cx="1961700" cy="1711200"/>
          </a:xfrm>
          <a:prstGeom prst="triangle">
            <a:avLst>
              <a:gd name="adj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Equità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4" name="Google Shape;324;g29e9aeeae96_1_12"/>
          <p:cNvSpPr/>
          <p:nvPr/>
        </p:nvSpPr>
        <p:spPr>
          <a:xfrm>
            <a:off x="4154325" y="3553250"/>
            <a:ext cx="2949900" cy="1262100"/>
          </a:xfrm>
          <a:prstGeom prst="horizontalScroll">
            <a:avLst>
              <a:gd name="adj" fmla="val 12500"/>
            </a:avLst>
          </a:prstGeom>
          <a:solidFill>
            <a:schemeClr val="accent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Economia Circolare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5" name="Google Shape;325;g29e9aeeae96_1_12"/>
          <p:cNvSpPr/>
          <p:nvPr/>
        </p:nvSpPr>
        <p:spPr>
          <a:xfrm>
            <a:off x="9476500" y="1488175"/>
            <a:ext cx="2326800" cy="1711200"/>
          </a:xfrm>
          <a:prstGeom prst="star6">
            <a:avLst>
              <a:gd name="adj" fmla="val 28868"/>
              <a:gd name="hf" fmla="val 115470"/>
            </a:avLst>
          </a:prstGeom>
          <a:solidFill>
            <a:srgbClr val="FF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Relazione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6" name="Google Shape;326;g29e9aeeae96_1_12"/>
          <p:cNvSpPr/>
          <p:nvPr/>
        </p:nvSpPr>
        <p:spPr>
          <a:xfrm>
            <a:off x="5203575" y="1294775"/>
            <a:ext cx="3071700" cy="1313700"/>
          </a:xfrm>
          <a:prstGeom prst="cloudCallout">
            <a:avLst>
              <a:gd name="adj1" fmla="val -20833"/>
              <a:gd name="adj2" fmla="val 62500"/>
            </a:avLst>
          </a:prstGeom>
          <a:solidFill>
            <a:srgbClr val="A4C2F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Prendersi cura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7" name="Google Shape;327;g29e9aeeae96_1_12"/>
          <p:cNvSpPr/>
          <p:nvPr/>
        </p:nvSpPr>
        <p:spPr>
          <a:xfrm>
            <a:off x="201075" y="3092950"/>
            <a:ext cx="2949900" cy="1604700"/>
          </a:xfrm>
          <a:prstGeom prst="quadArrowCallout">
            <a:avLst>
              <a:gd name="adj1" fmla="val 18515"/>
              <a:gd name="adj2" fmla="val 18515"/>
              <a:gd name="adj3" fmla="val 18515"/>
              <a:gd name="adj4" fmla="val 48123"/>
            </a:avLst>
          </a:prstGeom>
          <a:solidFill>
            <a:srgbClr val="C27BA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Condivisione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8" name="Google Shape;328;g29e9aeeae96_1_12"/>
          <p:cNvSpPr/>
          <p:nvPr/>
        </p:nvSpPr>
        <p:spPr>
          <a:xfrm>
            <a:off x="2983475" y="1899750"/>
            <a:ext cx="1961700" cy="1429500"/>
          </a:xfrm>
          <a:prstGeom prst="foldedCorner">
            <a:avLst>
              <a:gd name="adj" fmla="val 16667"/>
            </a:avLst>
          </a:prstGeom>
          <a:solidFill>
            <a:srgbClr val="F1C23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2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Partecipazione</a:t>
            </a:r>
            <a:endParaRPr sz="13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9" name="Google Shape;329;g29e9aeeae96_1_12"/>
          <p:cNvSpPr/>
          <p:nvPr/>
        </p:nvSpPr>
        <p:spPr>
          <a:xfrm>
            <a:off x="231125" y="1998100"/>
            <a:ext cx="2250525" cy="961175"/>
          </a:xfrm>
          <a:prstGeom prst="flowChartPreparation">
            <a:avLst/>
          </a:prstGeom>
          <a:solidFill>
            <a:srgbClr val="FF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Integrazione</a:t>
            </a:r>
            <a:endParaRPr sz="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4" name="Google Shape;334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1424" y="548680"/>
            <a:ext cx="10801200" cy="3744416"/>
          </a:xfrm>
          <a:prstGeom prst="rect">
            <a:avLst/>
          </a:prstGeom>
          <a:noFill/>
          <a:ln>
            <a:noFill/>
          </a:ln>
        </p:spPr>
      </p:pic>
      <p:sp>
        <p:nvSpPr>
          <p:cNvPr id="335" name="Google Shape;335;p32"/>
          <p:cNvSpPr txBox="1">
            <a:spLocks noGrp="1"/>
          </p:cNvSpPr>
          <p:nvPr>
            <p:ph type="title"/>
          </p:nvPr>
        </p:nvSpPr>
        <p:spPr>
          <a:xfrm>
            <a:off x="963084" y="4406907"/>
            <a:ext cx="103632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br>
              <a:rPr lang="it-IT"/>
            </a:br>
            <a:endParaRPr/>
          </a:p>
        </p:txBody>
      </p:sp>
      <p:sp>
        <p:nvSpPr>
          <p:cNvPr id="336" name="Google Shape;336;p32"/>
          <p:cNvSpPr txBox="1">
            <a:spLocks noGrp="1"/>
          </p:cNvSpPr>
          <p:nvPr>
            <p:ph type="body" idx="1"/>
          </p:nvPr>
        </p:nvSpPr>
        <p:spPr>
          <a:xfrm>
            <a:off x="852439" y="5018888"/>
            <a:ext cx="103632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47500" lnSpcReduction="2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DC3C3C"/>
              </a:buClr>
              <a:buSzPct val="100000"/>
              <a:buNone/>
            </a:pPr>
            <a:r>
              <a:rPr lang="it-IT" sz="14500">
                <a:solidFill>
                  <a:srgbClr val="DC3C3C"/>
                </a:solidFill>
              </a:rPr>
              <a:t>Grazie </a:t>
            </a:r>
            <a:endParaRPr/>
          </a:p>
          <a:p>
            <a:pPr marL="0" lvl="0" indent="0" algn="l" rtl="0">
              <a:spcBef>
                <a:spcPts val="247"/>
              </a:spcBef>
              <a:spcAft>
                <a:spcPts val="0"/>
              </a:spcAft>
              <a:buClr>
                <a:srgbClr val="DC3C3C"/>
              </a:buClr>
              <a:buSzPct val="100000"/>
              <a:buNone/>
            </a:pPr>
            <a:r>
              <a:rPr lang="it-IT" sz="2600">
                <a:solidFill>
                  <a:srgbClr val="DC3C3C"/>
                </a:solidFill>
              </a:rPr>
              <a:t>Per Informazioni :</a:t>
            </a:r>
            <a:endParaRPr/>
          </a:p>
          <a:p>
            <a:pPr marL="0" lvl="0" indent="0" algn="l" rtl="0">
              <a:spcBef>
                <a:spcPts val="247"/>
              </a:spcBef>
              <a:spcAft>
                <a:spcPts val="0"/>
              </a:spcAft>
              <a:buClr>
                <a:srgbClr val="DC3C3C"/>
              </a:buClr>
              <a:buSzPct val="100000"/>
              <a:buNone/>
            </a:pPr>
            <a:r>
              <a:rPr lang="it-IT" sz="2600" u="sng">
                <a:solidFill>
                  <a:srgbClr val="DC3C3C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piazzadeicolori@ausl.bologna.it</a:t>
            </a:r>
            <a:r>
              <a:rPr lang="it-IT" sz="2600">
                <a:solidFill>
                  <a:srgbClr val="DC3C3C"/>
                </a:solidFill>
              </a:rPr>
              <a:t>          </a:t>
            </a:r>
            <a:endParaRPr/>
          </a:p>
          <a:p>
            <a:pPr marL="0" lvl="0" indent="0" algn="l" rtl="0">
              <a:spcBef>
                <a:spcPts val="247"/>
              </a:spcBef>
              <a:spcAft>
                <a:spcPts val="0"/>
              </a:spcAft>
              <a:buClr>
                <a:srgbClr val="DC3C3C"/>
              </a:buClr>
              <a:buSzPct val="100000"/>
              <a:buNone/>
            </a:pPr>
            <a:r>
              <a:rPr lang="it-IT" sz="2600" u="sng">
                <a:solidFill>
                  <a:srgbClr val="DC3C3C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microarea.pescarola@ausl.bologna.it</a:t>
            </a:r>
            <a:endParaRPr sz="2600">
              <a:solidFill>
                <a:srgbClr val="DC3C3C"/>
              </a:solidFill>
            </a:endParaRPr>
          </a:p>
          <a:p>
            <a:pPr marL="0" lvl="0" indent="0" algn="l" rtl="0">
              <a:spcBef>
                <a:spcPts val="247"/>
              </a:spcBef>
              <a:spcAft>
                <a:spcPts val="0"/>
              </a:spcAft>
              <a:buClr>
                <a:srgbClr val="888888"/>
              </a:buClr>
              <a:buSzPct val="100000"/>
              <a:buNone/>
            </a:pPr>
            <a:endParaRPr sz="2600">
              <a:solidFill>
                <a:srgbClr val="DC3C3C"/>
              </a:solidFill>
            </a:endParaRPr>
          </a:p>
          <a:p>
            <a:pPr marL="0" lvl="0" indent="0" algn="l" rtl="0">
              <a:spcBef>
                <a:spcPts val="190"/>
              </a:spcBef>
              <a:spcAft>
                <a:spcPts val="0"/>
              </a:spcAft>
              <a:buClr>
                <a:srgbClr val="888888"/>
              </a:buClr>
              <a:buSzPct val="100000"/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3"/>
          <p:cNvSpPr txBox="1">
            <a:spLocks noGrp="1"/>
          </p:cNvSpPr>
          <p:nvPr>
            <p:ph type="title"/>
          </p:nvPr>
        </p:nvSpPr>
        <p:spPr>
          <a:xfrm>
            <a:off x="3459260" y="620688"/>
            <a:ext cx="7648192" cy="16470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Calibri"/>
              <a:buNone/>
            </a:pPr>
            <a:r>
              <a:rPr lang="it-IT" b="1">
                <a:solidFill>
                  <a:srgbClr val="C00000"/>
                </a:solidFill>
              </a:rPr>
              <a:t>Cos’è una Microarea?</a:t>
            </a:r>
            <a:endParaRPr/>
          </a:p>
        </p:txBody>
      </p:sp>
      <p:sp>
        <p:nvSpPr>
          <p:cNvPr id="124" name="Google Shape;124;p3"/>
          <p:cNvSpPr txBox="1">
            <a:spLocks noGrp="1"/>
          </p:cNvSpPr>
          <p:nvPr>
            <p:ph type="body" idx="1"/>
          </p:nvPr>
        </p:nvSpPr>
        <p:spPr>
          <a:xfrm>
            <a:off x="3129880" y="1988840"/>
            <a:ext cx="8654752" cy="44644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it-IT" sz="2600">
                <a:latin typeface="Calibri"/>
                <a:ea typeface="Calibri"/>
                <a:cs typeface="Calibri"/>
                <a:sym typeface="Calibri"/>
              </a:rPr>
              <a:t>Strategia di intervento congiunto nei contesti di vita delle persone, che cerca di agire su più livelli attraverso un cambiamento di paradigma: i servizi non intesi come un insieme di attività progettate e pensate per rispondere alle necessità di utenti, clienti o pazienti, bensì </a:t>
            </a:r>
            <a:r>
              <a:rPr lang="it-IT" sz="2600" b="1">
                <a:latin typeface="Calibri"/>
                <a:ea typeface="Calibri"/>
                <a:cs typeface="Calibri"/>
                <a:sym typeface="Calibri"/>
              </a:rPr>
              <a:t>realtà co-costruite con persone </a:t>
            </a:r>
            <a:r>
              <a:rPr lang="it-IT" sz="2600">
                <a:latin typeface="Calibri"/>
                <a:ea typeface="Calibri"/>
                <a:cs typeface="Calibri"/>
                <a:sym typeface="Calibri"/>
              </a:rPr>
              <a:t>ed aggregazioni sociali che risiedono e insistono su quello specifico territorio per consentire loro di essere </a:t>
            </a:r>
            <a:r>
              <a:rPr lang="it-IT" sz="2600" b="1">
                <a:latin typeface="Calibri"/>
                <a:ea typeface="Calibri"/>
                <a:cs typeface="Calibri"/>
                <a:sym typeface="Calibri"/>
              </a:rPr>
              <a:t>soggetti attivi</a:t>
            </a:r>
            <a:r>
              <a:rPr lang="it-IT" sz="2600">
                <a:latin typeface="Calibri"/>
                <a:ea typeface="Calibri"/>
                <a:cs typeface="Calibri"/>
                <a:sym typeface="Calibri"/>
              </a:rPr>
              <a:t> del proprio progetto di salute e coprotagonisti di un progetto di salute della comunità. </a:t>
            </a:r>
            <a:endParaRPr/>
          </a:p>
          <a:p>
            <a:pPr marL="342900" lvl="0" indent="-342900" algn="l" rtl="0">
              <a:spcBef>
                <a:spcPts val="481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42900" algn="l" rtl="0">
              <a:spcBef>
                <a:spcPts val="481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it-IT" sz="2600">
                <a:latin typeface="Calibri"/>
                <a:ea typeface="Calibri"/>
                <a:cs typeface="Calibri"/>
                <a:sym typeface="Calibri"/>
              </a:rPr>
              <a:t>La scala e la localizzazione dell’intervento sono considerate </a:t>
            </a:r>
            <a:r>
              <a:rPr lang="it-IT" sz="2600" b="1">
                <a:latin typeface="Calibri"/>
                <a:ea typeface="Calibri"/>
                <a:cs typeface="Calibri"/>
                <a:sym typeface="Calibri"/>
              </a:rPr>
              <a:t>leva</a:t>
            </a:r>
            <a:r>
              <a:rPr lang="it-IT" sz="260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2600" b="1">
                <a:latin typeface="Calibri"/>
                <a:ea typeface="Calibri"/>
                <a:cs typeface="Calibri"/>
                <a:sym typeface="Calibri"/>
              </a:rPr>
              <a:t>strategica</a:t>
            </a:r>
            <a:r>
              <a:rPr lang="it-IT" sz="2600">
                <a:latin typeface="Calibri"/>
                <a:ea typeface="Calibri"/>
                <a:cs typeface="Calibri"/>
                <a:sym typeface="Calibri"/>
              </a:rPr>
              <a:t> nel facilitare processi di </a:t>
            </a:r>
            <a:r>
              <a:rPr lang="it-IT" sz="2600" b="1">
                <a:latin typeface="Calibri"/>
                <a:ea typeface="Calibri"/>
                <a:cs typeface="Calibri"/>
                <a:sym typeface="Calibri"/>
              </a:rPr>
              <a:t>reale integrazione</a:t>
            </a:r>
            <a:r>
              <a:rPr lang="it-IT" sz="2600">
                <a:latin typeface="Calibri"/>
                <a:ea typeface="Calibri"/>
                <a:cs typeface="Calibri"/>
                <a:sym typeface="Calibri"/>
              </a:rPr>
              <a:t>,</a:t>
            </a:r>
            <a:r>
              <a:rPr lang="it-IT" sz="2600" b="1">
                <a:latin typeface="Calibri"/>
                <a:ea typeface="Calibri"/>
                <a:cs typeface="Calibri"/>
                <a:sym typeface="Calibri"/>
              </a:rPr>
              <a:t> attivazione e partecipazione</a:t>
            </a:r>
            <a:r>
              <a:rPr lang="it-IT" sz="2600">
                <a:latin typeface="Calibri"/>
                <a:ea typeface="Calibri"/>
                <a:cs typeface="Calibri"/>
                <a:sym typeface="Calibri"/>
              </a:rPr>
              <a:t> della comunità locale e nel rendere credibile e praticabile un’</a:t>
            </a:r>
            <a:r>
              <a:rPr lang="it-IT" sz="2600" b="1">
                <a:latin typeface="Calibri"/>
                <a:ea typeface="Calibri"/>
                <a:cs typeface="Calibri"/>
                <a:sym typeface="Calibri"/>
              </a:rPr>
              <a:t>alleanza</a:t>
            </a:r>
            <a:r>
              <a:rPr lang="it-IT" sz="2600">
                <a:latin typeface="Calibri"/>
                <a:ea typeface="Calibri"/>
                <a:cs typeface="Calibri"/>
                <a:sym typeface="Calibri"/>
              </a:rPr>
              <a:t> tra istituzioni e cittadinanza. 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42900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sz="1800"/>
          </a:p>
        </p:txBody>
      </p:sp>
      <p:pic>
        <p:nvPicPr>
          <p:cNvPr id="125" name="Google Shape;125;p3" descr="Post-it contorn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59117" y="-243408"/>
            <a:ext cx="3532591" cy="3532591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3"/>
          <p:cNvSpPr txBox="1"/>
          <p:nvPr/>
        </p:nvSpPr>
        <p:spPr>
          <a:xfrm rot="-34419">
            <a:off x="1190065" y="1421762"/>
            <a:ext cx="1799307" cy="874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None/>
            </a:pPr>
            <a:r>
              <a:rPr lang="it-IT" sz="20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PLACE-BASED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None/>
            </a:pPr>
            <a:r>
              <a:rPr lang="it-IT" sz="20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INTERVENTION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4"/>
          <p:cNvSpPr/>
          <p:nvPr/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4"/>
          <p:cNvSpPr/>
          <p:nvPr/>
        </p:nvSpPr>
        <p:spPr>
          <a:xfrm>
            <a:off x="1" y="0"/>
            <a:ext cx="4167271" cy="6858000"/>
          </a:xfrm>
          <a:custGeom>
            <a:avLst/>
            <a:gdLst/>
            <a:ahLst/>
            <a:cxnLst/>
            <a:rect l="l" t="t" r="r" b="b"/>
            <a:pathLst>
              <a:path w="4167271" h="6858000" extrusionOk="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4"/>
          <p:cNvSpPr txBox="1">
            <a:spLocks noGrp="1"/>
          </p:cNvSpPr>
          <p:nvPr>
            <p:ph type="title"/>
          </p:nvPr>
        </p:nvSpPr>
        <p:spPr>
          <a:xfrm>
            <a:off x="407368" y="1153572"/>
            <a:ext cx="3200400" cy="4461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Calibri"/>
              <a:buNone/>
            </a:pPr>
            <a:r>
              <a:rPr lang="it-IT" b="1">
                <a:solidFill>
                  <a:srgbClr val="FFFFFF"/>
                </a:solidFill>
              </a:rPr>
              <a:t>La </a:t>
            </a:r>
            <a:br>
              <a:rPr lang="it-IT" b="1">
                <a:solidFill>
                  <a:srgbClr val="FFFFFF"/>
                </a:solidFill>
              </a:rPr>
            </a:br>
            <a:r>
              <a:rPr lang="it-IT" b="1">
                <a:solidFill>
                  <a:srgbClr val="FFFFFF"/>
                </a:solidFill>
              </a:rPr>
              <a:t>Microarea</a:t>
            </a:r>
            <a:endParaRPr/>
          </a:p>
        </p:txBody>
      </p:sp>
      <p:sp>
        <p:nvSpPr>
          <p:cNvPr id="135" name="Google Shape;135;p4"/>
          <p:cNvSpPr/>
          <p:nvPr/>
        </p:nvSpPr>
        <p:spPr>
          <a:xfrm rot="10800000" flipH="1">
            <a:off x="7550402" y="2455479"/>
            <a:ext cx="4083433" cy="4083433"/>
          </a:xfrm>
          <a:prstGeom prst="arc">
            <a:avLst>
              <a:gd name="adj1" fmla="val 16200000"/>
              <a:gd name="adj2" fmla="val 0"/>
            </a:avLst>
          </a:prstGeom>
          <a:noFill/>
          <a:ln w="127000" cap="rnd" cmpd="sng">
            <a:solidFill>
              <a:schemeClr val="accent4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4"/>
          <p:cNvSpPr txBox="1">
            <a:spLocks noGrp="1"/>
          </p:cNvSpPr>
          <p:nvPr>
            <p:ph type="body" idx="1"/>
          </p:nvPr>
        </p:nvSpPr>
        <p:spPr>
          <a:xfrm>
            <a:off x="4447308" y="591344"/>
            <a:ext cx="6906491" cy="5585619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r>
              <a:rPr lang="it-IT" sz="2700"/>
              <a:t> Il progetto implementa un </a:t>
            </a:r>
            <a:r>
              <a:rPr lang="it-IT" sz="2700" b="1"/>
              <a:t>modello di lavoro: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endParaRPr sz="2700" b="1"/>
          </a:p>
          <a:p>
            <a:pPr marL="342900" lvl="0" indent="-342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700"/>
              <a:buChar char="•"/>
            </a:pPr>
            <a:r>
              <a:rPr lang="it-IT" sz="2700" b="1"/>
              <a:t>applicabile in </a:t>
            </a:r>
            <a:r>
              <a:rPr lang="it-IT" sz="2700" b="1" u="sng"/>
              <a:t>contesti urbani </a:t>
            </a:r>
            <a:r>
              <a:rPr lang="it-IT" sz="2700" b="1"/>
              <a:t>di svantaggio socio-economico,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it-IT" sz="2400"/>
              <a:t>basato sulla </a:t>
            </a:r>
            <a:r>
              <a:rPr lang="it-IT" sz="2400" b="1"/>
              <a:t>prossimità, la proattività, l’integrazione dei servizi </a:t>
            </a:r>
            <a:r>
              <a:rPr lang="it-IT" sz="2400"/>
              <a:t>e il rafforzamento della </a:t>
            </a:r>
            <a:r>
              <a:rPr lang="it-IT" sz="2400" b="1"/>
              <a:t>rete comunitaria 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it-IT" sz="2400"/>
              <a:t>che lavora su </a:t>
            </a:r>
            <a:r>
              <a:rPr lang="it-IT" sz="2400" b="1"/>
              <a:t>tutti i determinanti di salute, 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it-IT" sz="2400"/>
              <a:t>orientato a </a:t>
            </a:r>
            <a:r>
              <a:rPr lang="it-IT" sz="2400" b="1"/>
              <a:t>promuovere la salute</a:t>
            </a:r>
            <a:r>
              <a:rPr lang="it-IT" sz="2400"/>
              <a:t> e </a:t>
            </a:r>
            <a:r>
              <a:rPr lang="it-IT" sz="2400" b="1"/>
              <a:t>l’empowerment</a:t>
            </a:r>
            <a:r>
              <a:rPr lang="it-IT" sz="2400"/>
              <a:t> dei singoli e delle comunità e </a:t>
            </a:r>
            <a:r>
              <a:rPr lang="it-IT" sz="2400" b="1"/>
              <a:t>prevenire la dipendenza dai servizi</a:t>
            </a:r>
            <a:endParaRPr sz="24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5"/>
          <p:cNvSpPr txBox="1">
            <a:spLocks noGrp="1"/>
          </p:cNvSpPr>
          <p:nvPr>
            <p:ph type="title"/>
          </p:nvPr>
        </p:nvSpPr>
        <p:spPr>
          <a:xfrm>
            <a:off x="551384" y="2348880"/>
            <a:ext cx="11360800" cy="3686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it-IT" b="1">
                <a:solidFill>
                  <a:srgbClr val="DD4814"/>
                </a:solidFill>
              </a:rPr>
              <a:t>Perché il lavoro di comunità? </a:t>
            </a:r>
            <a:endParaRPr b="1">
              <a:solidFill>
                <a:srgbClr val="DD4814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Google Shape;146;p6"/>
          <p:cNvPicPr preferRelativeResize="0"/>
          <p:nvPr/>
        </p:nvPicPr>
        <p:blipFill rotWithShape="1">
          <a:blip r:embed="rId3">
            <a:alphaModFix/>
          </a:blip>
          <a:srcRect t="16943" b="24528"/>
          <a:stretch/>
        </p:blipFill>
        <p:spPr>
          <a:xfrm>
            <a:off x="1615100" y="361384"/>
            <a:ext cx="8804101" cy="6135235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6"/>
          <p:cNvSpPr/>
          <p:nvPr/>
        </p:nvSpPr>
        <p:spPr>
          <a:xfrm>
            <a:off x="436" y="-36904"/>
            <a:ext cx="12187200" cy="5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067" b="0" i="0" u="none" strike="noStrike" cap="none">
                <a:solidFill>
                  <a:srgbClr val="FF6309"/>
                </a:solidFill>
                <a:latin typeface="Arial"/>
                <a:ea typeface="Arial"/>
                <a:cs typeface="Arial"/>
                <a:sym typeface="Arial"/>
              </a:rPr>
              <a:t>La Carta di Ottawa per la promozione della salute (1986)</a:t>
            </a:r>
            <a:endParaRPr sz="3067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6"/>
          <p:cNvSpPr/>
          <p:nvPr/>
        </p:nvSpPr>
        <p:spPr>
          <a:xfrm>
            <a:off x="346580" y="3264875"/>
            <a:ext cx="2086400" cy="781600"/>
          </a:xfrm>
          <a:prstGeom prst="wedgeRectCallout">
            <a:avLst>
              <a:gd name="adj1" fmla="val 112964"/>
              <a:gd name="adj2" fmla="val -51489"/>
            </a:avLst>
          </a:prstGeom>
          <a:solidFill>
            <a:srgbClr val="DD4814"/>
          </a:solidFill>
          <a:ln>
            <a:noFill/>
          </a:ln>
        </p:spPr>
        <p:txBody>
          <a:bodyPr spcFirstLastPara="1" wrap="square" lIns="99750" tIns="49900" rIns="99750" bIns="499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7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ADVOCACY</a:t>
            </a:r>
            <a:endParaRPr sz="1733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6"/>
          <p:cNvSpPr/>
          <p:nvPr/>
        </p:nvSpPr>
        <p:spPr>
          <a:xfrm>
            <a:off x="6654944" y="553113"/>
            <a:ext cx="2085600" cy="781600"/>
          </a:xfrm>
          <a:prstGeom prst="wedgeRectCallout">
            <a:avLst>
              <a:gd name="adj1" fmla="val -93439"/>
              <a:gd name="adj2" fmla="val 69865"/>
            </a:avLst>
          </a:prstGeom>
          <a:solidFill>
            <a:srgbClr val="669900"/>
          </a:solidFill>
          <a:ln>
            <a:noFill/>
          </a:ln>
        </p:spPr>
        <p:txBody>
          <a:bodyPr spcFirstLastPara="1" wrap="square" lIns="99750" tIns="49900" rIns="99750" bIns="499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7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COMUNITÀ</a:t>
            </a:r>
            <a:endParaRPr sz="1733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6"/>
          <p:cNvSpPr/>
          <p:nvPr/>
        </p:nvSpPr>
        <p:spPr>
          <a:xfrm>
            <a:off x="8415575" y="1667904"/>
            <a:ext cx="2085600" cy="781600"/>
          </a:xfrm>
          <a:prstGeom prst="wedgeRectCallout">
            <a:avLst>
              <a:gd name="adj1" fmla="val -135439"/>
              <a:gd name="adj2" fmla="val -5643"/>
            </a:avLst>
          </a:prstGeom>
          <a:solidFill>
            <a:srgbClr val="99FF33"/>
          </a:solidFill>
          <a:ln>
            <a:noFill/>
          </a:ln>
        </p:spPr>
        <p:txBody>
          <a:bodyPr spcFirstLastPara="1" wrap="square" lIns="99750" tIns="49900" rIns="99750" bIns="499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7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INDIVIDUI</a:t>
            </a:r>
            <a:endParaRPr sz="1733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6"/>
          <p:cNvSpPr/>
          <p:nvPr/>
        </p:nvSpPr>
        <p:spPr>
          <a:xfrm>
            <a:off x="9423901" y="2936567"/>
            <a:ext cx="2482400" cy="781600"/>
          </a:xfrm>
          <a:prstGeom prst="wedgeRectCallout">
            <a:avLst>
              <a:gd name="adj1" fmla="val -98814"/>
              <a:gd name="adj2" fmla="val 6094"/>
            </a:avLst>
          </a:prstGeom>
          <a:solidFill>
            <a:srgbClr val="9999FF"/>
          </a:solidFill>
          <a:ln>
            <a:noFill/>
          </a:ln>
        </p:spPr>
        <p:txBody>
          <a:bodyPr spcFirstLastPara="1" wrap="square" lIns="99750" tIns="49900" rIns="99750" bIns="499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7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AMBIENTI/CONTESTI</a:t>
            </a:r>
            <a:endParaRPr sz="1733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6"/>
          <p:cNvSpPr/>
          <p:nvPr/>
        </p:nvSpPr>
        <p:spPr>
          <a:xfrm>
            <a:off x="9315417" y="5574813"/>
            <a:ext cx="2086400" cy="781600"/>
          </a:xfrm>
          <a:prstGeom prst="wedgeRectCallout">
            <a:avLst>
              <a:gd name="adj1" fmla="val -188491"/>
              <a:gd name="adj2" fmla="val -56177"/>
            </a:avLst>
          </a:prstGeom>
          <a:solidFill>
            <a:srgbClr val="FF99CC"/>
          </a:solidFill>
          <a:ln>
            <a:noFill/>
          </a:ln>
        </p:spPr>
        <p:txBody>
          <a:bodyPr spcFirstLastPara="1" wrap="square" lIns="99750" tIns="49900" rIns="99750" bIns="499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7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SISTEMI SANITARI</a:t>
            </a:r>
            <a:endParaRPr sz="1733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6"/>
          <p:cNvSpPr/>
          <p:nvPr/>
        </p:nvSpPr>
        <p:spPr>
          <a:xfrm>
            <a:off x="346567" y="5714633"/>
            <a:ext cx="2818400" cy="782000"/>
          </a:xfrm>
          <a:prstGeom prst="wedgeRectCallout">
            <a:avLst>
              <a:gd name="adj1" fmla="val 66319"/>
              <a:gd name="adj2" fmla="val -96547"/>
            </a:avLst>
          </a:prstGeom>
          <a:solidFill>
            <a:srgbClr val="CCFF99"/>
          </a:solidFill>
          <a:ln>
            <a:noFill/>
          </a:ln>
        </p:spPr>
        <p:txBody>
          <a:bodyPr spcFirstLastPara="1" wrap="square" lIns="99750" tIns="49900" rIns="99750" bIns="499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7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SALUTE IN TUTTE LE POLITICHE</a:t>
            </a:r>
            <a:endParaRPr sz="1733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7"/>
          <p:cNvSpPr txBox="1">
            <a:spLocks noGrp="1"/>
          </p:cNvSpPr>
          <p:nvPr>
            <p:ph type="title"/>
          </p:nvPr>
        </p:nvSpPr>
        <p:spPr>
          <a:xfrm>
            <a:off x="415600" y="3901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DC3C3C"/>
              </a:buClr>
              <a:buSzPts val="2800"/>
              <a:buFont typeface="Calibri"/>
              <a:buNone/>
            </a:pPr>
            <a:r>
              <a:rPr lang="it-IT" sz="4800" b="1" i="1">
                <a:solidFill>
                  <a:srgbClr val="DC3C3C"/>
                </a:solidFill>
              </a:rPr>
              <a:t>Il capitale sociale e la partecipazione</a:t>
            </a:r>
            <a:endParaRPr sz="4800" b="1" i="1">
              <a:solidFill>
                <a:srgbClr val="DC3C3C"/>
              </a:solidFill>
            </a:endParaRPr>
          </a:p>
        </p:txBody>
      </p:sp>
      <p:sp>
        <p:nvSpPr>
          <p:cNvPr id="159" name="Google Shape;159;p7"/>
          <p:cNvSpPr txBox="1">
            <a:spLocks noGrp="1"/>
          </p:cNvSpPr>
          <p:nvPr>
            <p:ph type="body" idx="1"/>
          </p:nvPr>
        </p:nvSpPr>
        <p:spPr>
          <a:xfrm>
            <a:off x="415600" y="1333433"/>
            <a:ext cx="11360800" cy="50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609584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000"/>
              <a:t>«La somma delle risorse, materiali o meno, che ciascun individuo o gruppo sociale ottiene grazie alla partecipazione a una rete di relazioni interpersonali basate su principi di reciprocità e mutuo riconoscimento»</a:t>
            </a:r>
            <a:endParaRPr sz="2000"/>
          </a:p>
          <a:p>
            <a:pPr marL="0" lvl="0" indent="0" algn="l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/>
          </a:p>
          <a:p>
            <a:pPr marL="0" lvl="0" indent="0" algn="l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/>
          </a:p>
          <a:p>
            <a:pPr marL="0" lvl="0" indent="0" algn="l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/>
          </a:p>
          <a:p>
            <a:pPr marL="0" lvl="0" indent="0" algn="l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/>
          </a:p>
          <a:p>
            <a:pPr marL="0" lvl="0" indent="0" algn="l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/>
          </a:p>
          <a:p>
            <a:pPr marL="0" lvl="0" indent="0" algn="l" rtl="0">
              <a:spcBef>
                <a:spcPts val="2133"/>
              </a:spcBef>
              <a:spcAft>
                <a:spcPts val="2133"/>
              </a:spcAft>
              <a:buClr>
                <a:schemeClr val="dk1"/>
              </a:buClr>
              <a:buSzPts val="1100"/>
              <a:buNone/>
            </a:pPr>
            <a:endParaRPr/>
          </a:p>
        </p:txBody>
      </p:sp>
      <p:pic>
        <p:nvPicPr>
          <p:cNvPr id="160" name="Google Shape;160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44300" y="2759750"/>
            <a:ext cx="8759976" cy="40982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8"/>
          <p:cNvSpPr/>
          <p:nvPr/>
        </p:nvSpPr>
        <p:spPr>
          <a:xfrm>
            <a:off x="1893756" y="1738508"/>
            <a:ext cx="10967600" cy="397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350" tIns="101350" rIns="101350" bIns="1013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6" name="Google Shape;166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81567" y="215500"/>
            <a:ext cx="8830200" cy="6603432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8"/>
          <p:cNvSpPr/>
          <p:nvPr/>
        </p:nvSpPr>
        <p:spPr>
          <a:xfrm>
            <a:off x="174767" y="1626100"/>
            <a:ext cx="3017200" cy="37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5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 </a:t>
            </a:r>
            <a:r>
              <a:rPr lang="it-IT" sz="2533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partecipazione</a:t>
            </a:r>
            <a:r>
              <a:rPr lang="it-IT" sz="25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degli individui e delle comunità è un </a:t>
            </a:r>
            <a:r>
              <a:rPr lang="it-IT" sz="2533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prerequisito</a:t>
            </a:r>
            <a:r>
              <a:rPr lang="it-IT" sz="25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per intraprendere azioni sostenibili volte a </a:t>
            </a:r>
            <a:r>
              <a:rPr lang="it-IT" sz="2533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ridurre le disuguaglianze sociali in salute</a:t>
            </a:r>
            <a:endParaRPr sz="2533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Calibri"/>
              <a:buNone/>
            </a:pPr>
            <a:r>
              <a:rPr lang="it-IT">
                <a:solidFill>
                  <a:srgbClr val="FF0000"/>
                </a:solidFill>
              </a:rPr>
              <a:t>Ora tocca ai Promotori di Salute!</a:t>
            </a:r>
            <a:endParaRPr>
              <a:solidFill>
                <a:srgbClr val="FF0000"/>
              </a:solidFill>
            </a:endParaRPr>
          </a:p>
        </p:txBody>
      </p:sp>
      <p:pic>
        <p:nvPicPr>
          <p:cNvPr id="173" name="Google Shape;173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5400" y="1988840"/>
            <a:ext cx="5787802" cy="3628257"/>
          </a:xfrm>
          <a:prstGeom prst="rect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2941"/>
              </a:srgbClr>
            </a:outerShdw>
          </a:effectLst>
        </p:spPr>
      </p:pic>
      <p:pic>
        <p:nvPicPr>
          <p:cNvPr id="174" name="Google Shape;174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960096" y="2155732"/>
            <a:ext cx="5230341" cy="3922756"/>
          </a:xfrm>
          <a:prstGeom prst="rect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2941"/>
              </a:srgb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2079</Words>
  <Application>Microsoft Office PowerPoint</Application>
  <PresentationFormat>Widescreen</PresentationFormat>
  <Paragraphs>232</Paragraphs>
  <Slides>25</Slides>
  <Notes>25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25</vt:i4>
      </vt:variant>
    </vt:vector>
  </HeadingPairs>
  <TitlesOfParts>
    <vt:vector size="30" baseType="lpstr">
      <vt:lpstr>Arial</vt:lpstr>
      <vt:lpstr>Calibri</vt:lpstr>
      <vt:lpstr>Noto Sans Symbols</vt:lpstr>
      <vt:lpstr>Times New Roman</vt:lpstr>
      <vt:lpstr>Tema di Office</vt:lpstr>
      <vt:lpstr> La prossimità come strategia di contrasto  alle disuguaglianze:    </vt:lpstr>
      <vt:lpstr>Presentazione standard di PowerPoint</vt:lpstr>
      <vt:lpstr>Cos’è una Microarea?</vt:lpstr>
      <vt:lpstr>La  Microarea</vt:lpstr>
      <vt:lpstr>Perché il lavoro di comunità? </vt:lpstr>
      <vt:lpstr>Presentazione standard di PowerPoint</vt:lpstr>
      <vt:lpstr>Il capitale sociale e la partecipazione</vt:lpstr>
      <vt:lpstr>Presentazione standard di PowerPoint</vt:lpstr>
      <vt:lpstr>Ora tocca ai Promotori di Salute!</vt:lpstr>
      <vt:lpstr>Presentazione standard di PowerPoint</vt:lpstr>
      <vt:lpstr>Individuazione della microarea di intervento </vt:lpstr>
      <vt:lpstr>Alcuni dati  della microarea</vt:lpstr>
      <vt:lpstr>Attori/Dispositivi</vt:lpstr>
      <vt:lpstr>Presentazione standard di PowerPoint</vt:lpstr>
      <vt:lpstr>Obiettivi dell’equipe di prossimità</vt:lpstr>
      <vt:lpstr>Presentazione standard di PowerPoint</vt:lpstr>
      <vt:lpstr>Equipe di prossimità</vt:lpstr>
      <vt:lpstr>Elementi strategici dell’approccio di prossimità</vt:lpstr>
      <vt:lpstr>Interventi sulla persona/nucleo</vt:lpstr>
      <vt:lpstr>Azioni rivolte alla comunità e di consolidamento progettuale</vt:lpstr>
      <vt:lpstr>Presentazione standard di PowerPoint</vt:lpstr>
      <vt:lpstr>Contrastare  le disuguaglianze in contesti  svantaggiati presuppone un cambio di paradigma</vt:lpstr>
      <vt:lpstr>Ruolo e capacità richieste all’IFeC referente di Microarea</vt:lpstr>
      <vt:lpstr>Parole Chiave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prossimità come strategia di contrasto  alle disuguaglianze:</dc:title>
  <dc:creator>utente</dc:creator>
  <cp:lastModifiedBy>OPI Bologna</cp:lastModifiedBy>
  <cp:revision>1</cp:revision>
  <dcterms:created xsi:type="dcterms:W3CDTF">2017-05-13T07:05:42Z</dcterms:created>
  <dcterms:modified xsi:type="dcterms:W3CDTF">2023-11-28T10:02:33Z</dcterms:modified>
</cp:coreProperties>
</file>