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70" r:id="rId14"/>
    <p:sldId id="269" r:id="rId15"/>
    <p:sldId id="272" r:id="rId16"/>
    <p:sldId id="273" r:id="rId17"/>
    <p:sldId id="271" r:id="rId1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F81BD"/>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F81BD"/>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F81BD"/>
          </a:solidFill>
        </a:fill>
      </a:tcStyle>
    </a:firstRow>
  </a:tblStyle>
  <a:tblStyle styleId="{C7B018BB-80A7-4F77-B60F-C8B233D01FF8}" styleName="">
    <a:tblBg/>
    <a:wholeTbl>
      <a:tcTxStyle>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61"/>
    <p:restoredTop sz="94714"/>
  </p:normalViewPr>
  <p:slideViewPr>
    <p:cSldViewPr snapToGrid="0">
      <p:cViewPr varScale="1">
        <p:scale>
          <a:sx n="73" d="100"/>
          <a:sy n="73" d="100"/>
        </p:scale>
        <p:origin x="216" y="10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9" name="Shape 59"/>
          <p:cNvSpPr>
            <a:spLocks noGrp="1" noRot="1" noChangeAspect="1"/>
          </p:cNvSpPr>
          <p:nvPr>
            <p:ph type="sldImg"/>
          </p:nvPr>
        </p:nvSpPr>
        <p:spPr>
          <a:xfrm>
            <a:off x="1143000" y="685800"/>
            <a:ext cx="4572000" cy="3429000"/>
          </a:xfrm>
          <a:prstGeom prst="rect">
            <a:avLst/>
          </a:prstGeom>
        </p:spPr>
        <p:txBody>
          <a:bodyPr/>
          <a:lstStyle/>
          <a:p>
            <a:endParaRPr/>
          </a:p>
        </p:txBody>
      </p:sp>
      <p:sp>
        <p:nvSpPr>
          <p:cNvPr id="60" name="Shape 6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indent="457200" defTabSz="457200" latinLnBrk="0">
      <a:defRPr sz="2200">
        <a:latin typeface="Lucida Grande"/>
        <a:ea typeface="Lucida Grande"/>
        <a:cs typeface="Lucida Grande"/>
        <a:sym typeface="Lucida Grande"/>
      </a:defRPr>
    </a:lvl2pPr>
    <a:lvl3pPr indent="914400" defTabSz="457200" latinLnBrk="0">
      <a:defRPr sz="2200">
        <a:latin typeface="Lucida Grande"/>
        <a:ea typeface="Lucida Grande"/>
        <a:cs typeface="Lucida Grande"/>
        <a:sym typeface="Lucida Grande"/>
      </a:defRPr>
    </a:lvl3pPr>
    <a:lvl4pPr indent="1371600" defTabSz="457200" latinLnBrk="0">
      <a:defRPr sz="2200">
        <a:latin typeface="Lucida Grande"/>
        <a:ea typeface="Lucida Grande"/>
        <a:cs typeface="Lucida Grande"/>
        <a:sym typeface="Lucida Grande"/>
      </a:defRPr>
    </a:lvl4pPr>
    <a:lvl5pPr indent="1828800" defTabSz="457200" latinLnBrk="0">
      <a:defRPr sz="2200">
        <a:latin typeface="Lucida Grande"/>
        <a:ea typeface="Lucida Grande"/>
        <a:cs typeface="Lucida Grande"/>
        <a:sym typeface="Lucida Grande"/>
      </a:defRPr>
    </a:lvl5pPr>
    <a:lvl6pPr indent="2286000" defTabSz="457200" latinLnBrk="0">
      <a:defRPr sz="2200">
        <a:latin typeface="Lucida Grande"/>
        <a:ea typeface="Lucida Grande"/>
        <a:cs typeface="Lucida Grande"/>
        <a:sym typeface="Lucida Grande"/>
      </a:defRPr>
    </a:lvl6pPr>
    <a:lvl7pPr indent="2743200" defTabSz="457200" latinLnBrk="0">
      <a:defRPr sz="2200">
        <a:latin typeface="Lucida Grande"/>
        <a:ea typeface="Lucida Grande"/>
        <a:cs typeface="Lucida Grande"/>
        <a:sym typeface="Lucida Grande"/>
      </a:defRPr>
    </a:lvl7pPr>
    <a:lvl8pPr indent="3200400" defTabSz="457200" latinLnBrk="0">
      <a:defRPr sz="2200">
        <a:latin typeface="Lucida Grande"/>
        <a:ea typeface="Lucida Grande"/>
        <a:cs typeface="Lucida Grande"/>
        <a:sym typeface="Lucida Grande"/>
      </a:defRPr>
    </a:lvl8pPr>
    <a:lvl9pPr indent="3657600" defTabSz="457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3" name="Rettangolo"/>
          <p:cNvSpPr/>
          <p:nvPr/>
        </p:nvSpPr>
        <p:spPr>
          <a:xfrm>
            <a:off x="0" y="0"/>
            <a:ext cx="12192676" cy="6855719"/>
          </a:xfrm>
          <a:prstGeom prst="rect">
            <a:avLst/>
          </a:prstGeom>
          <a:blipFill>
            <a:blip r:embed="rId2"/>
            <a:stretch>
              <a:fillRect/>
            </a:stretch>
          </a:blipFill>
          <a:ln w="12700">
            <a:miter lim="400000"/>
          </a:ln>
        </p:spPr>
        <p:txBody>
          <a:bodyPr lIns="45719" rIns="45719" anchor="ctr"/>
          <a:lstStyle/>
          <a:p>
            <a:pPr>
              <a:defRPr sz="1700"/>
            </a:pPr>
            <a:endParaRPr/>
          </a:p>
        </p:txBody>
      </p:sp>
      <p:sp>
        <p:nvSpPr>
          <p:cNvPr id="14" name="Titolo Testo"/>
          <p:cNvSpPr txBox="1">
            <a:spLocks noGrp="1"/>
          </p:cNvSpPr>
          <p:nvPr>
            <p:ph type="title"/>
          </p:nvPr>
        </p:nvSpPr>
        <p:spPr>
          <a:xfrm>
            <a:off x="915033" y="2125978"/>
            <a:ext cx="10370378" cy="492444"/>
          </a:xfrm>
          <a:prstGeom prst="rect">
            <a:avLst/>
          </a:prstGeom>
        </p:spPr>
        <p:txBody>
          <a:bodyPr>
            <a:normAutofit/>
          </a:bodyPr>
          <a:lstStyle/>
          <a:p>
            <a:r>
              <a:t>Titolo Testo</a:t>
            </a:r>
          </a:p>
        </p:txBody>
      </p:sp>
      <p:sp>
        <p:nvSpPr>
          <p:cNvPr id="15" name="Corpo livello uno…"/>
          <p:cNvSpPr txBox="1">
            <a:spLocks noGrp="1"/>
          </p:cNvSpPr>
          <p:nvPr>
            <p:ph type="body" sz="quarter" idx="1"/>
          </p:nvPr>
        </p:nvSpPr>
        <p:spPr>
          <a:xfrm>
            <a:off x="1830066" y="3840479"/>
            <a:ext cx="8540311" cy="307778"/>
          </a:xfrm>
          <a:prstGeom prst="rect">
            <a:avLst/>
          </a:prstGeom>
        </p:spPr>
        <p:txBody>
          <a:bodyPr>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16"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3" name="Rettangolo"/>
          <p:cNvSpPr/>
          <p:nvPr/>
        </p:nvSpPr>
        <p:spPr>
          <a:xfrm>
            <a:off x="0" y="0"/>
            <a:ext cx="12192676" cy="6855719"/>
          </a:xfrm>
          <a:prstGeom prst="rect">
            <a:avLst/>
          </a:prstGeom>
          <a:blipFill>
            <a:blip r:embed="rId2"/>
            <a:stretch>
              <a:fillRect/>
            </a:stretch>
          </a:blipFill>
          <a:ln w="12700">
            <a:miter lim="400000"/>
          </a:ln>
        </p:spPr>
        <p:txBody>
          <a:bodyPr lIns="45719" rIns="45719" anchor="ctr"/>
          <a:lstStyle/>
          <a:p>
            <a:pPr>
              <a:defRPr sz="1700"/>
            </a:pPr>
            <a:endParaRPr/>
          </a:p>
        </p:txBody>
      </p:sp>
      <p:sp>
        <p:nvSpPr>
          <p:cNvPr id="24" name="Titolo Testo"/>
          <p:cNvSpPr txBox="1">
            <a:spLocks noGrp="1"/>
          </p:cNvSpPr>
          <p:nvPr>
            <p:ph type="title"/>
          </p:nvPr>
        </p:nvSpPr>
        <p:spPr>
          <a:xfrm>
            <a:off x="1273913" y="448460"/>
            <a:ext cx="9652618" cy="492445"/>
          </a:xfrm>
          <a:prstGeom prst="rect">
            <a:avLst/>
          </a:prstGeom>
        </p:spPr>
        <p:txBody>
          <a:bodyPr>
            <a:normAutofit/>
          </a:bodyPr>
          <a:lstStyle>
            <a:lvl1pPr>
              <a:defRPr sz="3100"/>
            </a:lvl1pPr>
          </a:lstStyle>
          <a:p>
            <a:r>
              <a:t>Titolo Testo</a:t>
            </a:r>
          </a:p>
        </p:txBody>
      </p:sp>
      <p:sp>
        <p:nvSpPr>
          <p:cNvPr id="25" name="Corpo livello uno…"/>
          <p:cNvSpPr txBox="1">
            <a:spLocks noGrp="1"/>
          </p:cNvSpPr>
          <p:nvPr>
            <p:ph type="body" sz="quarter" idx="1"/>
          </p:nvPr>
        </p:nvSpPr>
        <p:spPr>
          <a:xfrm>
            <a:off x="943208" y="1064931"/>
            <a:ext cx="7316890" cy="307778"/>
          </a:xfrm>
          <a:prstGeom prst="rect">
            <a:avLst/>
          </a:prstGeom>
        </p:spPr>
        <p:txBody>
          <a:bodyPr>
            <a:normAutofit/>
          </a:bodyPr>
          <a:lstStyle>
            <a:lvl1pPr>
              <a:defRPr sz="1900"/>
            </a:lvl1pPr>
            <a:lvl2pPr>
              <a:defRPr sz="1900"/>
            </a:lvl2pPr>
            <a:lvl3pPr>
              <a:defRPr sz="1900"/>
            </a:lvl3pPr>
            <a:lvl4pPr>
              <a:defRPr sz="1900"/>
            </a:lvl4pPr>
            <a:lvl5pPr>
              <a:defRPr sz="1900"/>
            </a:lvl5pPr>
          </a:lstStyle>
          <a:p>
            <a:r>
              <a:t>Corpo livello uno</a:t>
            </a:r>
          </a:p>
          <a:p>
            <a:pPr lvl="1"/>
            <a:r>
              <a:t>Corpo livello due</a:t>
            </a:r>
          </a:p>
          <a:p>
            <a:pPr lvl="2"/>
            <a:r>
              <a:t>Corpo livello tre</a:t>
            </a:r>
          </a:p>
          <a:p>
            <a:pPr lvl="3"/>
            <a:r>
              <a:t>Corpo livello quattro</a:t>
            </a:r>
          </a:p>
          <a:p>
            <a:pPr lvl="4"/>
            <a:r>
              <a:t>Corpo livello cinque</a:t>
            </a:r>
          </a:p>
        </p:txBody>
      </p:sp>
      <p:sp>
        <p:nvSpPr>
          <p:cNvPr id="26"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33" name="Rettangolo"/>
          <p:cNvSpPr/>
          <p:nvPr/>
        </p:nvSpPr>
        <p:spPr>
          <a:xfrm>
            <a:off x="0" y="0"/>
            <a:ext cx="12192676" cy="6855719"/>
          </a:xfrm>
          <a:prstGeom prst="rect">
            <a:avLst/>
          </a:prstGeom>
          <a:blipFill>
            <a:blip r:embed="rId2"/>
            <a:stretch>
              <a:fillRect/>
            </a:stretch>
          </a:blipFill>
          <a:ln w="12700">
            <a:miter lim="400000"/>
          </a:ln>
        </p:spPr>
        <p:txBody>
          <a:bodyPr lIns="45719" rIns="45719" anchor="ctr"/>
          <a:lstStyle/>
          <a:p>
            <a:pPr>
              <a:defRPr sz="1700"/>
            </a:pPr>
            <a:endParaRPr/>
          </a:p>
        </p:txBody>
      </p:sp>
      <p:sp>
        <p:nvSpPr>
          <p:cNvPr id="34" name="Rettangolo"/>
          <p:cNvSpPr/>
          <p:nvPr/>
        </p:nvSpPr>
        <p:spPr>
          <a:xfrm>
            <a:off x="108410" y="636026"/>
            <a:ext cx="5627235" cy="5673334"/>
          </a:xfrm>
          <a:prstGeom prst="rect">
            <a:avLst/>
          </a:prstGeom>
          <a:ln w="19811">
            <a:solidFill>
              <a:srgbClr val="5B9BD4"/>
            </a:solidFill>
          </a:ln>
        </p:spPr>
        <p:txBody>
          <a:bodyPr lIns="45719" rIns="45719" anchor="ctr"/>
          <a:lstStyle/>
          <a:p>
            <a:pPr>
              <a:defRPr sz="1700"/>
            </a:pPr>
            <a:endParaRPr/>
          </a:p>
        </p:txBody>
      </p:sp>
      <p:sp>
        <p:nvSpPr>
          <p:cNvPr id="35" name="Titolo Testo"/>
          <p:cNvSpPr txBox="1">
            <a:spLocks noGrp="1"/>
          </p:cNvSpPr>
          <p:nvPr>
            <p:ph type="title"/>
          </p:nvPr>
        </p:nvSpPr>
        <p:spPr>
          <a:xfrm>
            <a:off x="1273913" y="448460"/>
            <a:ext cx="9652618" cy="492445"/>
          </a:xfrm>
          <a:prstGeom prst="rect">
            <a:avLst/>
          </a:prstGeom>
        </p:spPr>
        <p:txBody>
          <a:bodyPr>
            <a:normAutofit/>
          </a:bodyPr>
          <a:lstStyle>
            <a:lvl1pPr>
              <a:defRPr sz="3100"/>
            </a:lvl1pPr>
          </a:lstStyle>
          <a:p>
            <a:r>
              <a:t>Titolo Testo</a:t>
            </a:r>
          </a:p>
        </p:txBody>
      </p:sp>
      <p:sp>
        <p:nvSpPr>
          <p:cNvPr id="36" name="Corpo livello uno…"/>
          <p:cNvSpPr txBox="1">
            <a:spLocks noGrp="1"/>
          </p:cNvSpPr>
          <p:nvPr>
            <p:ph type="body" sz="quarter" idx="1"/>
          </p:nvPr>
        </p:nvSpPr>
        <p:spPr>
          <a:xfrm>
            <a:off x="610022" y="1577339"/>
            <a:ext cx="5307192" cy="307778"/>
          </a:xfrm>
          <a:prstGeom prst="rect">
            <a:avLst/>
          </a:prstGeom>
        </p:spPr>
        <p:txBody>
          <a:bodyPr>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37"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44" name="Rettangolo"/>
          <p:cNvSpPr/>
          <p:nvPr/>
        </p:nvSpPr>
        <p:spPr>
          <a:xfrm>
            <a:off x="0" y="0"/>
            <a:ext cx="12192676" cy="6855719"/>
          </a:xfrm>
          <a:prstGeom prst="rect">
            <a:avLst/>
          </a:prstGeom>
          <a:blipFill>
            <a:blip r:embed="rId2"/>
            <a:stretch>
              <a:fillRect/>
            </a:stretch>
          </a:blipFill>
          <a:ln w="12700">
            <a:miter lim="400000"/>
          </a:ln>
        </p:spPr>
        <p:txBody>
          <a:bodyPr lIns="45719" rIns="45719" anchor="ctr"/>
          <a:lstStyle/>
          <a:p>
            <a:pPr>
              <a:defRPr sz="1700"/>
            </a:pPr>
            <a:endParaRPr/>
          </a:p>
        </p:txBody>
      </p:sp>
      <p:sp>
        <p:nvSpPr>
          <p:cNvPr id="45" name="Titolo Testo"/>
          <p:cNvSpPr txBox="1">
            <a:spLocks noGrp="1"/>
          </p:cNvSpPr>
          <p:nvPr>
            <p:ph type="title"/>
          </p:nvPr>
        </p:nvSpPr>
        <p:spPr>
          <a:xfrm>
            <a:off x="1273913" y="448460"/>
            <a:ext cx="9652618" cy="492445"/>
          </a:xfrm>
          <a:prstGeom prst="rect">
            <a:avLst/>
          </a:prstGeom>
        </p:spPr>
        <p:txBody>
          <a:bodyPr>
            <a:normAutofit/>
          </a:bodyPr>
          <a:lstStyle>
            <a:lvl1pPr>
              <a:defRPr sz="3100"/>
            </a:lvl1pPr>
          </a:lstStyle>
          <a:p>
            <a:r>
              <a:t>Titolo Testo</a:t>
            </a:r>
          </a:p>
        </p:txBody>
      </p:sp>
      <p:sp>
        <p:nvSpPr>
          <p:cNvPr id="46"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ttangolo"/>
          <p:cNvSpPr/>
          <p:nvPr/>
        </p:nvSpPr>
        <p:spPr>
          <a:xfrm>
            <a:off x="0" y="0"/>
            <a:ext cx="12192676" cy="6855719"/>
          </a:xfrm>
          <a:prstGeom prst="rect">
            <a:avLst/>
          </a:prstGeom>
          <a:blipFill>
            <a:blip r:embed="rId7"/>
            <a:stretch>
              <a:fillRect/>
            </a:stretch>
          </a:blipFill>
          <a:ln w="12700">
            <a:miter lim="400000"/>
          </a:ln>
        </p:spPr>
        <p:txBody>
          <a:bodyPr lIns="45719" rIns="45719" anchor="ctr"/>
          <a:lstStyle/>
          <a:p>
            <a:pPr>
              <a:defRPr sz="1700"/>
            </a:pPr>
            <a:endParaRPr/>
          </a:p>
        </p:txBody>
      </p:sp>
      <p:sp>
        <p:nvSpPr>
          <p:cNvPr id="3" name="Rettangolo"/>
          <p:cNvSpPr/>
          <p:nvPr/>
        </p:nvSpPr>
        <p:spPr>
          <a:xfrm>
            <a:off x="0" y="3579078"/>
            <a:ext cx="12192677" cy="1805497"/>
          </a:xfrm>
          <a:prstGeom prst="rect">
            <a:avLst/>
          </a:prstGeom>
          <a:ln w="12191">
            <a:solidFill>
              <a:srgbClr val="41709C"/>
            </a:solidFill>
          </a:ln>
        </p:spPr>
        <p:txBody>
          <a:bodyPr lIns="45719" rIns="45719" anchor="ctr"/>
          <a:lstStyle/>
          <a:p>
            <a:pPr>
              <a:defRPr sz="1700"/>
            </a:pPr>
            <a:endParaRPr/>
          </a:p>
        </p:txBody>
      </p:sp>
      <p:sp>
        <p:nvSpPr>
          <p:cNvPr id="4" name="Titolo Testo"/>
          <p:cNvSpPr txBox="1">
            <a:spLocks noGrp="1"/>
          </p:cNvSpPr>
          <p:nvPr>
            <p:ph type="title"/>
          </p:nvPr>
        </p:nvSpPr>
        <p:spPr>
          <a:xfrm>
            <a:off x="609600" y="274637"/>
            <a:ext cx="10972800" cy="13255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p>
            <a:r>
              <a:t>Titolo Testo</a:t>
            </a:r>
          </a:p>
        </p:txBody>
      </p:sp>
      <p:sp>
        <p:nvSpPr>
          <p:cNvPr id="5" name="Corpo livello uno…"/>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p>
            <a:r>
              <a:t>Corpo livello uno</a:t>
            </a:r>
          </a:p>
          <a:p>
            <a:pPr lvl="1"/>
            <a:r>
              <a:t>Corpo livello due</a:t>
            </a:r>
          </a:p>
          <a:p>
            <a:pPr lvl="2"/>
            <a:r>
              <a:t>Corpo livello tre</a:t>
            </a:r>
          </a:p>
          <a:p>
            <a:pPr lvl="3"/>
            <a:r>
              <a:t>Corpo livello quattro</a:t>
            </a:r>
          </a:p>
          <a:p>
            <a:pPr lvl="4"/>
            <a:r>
              <a:t>Corpo livello cinque</a:t>
            </a:r>
          </a:p>
        </p:txBody>
      </p:sp>
      <p:sp>
        <p:nvSpPr>
          <p:cNvPr id="6" name="Numero diapositiva"/>
          <p:cNvSpPr txBox="1">
            <a:spLocks noGrp="1"/>
          </p:cNvSpPr>
          <p:nvPr>
            <p:ph type="sldNum" sz="quarter" idx="2"/>
          </p:nvPr>
        </p:nvSpPr>
        <p:spPr>
          <a:xfrm>
            <a:off x="11337957" y="6377938"/>
            <a:ext cx="252463" cy="266701"/>
          </a:xfrm>
          <a:prstGeom prst="rect">
            <a:avLst/>
          </a:prstGeom>
          <a:ln w="12700">
            <a:miter lim="400000"/>
          </a:ln>
        </p:spPr>
        <p:txBody>
          <a:bodyPr wrap="none" lIns="0" tIns="0" rIns="0" bIns="0">
            <a:spAutoFit/>
          </a:bodyPr>
          <a:lstStyle>
            <a:lvl1pPr algn="r">
              <a:defRPr>
                <a:solidFill>
                  <a:srgbClr val="888888"/>
                </a:solidFill>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l" defTabSz="914400" rtl="0" latinLnBrk="0">
        <a:lnSpc>
          <a:spcPct val="100000"/>
        </a:lnSpc>
        <a:spcBef>
          <a:spcPts val="0"/>
        </a:spcBef>
        <a:spcAft>
          <a:spcPts val="0"/>
        </a:spcAft>
        <a:buClrTx/>
        <a:buSzTx/>
        <a:buFontTx/>
        <a:buNone/>
        <a:tabLst/>
        <a:defRPr sz="3200" b="1" i="0" u="none" strike="noStrike" cap="none" spc="0" baseline="0">
          <a:solidFill>
            <a:srgbClr val="000000"/>
          </a:solidFill>
          <a:uFillTx/>
          <a:latin typeface="+mn-lt"/>
          <a:ea typeface="+mn-ea"/>
          <a:cs typeface="+mn-cs"/>
          <a:sym typeface="Arial"/>
        </a:defRPr>
      </a:lvl1pPr>
      <a:lvl2pPr marL="0" marR="0" indent="457200" algn="l" defTabSz="914400" rtl="0" latinLnBrk="0">
        <a:lnSpc>
          <a:spcPct val="100000"/>
        </a:lnSpc>
        <a:spcBef>
          <a:spcPts val="0"/>
        </a:spcBef>
        <a:spcAft>
          <a:spcPts val="0"/>
        </a:spcAft>
        <a:buClrTx/>
        <a:buSzTx/>
        <a:buFontTx/>
        <a:buNone/>
        <a:tabLst/>
        <a:defRPr sz="3200" b="1" i="0" u="none" strike="noStrike" cap="none" spc="0" baseline="0">
          <a:solidFill>
            <a:srgbClr val="000000"/>
          </a:solidFill>
          <a:uFillTx/>
          <a:latin typeface="+mn-lt"/>
          <a:ea typeface="+mn-ea"/>
          <a:cs typeface="+mn-cs"/>
          <a:sym typeface="Arial"/>
        </a:defRPr>
      </a:lvl2pPr>
      <a:lvl3pPr marL="0" marR="0" indent="914400" algn="l" defTabSz="914400" rtl="0" latinLnBrk="0">
        <a:lnSpc>
          <a:spcPct val="100000"/>
        </a:lnSpc>
        <a:spcBef>
          <a:spcPts val="0"/>
        </a:spcBef>
        <a:spcAft>
          <a:spcPts val="0"/>
        </a:spcAft>
        <a:buClrTx/>
        <a:buSzTx/>
        <a:buFontTx/>
        <a:buNone/>
        <a:tabLst/>
        <a:defRPr sz="3200" b="1" i="0" u="none" strike="noStrike" cap="none" spc="0" baseline="0">
          <a:solidFill>
            <a:srgbClr val="000000"/>
          </a:solidFill>
          <a:uFillTx/>
          <a:latin typeface="+mn-lt"/>
          <a:ea typeface="+mn-ea"/>
          <a:cs typeface="+mn-cs"/>
          <a:sym typeface="Arial"/>
        </a:defRPr>
      </a:lvl3pPr>
      <a:lvl4pPr marL="0" marR="0" indent="1371600" algn="l" defTabSz="914400" rtl="0" latinLnBrk="0">
        <a:lnSpc>
          <a:spcPct val="100000"/>
        </a:lnSpc>
        <a:spcBef>
          <a:spcPts val="0"/>
        </a:spcBef>
        <a:spcAft>
          <a:spcPts val="0"/>
        </a:spcAft>
        <a:buClrTx/>
        <a:buSzTx/>
        <a:buFontTx/>
        <a:buNone/>
        <a:tabLst/>
        <a:defRPr sz="3200" b="1" i="0" u="none" strike="noStrike" cap="none" spc="0" baseline="0">
          <a:solidFill>
            <a:srgbClr val="000000"/>
          </a:solidFill>
          <a:uFillTx/>
          <a:latin typeface="+mn-lt"/>
          <a:ea typeface="+mn-ea"/>
          <a:cs typeface="+mn-cs"/>
          <a:sym typeface="Arial"/>
        </a:defRPr>
      </a:lvl4pPr>
      <a:lvl5pPr marL="0" marR="0" indent="1828800" algn="l" defTabSz="914400" rtl="0" latinLnBrk="0">
        <a:lnSpc>
          <a:spcPct val="100000"/>
        </a:lnSpc>
        <a:spcBef>
          <a:spcPts val="0"/>
        </a:spcBef>
        <a:spcAft>
          <a:spcPts val="0"/>
        </a:spcAft>
        <a:buClrTx/>
        <a:buSzTx/>
        <a:buFontTx/>
        <a:buNone/>
        <a:tabLst/>
        <a:defRPr sz="3200" b="1" i="0" u="none" strike="noStrike" cap="none" spc="0" baseline="0">
          <a:solidFill>
            <a:srgbClr val="000000"/>
          </a:solidFill>
          <a:uFillTx/>
          <a:latin typeface="+mn-lt"/>
          <a:ea typeface="+mn-ea"/>
          <a:cs typeface="+mn-cs"/>
          <a:sym typeface="Arial"/>
        </a:defRPr>
      </a:lvl5pPr>
      <a:lvl6pPr marL="0" marR="0" indent="2286000" algn="l" defTabSz="914400" rtl="0" latinLnBrk="0">
        <a:lnSpc>
          <a:spcPct val="100000"/>
        </a:lnSpc>
        <a:spcBef>
          <a:spcPts val="0"/>
        </a:spcBef>
        <a:spcAft>
          <a:spcPts val="0"/>
        </a:spcAft>
        <a:buClrTx/>
        <a:buSzTx/>
        <a:buFontTx/>
        <a:buNone/>
        <a:tabLst/>
        <a:defRPr sz="3200" b="1" i="0" u="none" strike="noStrike" cap="none" spc="0" baseline="0">
          <a:solidFill>
            <a:srgbClr val="000000"/>
          </a:solidFill>
          <a:uFillTx/>
          <a:latin typeface="+mn-lt"/>
          <a:ea typeface="+mn-ea"/>
          <a:cs typeface="+mn-cs"/>
          <a:sym typeface="Arial"/>
        </a:defRPr>
      </a:lvl6pPr>
      <a:lvl7pPr marL="0" marR="0" indent="2743200" algn="l" defTabSz="914400" rtl="0" latinLnBrk="0">
        <a:lnSpc>
          <a:spcPct val="100000"/>
        </a:lnSpc>
        <a:spcBef>
          <a:spcPts val="0"/>
        </a:spcBef>
        <a:spcAft>
          <a:spcPts val="0"/>
        </a:spcAft>
        <a:buClrTx/>
        <a:buSzTx/>
        <a:buFontTx/>
        <a:buNone/>
        <a:tabLst/>
        <a:defRPr sz="3200" b="1" i="0" u="none" strike="noStrike" cap="none" spc="0" baseline="0">
          <a:solidFill>
            <a:srgbClr val="000000"/>
          </a:solidFill>
          <a:uFillTx/>
          <a:latin typeface="+mn-lt"/>
          <a:ea typeface="+mn-ea"/>
          <a:cs typeface="+mn-cs"/>
          <a:sym typeface="Arial"/>
        </a:defRPr>
      </a:lvl7pPr>
      <a:lvl8pPr marL="0" marR="0" indent="3200400" algn="l" defTabSz="914400" rtl="0" latinLnBrk="0">
        <a:lnSpc>
          <a:spcPct val="100000"/>
        </a:lnSpc>
        <a:spcBef>
          <a:spcPts val="0"/>
        </a:spcBef>
        <a:spcAft>
          <a:spcPts val="0"/>
        </a:spcAft>
        <a:buClrTx/>
        <a:buSzTx/>
        <a:buFontTx/>
        <a:buNone/>
        <a:tabLst/>
        <a:defRPr sz="3200" b="1" i="0" u="none" strike="noStrike" cap="none" spc="0" baseline="0">
          <a:solidFill>
            <a:srgbClr val="000000"/>
          </a:solidFill>
          <a:uFillTx/>
          <a:latin typeface="+mn-lt"/>
          <a:ea typeface="+mn-ea"/>
          <a:cs typeface="+mn-cs"/>
          <a:sym typeface="Arial"/>
        </a:defRPr>
      </a:lvl8pPr>
      <a:lvl9pPr marL="0" marR="0" indent="3657600" algn="l" defTabSz="914400" rtl="0" latinLnBrk="0">
        <a:lnSpc>
          <a:spcPct val="100000"/>
        </a:lnSpc>
        <a:spcBef>
          <a:spcPts val="0"/>
        </a:spcBef>
        <a:spcAft>
          <a:spcPts val="0"/>
        </a:spcAft>
        <a:buClrTx/>
        <a:buSzTx/>
        <a:buFontTx/>
        <a:buNone/>
        <a:tabLst/>
        <a:defRPr sz="3200" b="1" i="0" u="none" strike="noStrike" cap="none" spc="0" baseline="0">
          <a:solidFill>
            <a:srgbClr val="000000"/>
          </a:solidFill>
          <a:uFillTx/>
          <a:latin typeface="+mn-lt"/>
          <a:ea typeface="+mn-ea"/>
          <a:cs typeface="+mn-cs"/>
          <a:sym typeface="Arial"/>
        </a:defRPr>
      </a:lvl9pPr>
    </p:titleStyle>
    <p:bodyStyle>
      <a:lvl1pPr marL="0" marR="0" indent="0" algn="l" defTabSz="914400"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mn-lt"/>
          <a:ea typeface="+mn-ea"/>
          <a:cs typeface="+mn-cs"/>
          <a:sym typeface="Arial"/>
        </a:defRPr>
      </a:lvl1pPr>
      <a:lvl2pPr marL="0" marR="0" indent="455919" algn="l" defTabSz="914400"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mn-lt"/>
          <a:ea typeface="+mn-ea"/>
          <a:cs typeface="+mn-cs"/>
          <a:sym typeface="Arial"/>
        </a:defRPr>
      </a:lvl2pPr>
      <a:lvl3pPr marL="0" marR="0" indent="911839" algn="l" defTabSz="914400"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mn-lt"/>
          <a:ea typeface="+mn-ea"/>
          <a:cs typeface="+mn-cs"/>
          <a:sym typeface="Arial"/>
        </a:defRPr>
      </a:lvl3pPr>
      <a:lvl4pPr marL="0" marR="0" indent="1367759" algn="l" defTabSz="914400"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mn-lt"/>
          <a:ea typeface="+mn-ea"/>
          <a:cs typeface="+mn-cs"/>
          <a:sym typeface="Arial"/>
        </a:defRPr>
      </a:lvl4pPr>
      <a:lvl5pPr marL="0" marR="0" indent="1823679" algn="l" defTabSz="914400"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mn-lt"/>
          <a:ea typeface="+mn-ea"/>
          <a:cs typeface="+mn-cs"/>
          <a:sym typeface="Arial"/>
        </a:defRPr>
      </a:lvl5pPr>
      <a:lvl6pPr marL="0" marR="0" indent="2279599" algn="l" defTabSz="914400"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mn-lt"/>
          <a:ea typeface="+mn-ea"/>
          <a:cs typeface="+mn-cs"/>
          <a:sym typeface="Arial"/>
        </a:defRPr>
      </a:lvl6pPr>
      <a:lvl7pPr marL="0" marR="0" indent="2735519" algn="l" defTabSz="914400"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mn-lt"/>
          <a:ea typeface="+mn-ea"/>
          <a:cs typeface="+mn-cs"/>
          <a:sym typeface="Arial"/>
        </a:defRPr>
      </a:lvl7pPr>
      <a:lvl8pPr marL="0" marR="0" indent="3191438" algn="l" defTabSz="914400"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mn-lt"/>
          <a:ea typeface="+mn-ea"/>
          <a:cs typeface="+mn-cs"/>
          <a:sym typeface="Arial"/>
        </a:defRPr>
      </a:lvl8pPr>
      <a:lvl9pPr marL="0" marR="0" indent="3647358" algn="l" defTabSz="914400"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mn-lt"/>
          <a:ea typeface="+mn-ea"/>
          <a:cs typeface="+mn-cs"/>
          <a:sym typeface="Arial"/>
        </a:defRPr>
      </a:lvl9pPr>
    </p:bodyStyle>
    <p:otherStyle>
      <a:lvl1pPr marL="0" marR="0" indent="0" algn="r" defTabSz="9144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Trebuchet MS"/>
        </a:defRPr>
      </a:lvl1pPr>
      <a:lvl2pPr marL="0" marR="0" indent="457200" algn="r" defTabSz="9144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Trebuchet MS"/>
        </a:defRPr>
      </a:lvl2pPr>
      <a:lvl3pPr marL="0" marR="0" indent="914400" algn="r" defTabSz="9144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Trebuchet MS"/>
        </a:defRPr>
      </a:lvl3pPr>
      <a:lvl4pPr marL="0" marR="0" indent="1371600" algn="r" defTabSz="9144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Trebuchet MS"/>
        </a:defRPr>
      </a:lvl4pPr>
      <a:lvl5pPr marL="0" marR="0" indent="1828800" algn="r" defTabSz="9144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Trebuchet MS"/>
        </a:defRPr>
      </a:lvl5pPr>
      <a:lvl6pPr marL="0" marR="0" indent="2286000" algn="r" defTabSz="9144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Trebuchet MS"/>
        </a:defRPr>
      </a:lvl6pPr>
      <a:lvl7pPr marL="0" marR="0" indent="2743200" algn="r" defTabSz="9144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Trebuchet MS"/>
        </a:defRPr>
      </a:lvl7pPr>
      <a:lvl8pPr marL="0" marR="0" indent="3200400" algn="r" defTabSz="9144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Trebuchet MS"/>
        </a:defRPr>
      </a:lvl8pPr>
      <a:lvl9pPr marL="0" marR="0" indent="3657600" algn="r" defTabSz="9144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Trebuchet M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LUOGO DATA"/>
          <p:cNvSpPr txBox="1"/>
          <p:nvPr/>
        </p:nvSpPr>
        <p:spPr>
          <a:xfrm>
            <a:off x="9645760" y="6525586"/>
            <a:ext cx="1418283" cy="190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a:spcBef>
                <a:spcPts val="100"/>
              </a:spcBef>
              <a:defRPr sz="1200" spc="-10">
                <a:solidFill>
                  <a:srgbClr val="FFFFFF"/>
                </a:solidFill>
                <a:latin typeface="Century Gothic"/>
                <a:ea typeface="Century Gothic"/>
                <a:cs typeface="Century Gothic"/>
                <a:sym typeface="Century Gothic"/>
              </a:defRPr>
            </a:lvl1pPr>
          </a:lstStyle>
          <a:p>
            <a:r>
              <a:rPr lang="it-IT" dirty="0"/>
              <a:t>30 novembre 2023</a:t>
            </a:r>
            <a:endParaRPr dirty="0"/>
          </a:p>
        </p:txBody>
      </p:sp>
      <p:grpSp>
        <p:nvGrpSpPr>
          <p:cNvPr id="65" name="Raggruppa"/>
          <p:cNvGrpSpPr/>
          <p:nvPr/>
        </p:nvGrpSpPr>
        <p:grpSpPr>
          <a:xfrm>
            <a:off x="0" y="3041246"/>
            <a:ext cx="12192000" cy="3170097"/>
            <a:chOff x="0" y="-190947"/>
            <a:chExt cx="12192000" cy="2881905"/>
          </a:xfrm>
        </p:grpSpPr>
        <p:sp>
          <p:nvSpPr>
            <p:cNvPr id="63" name="Rettangolo"/>
            <p:cNvSpPr/>
            <p:nvPr/>
          </p:nvSpPr>
          <p:spPr>
            <a:xfrm>
              <a:off x="0" y="-1"/>
              <a:ext cx="12192000" cy="2500010"/>
            </a:xfrm>
            <a:prstGeom prst="rect">
              <a:avLst/>
            </a:prstGeom>
            <a:solidFill>
              <a:srgbClr val="004E5A"/>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latin typeface="Century Gothic" panose="020B0502020202020204" pitchFamily="34" charset="0"/>
              </a:endParaRPr>
            </a:p>
          </p:txBody>
        </p:sp>
        <p:sp>
          <p:nvSpPr>
            <p:cNvPr id="64" name="TITOLO"/>
            <p:cNvSpPr txBox="1"/>
            <p:nvPr/>
          </p:nvSpPr>
          <p:spPr>
            <a:xfrm>
              <a:off x="0" y="-190947"/>
              <a:ext cx="12192000" cy="288190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endParaRPr lang="it-IT" sz="2800" dirty="0">
                <a:latin typeface="Century Gothic" panose="020B0502020202020204" pitchFamily="34" charset="0"/>
              </a:endParaRPr>
            </a:p>
            <a:p>
              <a:r>
                <a:rPr lang="it-IT" sz="3200" dirty="0">
                  <a:latin typeface="Century Gothic" panose="020B0502020202020204" pitchFamily="34" charset="0"/>
                </a:rPr>
                <a:t>La persona assistita,</a:t>
              </a:r>
            </a:p>
            <a:p>
              <a:r>
                <a:rPr lang="it-IT" sz="3200" dirty="0">
                  <a:latin typeface="Century Gothic" panose="020B0502020202020204" pitchFamily="34" charset="0"/>
                </a:rPr>
                <a:t>la prossimità,</a:t>
              </a:r>
            </a:p>
            <a:p>
              <a:r>
                <a:rPr lang="it-IT" sz="3200" dirty="0">
                  <a:latin typeface="Century Gothic" panose="020B0502020202020204" pitchFamily="34" charset="0"/>
                </a:rPr>
                <a:t>la sanità digitale</a:t>
              </a:r>
            </a:p>
            <a:p>
              <a:endParaRPr lang="it-IT" sz="2800" dirty="0">
                <a:latin typeface="Century Gothic" panose="020B0502020202020204" pitchFamily="34" charset="0"/>
              </a:endParaRPr>
            </a:p>
            <a:p>
              <a:r>
                <a:rPr lang="it-IT" sz="2000" dirty="0">
                  <a:latin typeface="Century Gothic" panose="020B0502020202020204" pitchFamily="34" charset="0"/>
                </a:rPr>
                <a:t>P. Giurdanella </a:t>
              </a:r>
            </a:p>
            <a:p>
              <a:endParaRPr lang="it-IT" sz="2800" dirty="0">
                <a:latin typeface="Century Gothic" panose="020B0502020202020204" pitchFamily="34" charset="0"/>
              </a:endParaRPr>
            </a:p>
          </p:txBody>
        </p:sp>
      </p:grpSp>
      <p:pic>
        <p:nvPicPr>
          <p:cNvPr id="3" name="Immagine 2" descr="Immagine che contiene testo&#10;&#10;Descrizione generata automaticamente">
            <a:extLst>
              <a:ext uri="{FF2B5EF4-FFF2-40B4-BE49-F238E27FC236}">
                <a16:creationId xmlns:a16="http://schemas.microsoft.com/office/drawing/2014/main" id="{7191BEA0-DFCA-9D19-FED9-DB6B4E7629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733082"/>
            <a:ext cx="4352431" cy="1302552"/>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UOGO DATA">
            <a:extLst>
              <a:ext uri="{FF2B5EF4-FFF2-40B4-BE49-F238E27FC236}">
                <a16:creationId xmlns:a16="http://schemas.microsoft.com/office/drawing/2014/main" id="{B0B6C7E4-7316-C1FC-C2E4-29DFA5F4E919}"/>
              </a:ext>
            </a:extLst>
          </p:cNvPr>
          <p:cNvSpPr txBox="1"/>
          <p:nvPr/>
        </p:nvSpPr>
        <p:spPr>
          <a:xfrm>
            <a:off x="9645760" y="6525586"/>
            <a:ext cx="1418283" cy="190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a:spcBef>
                <a:spcPts val="100"/>
              </a:spcBef>
              <a:defRPr sz="1200" spc="-10">
                <a:solidFill>
                  <a:srgbClr val="FFFFFF"/>
                </a:solidFill>
                <a:latin typeface="Century Gothic"/>
                <a:ea typeface="Century Gothic"/>
                <a:cs typeface="Century Gothic"/>
                <a:sym typeface="Century Gothic"/>
              </a:defRPr>
            </a:lvl1pPr>
          </a:lstStyle>
          <a:p>
            <a:r>
              <a:rPr lang="it-IT" dirty="0"/>
              <a:t>30 novembre 2023</a:t>
            </a:r>
            <a:endParaRPr dirty="0"/>
          </a:p>
        </p:txBody>
      </p:sp>
      <p:sp>
        <p:nvSpPr>
          <p:cNvPr id="5" name="object 2">
            <a:extLst>
              <a:ext uri="{FF2B5EF4-FFF2-40B4-BE49-F238E27FC236}">
                <a16:creationId xmlns:a16="http://schemas.microsoft.com/office/drawing/2014/main" id="{31213549-5766-51DE-2891-EBB6DDB26D13}"/>
              </a:ext>
            </a:extLst>
          </p:cNvPr>
          <p:cNvSpPr txBox="1">
            <a:spLocks/>
          </p:cNvSpPr>
          <p:nvPr/>
        </p:nvSpPr>
        <p:spPr>
          <a:xfrm>
            <a:off x="487317" y="476671"/>
            <a:ext cx="7698941" cy="1120820"/>
          </a:xfrm>
          <a:prstGeom prst="rect">
            <a:avLst/>
          </a:prstGeom>
        </p:spPr>
        <p:txBody>
          <a:bodyPr vert="horz" wrap="square" lIns="0" tIns="12700" rIns="0" bIns="0" rtlCol="0">
            <a:spAutoFit/>
          </a:bodyPr>
          <a:lstStyle>
            <a:lvl1pPr eaLnBrk="1" hangingPunct="1">
              <a:defRPr sz="2400" b="1" i="0">
                <a:solidFill>
                  <a:schemeClr val="tx1"/>
                </a:solidFill>
                <a:latin typeface="Century Gothic"/>
                <a:ea typeface="+mj-ea"/>
                <a:cs typeface="Century Gothic"/>
              </a:defRPr>
            </a:lvl1pPr>
          </a:lstStyle>
          <a:p>
            <a:r>
              <a:rPr lang="it-IT" kern="0" dirty="0">
                <a:latin typeface="Century Gothic" panose="020B0502020202020204" pitchFamily="34" charset="0"/>
              </a:rPr>
              <a:t>2. I nuovi bisogni assistenziali: la «fragilità digitale»</a:t>
            </a:r>
          </a:p>
          <a:p>
            <a:endParaRPr lang="it-IT" kern="0" dirty="0">
              <a:latin typeface="+mj-lt"/>
            </a:endParaRPr>
          </a:p>
          <a:p>
            <a:endParaRPr lang="it-IT" kern="0" dirty="0">
              <a:latin typeface="+mj-lt"/>
            </a:endParaRPr>
          </a:p>
        </p:txBody>
      </p:sp>
      <p:sp>
        <p:nvSpPr>
          <p:cNvPr id="10" name="CasellaDiTesto 9">
            <a:extLst>
              <a:ext uri="{FF2B5EF4-FFF2-40B4-BE49-F238E27FC236}">
                <a16:creationId xmlns:a16="http://schemas.microsoft.com/office/drawing/2014/main" id="{28E833C3-23E9-1428-D4DA-44CCE7C19119}"/>
              </a:ext>
            </a:extLst>
          </p:cNvPr>
          <p:cNvSpPr txBox="1"/>
          <p:nvPr/>
        </p:nvSpPr>
        <p:spPr>
          <a:xfrm>
            <a:off x="454992" y="1184395"/>
            <a:ext cx="10789657" cy="6211957"/>
          </a:xfrm>
          <a:prstGeom prst="rect">
            <a:avLst/>
          </a:prstGeom>
          <a:noFill/>
        </p:spPr>
        <p:txBody>
          <a:bodyPr wrap="square">
            <a:spAutoFit/>
          </a:bodyPr>
          <a:lstStyle/>
          <a:p>
            <a:pPr>
              <a:spcBef>
                <a:spcPts val="400"/>
              </a:spcBef>
              <a:defRPr sz="1700">
                <a:latin typeface="Century Gothic"/>
                <a:ea typeface="Century Gothic"/>
                <a:cs typeface="Century Gothic"/>
                <a:sym typeface="Century Gothic"/>
              </a:defRPr>
            </a:pPr>
            <a:r>
              <a:rPr lang="it-IT" sz="1900" dirty="0"/>
              <a:t>La diffusione di servizi digitali e la spinta al digitale ed ai sistemi on-line rischia di aprire, almeno nel breve e medio periodo, un nuovo divario, escludendo molti cittadini che presentano diverse forme di fragilità (deficit sensoriali, di reddito, di istruzione, di connettività, di lingua, ecc.). </a:t>
            </a:r>
          </a:p>
          <a:p>
            <a:pPr>
              <a:spcBef>
                <a:spcPts val="400"/>
              </a:spcBef>
              <a:defRPr sz="1700">
                <a:latin typeface="Century Gothic"/>
                <a:ea typeface="Century Gothic"/>
                <a:cs typeface="Century Gothic"/>
                <a:sym typeface="Century Gothic"/>
              </a:defRPr>
            </a:pPr>
            <a:endParaRPr lang="it-IT" sz="1900" dirty="0"/>
          </a:p>
          <a:p>
            <a:pPr>
              <a:spcBef>
                <a:spcPts val="400"/>
              </a:spcBef>
              <a:defRPr sz="1700">
                <a:latin typeface="Century Gothic"/>
                <a:ea typeface="Century Gothic"/>
                <a:cs typeface="Century Gothic"/>
                <a:sym typeface="Century Gothic"/>
              </a:defRPr>
            </a:pPr>
            <a:r>
              <a:rPr lang="it-IT" sz="1900" dirty="0"/>
              <a:t>E’ necessario porre particolare attenzione ad alcuni aspetti peculiari:</a:t>
            </a:r>
          </a:p>
          <a:p>
            <a:pPr>
              <a:spcBef>
                <a:spcPts val="400"/>
              </a:spcBef>
              <a:defRPr sz="1700">
                <a:latin typeface="Century Gothic"/>
                <a:ea typeface="Century Gothic"/>
                <a:cs typeface="Century Gothic"/>
                <a:sym typeface="Century Gothic"/>
              </a:defRPr>
            </a:pPr>
            <a:endParaRPr lang="it-IT" sz="1900" dirty="0"/>
          </a:p>
          <a:p>
            <a:pPr marL="285748" indent="-285748">
              <a:spcBef>
                <a:spcPts val="400"/>
              </a:spcBef>
              <a:buFont typeface="Arial" panose="020B0604020202020204" pitchFamily="34" charset="0"/>
              <a:buChar char="•"/>
              <a:defRPr sz="1700">
                <a:latin typeface="Century Gothic"/>
                <a:ea typeface="Century Gothic"/>
                <a:cs typeface="Century Gothic"/>
                <a:sym typeface="Century Gothic"/>
              </a:defRPr>
            </a:pPr>
            <a:r>
              <a:rPr lang="it-IT" sz="1900" b="1" dirty="0"/>
              <a:t>Usabilità</a:t>
            </a:r>
            <a:r>
              <a:rPr lang="it-IT" sz="1900" dirty="0"/>
              <a:t>, come criterio standard per azzerare il digital divide;</a:t>
            </a:r>
          </a:p>
          <a:p>
            <a:pPr marL="285748" indent="-285748">
              <a:spcBef>
                <a:spcPts val="400"/>
              </a:spcBef>
              <a:buFont typeface="Arial" panose="020B0604020202020204" pitchFamily="34" charset="0"/>
              <a:buChar char="•"/>
              <a:defRPr sz="1700">
                <a:latin typeface="Century Gothic"/>
                <a:ea typeface="Century Gothic"/>
                <a:cs typeface="Century Gothic"/>
                <a:sym typeface="Century Gothic"/>
              </a:defRPr>
            </a:pPr>
            <a:r>
              <a:rPr lang="it-IT" sz="1900" b="1" dirty="0"/>
              <a:t>Multicanalità</a:t>
            </a:r>
            <a:r>
              <a:rPr lang="it-IT" sz="1900" dirty="0"/>
              <a:t> </a:t>
            </a:r>
            <a:r>
              <a:rPr lang="it-IT" sz="1900" b="1" dirty="0"/>
              <a:t>integrata</a:t>
            </a:r>
            <a:r>
              <a:rPr lang="it-IT" sz="1900" dirty="0"/>
              <a:t>: prevedere una molteplicità di canali con cui i professionisti possono accompagnare i cittadini nel percorso a loro più fruibile;</a:t>
            </a:r>
          </a:p>
          <a:p>
            <a:pPr marL="285748" indent="-285748">
              <a:spcBef>
                <a:spcPts val="400"/>
              </a:spcBef>
              <a:buFont typeface="Arial" panose="020B0604020202020204" pitchFamily="34" charset="0"/>
              <a:buChar char="•"/>
              <a:defRPr sz="1700">
                <a:latin typeface="Century Gothic"/>
                <a:ea typeface="Century Gothic"/>
                <a:cs typeface="Century Gothic"/>
                <a:sym typeface="Century Gothic"/>
              </a:defRPr>
            </a:pPr>
            <a:r>
              <a:rPr lang="it-IT" sz="1900" b="1" dirty="0"/>
              <a:t>Progressivo empowerment </a:t>
            </a:r>
            <a:r>
              <a:rPr lang="it-IT" sz="1900" dirty="0"/>
              <a:t>del Cittadino con un approccio che va condiviso e costruito nei team di cura; </a:t>
            </a:r>
          </a:p>
          <a:p>
            <a:pPr marL="285748" indent="-285748">
              <a:spcBef>
                <a:spcPts val="400"/>
              </a:spcBef>
              <a:buFont typeface="Arial" panose="020B0604020202020204" pitchFamily="34" charset="0"/>
              <a:buChar char="•"/>
              <a:defRPr sz="1700">
                <a:latin typeface="Century Gothic"/>
                <a:ea typeface="Century Gothic"/>
                <a:cs typeface="Century Gothic"/>
                <a:sym typeface="Century Gothic"/>
              </a:defRPr>
            </a:pPr>
            <a:r>
              <a:rPr lang="it-IT" sz="1900" b="1" dirty="0"/>
              <a:t>Coinvolgimento della rete di prossimità</a:t>
            </a:r>
            <a:r>
              <a:rPr lang="it-IT" sz="1900" dirty="0"/>
              <a:t>, in logica di collaborazione e supporto alla gestione integrata dei percorsi di cura; </a:t>
            </a:r>
          </a:p>
          <a:p>
            <a:pPr>
              <a:spcBef>
                <a:spcPts val="400"/>
              </a:spcBef>
              <a:defRPr sz="1700">
                <a:latin typeface="Century Gothic"/>
                <a:ea typeface="Century Gothic"/>
                <a:cs typeface="Century Gothic"/>
                <a:sym typeface="Century Gothic"/>
              </a:defRPr>
            </a:pPr>
            <a:endParaRPr lang="it-IT" sz="1900" dirty="0"/>
          </a:p>
          <a:p>
            <a:pPr>
              <a:spcBef>
                <a:spcPts val="400"/>
              </a:spcBef>
              <a:defRPr sz="1700">
                <a:latin typeface="Century Gothic"/>
                <a:ea typeface="Century Gothic"/>
                <a:cs typeface="Century Gothic"/>
                <a:sym typeface="Century Gothic"/>
              </a:defRPr>
            </a:pPr>
            <a:endParaRPr lang="it-IT" sz="1900" dirty="0"/>
          </a:p>
          <a:p>
            <a:pPr>
              <a:spcBef>
                <a:spcPts val="400"/>
              </a:spcBef>
              <a:defRPr sz="1700">
                <a:latin typeface="Century Gothic"/>
                <a:ea typeface="Century Gothic"/>
                <a:cs typeface="Century Gothic"/>
                <a:sym typeface="Century Gothic"/>
              </a:defRPr>
            </a:pPr>
            <a:endParaRPr lang="it-IT" sz="1900" dirty="0"/>
          </a:p>
          <a:p>
            <a:pPr>
              <a:spcBef>
                <a:spcPts val="400"/>
              </a:spcBef>
              <a:defRPr sz="1700">
                <a:latin typeface="Century Gothic"/>
                <a:ea typeface="Century Gothic"/>
                <a:cs typeface="Century Gothic"/>
                <a:sym typeface="Century Gothic"/>
              </a:defRPr>
            </a:pPr>
            <a:endParaRPr lang="it-IT" sz="1900" dirty="0"/>
          </a:p>
          <a:p>
            <a:pPr algn="ctr"/>
            <a:endParaRPr lang="it-IT" sz="1900" i="1" dirty="0"/>
          </a:p>
        </p:txBody>
      </p:sp>
    </p:spTree>
    <p:extLst>
      <p:ext uri="{BB962C8B-B14F-4D97-AF65-F5344CB8AC3E}">
        <p14:creationId xmlns:p14="http://schemas.microsoft.com/office/powerpoint/2010/main" val="38009839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UOGO DATA">
            <a:extLst>
              <a:ext uri="{FF2B5EF4-FFF2-40B4-BE49-F238E27FC236}">
                <a16:creationId xmlns:a16="http://schemas.microsoft.com/office/drawing/2014/main" id="{B0B6C7E4-7316-C1FC-C2E4-29DFA5F4E919}"/>
              </a:ext>
            </a:extLst>
          </p:cNvPr>
          <p:cNvSpPr txBox="1"/>
          <p:nvPr/>
        </p:nvSpPr>
        <p:spPr>
          <a:xfrm>
            <a:off x="9645760" y="6525586"/>
            <a:ext cx="1418283" cy="190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spcBef>
                <a:spcPts val="100"/>
              </a:spcBef>
              <a:defRPr sz="1200" spc="-10">
                <a:solidFill>
                  <a:srgbClr val="FFFFFF"/>
                </a:solidFill>
                <a:latin typeface="Century Gothic"/>
                <a:ea typeface="Century Gothic"/>
                <a:cs typeface="Century Gothic"/>
                <a:sym typeface="Century Gothic"/>
              </a:defRPr>
            </a:lvl1pPr>
          </a:lstStyle>
          <a:p>
            <a:r>
              <a:rPr lang="it-IT" dirty="0"/>
              <a:t>30 novembre 2023</a:t>
            </a:r>
            <a:endParaRPr dirty="0"/>
          </a:p>
        </p:txBody>
      </p:sp>
      <p:sp>
        <p:nvSpPr>
          <p:cNvPr id="2" name="object 2">
            <a:extLst>
              <a:ext uri="{FF2B5EF4-FFF2-40B4-BE49-F238E27FC236}">
                <a16:creationId xmlns:a16="http://schemas.microsoft.com/office/drawing/2014/main" id="{729E56D5-EE20-941C-8B21-DE43C1268731}"/>
              </a:ext>
            </a:extLst>
          </p:cNvPr>
          <p:cNvSpPr txBox="1">
            <a:spLocks/>
          </p:cNvSpPr>
          <p:nvPr/>
        </p:nvSpPr>
        <p:spPr>
          <a:xfrm>
            <a:off x="487317" y="476672"/>
            <a:ext cx="10979577" cy="966931"/>
          </a:xfrm>
          <a:prstGeom prst="rect">
            <a:avLst/>
          </a:prstGeom>
        </p:spPr>
        <p:txBody>
          <a:bodyPr vert="horz" wrap="square" lIns="0" tIns="12700" rIns="0" bIns="0" rtlCol="0">
            <a:spAutoFit/>
          </a:bodyPr>
          <a:lstStyle>
            <a:lvl1pPr eaLnBrk="1" hangingPunct="1">
              <a:defRPr sz="2400" b="1" i="0">
                <a:solidFill>
                  <a:schemeClr val="tx1"/>
                </a:solidFill>
                <a:latin typeface="Century Gothic"/>
                <a:ea typeface="+mj-ea"/>
                <a:cs typeface="Century Gothic"/>
              </a:defRPr>
            </a:lvl1pPr>
          </a:lstStyle>
          <a:p>
            <a:r>
              <a:rPr lang="it-IT" sz="2200" kern="0" dirty="0">
                <a:latin typeface="Century Gothic" panose="020B0502020202020204" pitchFamily="34" charset="0"/>
              </a:rPr>
              <a:t>3. La centralità dell’educazione alla salute e della relazione</a:t>
            </a:r>
          </a:p>
          <a:p>
            <a:endParaRPr lang="it-IT" sz="2000" kern="0" dirty="0">
              <a:latin typeface="Century Gothic" panose="020B0502020202020204" pitchFamily="34" charset="0"/>
            </a:endParaRPr>
          </a:p>
          <a:p>
            <a:endParaRPr lang="it-IT" sz="2000" kern="0" dirty="0">
              <a:latin typeface="Century Gothic" panose="020B0502020202020204" pitchFamily="34" charset="0"/>
            </a:endParaRPr>
          </a:p>
        </p:txBody>
      </p:sp>
      <p:sp>
        <p:nvSpPr>
          <p:cNvPr id="6" name="CasellaDiTesto 5">
            <a:extLst>
              <a:ext uri="{FF2B5EF4-FFF2-40B4-BE49-F238E27FC236}">
                <a16:creationId xmlns:a16="http://schemas.microsoft.com/office/drawing/2014/main" id="{7EF76E04-D5DB-A6FE-9097-F9DE058F854A}"/>
              </a:ext>
            </a:extLst>
          </p:cNvPr>
          <p:cNvSpPr txBox="1"/>
          <p:nvPr/>
        </p:nvSpPr>
        <p:spPr>
          <a:xfrm>
            <a:off x="487317" y="1161712"/>
            <a:ext cx="10275418" cy="47654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spcBef>
                <a:spcPts val="400"/>
              </a:spcBef>
              <a:defRPr sz="1700">
                <a:latin typeface="Century Gothic"/>
                <a:ea typeface="Century Gothic"/>
                <a:cs typeface="Century Gothic"/>
                <a:sym typeface="Century Gothic"/>
              </a:defRPr>
            </a:pPr>
            <a:r>
              <a:rPr lang="it-IT" sz="1900" dirty="0"/>
              <a:t>La relazione ci identifica e identifica gli altri, colloca nel tempo e nello spazio, ci consente di riconoscere i contesti e la nostra posizione nel mondo, attribuisce un senso alle esperienze e alla vita.</a:t>
            </a:r>
          </a:p>
          <a:p>
            <a:pPr>
              <a:spcBef>
                <a:spcPts val="400"/>
              </a:spcBef>
              <a:defRPr sz="1700">
                <a:latin typeface="Century Gothic"/>
                <a:ea typeface="Century Gothic"/>
                <a:cs typeface="Century Gothic"/>
                <a:sym typeface="Century Gothic"/>
              </a:defRPr>
            </a:pPr>
            <a:endParaRPr lang="it-IT" sz="1900" i="1" dirty="0"/>
          </a:p>
          <a:p>
            <a:pPr>
              <a:spcBef>
                <a:spcPts val="400"/>
              </a:spcBef>
              <a:defRPr sz="1700">
                <a:latin typeface="Century Gothic"/>
                <a:ea typeface="Century Gothic"/>
                <a:cs typeface="Century Gothic"/>
                <a:sym typeface="Century Gothic"/>
              </a:defRPr>
            </a:pPr>
            <a:r>
              <a:rPr lang="it-IT" sz="1900" i="1" dirty="0"/>
              <a:t>Qualsiasi gesto di cura, dal più specialistico al più generico, si compie all’interno di una relazione. </a:t>
            </a:r>
          </a:p>
          <a:p>
            <a:pPr>
              <a:spcBef>
                <a:spcPts val="400"/>
              </a:spcBef>
              <a:defRPr sz="1700">
                <a:latin typeface="Century Gothic"/>
                <a:ea typeface="Century Gothic"/>
                <a:cs typeface="Century Gothic"/>
                <a:sym typeface="Century Gothic"/>
              </a:defRPr>
            </a:pPr>
            <a:endParaRPr lang="it-IT" sz="1900" dirty="0"/>
          </a:p>
          <a:p>
            <a:pPr marL="285748" indent="-285748">
              <a:spcBef>
                <a:spcPts val="400"/>
              </a:spcBef>
              <a:buFont typeface="Arial" panose="020B0604020202020204" pitchFamily="34" charset="0"/>
              <a:buChar char="•"/>
              <a:defRPr sz="1700">
                <a:latin typeface="Century Gothic"/>
                <a:ea typeface="Century Gothic"/>
                <a:cs typeface="Century Gothic"/>
                <a:sym typeface="Century Gothic"/>
              </a:defRPr>
            </a:pPr>
            <a:r>
              <a:rPr lang="it-IT" dirty="0"/>
              <a:t>I setting di sanità digitale devono sviluppare fortemente la </a:t>
            </a:r>
            <a:r>
              <a:rPr lang="it-IT" b="1" dirty="0"/>
              <a:t>reciprocità dei processi di cura</a:t>
            </a:r>
            <a:r>
              <a:rPr lang="it-IT" dirty="0"/>
              <a:t>, l’ingaggio e la consapevolezza della Persona Assistita e dei caregiver</a:t>
            </a:r>
          </a:p>
          <a:p>
            <a:pPr>
              <a:spcBef>
                <a:spcPts val="400"/>
              </a:spcBef>
              <a:defRPr sz="1700">
                <a:latin typeface="Century Gothic"/>
                <a:ea typeface="Century Gothic"/>
                <a:cs typeface="Century Gothic"/>
                <a:sym typeface="Century Gothic"/>
              </a:defRPr>
            </a:pPr>
            <a:endParaRPr lang="it-IT" sz="400" dirty="0"/>
          </a:p>
          <a:p>
            <a:pPr marL="285748" indent="-285748">
              <a:spcBef>
                <a:spcPts val="400"/>
              </a:spcBef>
              <a:buFont typeface="Arial" panose="020B0604020202020204" pitchFamily="34" charset="0"/>
              <a:buChar char="•"/>
              <a:defRPr sz="1700">
                <a:latin typeface="Century Gothic"/>
                <a:ea typeface="Century Gothic"/>
                <a:cs typeface="Century Gothic"/>
                <a:sym typeface="Century Gothic"/>
              </a:defRPr>
            </a:pPr>
            <a:r>
              <a:rPr lang="it-IT" b="1" dirty="0"/>
              <a:t>La qualità della relazione</a:t>
            </a:r>
            <a:r>
              <a:rPr lang="it-IT" dirty="0"/>
              <a:t>, soprattutto in setting assistenziali mediati da soluzioni digitali, rimane un importante strumento di fiducia, di motivazione, di aderenza terapeutica e di esito generale del processo di cura</a:t>
            </a:r>
          </a:p>
          <a:p>
            <a:pPr>
              <a:spcBef>
                <a:spcPts val="400"/>
              </a:spcBef>
              <a:defRPr sz="1700">
                <a:latin typeface="Century Gothic"/>
                <a:ea typeface="Century Gothic"/>
                <a:cs typeface="Century Gothic"/>
                <a:sym typeface="Century Gothic"/>
              </a:defRPr>
            </a:pPr>
            <a:endParaRPr lang="it-IT" sz="500" dirty="0"/>
          </a:p>
          <a:p>
            <a:pPr marL="285748" indent="-285748">
              <a:spcBef>
                <a:spcPts val="400"/>
              </a:spcBef>
              <a:buFont typeface="Arial" panose="020B0604020202020204" pitchFamily="34" charset="0"/>
              <a:buChar char="•"/>
              <a:defRPr sz="1700">
                <a:latin typeface="Century Gothic"/>
                <a:ea typeface="Century Gothic"/>
                <a:cs typeface="Century Gothic"/>
                <a:sym typeface="Century Gothic"/>
              </a:defRPr>
            </a:pPr>
            <a:r>
              <a:rPr lang="it-IT" dirty="0"/>
              <a:t>Gli strumenti relazionali devono essere rapportati alla </a:t>
            </a:r>
            <a:r>
              <a:rPr lang="it-IT" dirty="0" err="1"/>
              <a:t>literacy</a:t>
            </a:r>
            <a:r>
              <a:rPr lang="it-IT" dirty="0"/>
              <a:t> digitale del cittadino e della sua rete familiare, pertanto, lo sviluppo delle competenze relazionali digitali deve diventare parte dei </a:t>
            </a:r>
            <a:r>
              <a:rPr lang="it-IT" b="1" dirty="0"/>
              <a:t>percorsi formativi delle professioni di cura</a:t>
            </a:r>
            <a:r>
              <a:rPr lang="it-IT" dirty="0"/>
              <a:t>.</a:t>
            </a:r>
          </a:p>
        </p:txBody>
      </p:sp>
    </p:spTree>
    <p:extLst>
      <p:ext uri="{BB962C8B-B14F-4D97-AF65-F5344CB8AC3E}">
        <p14:creationId xmlns:p14="http://schemas.microsoft.com/office/powerpoint/2010/main" val="46656242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UOGO DATA">
            <a:extLst>
              <a:ext uri="{FF2B5EF4-FFF2-40B4-BE49-F238E27FC236}">
                <a16:creationId xmlns:a16="http://schemas.microsoft.com/office/drawing/2014/main" id="{B0B6C7E4-7316-C1FC-C2E4-29DFA5F4E919}"/>
              </a:ext>
            </a:extLst>
          </p:cNvPr>
          <p:cNvSpPr txBox="1"/>
          <p:nvPr/>
        </p:nvSpPr>
        <p:spPr>
          <a:xfrm>
            <a:off x="9645760" y="6525586"/>
            <a:ext cx="1418283" cy="190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a:spcBef>
                <a:spcPts val="100"/>
              </a:spcBef>
              <a:defRPr sz="1200" spc="-10">
                <a:solidFill>
                  <a:srgbClr val="FFFFFF"/>
                </a:solidFill>
                <a:latin typeface="Century Gothic"/>
                <a:ea typeface="Century Gothic"/>
                <a:cs typeface="Century Gothic"/>
                <a:sym typeface="Century Gothic"/>
              </a:defRPr>
            </a:lvl1pPr>
          </a:lstStyle>
          <a:p>
            <a:r>
              <a:rPr lang="it-IT" dirty="0"/>
              <a:t>30 novembre 2023</a:t>
            </a:r>
            <a:endParaRPr dirty="0"/>
          </a:p>
        </p:txBody>
      </p:sp>
      <p:sp>
        <p:nvSpPr>
          <p:cNvPr id="3" name="object 2">
            <a:extLst>
              <a:ext uri="{FF2B5EF4-FFF2-40B4-BE49-F238E27FC236}">
                <a16:creationId xmlns:a16="http://schemas.microsoft.com/office/drawing/2014/main" id="{6ED992CB-BBE9-E3E4-96C6-008E29155B82}"/>
              </a:ext>
            </a:extLst>
          </p:cNvPr>
          <p:cNvSpPr txBox="1">
            <a:spLocks/>
          </p:cNvSpPr>
          <p:nvPr/>
        </p:nvSpPr>
        <p:spPr>
          <a:xfrm>
            <a:off x="487317" y="476672"/>
            <a:ext cx="7698941" cy="382156"/>
          </a:xfrm>
          <a:prstGeom prst="rect">
            <a:avLst/>
          </a:prstGeom>
        </p:spPr>
        <p:txBody>
          <a:bodyPr vert="horz" wrap="square" lIns="0" tIns="12700" rIns="0" bIns="0" rtlCol="0">
            <a:spAutoFit/>
          </a:bodyPr>
          <a:lstStyle>
            <a:lvl1pPr eaLnBrk="1" hangingPunct="1">
              <a:defRPr sz="2400" b="1" i="0">
                <a:solidFill>
                  <a:schemeClr val="tx1"/>
                </a:solidFill>
                <a:latin typeface="Century Gothic"/>
                <a:ea typeface="+mj-ea"/>
                <a:cs typeface="Century Gothic"/>
              </a:defRPr>
            </a:lvl1pPr>
          </a:lstStyle>
          <a:p>
            <a:r>
              <a:rPr lang="it-IT" kern="0" dirty="0">
                <a:latin typeface="Century Gothic" panose="020B0502020202020204" pitchFamily="34" charset="0"/>
              </a:rPr>
              <a:t>4. La Teleassistenza </a:t>
            </a:r>
          </a:p>
        </p:txBody>
      </p:sp>
      <p:pic>
        <p:nvPicPr>
          <p:cNvPr id="5" name="Immagine 4" descr="Immagine che contiene testo, Carattere, documento, schermata&#10;&#10;Descrizione generata automaticamente">
            <a:extLst>
              <a:ext uri="{FF2B5EF4-FFF2-40B4-BE49-F238E27FC236}">
                <a16:creationId xmlns:a16="http://schemas.microsoft.com/office/drawing/2014/main" id="{2E7C7584-86C8-0FBB-6DEA-EA101F40F5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146" y="1882066"/>
            <a:ext cx="10767286" cy="2899918"/>
          </a:xfrm>
          <a:prstGeom prst="rect">
            <a:avLst/>
          </a:prstGeom>
          <a:effectLst>
            <a:outerShdw blurRad="50800" dist="50800" dir="5400000" algn="ctr" rotWithShape="0">
              <a:srgbClr val="000000">
                <a:alpha val="67000"/>
              </a:srgbClr>
            </a:outerShdw>
          </a:effectLst>
        </p:spPr>
      </p:pic>
    </p:spTree>
    <p:extLst>
      <p:ext uri="{BB962C8B-B14F-4D97-AF65-F5344CB8AC3E}">
        <p14:creationId xmlns:p14="http://schemas.microsoft.com/office/powerpoint/2010/main" val="42115468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UOGO DATA">
            <a:extLst>
              <a:ext uri="{FF2B5EF4-FFF2-40B4-BE49-F238E27FC236}">
                <a16:creationId xmlns:a16="http://schemas.microsoft.com/office/drawing/2014/main" id="{B0B6C7E4-7316-C1FC-C2E4-29DFA5F4E919}"/>
              </a:ext>
            </a:extLst>
          </p:cNvPr>
          <p:cNvSpPr txBox="1"/>
          <p:nvPr/>
        </p:nvSpPr>
        <p:spPr>
          <a:xfrm>
            <a:off x="9645760" y="6525586"/>
            <a:ext cx="1418283" cy="190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spcBef>
                <a:spcPts val="100"/>
              </a:spcBef>
              <a:defRPr sz="1200" spc="-10">
                <a:solidFill>
                  <a:srgbClr val="FFFFFF"/>
                </a:solidFill>
                <a:latin typeface="Century Gothic"/>
                <a:ea typeface="Century Gothic"/>
                <a:cs typeface="Century Gothic"/>
                <a:sym typeface="Century Gothic"/>
              </a:defRPr>
            </a:lvl1pPr>
          </a:lstStyle>
          <a:p>
            <a:r>
              <a:rPr lang="it-IT" dirty="0"/>
              <a:t>30 novembre 2023</a:t>
            </a:r>
            <a:endParaRPr dirty="0"/>
          </a:p>
        </p:txBody>
      </p:sp>
      <p:sp>
        <p:nvSpPr>
          <p:cNvPr id="2" name="Segnaposto testo 2">
            <a:extLst>
              <a:ext uri="{FF2B5EF4-FFF2-40B4-BE49-F238E27FC236}">
                <a16:creationId xmlns:a16="http://schemas.microsoft.com/office/drawing/2014/main" id="{A398E7B9-A15D-C85F-75B4-5845D693D1AC}"/>
              </a:ext>
            </a:extLst>
          </p:cNvPr>
          <p:cNvSpPr>
            <a:spLocks noGrp="1"/>
          </p:cNvSpPr>
          <p:nvPr>
            <p:ph type="body" idx="1"/>
          </p:nvPr>
        </p:nvSpPr>
        <p:spPr>
          <a:xfrm>
            <a:off x="501924" y="2811969"/>
            <a:ext cx="8486140" cy="1508105"/>
          </a:xfrm>
        </p:spPr>
        <p:txBody>
          <a:bodyPr>
            <a:normAutofit/>
          </a:bodyPr>
          <a:lstStyle/>
          <a:p>
            <a:r>
              <a:rPr lang="it-IT" sz="2000" dirty="0">
                <a:latin typeface="Century Gothic" panose="020B0502020202020204" pitchFamily="34" charset="0"/>
                <a:ea typeface="Calibri" panose="020F0502020204030204" pitchFamily="34" charset="0"/>
                <a:cs typeface="Times New Roman" panose="02020603050405020304" pitchFamily="18" charset="0"/>
              </a:rPr>
              <a:t>7.904 Comuni italiani, </a:t>
            </a:r>
          </a:p>
          <a:p>
            <a:r>
              <a:rPr lang="it-IT" sz="2000" dirty="0">
                <a:latin typeface="Century Gothic" panose="020B0502020202020204" pitchFamily="34" charset="0"/>
                <a:ea typeface="Calibri" panose="020F0502020204030204" pitchFamily="34" charset="0"/>
                <a:cs typeface="Times New Roman" panose="02020603050405020304" pitchFamily="18" charset="0"/>
              </a:rPr>
              <a:t>il 70 per cento dei quali ha meno di 5 mila abitanti</a:t>
            </a:r>
          </a:p>
          <a:p>
            <a:r>
              <a:rPr lang="it-IT" sz="2000" dirty="0">
                <a:latin typeface="Century Gothic" panose="020B0502020202020204" pitchFamily="34" charset="0"/>
                <a:ea typeface="Calibri" panose="020F0502020204030204" pitchFamily="34" charset="0"/>
                <a:cs typeface="Times New Roman" panose="02020603050405020304" pitchFamily="18" charset="0"/>
              </a:rPr>
              <a:t>il 63,8% è classificato come “zona rurale”</a:t>
            </a:r>
          </a:p>
          <a:p>
            <a:endParaRPr lang="it-IT" sz="2000" dirty="0">
              <a:latin typeface="Century Gothic" panose="020B0502020202020204" pitchFamily="34" charset="0"/>
              <a:cs typeface="Times New Roman" panose="02020603050405020304" pitchFamily="18" charset="0"/>
            </a:endParaRPr>
          </a:p>
          <a:p>
            <a:r>
              <a:rPr lang="it-IT" sz="1100" dirty="0">
                <a:latin typeface="Century Gothic" panose="020B0502020202020204" pitchFamily="34" charset="0"/>
              </a:rPr>
              <a:t> </a:t>
            </a:r>
            <a:r>
              <a:rPr lang="en-US" sz="1400" dirty="0">
                <a:latin typeface="Century Gothic" panose="020B0502020202020204" pitchFamily="34" charset="0"/>
                <a:ea typeface="Calibri" panose="020F0502020204030204" pitchFamily="34" charset="0"/>
                <a:cs typeface="Times New Roman" panose="02020603050405020304" pitchFamily="18" charset="0"/>
              </a:rPr>
              <a:t>https://</a:t>
            </a:r>
            <a:r>
              <a:rPr lang="en-US" sz="1400" dirty="0" err="1">
                <a:latin typeface="Century Gothic" panose="020B0502020202020204" pitchFamily="34" charset="0"/>
                <a:ea typeface="Calibri" panose="020F0502020204030204" pitchFamily="34" charset="0"/>
                <a:cs typeface="Times New Roman" panose="02020603050405020304" pitchFamily="18" charset="0"/>
              </a:rPr>
              <a:t>www.istat.it</a:t>
            </a:r>
            <a:r>
              <a:rPr lang="en-US" sz="1400" dirty="0">
                <a:latin typeface="Century Gothic" panose="020B0502020202020204" pitchFamily="34" charset="0"/>
                <a:ea typeface="Calibri" panose="020F0502020204030204" pitchFamily="34" charset="0"/>
                <a:cs typeface="Times New Roman" panose="02020603050405020304" pitchFamily="18" charset="0"/>
              </a:rPr>
              <a:t>/storage/ASI/2021/</a:t>
            </a:r>
            <a:r>
              <a:rPr lang="en-US" sz="1400" dirty="0" err="1">
                <a:latin typeface="Century Gothic" panose="020B0502020202020204" pitchFamily="34" charset="0"/>
                <a:ea typeface="Calibri" panose="020F0502020204030204" pitchFamily="34" charset="0"/>
                <a:cs typeface="Times New Roman" panose="02020603050405020304" pitchFamily="18" charset="0"/>
              </a:rPr>
              <a:t>capitoli</a:t>
            </a:r>
            <a:r>
              <a:rPr lang="en-US" sz="1400" dirty="0">
                <a:latin typeface="Century Gothic" panose="020B0502020202020204" pitchFamily="34" charset="0"/>
                <a:ea typeface="Calibri" panose="020F0502020204030204" pitchFamily="34" charset="0"/>
                <a:cs typeface="Times New Roman" panose="02020603050405020304" pitchFamily="18" charset="0"/>
              </a:rPr>
              <a:t>/C01.pdf</a:t>
            </a:r>
            <a:endParaRPr lang="it-IT" sz="1400" dirty="0">
              <a:latin typeface="Century Gothic" panose="020B0502020202020204" pitchFamily="34" charset="0"/>
              <a:ea typeface="Calibri" panose="020F0502020204030204" pitchFamily="34" charset="0"/>
              <a:cs typeface="Times New Roman" panose="02020603050405020304" pitchFamily="18" charset="0"/>
            </a:endParaRPr>
          </a:p>
          <a:p>
            <a:endParaRPr lang="it-IT" sz="2000" dirty="0">
              <a:latin typeface="Century Gothic" panose="020B0502020202020204" pitchFamily="34" charset="0"/>
            </a:endParaRPr>
          </a:p>
        </p:txBody>
      </p:sp>
      <p:sp>
        <p:nvSpPr>
          <p:cNvPr id="3" name="CasellaDiTesto 2">
            <a:extLst>
              <a:ext uri="{FF2B5EF4-FFF2-40B4-BE49-F238E27FC236}">
                <a16:creationId xmlns:a16="http://schemas.microsoft.com/office/drawing/2014/main" id="{42B4DD85-58E1-D20A-E70B-2690EBEBD7A1}"/>
              </a:ext>
            </a:extLst>
          </p:cNvPr>
          <p:cNvSpPr txBox="1"/>
          <p:nvPr/>
        </p:nvSpPr>
        <p:spPr>
          <a:xfrm>
            <a:off x="390992" y="1706930"/>
            <a:ext cx="7963225" cy="707886"/>
          </a:xfrm>
          <a:prstGeom prst="rect">
            <a:avLst/>
          </a:prstGeom>
          <a:noFill/>
        </p:spPr>
        <p:txBody>
          <a:bodyPr wrap="square" rtlCol="0">
            <a:spAutoFit/>
          </a:bodyPr>
          <a:lstStyle/>
          <a:p>
            <a:r>
              <a:rPr lang="it-IT" sz="2000" b="1" dirty="0">
                <a:latin typeface="Century Gothic" panose="020B0502020202020204" pitchFamily="34" charset="0"/>
              </a:rPr>
              <a:t>La salute digitale come limite</a:t>
            </a:r>
          </a:p>
          <a:p>
            <a:r>
              <a:rPr lang="it-IT" sz="2000" b="1" dirty="0">
                <a:latin typeface="Century Gothic" panose="020B0502020202020204" pitchFamily="34" charset="0"/>
              </a:rPr>
              <a:t>La salute digitale come opportunità</a:t>
            </a:r>
          </a:p>
        </p:txBody>
      </p:sp>
      <p:sp>
        <p:nvSpPr>
          <p:cNvPr id="5" name="object 2">
            <a:extLst>
              <a:ext uri="{FF2B5EF4-FFF2-40B4-BE49-F238E27FC236}">
                <a16:creationId xmlns:a16="http://schemas.microsoft.com/office/drawing/2014/main" id="{177E7C31-248D-1335-89FF-123B3F6A3B2A}"/>
              </a:ext>
            </a:extLst>
          </p:cNvPr>
          <p:cNvSpPr txBox="1">
            <a:spLocks/>
          </p:cNvSpPr>
          <p:nvPr/>
        </p:nvSpPr>
        <p:spPr>
          <a:xfrm>
            <a:off x="395537" y="400743"/>
            <a:ext cx="7698941" cy="382156"/>
          </a:xfrm>
          <a:prstGeom prst="rect">
            <a:avLst/>
          </a:prstGeom>
        </p:spPr>
        <p:txBody>
          <a:bodyPr vert="horz" wrap="square" lIns="0" tIns="12700" rIns="0" bIns="0" rtlCol="0">
            <a:spAutoFit/>
          </a:bodyPr>
          <a:lstStyle>
            <a:lvl1pPr eaLnBrk="1" hangingPunct="1">
              <a:defRPr sz="2400" b="1" i="0">
                <a:solidFill>
                  <a:schemeClr val="tx1"/>
                </a:solidFill>
                <a:latin typeface="Century Gothic"/>
                <a:ea typeface="+mj-ea"/>
                <a:cs typeface="Century Gothic"/>
              </a:defRPr>
            </a:lvl1pPr>
          </a:lstStyle>
          <a:p>
            <a:r>
              <a:rPr lang="it-IT" dirty="0">
                <a:latin typeface="Century Gothic" panose="020B0502020202020204" pitchFamily="34" charset="0"/>
              </a:rPr>
              <a:t>5. Design di servizi e modelli di presa in carico </a:t>
            </a:r>
          </a:p>
        </p:txBody>
      </p:sp>
      <p:pic>
        <p:nvPicPr>
          <p:cNvPr id="1030" name="Picture 6">
            <a:extLst>
              <a:ext uri="{FF2B5EF4-FFF2-40B4-BE49-F238E27FC236}">
                <a16:creationId xmlns:a16="http://schemas.microsoft.com/office/drawing/2014/main" id="{B809D41A-D086-78B1-3616-6C7CBEAD5C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1420" y="1285621"/>
            <a:ext cx="4767774" cy="3157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3724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dissolv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UOGO DATA">
            <a:extLst>
              <a:ext uri="{FF2B5EF4-FFF2-40B4-BE49-F238E27FC236}">
                <a16:creationId xmlns:a16="http://schemas.microsoft.com/office/drawing/2014/main" id="{B0B6C7E4-7316-C1FC-C2E4-29DFA5F4E919}"/>
              </a:ext>
            </a:extLst>
          </p:cNvPr>
          <p:cNvSpPr txBox="1"/>
          <p:nvPr/>
        </p:nvSpPr>
        <p:spPr>
          <a:xfrm>
            <a:off x="9645760" y="6525586"/>
            <a:ext cx="1418283" cy="190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a:spcBef>
                <a:spcPts val="100"/>
              </a:spcBef>
              <a:defRPr sz="1200" spc="-10">
                <a:solidFill>
                  <a:srgbClr val="FFFFFF"/>
                </a:solidFill>
                <a:latin typeface="Century Gothic"/>
                <a:ea typeface="Century Gothic"/>
                <a:cs typeface="Century Gothic"/>
                <a:sym typeface="Century Gothic"/>
              </a:defRPr>
            </a:lvl1pPr>
          </a:lstStyle>
          <a:p>
            <a:r>
              <a:rPr lang="it-IT" dirty="0"/>
              <a:t>30 novembre 2023</a:t>
            </a:r>
            <a:endParaRPr dirty="0"/>
          </a:p>
        </p:txBody>
      </p:sp>
      <p:sp>
        <p:nvSpPr>
          <p:cNvPr id="2" name="object 3">
            <a:extLst>
              <a:ext uri="{FF2B5EF4-FFF2-40B4-BE49-F238E27FC236}">
                <a16:creationId xmlns:a16="http://schemas.microsoft.com/office/drawing/2014/main" id="{736D70B0-B952-D0CC-B62A-20C6CBDE4494}"/>
              </a:ext>
            </a:extLst>
          </p:cNvPr>
          <p:cNvSpPr txBox="1"/>
          <p:nvPr/>
        </p:nvSpPr>
        <p:spPr>
          <a:xfrm>
            <a:off x="395537" y="921791"/>
            <a:ext cx="7488832" cy="289182"/>
          </a:xfrm>
          <a:prstGeom prst="rect">
            <a:avLst/>
          </a:prstGeom>
        </p:spPr>
        <p:txBody>
          <a:bodyPr vert="horz" wrap="square" lIns="0" tIns="12065" rIns="0" bIns="0" rtlCol="0">
            <a:spAutoFit/>
          </a:bodyPr>
          <a:lstStyle/>
          <a:p>
            <a:pPr marL="12700">
              <a:spcBef>
                <a:spcPts val="95"/>
              </a:spcBef>
            </a:pPr>
            <a:r>
              <a:rPr lang="it-IT" i="1" dirty="0">
                <a:latin typeface="Century Gothic" panose="020B0502020202020204" pitchFamily="34" charset="0"/>
                <a:ea typeface="Calibri" panose="020F0502020204030204" pitchFamily="34" charset="0"/>
                <a:cs typeface="Times New Roman" panose="02020603050405020304" pitchFamily="18" charset="0"/>
              </a:rPr>
              <a:t>«la persona assistita al fianco»</a:t>
            </a:r>
          </a:p>
        </p:txBody>
      </p:sp>
      <p:sp>
        <p:nvSpPr>
          <p:cNvPr id="3" name="object 2">
            <a:extLst>
              <a:ext uri="{FF2B5EF4-FFF2-40B4-BE49-F238E27FC236}">
                <a16:creationId xmlns:a16="http://schemas.microsoft.com/office/drawing/2014/main" id="{A44BCC86-6CD2-6B79-E85E-3A3EB8F76E78}"/>
              </a:ext>
            </a:extLst>
          </p:cNvPr>
          <p:cNvSpPr txBox="1">
            <a:spLocks/>
          </p:cNvSpPr>
          <p:nvPr/>
        </p:nvSpPr>
        <p:spPr>
          <a:xfrm>
            <a:off x="395537" y="400743"/>
            <a:ext cx="7698941" cy="382156"/>
          </a:xfrm>
          <a:prstGeom prst="rect">
            <a:avLst/>
          </a:prstGeom>
        </p:spPr>
        <p:txBody>
          <a:bodyPr vert="horz" wrap="square" lIns="0" tIns="12700" rIns="0" bIns="0" rtlCol="0">
            <a:spAutoFit/>
          </a:bodyPr>
          <a:lstStyle>
            <a:lvl1pPr eaLnBrk="1" hangingPunct="1">
              <a:defRPr sz="2400" b="1" i="0">
                <a:solidFill>
                  <a:schemeClr val="tx1"/>
                </a:solidFill>
                <a:latin typeface="Century Gothic"/>
                <a:ea typeface="+mj-ea"/>
                <a:cs typeface="Century Gothic"/>
              </a:defRPr>
            </a:lvl1pPr>
          </a:lstStyle>
          <a:p>
            <a:r>
              <a:rPr lang="it-IT" dirty="0">
                <a:latin typeface="Century Gothic" panose="020B0502020202020204" pitchFamily="34" charset="0"/>
              </a:rPr>
              <a:t>5. Design di servizi e modelli di presa in carico </a:t>
            </a:r>
          </a:p>
        </p:txBody>
      </p:sp>
      <p:pic>
        <p:nvPicPr>
          <p:cNvPr id="6" name="Immagine 5" descr="Immagine che contiene testo, Carattere, schermata, documento&#10;&#10;Descrizione generata automaticamente">
            <a:extLst>
              <a:ext uri="{FF2B5EF4-FFF2-40B4-BE49-F238E27FC236}">
                <a16:creationId xmlns:a16="http://schemas.microsoft.com/office/drawing/2014/main" id="{3A4F927B-EE70-3689-8A32-E4352F33D1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7434" y="1349866"/>
            <a:ext cx="8856032" cy="4752528"/>
          </a:xfrm>
          <a:prstGeom prst="rect">
            <a:avLst/>
          </a:prstGeom>
          <a:effectLst>
            <a:outerShdw blurRad="50800" dist="50800" dir="5400000" algn="ctr" rotWithShape="0">
              <a:srgbClr val="000000">
                <a:alpha val="72000"/>
              </a:srgbClr>
            </a:outerShdw>
          </a:effectLst>
        </p:spPr>
      </p:pic>
    </p:spTree>
    <p:extLst>
      <p:ext uri="{BB962C8B-B14F-4D97-AF65-F5344CB8AC3E}">
        <p14:creationId xmlns:p14="http://schemas.microsoft.com/office/powerpoint/2010/main" val="646830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UOGO DATA">
            <a:extLst>
              <a:ext uri="{FF2B5EF4-FFF2-40B4-BE49-F238E27FC236}">
                <a16:creationId xmlns:a16="http://schemas.microsoft.com/office/drawing/2014/main" id="{B0B6C7E4-7316-C1FC-C2E4-29DFA5F4E919}"/>
              </a:ext>
            </a:extLst>
          </p:cNvPr>
          <p:cNvSpPr txBox="1"/>
          <p:nvPr/>
        </p:nvSpPr>
        <p:spPr>
          <a:xfrm>
            <a:off x="9645760" y="6525586"/>
            <a:ext cx="1418283" cy="190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spcBef>
                <a:spcPts val="100"/>
              </a:spcBef>
              <a:defRPr sz="1200" spc="-10">
                <a:solidFill>
                  <a:srgbClr val="FFFFFF"/>
                </a:solidFill>
                <a:latin typeface="Century Gothic"/>
                <a:ea typeface="Century Gothic"/>
                <a:cs typeface="Century Gothic"/>
                <a:sym typeface="Century Gothic"/>
              </a:defRPr>
            </a:lvl1pPr>
          </a:lstStyle>
          <a:p>
            <a:r>
              <a:rPr lang="it-IT" dirty="0"/>
              <a:t>30 novembre 2023</a:t>
            </a:r>
            <a:endParaRPr dirty="0"/>
          </a:p>
        </p:txBody>
      </p:sp>
      <p:sp>
        <p:nvSpPr>
          <p:cNvPr id="2" name="object 3">
            <a:extLst>
              <a:ext uri="{FF2B5EF4-FFF2-40B4-BE49-F238E27FC236}">
                <a16:creationId xmlns:a16="http://schemas.microsoft.com/office/drawing/2014/main" id="{035D6870-EB92-5555-E399-7C84E20F3D83}"/>
              </a:ext>
            </a:extLst>
          </p:cNvPr>
          <p:cNvSpPr txBox="1"/>
          <p:nvPr/>
        </p:nvSpPr>
        <p:spPr>
          <a:xfrm>
            <a:off x="395537" y="1187229"/>
            <a:ext cx="8512175" cy="1738296"/>
          </a:xfrm>
          <a:prstGeom prst="rect">
            <a:avLst/>
          </a:prstGeom>
        </p:spPr>
        <p:txBody>
          <a:bodyPr vert="horz" wrap="square" lIns="0" tIns="12065" rIns="0" bIns="0" rtlCol="0">
            <a:spAutoFit/>
          </a:bodyPr>
          <a:lstStyle/>
          <a:p>
            <a:pPr marL="12700">
              <a:spcBef>
                <a:spcPts val="95"/>
              </a:spcBef>
            </a:pPr>
            <a:r>
              <a:rPr lang="it-IT" b="1" dirty="0">
                <a:latin typeface="Century Gothic" panose="020B0502020202020204" pitchFamily="34" charset="0"/>
                <a:ea typeface="Calibri" panose="020F0502020204030204" pitchFamily="34" charset="0"/>
                <a:cs typeface="Times New Roman" panose="02020603050405020304" pitchFamily="18" charset="0"/>
              </a:rPr>
              <a:t>Responsabilità e digitale, quale rapporto?</a:t>
            </a:r>
          </a:p>
          <a:p>
            <a:pPr marL="12700">
              <a:spcBef>
                <a:spcPts val="95"/>
              </a:spcBef>
            </a:pPr>
            <a:r>
              <a:rPr lang="it-IT" b="1" dirty="0">
                <a:latin typeface="Century Gothic" panose="020B0502020202020204" pitchFamily="34" charset="0"/>
                <a:ea typeface="Calibri" panose="020F0502020204030204" pitchFamily="34" charset="0"/>
                <a:cs typeface="Times New Roman" panose="02020603050405020304" pitchFamily="18" charset="0"/>
              </a:rPr>
              <a:t>La responsabilità scritta</a:t>
            </a:r>
          </a:p>
          <a:p>
            <a:pPr marL="12700">
              <a:spcBef>
                <a:spcPts val="95"/>
              </a:spcBef>
            </a:pPr>
            <a:r>
              <a:rPr lang="it-IT" b="1" dirty="0">
                <a:latin typeface="Century Gothic" panose="020B0502020202020204" pitchFamily="34" charset="0"/>
                <a:ea typeface="Calibri" panose="020F0502020204030204" pitchFamily="34" charset="0"/>
                <a:cs typeface="Times New Roman" panose="02020603050405020304" pitchFamily="18" charset="0"/>
              </a:rPr>
              <a:t>La responsabilità </a:t>
            </a:r>
            <a:r>
              <a:rPr lang="it-IT" b="1" dirty="0">
                <a:latin typeface="Century Gothic" panose="020B0502020202020204" pitchFamily="34" charset="0"/>
                <a:cs typeface="Times New Roman" panose="02020603050405020304" pitchFamily="18" charset="0"/>
              </a:rPr>
              <a:t>agita</a:t>
            </a:r>
          </a:p>
          <a:p>
            <a:pPr marL="12700">
              <a:spcBef>
                <a:spcPts val="95"/>
              </a:spcBef>
            </a:pPr>
            <a:endParaRPr lang="it-IT" b="1" dirty="0">
              <a:latin typeface="Century Gothic" panose="020B0502020202020204" pitchFamily="34" charset="0"/>
              <a:ea typeface="Calibri" panose="020F0502020204030204" pitchFamily="34" charset="0"/>
              <a:cs typeface="Times New Roman" panose="02020603050405020304" pitchFamily="18" charset="0"/>
            </a:endParaRPr>
          </a:p>
          <a:p>
            <a:pPr marL="12700">
              <a:spcBef>
                <a:spcPts val="95"/>
              </a:spcBef>
            </a:pPr>
            <a:endParaRPr lang="it-IT" spc="5" dirty="0">
              <a:latin typeface="Century Gothic" panose="020B0502020202020204" pitchFamily="34" charset="0"/>
              <a:cs typeface="Times New Roman" panose="02020603050405020304" pitchFamily="18" charset="0"/>
            </a:endParaRPr>
          </a:p>
          <a:p>
            <a:pPr marL="12700">
              <a:spcBef>
                <a:spcPts val="95"/>
              </a:spcBef>
            </a:pPr>
            <a:endParaRPr lang="it-IT" spc="5" dirty="0">
              <a:latin typeface="Century Gothic" panose="020B0502020202020204" pitchFamily="34" charset="0"/>
              <a:cs typeface="Century Gothic"/>
            </a:endParaRPr>
          </a:p>
        </p:txBody>
      </p:sp>
      <p:sp>
        <p:nvSpPr>
          <p:cNvPr id="3" name="object 2">
            <a:extLst>
              <a:ext uri="{FF2B5EF4-FFF2-40B4-BE49-F238E27FC236}">
                <a16:creationId xmlns:a16="http://schemas.microsoft.com/office/drawing/2014/main" id="{54364F1E-BD34-BF04-4CB5-106CEB11BE2F}"/>
              </a:ext>
            </a:extLst>
          </p:cNvPr>
          <p:cNvSpPr txBox="1">
            <a:spLocks/>
          </p:cNvSpPr>
          <p:nvPr/>
        </p:nvSpPr>
        <p:spPr>
          <a:xfrm>
            <a:off x="395537" y="454556"/>
            <a:ext cx="7698941" cy="382156"/>
          </a:xfrm>
          <a:prstGeom prst="rect">
            <a:avLst/>
          </a:prstGeom>
        </p:spPr>
        <p:txBody>
          <a:bodyPr vert="horz" wrap="square" lIns="0" tIns="12700" rIns="0" bIns="0" rtlCol="0">
            <a:spAutoFit/>
          </a:bodyPr>
          <a:lstStyle>
            <a:lvl1pPr eaLnBrk="1" hangingPunct="1">
              <a:defRPr sz="2400" b="1" i="0">
                <a:solidFill>
                  <a:schemeClr val="tx1"/>
                </a:solidFill>
                <a:latin typeface="Century Gothic"/>
                <a:ea typeface="+mj-ea"/>
                <a:cs typeface="Century Gothic"/>
              </a:defRPr>
            </a:lvl1pPr>
          </a:lstStyle>
          <a:p>
            <a:r>
              <a:rPr lang="it-IT" kern="0" dirty="0">
                <a:latin typeface="Century Gothic" panose="020B0502020202020204" pitchFamily="34" charset="0"/>
              </a:rPr>
              <a:t>6. Responsabilità professionale e Sanità Digitale</a:t>
            </a:r>
          </a:p>
        </p:txBody>
      </p:sp>
      <p:pic>
        <p:nvPicPr>
          <p:cNvPr id="5" name="Immagine 4" descr="Immagine che contiene testo, Carattere, schermata, documento&#10;&#10;Descrizione generata automaticamente">
            <a:extLst>
              <a:ext uri="{FF2B5EF4-FFF2-40B4-BE49-F238E27FC236}">
                <a16:creationId xmlns:a16="http://schemas.microsoft.com/office/drawing/2014/main" id="{26F08996-0EA8-E393-AF7B-49499977E6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129" y="2604453"/>
            <a:ext cx="10307404" cy="2656045"/>
          </a:xfrm>
          <a:prstGeom prst="rect">
            <a:avLst/>
          </a:prstGeom>
          <a:effectLst>
            <a:outerShdw blurRad="50800" dist="50800" dir="5400000" algn="ctr" rotWithShape="0">
              <a:srgbClr val="000000">
                <a:alpha val="68000"/>
              </a:srgbClr>
            </a:outerShdw>
          </a:effectLst>
        </p:spPr>
      </p:pic>
    </p:spTree>
    <p:extLst>
      <p:ext uri="{BB962C8B-B14F-4D97-AF65-F5344CB8AC3E}">
        <p14:creationId xmlns:p14="http://schemas.microsoft.com/office/powerpoint/2010/main" val="30347501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UOGO DATA">
            <a:extLst>
              <a:ext uri="{FF2B5EF4-FFF2-40B4-BE49-F238E27FC236}">
                <a16:creationId xmlns:a16="http://schemas.microsoft.com/office/drawing/2014/main" id="{B0B6C7E4-7316-C1FC-C2E4-29DFA5F4E919}"/>
              </a:ext>
            </a:extLst>
          </p:cNvPr>
          <p:cNvSpPr txBox="1"/>
          <p:nvPr/>
        </p:nvSpPr>
        <p:spPr>
          <a:xfrm>
            <a:off x="9645760" y="6525586"/>
            <a:ext cx="1418283" cy="190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spcBef>
                <a:spcPts val="100"/>
              </a:spcBef>
              <a:defRPr sz="1200" spc="-10">
                <a:solidFill>
                  <a:srgbClr val="FFFFFF"/>
                </a:solidFill>
                <a:latin typeface="Century Gothic"/>
                <a:ea typeface="Century Gothic"/>
                <a:cs typeface="Century Gothic"/>
                <a:sym typeface="Century Gothic"/>
              </a:defRPr>
            </a:lvl1pPr>
          </a:lstStyle>
          <a:p>
            <a:r>
              <a:rPr lang="it-IT" dirty="0"/>
              <a:t>30 novembre 2023</a:t>
            </a:r>
            <a:endParaRPr dirty="0"/>
          </a:p>
        </p:txBody>
      </p:sp>
      <p:pic>
        <p:nvPicPr>
          <p:cNvPr id="2" name="Immagine 1" descr="Immagine che contiene testo, Carattere, schermata, documento&#10;&#10;Descrizione generata automaticamente">
            <a:extLst>
              <a:ext uri="{FF2B5EF4-FFF2-40B4-BE49-F238E27FC236}">
                <a16:creationId xmlns:a16="http://schemas.microsoft.com/office/drawing/2014/main" id="{988261DB-1B56-2EC6-1ED9-4BF40E2A9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9158" y="1006252"/>
            <a:ext cx="9347499" cy="4639467"/>
          </a:xfrm>
          <a:prstGeom prst="rect">
            <a:avLst/>
          </a:prstGeom>
          <a:effectLst>
            <a:outerShdw blurRad="50800" dist="50800" dir="5400000" algn="ctr" rotWithShape="0">
              <a:srgbClr val="000000">
                <a:alpha val="63000"/>
              </a:srgbClr>
            </a:outerShdw>
          </a:effectLst>
        </p:spPr>
      </p:pic>
    </p:spTree>
    <p:extLst>
      <p:ext uri="{BB962C8B-B14F-4D97-AF65-F5344CB8AC3E}">
        <p14:creationId xmlns:p14="http://schemas.microsoft.com/office/powerpoint/2010/main" val="316809044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UOGO DATA">
            <a:extLst>
              <a:ext uri="{FF2B5EF4-FFF2-40B4-BE49-F238E27FC236}">
                <a16:creationId xmlns:a16="http://schemas.microsoft.com/office/drawing/2014/main" id="{B0B6C7E4-7316-C1FC-C2E4-29DFA5F4E919}"/>
              </a:ext>
            </a:extLst>
          </p:cNvPr>
          <p:cNvSpPr txBox="1"/>
          <p:nvPr/>
        </p:nvSpPr>
        <p:spPr>
          <a:xfrm>
            <a:off x="9645760" y="6525586"/>
            <a:ext cx="1418283" cy="190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a:spcBef>
                <a:spcPts val="100"/>
              </a:spcBef>
              <a:defRPr sz="1200" spc="-10">
                <a:solidFill>
                  <a:srgbClr val="FFFFFF"/>
                </a:solidFill>
                <a:latin typeface="Century Gothic"/>
                <a:ea typeface="Century Gothic"/>
                <a:cs typeface="Century Gothic"/>
                <a:sym typeface="Century Gothic"/>
              </a:defRPr>
            </a:lvl1pPr>
          </a:lstStyle>
          <a:p>
            <a:r>
              <a:rPr lang="it-IT" dirty="0"/>
              <a:t>30 novembre 2023</a:t>
            </a:r>
            <a:endParaRPr dirty="0"/>
          </a:p>
        </p:txBody>
      </p:sp>
      <p:sp>
        <p:nvSpPr>
          <p:cNvPr id="2" name="Titolo 1">
            <a:extLst>
              <a:ext uri="{FF2B5EF4-FFF2-40B4-BE49-F238E27FC236}">
                <a16:creationId xmlns:a16="http://schemas.microsoft.com/office/drawing/2014/main" id="{78B4B767-C3F7-FBED-CEA5-BDEC736019E5}"/>
              </a:ext>
            </a:extLst>
          </p:cNvPr>
          <p:cNvSpPr>
            <a:spLocks noGrp="1"/>
          </p:cNvSpPr>
          <p:nvPr>
            <p:ph type="title"/>
          </p:nvPr>
        </p:nvSpPr>
        <p:spPr>
          <a:xfrm>
            <a:off x="682588" y="690277"/>
            <a:ext cx="3503388" cy="369332"/>
          </a:xfrm>
        </p:spPr>
        <p:txBody>
          <a:bodyPr>
            <a:normAutofit fontScale="90000"/>
          </a:bodyPr>
          <a:lstStyle/>
          <a:p>
            <a:r>
              <a:rPr lang="it-IT" dirty="0"/>
              <a:t>Take home </a:t>
            </a:r>
            <a:r>
              <a:rPr lang="it-IT" dirty="0" err="1"/>
              <a:t>message</a:t>
            </a:r>
            <a:endParaRPr lang="it-IT" dirty="0"/>
          </a:p>
        </p:txBody>
      </p:sp>
      <p:sp>
        <p:nvSpPr>
          <p:cNvPr id="3" name="Segnaposto testo 2">
            <a:extLst>
              <a:ext uri="{FF2B5EF4-FFF2-40B4-BE49-F238E27FC236}">
                <a16:creationId xmlns:a16="http://schemas.microsoft.com/office/drawing/2014/main" id="{EA5E9491-0D0D-3087-2FF6-3EEE489A475F}"/>
              </a:ext>
            </a:extLst>
          </p:cNvPr>
          <p:cNvSpPr>
            <a:spLocks noGrp="1"/>
          </p:cNvSpPr>
          <p:nvPr>
            <p:ph type="body" idx="1"/>
          </p:nvPr>
        </p:nvSpPr>
        <p:spPr>
          <a:xfrm>
            <a:off x="589168" y="2551837"/>
            <a:ext cx="7913909" cy="1754326"/>
          </a:xfrm>
        </p:spPr>
        <p:txBody>
          <a:bodyPr/>
          <a:lstStyle/>
          <a:p>
            <a:r>
              <a:rPr lang="it-IT" sz="2000" dirty="0"/>
              <a:t>La transizione digitale ha più a che fare con l’uomo, che con il digitale</a:t>
            </a:r>
          </a:p>
          <a:p>
            <a:endParaRPr lang="it-IT" sz="2000" dirty="0"/>
          </a:p>
          <a:p>
            <a:r>
              <a:rPr lang="it-IT" sz="2000" dirty="0"/>
              <a:t>Attenzione a non confondere il fine con il mezzo e, per noi, il fine è sempre l’Uomo</a:t>
            </a:r>
          </a:p>
          <a:p>
            <a:endParaRPr lang="it-IT" dirty="0"/>
          </a:p>
        </p:txBody>
      </p:sp>
      <p:pic>
        <p:nvPicPr>
          <p:cNvPr id="5" name="Picture 2" descr="Icona Free Vector Yellow Post-it Notes with Push Pin per il download  gratuito | FreeImages">
            <a:extLst>
              <a:ext uri="{FF2B5EF4-FFF2-40B4-BE49-F238E27FC236}">
                <a16:creationId xmlns:a16="http://schemas.microsoft.com/office/drawing/2014/main" id="{EDE95AC8-BB62-330A-ABB2-29776BED49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3077" y="548681"/>
            <a:ext cx="3099755" cy="2222466"/>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descr="Immagine che contiene logo, Elementi grafici, simbolo, Carattere&#10;&#10;Descrizione generata automaticamente">
            <a:extLst>
              <a:ext uri="{FF2B5EF4-FFF2-40B4-BE49-F238E27FC236}">
                <a16:creationId xmlns:a16="http://schemas.microsoft.com/office/drawing/2014/main" id="{4CD62F0D-6584-DBE3-9A58-855E75C397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65176">
            <a:off x="9361904" y="1159883"/>
            <a:ext cx="1052697" cy="1000062"/>
          </a:xfrm>
          <a:prstGeom prst="rect">
            <a:avLst/>
          </a:prstGeom>
        </p:spPr>
      </p:pic>
    </p:spTree>
    <p:extLst>
      <p:ext uri="{BB962C8B-B14F-4D97-AF65-F5344CB8AC3E}">
        <p14:creationId xmlns:p14="http://schemas.microsoft.com/office/powerpoint/2010/main" val="9914965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2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A49BF36B-58DA-D4A4-DDA6-86F4FA1BCC7E}"/>
              </a:ext>
            </a:extLst>
          </p:cNvPr>
          <p:cNvSpPr txBox="1">
            <a:spLocks/>
          </p:cNvSpPr>
          <p:nvPr/>
        </p:nvSpPr>
        <p:spPr>
          <a:xfrm>
            <a:off x="487317" y="476672"/>
            <a:ext cx="7698941" cy="382156"/>
          </a:xfrm>
          <a:prstGeom prst="rect">
            <a:avLst/>
          </a:prstGeom>
        </p:spPr>
        <p:txBody>
          <a:bodyPr vert="horz" wrap="square" lIns="0" tIns="12700" rIns="0" bIns="0" rtlCol="0">
            <a:spAutoFit/>
          </a:bodyPr>
          <a:lstStyle>
            <a:lvl1pPr eaLnBrk="1" hangingPunct="1">
              <a:defRPr sz="2400" b="1" i="0">
                <a:solidFill>
                  <a:schemeClr val="tx1"/>
                </a:solidFill>
                <a:latin typeface="Century Gothic"/>
                <a:ea typeface="+mj-ea"/>
                <a:cs typeface="Century Gothic"/>
              </a:defRPr>
            </a:lvl1pPr>
          </a:lstStyle>
          <a:p>
            <a:r>
              <a:rPr lang="it-IT" kern="0" dirty="0">
                <a:latin typeface="Century Gothic" panose="020B0502020202020204" pitchFamily="34" charset="0"/>
              </a:rPr>
              <a:t>Inquadramento generale</a:t>
            </a:r>
          </a:p>
        </p:txBody>
      </p:sp>
      <p:sp>
        <p:nvSpPr>
          <p:cNvPr id="3" name="CasellaDiTesto 2">
            <a:extLst>
              <a:ext uri="{FF2B5EF4-FFF2-40B4-BE49-F238E27FC236}">
                <a16:creationId xmlns:a16="http://schemas.microsoft.com/office/drawing/2014/main" id="{7975B84D-EC0F-137D-98E4-BF2210920602}"/>
              </a:ext>
            </a:extLst>
          </p:cNvPr>
          <p:cNvSpPr txBox="1"/>
          <p:nvPr/>
        </p:nvSpPr>
        <p:spPr>
          <a:xfrm>
            <a:off x="487316" y="1484785"/>
            <a:ext cx="10065354" cy="3416320"/>
          </a:xfrm>
          <a:prstGeom prst="rect">
            <a:avLst/>
          </a:prstGeom>
          <a:noFill/>
        </p:spPr>
        <p:txBody>
          <a:bodyPr wrap="square">
            <a:spAutoFit/>
          </a:bodyPr>
          <a:lstStyle/>
          <a:p>
            <a:pPr marL="285748" indent="-285748">
              <a:buFont typeface="Arial" panose="020B0604020202020204" pitchFamily="34" charset="0"/>
              <a:buChar char="•"/>
            </a:pPr>
            <a:r>
              <a:rPr lang="it-IT" dirty="0">
                <a:latin typeface="Century Gothic" panose="020B0502020202020204" pitchFamily="34" charset="0"/>
              </a:rPr>
              <a:t>La sanità digitale (SD) è un baricentro del PNRR in sanità  </a:t>
            </a:r>
          </a:p>
          <a:p>
            <a:pPr algn="l"/>
            <a:endParaRPr lang="it-IT" dirty="0">
              <a:latin typeface="Century Gothic" panose="020B0502020202020204" pitchFamily="34" charset="0"/>
            </a:endParaRPr>
          </a:p>
          <a:p>
            <a:pPr marL="285748" indent="-285748">
              <a:buFont typeface="Arial" panose="020B0604020202020204" pitchFamily="34" charset="0"/>
              <a:buChar char="•"/>
            </a:pPr>
            <a:r>
              <a:rPr lang="it-IT" dirty="0">
                <a:latin typeface="Century Gothic" panose="020B0502020202020204" pitchFamily="34" charset="0"/>
              </a:rPr>
              <a:t>Sottende un cambio di paradigma: </a:t>
            </a:r>
            <a:r>
              <a:rPr lang="it-IT" b="1" dirty="0">
                <a:latin typeface="Century Gothic" panose="020B0502020202020204" pitchFamily="34" charset="0"/>
              </a:rPr>
              <a:t>il cittadino al fianco</a:t>
            </a:r>
          </a:p>
          <a:p>
            <a:pPr algn="l"/>
            <a:endParaRPr lang="it-IT" b="1" dirty="0">
              <a:latin typeface="Century Gothic" panose="020B0502020202020204" pitchFamily="34" charset="0"/>
            </a:endParaRPr>
          </a:p>
          <a:p>
            <a:pPr marL="285748" indent="-285748">
              <a:buFont typeface="Arial" panose="020B0604020202020204" pitchFamily="34" charset="0"/>
              <a:buChar char="•"/>
            </a:pPr>
            <a:r>
              <a:rPr lang="it-IT" dirty="0">
                <a:latin typeface="Century Gothic" panose="020B0502020202020204" pitchFamily="34" charset="0"/>
              </a:rPr>
              <a:t>E’ in atto una corsa alla sanità digitale, non ordinata e con molti attori</a:t>
            </a:r>
          </a:p>
          <a:p>
            <a:pPr algn="l"/>
            <a:endParaRPr lang="it-IT" dirty="0">
              <a:latin typeface="Century Gothic" panose="020B0502020202020204" pitchFamily="34" charset="0"/>
            </a:endParaRPr>
          </a:p>
          <a:p>
            <a:pPr marL="285748" indent="-285748">
              <a:buFont typeface="Arial" panose="020B0604020202020204" pitchFamily="34" charset="0"/>
              <a:buChar char="•"/>
            </a:pPr>
            <a:r>
              <a:rPr lang="it-IT" dirty="0">
                <a:latin typeface="Century Gothic" panose="020B0502020202020204" pitchFamily="34" charset="0"/>
              </a:rPr>
              <a:t>Accelerazione spesa e formato gare creano problemi sui processi di cambiamento</a:t>
            </a:r>
          </a:p>
          <a:p>
            <a:pPr algn="l"/>
            <a:endParaRPr lang="it-IT" dirty="0">
              <a:latin typeface="Century Gothic" panose="020B0502020202020204" pitchFamily="34" charset="0"/>
            </a:endParaRPr>
          </a:p>
          <a:p>
            <a:pPr marL="285748" indent="-285748">
              <a:buFont typeface="Arial" panose="020B0604020202020204" pitchFamily="34" charset="0"/>
              <a:buChar char="•"/>
            </a:pPr>
            <a:r>
              <a:rPr lang="it-IT" dirty="0">
                <a:latin typeface="Century Gothic" panose="020B0502020202020204" pitchFamily="34" charset="0"/>
              </a:rPr>
              <a:t>Permane concezione tecnologica</a:t>
            </a:r>
          </a:p>
          <a:p>
            <a:pPr algn="l"/>
            <a:endParaRPr lang="it-IT" dirty="0">
              <a:latin typeface="Century Gothic" panose="020B0502020202020204" pitchFamily="34" charset="0"/>
            </a:endParaRPr>
          </a:p>
          <a:p>
            <a:pPr marL="285748" indent="-285748">
              <a:buFont typeface="Arial" panose="020B0604020202020204" pitchFamily="34" charset="0"/>
              <a:buChar char="•"/>
            </a:pPr>
            <a:r>
              <a:rPr lang="it-IT" dirty="0">
                <a:latin typeface="Century Gothic" panose="020B0502020202020204" pitchFamily="34" charset="0"/>
              </a:rPr>
              <a:t>Nel frattempo sono «under </a:t>
            </a:r>
            <a:r>
              <a:rPr lang="it-IT" dirty="0" err="1">
                <a:latin typeface="Century Gothic" panose="020B0502020202020204" pitchFamily="34" charset="0"/>
              </a:rPr>
              <a:t>construction</a:t>
            </a:r>
            <a:r>
              <a:rPr lang="it-IT" dirty="0">
                <a:latin typeface="Century Gothic" panose="020B0502020202020204" pitchFamily="34" charset="0"/>
              </a:rPr>
              <a:t>» i modelli organizzativi di riferimento, che di fatto condizioneranno percorso e risultato</a:t>
            </a:r>
          </a:p>
        </p:txBody>
      </p:sp>
      <p:sp>
        <p:nvSpPr>
          <p:cNvPr id="4" name="LUOGO DATA">
            <a:extLst>
              <a:ext uri="{FF2B5EF4-FFF2-40B4-BE49-F238E27FC236}">
                <a16:creationId xmlns:a16="http://schemas.microsoft.com/office/drawing/2014/main" id="{B0B6C7E4-7316-C1FC-C2E4-29DFA5F4E919}"/>
              </a:ext>
            </a:extLst>
          </p:cNvPr>
          <p:cNvSpPr txBox="1"/>
          <p:nvPr/>
        </p:nvSpPr>
        <p:spPr>
          <a:xfrm>
            <a:off x="9645760" y="6525586"/>
            <a:ext cx="1418283" cy="190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a:spcBef>
                <a:spcPts val="100"/>
              </a:spcBef>
              <a:defRPr sz="1200" spc="-10">
                <a:solidFill>
                  <a:srgbClr val="FFFFFF"/>
                </a:solidFill>
                <a:latin typeface="Century Gothic"/>
                <a:ea typeface="Century Gothic"/>
                <a:cs typeface="Century Gothic"/>
                <a:sym typeface="Century Gothic"/>
              </a:defRPr>
            </a:lvl1pPr>
          </a:lstStyle>
          <a:p>
            <a:r>
              <a:rPr lang="it-IT" dirty="0"/>
              <a:t>30 novembre 2023</a:t>
            </a:r>
            <a:endParaRPr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UOGO DATA">
            <a:extLst>
              <a:ext uri="{FF2B5EF4-FFF2-40B4-BE49-F238E27FC236}">
                <a16:creationId xmlns:a16="http://schemas.microsoft.com/office/drawing/2014/main" id="{B0B6C7E4-7316-C1FC-C2E4-29DFA5F4E919}"/>
              </a:ext>
            </a:extLst>
          </p:cNvPr>
          <p:cNvSpPr txBox="1"/>
          <p:nvPr/>
        </p:nvSpPr>
        <p:spPr>
          <a:xfrm>
            <a:off x="9645760" y="6525586"/>
            <a:ext cx="1418283" cy="190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spcBef>
                <a:spcPts val="100"/>
              </a:spcBef>
              <a:defRPr sz="1200" spc="-10">
                <a:solidFill>
                  <a:srgbClr val="FFFFFF"/>
                </a:solidFill>
                <a:latin typeface="Century Gothic"/>
                <a:ea typeface="Century Gothic"/>
                <a:cs typeface="Century Gothic"/>
                <a:sym typeface="Century Gothic"/>
              </a:defRPr>
            </a:lvl1pPr>
          </a:lstStyle>
          <a:p>
            <a:r>
              <a:rPr lang="it-IT" dirty="0"/>
              <a:t>30 novembre 2023</a:t>
            </a:r>
            <a:endParaRPr dirty="0"/>
          </a:p>
        </p:txBody>
      </p:sp>
      <p:sp>
        <p:nvSpPr>
          <p:cNvPr id="5" name="object 2">
            <a:extLst>
              <a:ext uri="{FF2B5EF4-FFF2-40B4-BE49-F238E27FC236}">
                <a16:creationId xmlns:a16="http://schemas.microsoft.com/office/drawing/2014/main" id="{DEEA0472-CE58-F983-84DE-B6460922051A}"/>
              </a:ext>
            </a:extLst>
          </p:cNvPr>
          <p:cNvSpPr txBox="1">
            <a:spLocks/>
          </p:cNvSpPr>
          <p:nvPr/>
        </p:nvSpPr>
        <p:spPr>
          <a:xfrm>
            <a:off x="487317" y="476672"/>
            <a:ext cx="7698941" cy="382156"/>
          </a:xfrm>
          <a:prstGeom prst="rect">
            <a:avLst/>
          </a:prstGeom>
        </p:spPr>
        <p:txBody>
          <a:bodyPr vert="horz" wrap="square" lIns="0" tIns="12700" rIns="0" bIns="0" rtlCol="0">
            <a:spAutoFit/>
          </a:bodyPr>
          <a:lstStyle>
            <a:lvl1pPr eaLnBrk="1" hangingPunct="1">
              <a:defRPr sz="2400" b="1" i="0">
                <a:solidFill>
                  <a:schemeClr val="tx1"/>
                </a:solidFill>
                <a:latin typeface="Century Gothic"/>
                <a:ea typeface="+mj-ea"/>
                <a:cs typeface="Century Gothic"/>
              </a:defRPr>
            </a:lvl1pPr>
          </a:lstStyle>
          <a:p>
            <a:r>
              <a:rPr lang="it-IT" kern="0" dirty="0">
                <a:latin typeface="Century Gothic" panose="020B0502020202020204" pitchFamily="34" charset="0"/>
              </a:rPr>
              <a:t>Inquadramento generale</a:t>
            </a:r>
          </a:p>
        </p:txBody>
      </p:sp>
      <p:sp>
        <p:nvSpPr>
          <p:cNvPr id="6" name="CasellaDiTesto 5">
            <a:extLst>
              <a:ext uri="{FF2B5EF4-FFF2-40B4-BE49-F238E27FC236}">
                <a16:creationId xmlns:a16="http://schemas.microsoft.com/office/drawing/2014/main" id="{8F84EB95-6720-C71E-0498-240B1055AB57}"/>
              </a:ext>
            </a:extLst>
          </p:cNvPr>
          <p:cNvSpPr txBox="1"/>
          <p:nvPr/>
        </p:nvSpPr>
        <p:spPr>
          <a:xfrm>
            <a:off x="395535" y="1124744"/>
            <a:ext cx="5700465" cy="4801314"/>
          </a:xfrm>
          <a:prstGeom prst="rect">
            <a:avLst/>
          </a:prstGeom>
          <a:noFill/>
        </p:spPr>
        <p:txBody>
          <a:bodyPr wrap="square">
            <a:spAutoFit/>
          </a:bodyPr>
          <a:lstStyle/>
          <a:p>
            <a:pPr algn="l"/>
            <a:r>
              <a:rPr lang="it-IT" dirty="0">
                <a:latin typeface="Century Gothic" panose="020B0502020202020204" pitchFamily="34" charset="0"/>
              </a:rPr>
              <a:t>In questa situazione le professioni infermieristiche sono protagoniste della co-evoluzione del sistema e intendono portare un contributo sia al dibattito che all’attuazione, mettendo in gioco il proprio patrimonio di competenza e una riflessione pluriannuale. </a:t>
            </a:r>
          </a:p>
          <a:p>
            <a:pPr algn="l"/>
            <a:endParaRPr lang="it-IT" dirty="0">
              <a:latin typeface="Century Gothic" panose="020B0502020202020204" pitchFamily="34" charset="0"/>
            </a:endParaRPr>
          </a:p>
          <a:p>
            <a:pPr algn="l"/>
            <a:r>
              <a:rPr lang="it-IT" dirty="0">
                <a:latin typeface="Century Gothic" panose="020B0502020202020204" pitchFamily="34" charset="0"/>
              </a:rPr>
              <a:t>La Sanità Digitale, a certe condizioni, rappresenta un’occasione per la tutela della salute nel Paese, cui le professioni infermieristiche possono dare un importante contributo ed essere a loro volta valorizzate.</a:t>
            </a:r>
          </a:p>
          <a:p>
            <a:pPr algn="l"/>
            <a:endParaRPr lang="it-IT" dirty="0">
              <a:latin typeface="Century Gothic" panose="020B0502020202020204" pitchFamily="34" charset="0"/>
            </a:endParaRPr>
          </a:p>
          <a:p>
            <a:pPr algn="l"/>
            <a:r>
              <a:rPr lang="it-IT" i="1" dirty="0">
                <a:latin typeface="Century Gothic" panose="020B0502020202020204" pitchFamily="34" charset="0"/>
              </a:rPr>
              <a:t>La FNOPI esplicita dunque la propria posizione per il successo della sanità digitale, in particolare di tutta quella parte di sanità digitale che si attua sul territorio. </a:t>
            </a:r>
          </a:p>
        </p:txBody>
      </p:sp>
      <p:pic>
        <p:nvPicPr>
          <p:cNvPr id="7" name="Immagine 6">
            <a:extLst>
              <a:ext uri="{FF2B5EF4-FFF2-40B4-BE49-F238E27FC236}">
                <a16:creationId xmlns:a16="http://schemas.microsoft.com/office/drawing/2014/main" id="{A855A199-D9AC-7086-DD22-F6BDAE556311}"/>
              </a:ext>
            </a:extLst>
          </p:cNvPr>
          <p:cNvPicPr>
            <a:picLocks noChangeAspect="1"/>
          </p:cNvPicPr>
          <p:nvPr/>
        </p:nvPicPr>
        <p:blipFill>
          <a:blip r:embed="rId2"/>
          <a:stretch>
            <a:fillRect/>
          </a:stretch>
        </p:blipFill>
        <p:spPr>
          <a:xfrm>
            <a:off x="7613188" y="667750"/>
            <a:ext cx="3693244" cy="5231576"/>
          </a:xfrm>
          <a:prstGeom prst="rect">
            <a:avLst/>
          </a:prstGeom>
          <a:effectLst>
            <a:outerShdw blurRad="50800" dist="50800" dir="5400000" algn="ctr" rotWithShape="0">
              <a:srgbClr val="000000">
                <a:alpha val="50000"/>
              </a:srgbClr>
            </a:outerShdw>
          </a:effectLst>
        </p:spPr>
      </p:pic>
    </p:spTree>
    <p:extLst>
      <p:ext uri="{BB962C8B-B14F-4D97-AF65-F5344CB8AC3E}">
        <p14:creationId xmlns:p14="http://schemas.microsoft.com/office/powerpoint/2010/main" val="262480132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UOGO DATA">
            <a:extLst>
              <a:ext uri="{FF2B5EF4-FFF2-40B4-BE49-F238E27FC236}">
                <a16:creationId xmlns:a16="http://schemas.microsoft.com/office/drawing/2014/main" id="{B0B6C7E4-7316-C1FC-C2E4-29DFA5F4E919}"/>
              </a:ext>
            </a:extLst>
          </p:cNvPr>
          <p:cNvSpPr txBox="1"/>
          <p:nvPr/>
        </p:nvSpPr>
        <p:spPr>
          <a:xfrm>
            <a:off x="9645760" y="6525586"/>
            <a:ext cx="1418283" cy="190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a:spcBef>
                <a:spcPts val="100"/>
              </a:spcBef>
              <a:defRPr sz="1200" spc="-10">
                <a:solidFill>
                  <a:srgbClr val="FFFFFF"/>
                </a:solidFill>
                <a:latin typeface="Century Gothic"/>
                <a:ea typeface="Century Gothic"/>
                <a:cs typeface="Century Gothic"/>
                <a:sym typeface="Century Gothic"/>
              </a:defRPr>
            </a:lvl1pPr>
          </a:lstStyle>
          <a:p>
            <a:r>
              <a:rPr lang="it-IT" dirty="0"/>
              <a:t>30 novembre 2023</a:t>
            </a:r>
            <a:endParaRPr dirty="0"/>
          </a:p>
        </p:txBody>
      </p:sp>
      <p:sp>
        <p:nvSpPr>
          <p:cNvPr id="2" name="Titolo 1">
            <a:extLst>
              <a:ext uri="{FF2B5EF4-FFF2-40B4-BE49-F238E27FC236}">
                <a16:creationId xmlns:a16="http://schemas.microsoft.com/office/drawing/2014/main" id="{25EB975F-3F49-6BC8-E2F5-FF011AD66A0A}"/>
              </a:ext>
            </a:extLst>
          </p:cNvPr>
          <p:cNvSpPr>
            <a:spLocks noGrp="1"/>
          </p:cNvSpPr>
          <p:nvPr>
            <p:ph type="title"/>
          </p:nvPr>
        </p:nvSpPr>
        <p:spPr>
          <a:xfrm>
            <a:off x="467545" y="620688"/>
            <a:ext cx="9652618" cy="369332"/>
          </a:xfrm>
        </p:spPr>
        <p:txBody>
          <a:bodyPr>
            <a:normAutofit fontScale="90000"/>
          </a:bodyPr>
          <a:lstStyle/>
          <a:p>
            <a:r>
              <a:rPr lang="it-IT" dirty="0">
                <a:latin typeface="Century Gothic" panose="020B0502020202020204" pitchFamily="34" charset="0"/>
              </a:rPr>
              <a:t>La cornice di riferimento</a:t>
            </a:r>
          </a:p>
        </p:txBody>
      </p:sp>
      <p:sp>
        <p:nvSpPr>
          <p:cNvPr id="3" name="object 2">
            <a:extLst>
              <a:ext uri="{FF2B5EF4-FFF2-40B4-BE49-F238E27FC236}">
                <a16:creationId xmlns:a16="http://schemas.microsoft.com/office/drawing/2014/main" id="{B082FF69-E330-7252-B6D6-A085FB9036CE}"/>
              </a:ext>
            </a:extLst>
          </p:cNvPr>
          <p:cNvSpPr txBox="1"/>
          <p:nvPr/>
        </p:nvSpPr>
        <p:spPr>
          <a:xfrm>
            <a:off x="2388507" y="2373595"/>
            <a:ext cx="7414985" cy="1516441"/>
          </a:xfrm>
          <a:prstGeom prst="rect">
            <a:avLst/>
          </a:prstGeom>
        </p:spPr>
        <p:txBody>
          <a:bodyPr vert="horz" wrap="square" lIns="0" tIns="13335" rIns="0" bIns="0" rtlCol="0">
            <a:spAutoFit/>
          </a:bodyPr>
          <a:lstStyle/>
          <a:p>
            <a:pPr marL="12700" algn="ctr">
              <a:spcBef>
                <a:spcPts val="105"/>
              </a:spcBef>
            </a:pPr>
            <a:r>
              <a:rPr lang="it-IT" sz="3200" dirty="0">
                <a:solidFill>
                  <a:srgbClr val="004E5A"/>
                </a:solidFill>
                <a:latin typeface="Century Gothic"/>
                <a:cs typeface="Century Gothic"/>
              </a:rPr>
              <a:t>La persona assistita, </a:t>
            </a:r>
          </a:p>
          <a:p>
            <a:pPr marL="12700" algn="ctr">
              <a:spcBef>
                <a:spcPts val="105"/>
              </a:spcBef>
            </a:pPr>
            <a:r>
              <a:rPr lang="it-IT" sz="3200" dirty="0">
                <a:solidFill>
                  <a:srgbClr val="004E5A"/>
                </a:solidFill>
                <a:latin typeface="Century Gothic"/>
                <a:cs typeface="Century Gothic"/>
              </a:rPr>
              <a:t>la prossimità, </a:t>
            </a:r>
          </a:p>
          <a:p>
            <a:pPr marL="12700" algn="ctr">
              <a:spcBef>
                <a:spcPts val="105"/>
              </a:spcBef>
            </a:pPr>
            <a:r>
              <a:rPr lang="it-IT" sz="3200" dirty="0">
                <a:solidFill>
                  <a:srgbClr val="004E5A"/>
                </a:solidFill>
                <a:latin typeface="Century Gothic"/>
                <a:cs typeface="Century Gothic"/>
              </a:rPr>
              <a:t>la sanità digitale</a:t>
            </a:r>
          </a:p>
        </p:txBody>
      </p:sp>
    </p:spTree>
    <p:extLst>
      <p:ext uri="{BB962C8B-B14F-4D97-AF65-F5344CB8AC3E}">
        <p14:creationId xmlns:p14="http://schemas.microsoft.com/office/powerpoint/2010/main" val="93775113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UOGO DATA">
            <a:extLst>
              <a:ext uri="{FF2B5EF4-FFF2-40B4-BE49-F238E27FC236}">
                <a16:creationId xmlns:a16="http://schemas.microsoft.com/office/drawing/2014/main" id="{B0B6C7E4-7316-C1FC-C2E4-29DFA5F4E919}"/>
              </a:ext>
            </a:extLst>
          </p:cNvPr>
          <p:cNvSpPr txBox="1"/>
          <p:nvPr/>
        </p:nvSpPr>
        <p:spPr>
          <a:xfrm>
            <a:off x="9645760" y="6525586"/>
            <a:ext cx="1418283" cy="190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spcBef>
                <a:spcPts val="100"/>
              </a:spcBef>
              <a:defRPr sz="1200" spc="-10">
                <a:solidFill>
                  <a:srgbClr val="FFFFFF"/>
                </a:solidFill>
                <a:latin typeface="Century Gothic"/>
                <a:ea typeface="Century Gothic"/>
                <a:cs typeface="Century Gothic"/>
                <a:sym typeface="Century Gothic"/>
              </a:defRPr>
            </a:lvl1pPr>
          </a:lstStyle>
          <a:p>
            <a:r>
              <a:rPr lang="it-IT" dirty="0"/>
              <a:t>30 novembre 2023</a:t>
            </a:r>
            <a:endParaRPr dirty="0"/>
          </a:p>
        </p:txBody>
      </p:sp>
      <p:sp>
        <p:nvSpPr>
          <p:cNvPr id="7" name="object 2">
            <a:extLst>
              <a:ext uri="{FF2B5EF4-FFF2-40B4-BE49-F238E27FC236}">
                <a16:creationId xmlns:a16="http://schemas.microsoft.com/office/drawing/2014/main" id="{A303709E-119D-4496-57EF-98EE232C874A}"/>
              </a:ext>
            </a:extLst>
          </p:cNvPr>
          <p:cNvSpPr txBox="1">
            <a:spLocks/>
          </p:cNvSpPr>
          <p:nvPr/>
        </p:nvSpPr>
        <p:spPr>
          <a:xfrm>
            <a:off x="487317" y="476672"/>
            <a:ext cx="7698941" cy="751488"/>
          </a:xfrm>
          <a:prstGeom prst="rect">
            <a:avLst/>
          </a:prstGeom>
        </p:spPr>
        <p:txBody>
          <a:bodyPr vert="horz" wrap="square" lIns="0" tIns="12700" rIns="0" bIns="0" rtlCol="0">
            <a:spAutoFit/>
          </a:bodyPr>
          <a:lstStyle>
            <a:lvl1pPr eaLnBrk="1" hangingPunct="1">
              <a:defRPr sz="2400" b="1" i="0">
                <a:solidFill>
                  <a:schemeClr val="tx1"/>
                </a:solidFill>
                <a:latin typeface="Century Gothic"/>
                <a:ea typeface="+mj-ea"/>
                <a:cs typeface="Century Gothic"/>
              </a:defRPr>
            </a:lvl1pPr>
          </a:lstStyle>
          <a:p>
            <a:r>
              <a:rPr lang="it-IT" kern="0" dirty="0">
                <a:latin typeface="Century Gothic" panose="020B0502020202020204" pitchFamily="34" charset="0"/>
              </a:rPr>
              <a:t>Key points delle professioni infermieristiche</a:t>
            </a:r>
          </a:p>
          <a:p>
            <a:endParaRPr lang="it-IT" kern="0" dirty="0">
              <a:latin typeface="Century Gothic" panose="020B0502020202020204" pitchFamily="34" charset="0"/>
            </a:endParaRPr>
          </a:p>
        </p:txBody>
      </p:sp>
      <p:sp>
        <p:nvSpPr>
          <p:cNvPr id="8" name="CasellaDiTesto 7">
            <a:extLst>
              <a:ext uri="{FF2B5EF4-FFF2-40B4-BE49-F238E27FC236}">
                <a16:creationId xmlns:a16="http://schemas.microsoft.com/office/drawing/2014/main" id="{03AB1E15-7C73-2FC0-B00E-439CCBCE306F}"/>
              </a:ext>
            </a:extLst>
          </p:cNvPr>
          <p:cNvSpPr txBox="1"/>
          <p:nvPr/>
        </p:nvSpPr>
        <p:spPr>
          <a:xfrm>
            <a:off x="357477" y="1526119"/>
            <a:ext cx="8496944" cy="3585597"/>
          </a:xfrm>
          <a:prstGeom prst="rect">
            <a:avLst/>
          </a:prstGeom>
          <a:noFill/>
        </p:spPr>
        <p:txBody>
          <a:bodyPr wrap="square">
            <a:spAutoFit/>
          </a:bodyPr>
          <a:lstStyle/>
          <a:p>
            <a:pPr marL="342898" indent="-342898">
              <a:buFont typeface="+mj-lt"/>
              <a:buAutoNum type="arabicPeriod"/>
            </a:pPr>
            <a:r>
              <a:rPr lang="it-IT" sz="1900" dirty="0">
                <a:latin typeface="Century Gothic" panose="020B0502020202020204" pitchFamily="34" charset="0"/>
              </a:rPr>
              <a:t>L’ultimo miglio</a:t>
            </a:r>
          </a:p>
          <a:p>
            <a:pPr marL="342898" indent="-342898">
              <a:buFont typeface="+mj-lt"/>
              <a:buAutoNum type="arabicPeriod"/>
            </a:pPr>
            <a:endParaRPr lang="it-IT" sz="1900" dirty="0">
              <a:latin typeface="Century Gothic" panose="020B0502020202020204" pitchFamily="34" charset="0"/>
            </a:endParaRPr>
          </a:p>
          <a:p>
            <a:pPr marL="342898" indent="-342898">
              <a:buFont typeface="+mj-lt"/>
              <a:buAutoNum type="arabicPeriod"/>
            </a:pPr>
            <a:r>
              <a:rPr lang="it-IT" sz="1900" dirty="0">
                <a:latin typeface="Century Gothic" panose="020B0502020202020204" pitchFamily="34" charset="0"/>
              </a:rPr>
              <a:t>I nuovi bisogni assistenziali: la «fragilità digitale»</a:t>
            </a:r>
          </a:p>
          <a:p>
            <a:pPr marL="342898" indent="-342898">
              <a:buFont typeface="+mj-lt"/>
              <a:buAutoNum type="arabicPeriod"/>
            </a:pPr>
            <a:endParaRPr lang="it-IT" sz="1900" dirty="0">
              <a:latin typeface="Century Gothic" panose="020B0502020202020204" pitchFamily="34" charset="0"/>
            </a:endParaRPr>
          </a:p>
          <a:p>
            <a:pPr marL="342898" indent="-342898">
              <a:buFont typeface="+mj-lt"/>
              <a:buAutoNum type="arabicPeriod"/>
            </a:pPr>
            <a:r>
              <a:rPr lang="it-IT" sz="1900" dirty="0">
                <a:latin typeface="Century Gothic" panose="020B0502020202020204" pitchFamily="34" charset="0"/>
              </a:rPr>
              <a:t>La centralità dell’educazione alla salute e della relazione</a:t>
            </a:r>
          </a:p>
          <a:p>
            <a:pPr marL="342898" indent="-342898">
              <a:buFont typeface="+mj-lt"/>
              <a:buAutoNum type="arabicPeriod"/>
            </a:pPr>
            <a:endParaRPr lang="it-IT" sz="1900" dirty="0">
              <a:latin typeface="Century Gothic" panose="020B0502020202020204" pitchFamily="34" charset="0"/>
            </a:endParaRPr>
          </a:p>
          <a:p>
            <a:pPr marL="342898" indent="-342898">
              <a:buFont typeface="+mj-lt"/>
              <a:buAutoNum type="arabicPeriod"/>
            </a:pPr>
            <a:r>
              <a:rPr lang="it-IT" sz="1900" dirty="0">
                <a:latin typeface="Century Gothic" panose="020B0502020202020204" pitchFamily="34" charset="0"/>
              </a:rPr>
              <a:t>La Teleassistenza</a:t>
            </a:r>
          </a:p>
          <a:p>
            <a:pPr marL="342898" indent="-342898">
              <a:buFont typeface="+mj-lt"/>
              <a:buAutoNum type="arabicPeriod"/>
            </a:pPr>
            <a:endParaRPr lang="it-IT" sz="1900" dirty="0">
              <a:latin typeface="Century Gothic" panose="020B0502020202020204" pitchFamily="34" charset="0"/>
            </a:endParaRPr>
          </a:p>
          <a:p>
            <a:pPr marL="342898" indent="-342898">
              <a:buFont typeface="+mj-lt"/>
              <a:buAutoNum type="arabicPeriod"/>
            </a:pPr>
            <a:r>
              <a:rPr lang="it-IT" sz="1900" dirty="0">
                <a:latin typeface="Century Gothic" panose="020B0502020202020204" pitchFamily="34" charset="0"/>
              </a:rPr>
              <a:t>Design di servizi e modelli di presa in carico </a:t>
            </a:r>
          </a:p>
          <a:p>
            <a:pPr marL="342898" indent="-342898">
              <a:buFont typeface="+mj-lt"/>
              <a:buAutoNum type="arabicPeriod"/>
            </a:pPr>
            <a:endParaRPr lang="it-IT" sz="1900" dirty="0">
              <a:latin typeface="Century Gothic" panose="020B0502020202020204" pitchFamily="34" charset="0"/>
            </a:endParaRPr>
          </a:p>
          <a:p>
            <a:pPr marL="342898" indent="-342898">
              <a:buFont typeface="+mj-lt"/>
              <a:buAutoNum type="arabicPeriod"/>
            </a:pPr>
            <a:r>
              <a:rPr lang="it-IT" sz="1900" dirty="0">
                <a:latin typeface="Century Gothic" panose="020B0502020202020204" pitchFamily="34" charset="0"/>
              </a:rPr>
              <a:t>Responsabilità professionale e Sanità Digitale</a:t>
            </a:r>
          </a:p>
          <a:p>
            <a:endParaRPr lang="it-IT" dirty="0">
              <a:latin typeface="Century Gothic" panose="020B0502020202020204" pitchFamily="34" charset="0"/>
            </a:endParaRPr>
          </a:p>
        </p:txBody>
      </p:sp>
    </p:spTree>
    <p:extLst>
      <p:ext uri="{BB962C8B-B14F-4D97-AF65-F5344CB8AC3E}">
        <p14:creationId xmlns:p14="http://schemas.microsoft.com/office/powerpoint/2010/main" val="123423789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UOGO DATA">
            <a:extLst>
              <a:ext uri="{FF2B5EF4-FFF2-40B4-BE49-F238E27FC236}">
                <a16:creationId xmlns:a16="http://schemas.microsoft.com/office/drawing/2014/main" id="{B0B6C7E4-7316-C1FC-C2E4-29DFA5F4E919}"/>
              </a:ext>
            </a:extLst>
          </p:cNvPr>
          <p:cNvSpPr txBox="1"/>
          <p:nvPr/>
        </p:nvSpPr>
        <p:spPr>
          <a:xfrm>
            <a:off x="9645760" y="6525586"/>
            <a:ext cx="1418283" cy="190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a:spcBef>
                <a:spcPts val="100"/>
              </a:spcBef>
              <a:defRPr sz="1200" spc="-10">
                <a:solidFill>
                  <a:srgbClr val="FFFFFF"/>
                </a:solidFill>
                <a:latin typeface="Century Gothic"/>
                <a:ea typeface="Century Gothic"/>
                <a:cs typeface="Century Gothic"/>
                <a:sym typeface="Century Gothic"/>
              </a:defRPr>
            </a:lvl1pPr>
          </a:lstStyle>
          <a:p>
            <a:r>
              <a:rPr lang="it-IT" dirty="0"/>
              <a:t>30 novembre 2023</a:t>
            </a:r>
            <a:endParaRPr dirty="0"/>
          </a:p>
        </p:txBody>
      </p:sp>
      <p:sp>
        <p:nvSpPr>
          <p:cNvPr id="2" name="object 2">
            <a:extLst>
              <a:ext uri="{FF2B5EF4-FFF2-40B4-BE49-F238E27FC236}">
                <a16:creationId xmlns:a16="http://schemas.microsoft.com/office/drawing/2014/main" id="{F6BAAD9E-86C1-4D19-FEC8-95AD1BFBB4D9}"/>
              </a:ext>
            </a:extLst>
          </p:cNvPr>
          <p:cNvSpPr txBox="1">
            <a:spLocks/>
          </p:cNvSpPr>
          <p:nvPr/>
        </p:nvSpPr>
        <p:spPr>
          <a:xfrm>
            <a:off x="487317" y="476672"/>
            <a:ext cx="9639566" cy="751488"/>
          </a:xfrm>
          <a:prstGeom prst="rect">
            <a:avLst/>
          </a:prstGeom>
        </p:spPr>
        <p:txBody>
          <a:bodyPr vert="horz" wrap="square" lIns="0" tIns="12700" rIns="0" bIns="0" rtlCol="0">
            <a:spAutoFit/>
          </a:bodyPr>
          <a:lstStyle>
            <a:lvl1pPr eaLnBrk="1" hangingPunct="1">
              <a:defRPr sz="2400" b="1" i="0">
                <a:solidFill>
                  <a:schemeClr val="tx1"/>
                </a:solidFill>
                <a:latin typeface="Century Gothic"/>
                <a:ea typeface="+mj-ea"/>
                <a:cs typeface="Century Gothic"/>
              </a:defRPr>
            </a:lvl1pPr>
          </a:lstStyle>
          <a:p>
            <a:r>
              <a:rPr lang="it-IT" kern="0" dirty="0">
                <a:latin typeface="Century Gothic" panose="020B0502020202020204" pitchFamily="34" charset="0"/>
              </a:rPr>
              <a:t>1. L’ultimo miglio </a:t>
            </a:r>
          </a:p>
          <a:p>
            <a:endParaRPr lang="it-IT" kern="0" dirty="0">
              <a:latin typeface="Century Gothic" panose="020B0502020202020204" pitchFamily="34" charset="0"/>
            </a:endParaRPr>
          </a:p>
        </p:txBody>
      </p:sp>
      <p:sp>
        <p:nvSpPr>
          <p:cNvPr id="3" name="CasellaDiTesto 2">
            <a:extLst>
              <a:ext uri="{FF2B5EF4-FFF2-40B4-BE49-F238E27FC236}">
                <a16:creationId xmlns:a16="http://schemas.microsoft.com/office/drawing/2014/main" id="{3CC98154-A8CC-B8D2-61F3-28D652EB43B2}"/>
              </a:ext>
            </a:extLst>
          </p:cNvPr>
          <p:cNvSpPr txBox="1"/>
          <p:nvPr/>
        </p:nvSpPr>
        <p:spPr>
          <a:xfrm>
            <a:off x="395536" y="1361768"/>
            <a:ext cx="4967296" cy="4719241"/>
          </a:xfrm>
          <a:prstGeom prst="rect">
            <a:avLst/>
          </a:prstGeom>
          <a:noFill/>
        </p:spPr>
        <p:txBody>
          <a:bodyPr wrap="square">
            <a:spAutoFit/>
          </a:bodyPr>
          <a:lstStyle/>
          <a:p>
            <a:pPr>
              <a:spcBef>
                <a:spcPts val="400"/>
              </a:spcBef>
              <a:defRPr sz="1700">
                <a:latin typeface="Century Gothic"/>
                <a:ea typeface="Century Gothic"/>
                <a:cs typeface="Century Gothic"/>
                <a:sym typeface="Century Gothic"/>
              </a:defRPr>
            </a:pPr>
            <a:r>
              <a:rPr lang="it-IT" sz="1900" dirty="0"/>
              <a:t>Lo spazio in cui viviamo, oltre a connetterci con i servizi necessari alla nostra sopravvivenza, ci plasma come essere umani.</a:t>
            </a:r>
          </a:p>
          <a:p>
            <a:pPr>
              <a:spcBef>
                <a:spcPts val="400"/>
              </a:spcBef>
              <a:defRPr sz="1700">
                <a:latin typeface="Century Gothic"/>
                <a:ea typeface="Century Gothic"/>
                <a:cs typeface="Century Gothic"/>
                <a:sym typeface="Century Gothic"/>
              </a:defRPr>
            </a:pPr>
            <a:endParaRPr lang="it-IT" sz="1900" dirty="0"/>
          </a:p>
          <a:p>
            <a:pPr>
              <a:spcBef>
                <a:spcPts val="400"/>
              </a:spcBef>
              <a:defRPr sz="1700">
                <a:latin typeface="Century Gothic"/>
                <a:ea typeface="Century Gothic"/>
                <a:cs typeface="Century Gothic"/>
                <a:sym typeface="Century Gothic"/>
              </a:defRPr>
            </a:pPr>
            <a:r>
              <a:rPr lang="it-IT" sz="1900" dirty="0"/>
              <a:t>Oggi la riflessione, ambientale ed urbanistica, si basa su un cambio di paradigma data la transizione demografica in atto, per cui le nostre società si popolano di cittadini sempre più anziani, con bisogni, necessità, desideri, stili di vita, consumi molto diversi da quelli espressi da una popolazione più composita. </a:t>
            </a:r>
            <a:r>
              <a:rPr lang="it-IT" dirty="0"/>
              <a:t> </a:t>
            </a:r>
          </a:p>
          <a:p>
            <a:pPr algn="ctr"/>
            <a:endParaRPr lang="it-IT" sz="2800" i="1" dirty="0"/>
          </a:p>
        </p:txBody>
      </p:sp>
      <p:pic>
        <p:nvPicPr>
          <p:cNvPr id="5" name="Picture 4" descr="L'Italia è un paese sempre più vecchio">
            <a:extLst>
              <a:ext uri="{FF2B5EF4-FFF2-40B4-BE49-F238E27FC236}">
                <a16:creationId xmlns:a16="http://schemas.microsoft.com/office/drawing/2014/main" id="{A79DF24A-BD64-20B1-0405-D4B52D0DD5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745969"/>
            <a:ext cx="5064211" cy="3110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08975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UOGO DATA">
            <a:extLst>
              <a:ext uri="{FF2B5EF4-FFF2-40B4-BE49-F238E27FC236}">
                <a16:creationId xmlns:a16="http://schemas.microsoft.com/office/drawing/2014/main" id="{B0B6C7E4-7316-C1FC-C2E4-29DFA5F4E919}"/>
              </a:ext>
            </a:extLst>
          </p:cNvPr>
          <p:cNvSpPr txBox="1"/>
          <p:nvPr/>
        </p:nvSpPr>
        <p:spPr>
          <a:xfrm>
            <a:off x="9645760" y="6525586"/>
            <a:ext cx="1418283" cy="190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spcBef>
                <a:spcPts val="100"/>
              </a:spcBef>
              <a:defRPr sz="1200" spc="-10">
                <a:solidFill>
                  <a:srgbClr val="FFFFFF"/>
                </a:solidFill>
                <a:latin typeface="Century Gothic"/>
                <a:ea typeface="Century Gothic"/>
                <a:cs typeface="Century Gothic"/>
                <a:sym typeface="Century Gothic"/>
              </a:defRPr>
            </a:lvl1pPr>
          </a:lstStyle>
          <a:p>
            <a:r>
              <a:rPr lang="it-IT" dirty="0"/>
              <a:t>30 novembre 2023</a:t>
            </a:r>
            <a:endParaRPr dirty="0"/>
          </a:p>
        </p:txBody>
      </p:sp>
      <p:sp>
        <p:nvSpPr>
          <p:cNvPr id="6" name="object 2">
            <a:extLst>
              <a:ext uri="{FF2B5EF4-FFF2-40B4-BE49-F238E27FC236}">
                <a16:creationId xmlns:a16="http://schemas.microsoft.com/office/drawing/2014/main" id="{25716E83-D9FD-6230-AF0F-B8A3B2715099}"/>
              </a:ext>
            </a:extLst>
          </p:cNvPr>
          <p:cNvSpPr txBox="1">
            <a:spLocks/>
          </p:cNvSpPr>
          <p:nvPr/>
        </p:nvSpPr>
        <p:spPr>
          <a:xfrm>
            <a:off x="487317" y="476672"/>
            <a:ext cx="7698941" cy="751488"/>
          </a:xfrm>
          <a:prstGeom prst="rect">
            <a:avLst/>
          </a:prstGeom>
        </p:spPr>
        <p:txBody>
          <a:bodyPr vert="horz" wrap="square" lIns="0" tIns="12700" rIns="0" bIns="0" rtlCol="0">
            <a:spAutoFit/>
          </a:bodyPr>
          <a:lstStyle>
            <a:lvl1pPr eaLnBrk="1" hangingPunct="1">
              <a:defRPr sz="2400" b="1" i="0">
                <a:solidFill>
                  <a:schemeClr val="tx1"/>
                </a:solidFill>
                <a:latin typeface="Century Gothic"/>
                <a:ea typeface="+mj-ea"/>
                <a:cs typeface="Century Gothic"/>
              </a:defRPr>
            </a:lvl1pPr>
          </a:lstStyle>
          <a:p>
            <a:r>
              <a:rPr lang="it-IT" kern="0" dirty="0">
                <a:latin typeface="Century Gothic" panose="020B0502020202020204" pitchFamily="34" charset="0"/>
              </a:rPr>
              <a:t>1. L’ultimo miglio </a:t>
            </a:r>
          </a:p>
          <a:p>
            <a:endParaRPr lang="it-IT" kern="0" dirty="0">
              <a:latin typeface="Century Gothic" panose="020B0502020202020204" pitchFamily="34" charset="0"/>
            </a:endParaRPr>
          </a:p>
        </p:txBody>
      </p:sp>
      <p:sp>
        <p:nvSpPr>
          <p:cNvPr id="7" name="CasellaDiTesto 6">
            <a:extLst>
              <a:ext uri="{FF2B5EF4-FFF2-40B4-BE49-F238E27FC236}">
                <a16:creationId xmlns:a16="http://schemas.microsoft.com/office/drawing/2014/main" id="{5013A099-C3CE-9BEE-6B75-EEDBA8781DAB}"/>
              </a:ext>
            </a:extLst>
          </p:cNvPr>
          <p:cNvSpPr txBox="1"/>
          <p:nvPr/>
        </p:nvSpPr>
        <p:spPr>
          <a:xfrm>
            <a:off x="853879" y="2015686"/>
            <a:ext cx="5065007" cy="2554545"/>
          </a:xfrm>
          <a:prstGeom prst="rect">
            <a:avLst/>
          </a:prstGeom>
          <a:noFill/>
        </p:spPr>
        <p:txBody>
          <a:bodyPr wrap="square">
            <a:spAutoFit/>
          </a:bodyPr>
          <a:lstStyle/>
          <a:p>
            <a:pPr algn="ctr"/>
            <a:r>
              <a:rPr lang="it-IT" sz="2000" i="1" dirty="0">
                <a:latin typeface="Century Gothic" panose="020B0502020202020204" pitchFamily="34" charset="0"/>
              </a:rPr>
              <a:t>“L’ultimo miglio” è il luogo di prossimità che ha inizio dal domicilio della persona assistita e si sviluppa attorno ad esso, nella logica della teoria delle cosiddetta </a:t>
            </a:r>
          </a:p>
          <a:p>
            <a:pPr algn="ctr"/>
            <a:r>
              <a:rPr lang="it-IT" sz="2000" b="1" i="1" dirty="0">
                <a:latin typeface="Century Gothic" panose="020B0502020202020204" pitchFamily="34" charset="0"/>
              </a:rPr>
              <a:t>"città dei quindici minuti”</a:t>
            </a:r>
          </a:p>
          <a:p>
            <a:pPr algn="ctr"/>
            <a:endParaRPr lang="it-IT" sz="2000" i="1" dirty="0">
              <a:latin typeface="Century Gothic" panose="020B0502020202020204" pitchFamily="34" charset="0"/>
            </a:endParaRPr>
          </a:p>
          <a:p>
            <a:pPr algn="ctr"/>
            <a:endParaRPr lang="it-IT" sz="2000" i="1" dirty="0">
              <a:latin typeface="Century Gothic" panose="020B0502020202020204" pitchFamily="34" charset="0"/>
            </a:endParaRPr>
          </a:p>
        </p:txBody>
      </p:sp>
      <p:pic>
        <p:nvPicPr>
          <p:cNvPr id="8" name="Picture 2" descr="Città 15 minuti in Italia, tra mito e realtà">
            <a:extLst>
              <a:ext uri="{FF2B5EF4-FFF2-40B4-BE49-F238E27FC236}">
                <a16:creationId xmlns:a16="http://schemas.microsoft.com/office/drawing/2014/main" id="{B19F017F-2B88-9EFC-69BA-5C64124DDB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2374" y="1191784"/>
            <a:ext cx="3861669" cy="4035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2326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UOGO DATA">
            <a:extLst>
              <a:ext uri="{FF2B5EF4-FFF2-40B4-BE49-F238E27FC236}">
                <a16:creationId xmlns:a16="http://schemas.microsoft.com/office/drawing/2014/main" id="{B0B6C7E4-7316-C1FC-C2E4-29DFA5F4E919}"/>
              </a:ext>
            </a:extLst>
          </p:cNvPr>
          <p:cNvSpPr txBox="1"/>
          <p:nvPr/>
        </p:nvSpPr>
        <p:spPr>
          <a:xfrm>
            <a:off x="9645760" y="6525586"/>
            <a:ext cx="1418283" cy="190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indent="12700">
              <a:spcBef>
                <a:spcPts val="100"/>
              </a:spcBef>
              <a:defRPr sz="1200" spc="-10">
                <a:solidFill>
                  <a:srgbClr val="FFFFFF"/>
                </a:solidFill>
                <a:latin typeface="Century Gothic"/>
                <a:ea typeface="Century Gothic"/>
                <a:cs typeface="Century Gothic"/>
                <a:sym typeface="Century Gothic"/>
              </a:defRPr>
            </a:lvl1pPr>
          </a:lstStyle>
          <a:p>
            <a:r>
              <a:rPr lang="it-IT" dirty="0"/>
              <a:t>30 novembre 2023</a:t>
            </a:r>
            <a:endParaRPr dirty="0"/>
          </a:p>
        </p:txBody>
      </p:sp>
      <p:sp>
        <p:nvSpPr>
          <p:cNvPr id="2" name="object 2">
            <a:extLst>
              <a:ext uri="{FF2B5EF4-FFF2-40B4-BE49-F238E27FC236}">
                <a16:creationId xmlns:a16="http://schemas.microsoft.com/office/drawing/2014/main" id="{CC7E3AAA-0A7A-E263-0DEB-174E5387EA58}"/>
              </a:ext>
            </a:extLst>
          </p:cNvPr>
          <p:cNvSpPr txBox="1">
            <a:spLocks/>
          </p:cNvSpPr>
          <p:nvPr/>
        </p:nvSpPr>
        <p:spPr>
          <a:xfrm>
            <a:off x="487317" y="476672"/>
            <a:ext cx="7698941" cy="1120820"/>
          </a:xfrm>
          <a:prstGeom prst="rect">
            <a:avLst/>
          </a:prstGeom>
        </p:spPr>
        <p:txBody>
          <a:bodyPr vert="horz" wrap="square" lIns="0" tIns="12700" rIns="0" bIns="0" rtlCol="0">
            <a:spAutoFit/>
          </a:bodyPr>
          <a:lstStyle>
            <a:lvl1pPr eaLnBrk="1" hangingPunct="1">
              <a:defRPr sz="2400" b="1" i="0">
                <a:solidFill>
                  <a:schemeClr val="tx1"/>
                </a:solidFill>
                <a:latin typeface="Century Gothic"/>
                <a:ea typeface="+mj-ea"/>
                <a:cs typeface="Century Gothic"/>
              </a:defRPr>
            </a:lvl1pPr>
          </a:lstStyle>
          <a:p>
            <a:r>
              <a:rPr lang="it-IT" kern="0" dirty="0">
                <a:latin typeface="Century Gothic" panose="020B0502020202020204" pitchFamily="34" charset="0"/>
              </a:rPr>
              <a:t>1. L’ultimo miglio </a:t>
            </a:r>
          </a:p>
          <a:p>
            <a:r>
              <a:rPr lang="it-IT" b="0" i="1" kern="0" dirty="0">
                <a:latin typeface="Century Gothic" panose="020B0502020202020204" pitchFamily="34" charset="0"/>
              </a:rPr>
              <a:t>come snodo centrale del servizio </a:t>
            </a:r>
          </a:p>
          <a:p>
            <a:endParaRPr lang="it-IT" kern="0" dirty="0">
              <a:latin typeface="Century Gothic" panose="020B0502020202020204" pitchFamily="34" charset="0"/>
            </a:endParaRPr>
          </a:p>
        </p:txBody>
      </p:sp>
      <p:sp>
        <p:nvSpPr>
          <p:cNvPr id="3" name="CasellaDiTesto 2">
            <a:extLst>
              <a:ext uri="{FF2B5EF4-FFF2-40B4-BE49-F238E27FC236}">
                <a16:creationId xmlns:a16="http://schemas.microsoft.com/office/drawing/2014/main" id="{59D5E388-A705-2561-6322-9C44EDA786D5}"/>
              </a:ext>
            </a:extLst>
          </p:cNvPr>
          <p:cNvSpPr txBox="1"/>
          <p:nvPr/>
        </p:nvSpPr>
        <p:spPr>
          <a:xfrm>
            <a:off x="395536" y="2124057"/>
            <a:ext cx="5165005" cy="3842077"/>
          </a:xfrm>
          <a:prstGeom prst="rect">
            <a:avLst/>
          </a:prstGeom>
          <a:noFill/>
        </p:spPr>
        <p:txBody>
          <a:bodyPr wrap="square">
            <a:spAutoFit/>
          </a:bodyPr>
          <a:lstStyle/>
          <a:p>
            <a:pPr>
              <a:spcBef>
                <a:spcPts val="400"/>
              </a:spcBef>
              <a:defRPr sz="1700">
                <a:latin typeface="Century Gothic"/>
                <a:ea typeface="Century Gothic"/>
                <a:cs typeface="Century Gothic"/>
                <a:sym typeface="Century Gothic"/>
              </a:defRPr>
            </a:pPr>
            <a:r>
              <a:rPr lang="it-IT" sz="2400" dirty="0"/>
              <a:t>È necessario sviluppare ed implementare un modello organizzativo che preveda la partecipazione attiva della persona assistita e della sua rete privata in una logica di co-progettazione. </a:t>
            </a:r>
          </a:p>
          <a:p>
            <a:pPr>
              <a:spcBef>
                <a:spcPts val="400"/>
              </a:spcBef>
              <a:defRPr sz="1700">
                <a:latin typeface="Century Gothic"/>
                <a:ea typeface="Century Gothic"/>
                <a:cs typeface="Century Gothic"/>
                <a:sym typeface="Century Gothic"/>
              </a:defRPr>
            </a:pPr>
            <a:endParaRPr lang="it-IT" sz="2400" dirty="0"/>
          </a:p>
          <a:p>
            <a:pPr>
              <a:spcBef>
                <a:spcPts val="400"/>
              </a:spcBef>
              <a:defRPr sz="1700">
                <a:latin typeface="Century Gothic"/>
                <a:ea typeface="Century Gothic"/>
                <a:cs typeface="Century Gothic"/>
                <a:sym typeface="Century Gothic"/>
              </a:defRPr>
            </a:pPr>
            <a:endParaRPr lang="it-IT" dirty="0"/>
          </a:p>
          <a:p>
            <a:pPr algn="ctr"/>
            <a:endParaRPr lang="it-IT" sz="2800" i="1" dirty="0"/>
          </a:p>
        </p:txBody>
      </p:sp>
      <p:pic>
        <p:nvPicPr>
          <p:cNvPr id="5" name="Immagine 4">
            <a:extLst>
              <a:ext uri="{FF2B5EF4-FFF2-40B4-BE49-F238E27FC236}">
                <a16:creationId xmlns:a16="http://schemas.microsoft.com/office/drawing/2014/main" id="{ED8C9DE9-3747-8CAF-3D4B-2603945DB3FD}"/>
              </a:ext>
            </a:extLst>
          </p:cNvPr>
          <p:cNvPicPr>
            <a:picLocks noChangeAspect="1"/>
          </p:cNvPicPr>
          <p:nvPr/>
        </p:nvPicPr>
        <p:blipFill>
          <a:blip r:embed="rId2"/>
          <a:stretch>
            <a:fillRect/>
          </a:stretch>
        </p:blipFill>
        <p:spPr>
          <a:xfrm flipH="1">
            <a:off x="7402388" y="3926246"/>
            <a:ext cx="4789612" cy="2356228"/>
          </a:xfrm>
          <a:prstGeom prst="rect">
            <a:avLst/>
          </a:prstGeom>
        </p:spPr>
      </p:pic>
    </p:spTree>
    <p:extLst>
      <p:ext uri="{BB962C8B-B14F-4D97-AF65-F5344CB8AC3E}">
        <p14:creationId xmlns:p14="http://schemas.microsoft.com/office/powerpoint/2010/main" val="426395700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UOGO DATA">
            <a:extLst>
              <a:ext uri="{FF2B5EF4-FFF2-40B4-BE49-F238E27FC236}">
                <a16:creationId xmlns:a16="http://schemas.microsoft.com/office/drawing/2014/main" id="{B0B6C7E4-7316-C1FC-C2E4-29DFA5F4E919}"/>
              </a:ext>
            </a:extLst>
          </p:cNvPr>
          <p:cNvSpPr txBox="1"/>
          <p:nvPr/>
        </p:nvSpPr>
        <p:spPr>
          <a:xfrm>
            <a:off x="9645760" y="6525586"/>
            <a:ext cx="1418283" cy="190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spcBef>
                <a:spcPts val="100"/>
              </a:spcBef>
              <a:defRPr sz="1200" spc="-10">
                <a:solidFill>
                  <a:srgbClr val="FFFFFF"/>
                </a:solidFill>
                <a:latin typeface="Century Gothic"/>
                <a:ea typeface="Century Gothic"/>
                <a:cs typeface="Century Gothic"/>
                <a:sym typeface="Century Gothic"/>
              </a:defRPr>
            </a:lvl1pPr>
          </a:lstStyle>
          <a:p>
            <a:r>
              <a:rPr lang="it-IT" dirty="0"/>
              <a:t>30 novembre 2023</a:t>
            </a:r>
            <a:endParaRPr dirty="0"/>
          </a:p>
        </p:txBody>
      </p:sp>
      <p:sp>
        <p:nvSpPr>
          <p:cNvPr id="6" name="object 2">
            <a:extLst>
              <a:ext uri="{FF2B5EF4-FFF2-40B4-BE49-F238E27FC236}">
                <a16:creationId xmlns:a16="http://schemas.microsoft.com/office/drawing/2014/main" id="{3AF8BE96-3C80-A46E-7DED-C157E422527F}"/>
              </a:ext>
            </a:extLst>
          </p:cNvPr>
          <p:cNvSpPr txBox="1">
            <a:spLocks/>
          </p:cNvSpPr>
          <p:nvPr/>
        </p:nvSpPr>
        <p:spPr>
          <a:xfrm>
            <a:off x="487317" y="476671"/>
            <a:ext cx="7698941" cy="1120820"/>
          </a:xfrm>
          <a:prstGeom prst="rect">
            <a:avLst/>
          </a:prstGeom>
        </p:spPr>
        <p:txBody>
          <a:bodyPr vert="horz" wrap="square" lIns="0" tIns="12700" rIns="0" bIns="0" rtlCol="0">
            <a:spAutoFit/>
          </a:bodyPr>
          <a:lstStyle>
            <a:lvl1pPr eaLnBrk="1" hangingPunct="1">
              <a:defRPr sz="2400" b="1" i="0">
                <a:solidFill>
                  <a:schemeClr val="tx1"/>
                </a:solidFill>
                <a:latin typeface="Century Gothic"/>
                <a:ea typeface="+mj-ea"/>
                <a:cs typeface="Century Gothic"/>
              </a:defRPr>
            </a:lvl1pPr>
          </a:lstStyle>
          <a:p>
            <a:r>
              <a:rPr lang="it-IT" kern="0" dirty="0">
                <a:latin typeface="Century Gothic" panose="020B0502020202020204" pitchFamily="34" charset="0"/>
              </a:rPr>
              <a:t>2. I nuovi bisogni assistenziali: la «fragilità digitale»</a:t>
            </a:r>
          </a:p>
          <a:p>
            <a:endParaRPr lang="it-IT" kern="0" dirty="0">
              <a:latin typeface="Century Gothic" panose="020B0502020202020204" pitchFamily="34" charset="0"/>
            </a:endParaRPr>
          </a:p>
          <a:p>
            <a:endParaRPr lang="it-IT" kern="0" dirty="0">
              <a:latin typeface="Century Gothic" panose="020B0502020202020204" pitchFamily="34" charset="0"/>
            </a:endParaRPr>
          </a:p>
        </p:txBody>
      </p:sp>
      <p:sp>
        <p:nvSpPr>
          <p:cNvPr id="7" name="Segnaposto testo 2">
            <a:extLst>
              <a:ext uri="{FF2B5EF4-FFF2-40B4-BE49-F238E27FC236}">
                <a16:creationId xmlns:a16="http://schemas.microsoft.com/office/drawing/2014/main" id="{627001E9-7E1A-3BF2-7C11-A1D61ECDEAE7}"/>
              </a:ext>
            </a:extLst>
          </p:cNvPr>
          <p:cNvSpPr>
            <a:spLocks noGrp="1"/>
          </p:cNvSpPr>
          <p:nvPr>
            <p:ph type="body" idx="1"/>
          </p:nvPr>
        </p:nvSpPr>
        <p:spPr>
          <a:xfrm>
            <a:off x="458417" y="1069269"/>
            <a:ext cx="10605625" cy="830997"/>
          </a:xfrm>
        </p:spPr>
        <p:txBody>
          <a:bodyPr wrap="square" lIns="0" tIns="0" rIns="0" bIns="0" anchor="t">
            <a:spAutoFit/>
          </a:bodyPr>
          <a:lstStyle/>
          <a:p>
            <a:pPr algn="l"/>
            <a:r>
              <a:rPr lang="it-IT" sz="1800" b="1" dirty="0">
                <a:latin typeface="Century Gothic" panose="020B0502020202020204" pitchFamily="34" charset="0"/>
              </a:rPr>
              <a:t>Il paradosso della Sanità Digitale: la usa meno chi ne avrebbe più bisogno</a:t>
            </a:r>
          </a:p>
          <a:p>
            <a:pPr algn="l"/>
            <a:endParaRPr lang="it-IT" sz="1800" b="1" dirty="0">
              <a:latin typeface="Century Gothic" panose="020B0502020202020204" pitchFamily="34" charset="0"/>
            </a:endParaRPr>
          </a:p>
          <a:p>
            <a:pPr algn="l"/>
            <a:r>
              <a:rPr lang="it-IT" sz="1800" i="1" dirty="0">
                <a:latin typeface="Century Gothic" panose="020B0502020202020204" pitchFamily="34" charset="0"/>
              </a:rPr>
              <a:t>Studio OMS: prove coerenti e certe del maggiore uso di strumenti di sanità digitale:</a:t>
            </a:r>
          </a:p>
        </p:txBody>
      </p:sp>
      <p:sp>
        <p:nvSpPr>
          <p:cNvPr id="8" name="CasellaDiTesto 7">
            <a:extLst>
              <a:ext uri="{FF2B5EF4-FFF2-40B4-BE49-F238E27FC236}">
                <a16:creationId xmlns:a16="http://schemas.microsoft.com/office/drawing/2014/main" id="{7D43A3C3-E41E-F539-2375-0A195A696DE5}"/>
              </a:ext>
            </a:extLst>
          </p:cNvPr>
          <p:cNvSpPr txBox="1"/>
          <p:nvPr/>
        </p:nvSpPr>
        <p:spPr>
          <a:xfrm>
            <a:off x="395535" y="5760122"/>
            <a:ext cx="10391913" cy="261610"/>
          </a:xfrm>
          <a:prstGeom prst="rect">
            <a:avLst/>
          </a:prstGeom>
          <a:noFill/>
        </p:spPr>
        <p:txBody>
          <a:bodyPr wrap="square">
            <a:spAutoFit/>
          </a:bodyPr>
          <a:lstStyle/>
          <a:p>
            <a:r>
              <a:rPr lang="it-IT" sz="1100" i="1" dirty="0"/>
              <a:t>Studio sistematico condotto dall’OMS “Equità all‘interno della tecnologia digitale sanitaria  nella regione europea dell’OMS: una </a:t>
            </a:r>
            <a:r>
              <a:rPr lang="it-IT" sz="1100" i="1" dirty="0" err="1"/>
              <a:t>scoping</a:t>
            </a:r>
            <a:r>
              <a:rPr lang="it-IT" sz="1100" i="1" dirty="0"/>
              <a:t> review”, </a:t>
            </a:r>
          </a:p>
        </p:txBody>
      </p:sp>
      <p:graphicFrame>
        <p:nvGraphicFramePr>
          <p:cNvPr id="9" name="Tabella 10">
            <a:extLst>
              <a:ext uri="{FF2B5EF4-FFF2-40B4-BE49-F238E27FC236}">
                <a16:creationId xmlns:a16="http://schemas.microsoft.com/office/drawing/2014/main" id="{B278A756-BBC2-355D-0BDF-CAEADF0B5A62}"/>
              </a:ext>
            </a:extLst>
          </p:cNvPr>
          <p:cNvGraphicFramePr>
            <a:graphicFrameLocks noGrp="1"/>
          </p:cNvGraphicFramePr>
          <p:nvPr>
            <p:extLst>
              <p:ext uri="{D42A27DB-BD31-4B8C-83A1-F6EECF244321}">
                <p14:modId xmlns:p14="http://schemas.microsoft.com/office/powerpoint/2010/main" val="975601476"/>
              </p:ext>
            </p:extLst>
          </p:nvPr>
        </p:nvGraphicFramePr>
        <p:xfrm>
          <a:off x="1028197" y="2408120"/>
          <a:ext cx="8924610" cy="2658149"/>
        </p:xfrm>
        <a:graphic>
          <a:graphicData uri="http://schemas.openxmlformats.org/drawingml/2006/table">
            <a:tbl>
              <a:tblPr firstRow="1" bandRow="1">
                <a:tableStyleId>{5C22544A-7EE6-4342-B048-85BDC9FD1C3A}</a:tableStyleId>
              </a:tblPr>
              <a:tblGrid>
                <a:gridCol w="4462305">
                  <a:extLst>
                    <a:ext uri="{9D8B030D-6E8A-4147-A177-3AD203B41FA5}">
                      <a16:colId xmlns:a16="http://schemas.microsoft.com/office/drawing/2014/main" val="336503751"/>
                    </a:ext>
                  </a:extLst>
                </a:gridCol>
                <a:gridCol w="4462305">
                  <a:extLst>
                    <a:ext uri="{9D8B030D-6E8A-4147-A177-3AD203B41FA5}">
                      <a16:colId xmlns:a16="http://schemas.microsoft.com/office/drawing/2014/main" val="3738318344"/>
                    </a:ext>
                  </a:extLst>
                </a:gridCol>
              </a:tblGrid>
              <a:tr h="314497">
                <a:tc>
                  <a:txBody>
                    <a:bodyPr/>
                    <a:lstStyle/>
                    <a:p>
                      <a:pPr algn="l"/>
                      <a:r>
                        <a:rPr lang="it-IT" sz="1400" dirty="0">
                          <a:latin typeface="Century Gothic" panose="020B0502020202020204" pitchFamily="34" charset="0"/>
                        </a:rPr>
                        <a:t>MAGGIORE UTILIZZO </a:t>
                      </a:r>
                    </a:p>
                  </a:txBody>
                  <a:tcPr/>
                </a:tc>
                <a:tc>
                  <a:txBody>
                    <a:bodyPr/>
                    <a:lstStyle/>
                    <a:p>
                      <a:pPr algn="l"/>
                      <a:r>
                        <a:rPr lang="it-IT" sz="1400" dirty="0">
                          <a:latin typeface="Century Gothic" panose="020B0502020202020204" pitchFamily="34" charset="0"/>
                        </a:rPr>
                        <a:t>MINORE UTILIZZO</a:t>
                      </a:r>
                    </a:p>
                  </a:txBody>
                  <a:tcPr/>
                </a:tc>
                <a:extLst>
                  <a:ext uri="{0D108BD9-81ED-4DB2-BD59-A6C34878D82A}">
                    <a16:rowId xmlns:a16="http://schemas.microsoft.com/office/drawing/2014/main" val="2798760598"/>
                  </a:ext>
                </a:extLst>
              </a:tr>
              <a:tr h="314497">
                <a:tc>
                  <a:txBody>
                    <a:bodyPr/>
                    <a:lstStyle/>
                    <a:p>
                      <a:pPr algn="l"/>
                      <a:r>
                        <a:rPr lang="it-IT" sz="1400" b="0" i="0" dirty="0">
                          <a:latin typeface="Century Gothic" panose="020B0502020202020204" pitchFamily="34" charset="0"/>
                        </a:rPr>
                        <a:t>Cittadini che vivono in aree urbane </a:t>
                      </a:r>
                      <a:endParaRPr lang="it-IT" sz="1400" b="0" dirty="0">
                        <a:latin typeface="Century Gothic" panose="020B0502020202020204" pitchFamily="34" charset="0"/>
                      </a:endParaRPr>
                    </a:p>
                  </a:txBody>
                  <a:tcPr/>
                </a:tc>
                <a:tc>
                  <a:txBody>
                    <a:bodyPr/>
                    <a:lstStyle/>
                    <a:p>
                      <a:pPr algn="l"/>
                      <a:r>
                        <a:rPr lang="it-IT" sz="1400" b="0" i="0" dirty="0">
                          <a:latin typeface="Century Gothic" panose="020B0502020202020204" pitchFamily="34" charset="0"/>
                        </a:rPr>
                        <a:t>Cittadini che vivono in aree rurali</a:t>
                      </a:r>
                      <a:endParaRPr lang="it-IT" sz="1400" b="0" dirty="0">
                        <a:latin typeface="Century Gothic" panose="020B0502020202020204" pitchFamily="34" charset="0"/>
                      </a:endParaRPr>
                    </a:p>
                  </a:txBody>
                  <a:tcPr/>
                </a:tc>
                <a:extLst>
                  <a:ext uri="{0D108BD9-81ED-4DB2-BD59-A6C34878D82A}">
                    <a16:rowId xmlns:a16="http://schemas.microsoft.com/office/drawing/2014/main" val="1901133488"/>
                  </a:ext>
                </a:extLst>
              </a:tr>
              <a:tr h="542832">
                <a:tc>
                  <a:txBody>
                    <a:bodyPr/>
                    <a:lstStyle/>
                    <a:p>
                      <a:pPr algn="l"/>
                      <a:r>
                        <a:rPr lang="it-IT" sz="1400" b="0" i="0" dirty="0">
                          <a:latin typeface="Century Gothic" panose="020B0502020202020204" pitchFamily="34" charset="0"/>
                        </a:rPr>
                        <a:t>Individui di origine caucasica e anglofoni </a:t>
                      </a:r>
                      <a:endParaRPr lang="it-IT" sz="1400" b="0" dirty="0">
                        <a:latin typeface="Century Gothic" panose="020B0502020202020204" pitchFamily="34" charset="0"/>
                      </a:endParaRPr>
                    </a:p>
                  </a:txBody>
                  <a:tcPr/>
                </a:tc>
                <a:tc>
                  <a:txBody>
                    <a:bodyPr/>
                    <a:lstStyle/>
                    <a:p>
                      <a:pPr algn="l"/>
                      <a:r>
                        <a:rPr lang="it-IT" sz="1400" b="0" i="0" dirty="0">
                          <a:latin typeface="Century Gothic" panose="020B0502020202020204" pitchFamily="34" charset="0"/>
                        </a:rPr>
                        <a:t>Individui appartenenti a minoranze etniche o caratterizzati da barriere linguistiche</a:t>
                      </a:r>
                      <a:endParaRPr lang="it-IT" sz="1400" b="0" dirty="0">
                        <a:latin typeface="Century Gothic" panose="020B0502020202020204" pitchFamily="34" charset="0"/>
                      </a:endParaRPr>
                    </a:p>
                  </a:txBody>
                  <a:tcPr/>
                </a:tc>
                <a:extLst>
                  <a:ext uri="{0D108BD9-81ED-4DB2-BD59-A6C34878D82A}">
                    <a16:rowId xmlns:a16="http://schemas.microsoft.com/office/drawing/2014/main" val="3386043893"/>
                  </a:ext>
                </a:extLst>
              </a:tr>
              <a:tr h="314497">
                <a:tc>
                  <a:txBody>
                    <a:bodyPr/>
                    <a:lstStyle/>
                    <a:p>
                      <a:pPr algn="l"/>
                      <a:r>
                        <a:rPr lang="it-IT" sz="1400" b="0" i="0" dirty="0">
                          <a:latin typeface="Century Gothic" panose="020B0502020202020204" pitchFamily="34" charset="0"/>
                        </a:rPr>
                        <a:t>Soggetti con istruzione superiore </a:t>
                      </a:r>
                      <a:endParaRPr lang="it-IT" sz="1400" b="0" dirty="0">
                        <a:latin typeface="Century Gothic" panose="020B0502020202020204" pitchFamily="34" charset="0"/>
                      </a:endParaRPr>
                    </a:p>
                  </a:txBody>
                  <a:tcPr/>
                </a:tc>
                <a:tc>
                  <a:txBody>
                    <a:bodyPr/>
                    <a:lstStyle/>
                    <a:p>
                      <a:pPr algn="l"/>
                      <a:r>
                        <a:rPr lang="it-IT" sz="1400" b="0" i="0" dirty="0">
                          <a:latin typeface="Century Gothic" panose="020B0502020202020204" pitchFamily="34" charset="0"/>
                        </a:rPr>
                        <a:t>Soggetti con un’istruzione più bassa</a:t>
                      </a:r>
                      <a:endParaRPr lang="it-IT" sz="1400" b="0" dirty="0">
                        <a:latin typeface="Century Gothic" panose="020B0502020202020204" pitchFamily="34" charset="0"/>
                      </a:endParaRPr>
                    </a:p>
                  </a:txBody>
                  <a:tcPr/>
                </a:tc>
                <a:extLst>
                  <a:ext uri="{0D108BD9-81ED-4DB2-BD59-A6C34878D82A}">
                    <a16:rowId xmlns:a16="http://schemas.microsoft.com/office/drawing/2014/main" val="2383444354"/>
                  </a:ext>
                </a:extLst>
              </a:tr>
              <a:tr h="542832">
                <a:tc>
                  <a:txBody>
                    <a:bodyPr/>
                    <a:lstStyle/>
                    <a:p>
                      <a:pPr algn="l"/>
                      <a:r>
                        <a:rPr lang="it-IT" sz="1400" b="0" i="0" dirty="0">
                          <a:latin typeface="Century Gothic" panose="020B0502020202020204" pitchFamily="34" charset="0"/>
                        </a:rPr>
                        <a:t>Soggetti con condizione economica più elevata </a:t>
                      </a:r>
                      <a:endParaRPr lang="it-IT" sz="1400" b="0" dirty="0">
                        <a:latin typeface="Century Gothic" panose="020B0502020202020204" pitchFamily="34" charset="0"/>
                      </a:endParaRPr>
                    </a:p>
                  </a:txBody>
                  <a:tcPr/>
                </a:tc>
                <a:tc>
                  <a:txBody>
                    <a:bodyPr/>
                    <a:lstStyle/>
                    <a:p>
                      <a:pPr algn="l"/>
                      <a:r>
                        <a:rPr lang="it-IT" sz="1400" b="0" i="0" dirty="0">
                          <a:latin typeface="Century Gothic" panose="020B0502020202020204" pitchFamily="34" charset="0"/>
                        </a:rPr>
                        <a:t>Appartenenti alle classi disagiate dal punto di vista socio-economico</a:t>
                      </a:r>
                      <a:endParaRPr lang="it-IT" sz="1400" b="0" dirty="0">
                        <a:latin typeface="Century Gothic" panose="020B0502020202020204" pitchFamily="34" charset="0"/>
                      </a:endParaRPr>
                    </a:p>
                  </a:txBody>
                  <a:tcPr/>
                </a:tc>
                <a:extLst>
                  <a:ext uri="{0D108BD9-81ED-4DB2-BD59-A6C34878D82A}">
                    <a16:rowId xmlns:a16="http://schemas.microsoft.com/office/drawing/2014/main" val="809029009"/>
                  </a:ext>
                </a:extLst>
              </a:tr>
              <a:tr h="314497">
                <a:tc>
                  <a:txBody>
                    <a:bodyPr/>
                    <a:lstStyle/>
                    <a:p>
                      <a:pPr algn="l"/>
                      <a:r>
                        <a:rPr lang="it-IT" sz="1400" b="0" i="0" dirty="0">
                          <a:latin typeface="Century Gothic" panose="020B0502020202020204" pitchFamily="34" charset="0"/>
                        </a:rPr>
                        <a:t>Giovani</a:t>
                      </a:r>
                      <a:endParaRPr lang="it-IT" sz="1400" b="0" dirty="0">
                        <a:latin typeface="Century Gothic" panose="020B0502020202020204" pitchFamily="34" charset="0"/>
                      </a:endParaRPr>
                    </a:p>
                  </a:txBody>
                  <a:tcPr/>
                </a:tc>
                <a:tc>
                  <a:txBody>
                    <a:bodyPr/>
                    <a:lstStyle/>
                    <a:p>
                      <a:pPr algn="l"/>
                      <a:r>
                        <a:rPr lang="it-IT" sz="1400" b="0" i="0" dirty="0">
                          <a:latin typeface="Century Gothic" panose="020B0502020202020204" pitchFamily="34" charset="0"/>
                        </a:rPr>
                        <a:t>Anziani</a:t>
                      </a:r>
                      <a:endParaRPr lang="it-IT" sz="1400" b="0" dirty="0">
                        <a:latin typeface="Century Gothic" panose="020B0502020202020204" pitchFamily="34" charset="0"/>
                      </a:endParaRPr>
                    </a:p>
                  </a:txBody>
                  <a:tcPr/>
                </a:tc>
                <a:extLst>
                  <a:ext uri="{0D108BD9-81ED-4DB2-BD59-A6C34878D82A}">
                    <a16:rowId xmlns:a16="http://schemas.microsoft.com/office/drawing/2014/main" val="3668943764"/>
                  </a:ext>
                </a:extLst>
              </a:tr>
              <a:tr h="314497">
                <a:tc>
                  <a:txBody>
                    <a:bodyPr/>
                    <a:lstStyle/>
                    <a:p>
                      <a:pPr algn="l"/>
                      <a:r>
                        <a:rPr lang="it-IT" sz="1400" b="0" i="0" dirty="0">
                          <a:latin typeface="Century Gothic" panose="020B0502020202020204" pitchFamily="34" charset="0"/>
                        </a:rPr>
                        <a:t>Cittadini senza disabilità </a:t>
                      </a:r>
                      <a:endParaRPr lang="it-IT" sz="1400" b="0" dirty="0">
                        <a:latin typeface="Century Gothic" panose="020B0502020202020204" pitchFamily="34" charset="0"/>
                      </a:endParaRPr>
                    </a:p>
                  </a:txBody>
                  <a:tcPr/>
                </a:tc>
                <a:tc>
                  <a:txBody>
                    <a:bodyPr/>
                    <a:lstStyle/>
                    <a:p>
                      <a:pPr algn="l"/>
                      <a:r>
                        <a:rPr lang="it-IT" sz="1400" b="0" i="0" dirty="0">
                          <a:latin typeface="Century Gothic" panose="020B0502020202020204" pitchFamily="34" charset="0"/>
                        </a:rPr>
                        <a:t>Cittadini con esigenze sanitarie complesse </a:t>
                      </a:r>
                      <a:endParaRPr lang="it-IT" sz="1400" b="0" dirty="0">
                        <a:latin typeface="Century Gothic" panose="020B0502020202020204" pitchFamily="34" charset="0"/>
                      </a:endParaRPr>
                    </a:p>
                  </a:txBody>
                  <a:tcPr/>
                </a:tc>
                <a:extLst>
                  <a:ext uri="{0D108BD9-81ED-4DB2-BD59-A6C34878D82A}">
                    <a16:rowId xmlns:a16="http://schemas.microsoft.com/office/drawing/2014/main" val="3893927244"/>
                  </a:ext>
                </a:extLst>
              </a:tr>
            </a:tbl>
          </a:graphicData>
        </a:graphic>
      </p:graphicFrame>
    </p:spTree>
    <p:extLst>
      <p:ext uri="{BB962C8B-B14F-4D97-AF65-F5344CB8AC3E}">
        <p14:creationId xmlns:p14="http://schemas.microsoft.com/office/powerpoint/2010/main" val="1375794982"/>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round/>
        </a:ln>
        <a:effectLst>
          <a:outerShdw blurRad="38100" dist="19999"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round/>
        </a:ln>
        <a:effectLst>
          <a:outerShdw blurRad="38100" dist="19999"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905</TotalTime>
  <Words>1045</Words>
  <Application>Microsoft Macintosh PowerPoint</Application>
  <PresentationFormat>Widescreen</PresentationFormat>
  <Paragraphs>129</Paragraphs>
  <Slides>17</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17</vt:i4>
      </vt:variant>
    </vt:vector>
  </HeadingPairs>
  <TitlesOfParts>
    <vt:vector size="22" baseType="lpstr">
      <vt:lpstr>Arial</vt:lpstr>
      <vt:lpstr>Century Gothic</vt:lpstr>
      <vt:lpstr>Lucida Grande</vt:lpstr>
      <vt:lpstr>Trebuchet MS</vt:lpstr>
      <vt:lpstr>White</vt:lpstr>
      <vt:lpstr>Presentazione standard di PowerPoint</vt:lpstr>
      <vt:lpstr>Presentazione standard di PowerPoint</vt:lpstr>
      <vt:lpstr>Presentazione standard di PowerPoint</vt:lpstr>
      <vt:lpstr>La cornice di riferimento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Take home message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Pietro Giurdanella</cp:lastModifiedBy>
  <cp:revision>5</cp:revision>
  <dcterms:modified xsi:type="dcterms:W3CDTF">2023-11-30T07:02:36Z</dcterms:modified>
</cp:coreProperties>
</file>