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1585" r:id="rId3"/>
    <p:sldId id="662" r:id="rId4"/>
    <p:sldId id="1580" r:id="rId5"/>
    <p:sldId id="1564" r:id="rId6"/>
    <p:sldId id="677" r:id="rId7"/>
    <p:sldId id="1581" r:id="rId8"/>
    <p:sldId id="616" r:id="rId9"/>
    <p:sldId id="669" r:id="rId10"/>
    <p:sldId id="1582" r:id="rId11"/>
    <p:sldId id="671" r:id="rId12"/>
    <p:sldId id="673" r:id="rId13"/>
    <p:sldId id="788" r:id="rId14"/>
    <p:sldId id="651" r:id="rId15"/>
    <p:sldId id="1583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800" r:id="rId24"/>
    <p:sldId id="801" r:id="rId25"/>
    <p:sldId id="802" r:id="rId26"/>
    <p:sldId id="803" r:id="rId27"/>
    <p:sldId id="805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ca Zazzera" initials="AZ" lastIdx="0" clrIdx="0">
    <p:extLst>
      <p:ext uri="{19B8F6BF-5375-455C-9EA6-DF929625EA0E}">
        <p15:presenceInfo xmlns:p15="http://schemas.microsoft.com/office/powerpoint/2012/main" userId="Angelica Zazz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003" autoAdjust="0"/>
    <p:restoredTop sz="93883" autoAdjust="0"/>
  </p:normalViewPr>
  <p:slideViewPr>
    <p:cSldViewPr snapToGrid="0">
      <p:cViewPr varScale="1">
        <p:scale>
          <a:sx n="115" d="100"/>
          <a:sy n="115" d="100"/>
        </p:scale>
        <p:origin x="9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6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9AAA-BEFA-4968-8C6C-3005E35A76D5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78D0C-2D94-42B7-82E6-0D4357B86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89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44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 interventi in cui la comunità è coinvolta per raggiungere obiettivi di salute possono essere organizzati con approcci diversi, a seconda delle caratteristiche di ciascun intervento e a seconda del diverso grado di coinvolgimento della comunità, che può dipendere dal raggio di azione della pubblica amministrazione</a:t>
            </a:r>
            <a:endParaRPr lang="it-IT" altLang="it-IT" dirty="0"/>
          </a:p>
        </p:txBody>
      </p:sp>
      <p:sp>
        <p:nvSpPr>
          <p:cNvPr id="11268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E4B1B7-9C59-40BA-9261-019C2DF9C10A}" type="slidenum">
              <a:rPr lang="it-IT" altLang="it-IT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769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16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F01C2-09B3-45B5-B480-C0C1543DFA45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F01C2-09B3-45B5-B480-C0C1543DFA45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F01C2-09B3-45B5-B480-C0C1543DFA45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8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F73F9-8059-49B1-B926-4083B0571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0E293-E175-44B9-B3A4-12DB8C5E6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10B784-42FD-497A-8F7D-41959A72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76F83E-864E-4CAB-A479-942A40A6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8C7E9C-292F-4A74-8936-4335E5F3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9C6FB-C67E-4EF8-AC30-8454598C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2194ED-7DFD-441E-8A4F-C23174233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C481CA-EB3A-4EF2-87E3-8FBF8B5B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9A5490-5484-4908-BF77-C8C7B89A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3155BE-F688-4699-B4D9-47315064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55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22601D-E0C0-4484-A5EE-5426BA001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C822E7-E461-4FFB-902C-363D002CB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E1CB7F-F112-4409-BF05-AAB2EB89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1E581E-9F14-430A-B93A-68EBA9C4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3C3826-80A8-49EB-9817-3600C75A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61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93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376" y="5373216"/>
            <a:ext cx="11233199" cy="432048"/>
          </a:xfrm>
        </p:spPr>
        <p:txBody>
          <a:bodyPr anchor="b">
            <a:normAutofit/>
          </a:bodyPr>
          <a:lstStyle>
            <a:lvl1pPr marL="0" indent="0" algn="r">
              <a:buNone/>
              <a:defRPr lang="it-IT" sz="2000" b="1" dirty="0" smtClean="0">
                <a:solidFill>
                  <a:srgbClr val="002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1"/>
          </p:nvPr>
        </p:nvSpPr>
        <p:spPr>
          <a:xfrm>
            <a:off x="479376" y="4437112"/>
            <a:ext cx="11233199" cy="720080"/>
          </a:xfrm>
        </p:spPr>
        <p:txBody>
          <a:bodyPr/>
          <a:lstStyle>
            <a:lvl1pPr marL="19050" indent="0" algn="r">
              <a:buNone/>
              <a:def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Verdana" panose="020B0604030504040204" pitchFamily="34" charset="0"/>
              </a:defRPr>
            </a:lvl1pPr>
          </a:lstStyle>
          <a:p>
            <a:pPr marL="190500" lvl="0" indent="-171450" algn="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Segnaposto testo 13"/>
          <p:cNvSpPr>
            <a:spLocks noGrp="1"/>
          </p:cNvSpPr>
          <p:nvPr>
            <p:ph type="body" sz="quarter" idx="12"/>
          </p:nvPr>
        </p:nvSpPr>
        <p:spPr>
          <a:xfrm>
            <a:off x="479376" y="5877272"/>
            <a:ext cx="11233199" cy="432048"/>
          </a:xfrm>
        </p:spPr>
        <p:txBody>
          <a:bodyPr/>
          <a:lstStyle>
            <a:lvl1pPr algn="r">
              <a:buNone/>
              <a:defRPr lang="it-IT" sz="2000" dirty="0" smtClean="0">
                <a:solidFill>
                  <a:srgbClr val="002855"/>
                </a:solidFill>
                <a:latin typeface="Arial"/>
                <a:ea typeface="+mn-ea"/>
                <a:cs typeface="Arial"/>
                <a:sym typeface="Verdana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3346880"/>
            <a:ext cx="11233199" cy="1018223"/>
          </a:xfrm>
        </p:spPr>
        <p:txBody>
          <a:bodyPr anchor="b">
            <a:noAutofit/>
          </a:bodyPr>
          <a:lstStyle>
            <a:lvl1pPr algn="r">
              <a:defRPr lang="en-US" sz="3200" b="1" cap="all" baseline="0" dirty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911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9425" y="1340767"/>
            <a:ext cx="11113523" cy="498684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443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4" y="1340768"/>
            <a:ext cx="5486400" cy="49770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0" y="1332248"/>
            <a:ext cx="5486400" cy="49770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452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2060847"/>
            <a:ext cx="5486400" cy="424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0" y="2060847"/>
            <a:ext cx="5486400" cy="424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9425" y="1313792"/>
            <a:ext cx="5486400" cy="747055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0" y="1310345"/>
            <a:ext cx="5486400" cy="747055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33492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4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376" y="5373216"/>
            <a:ext cx="11233199" cy="432048"/>
          </a:xfrm>
        </p:spPr>
        <p:txBody>
          <a:bodyPr anchor="b">
            <a:normAutofit/>
          </a:bodyPr>
          <a:lstStyle>
            <a:lvl1pPr marL="0" indent="0" algn="r">
              <a:buNone/>
              <a:defRPr lang="it-IT" sz="2000" b="1" dirty="0" smtClean="0">
                <a:solidFill>
                  <a:srgbClr val="002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1"/>
          </p:nvPr>
        </p:nvSpPr>
        <p:spPr>
          <a:xfrm>
            <a:off x="479376" y="4437112"/>
            <a:ext cx="11233199" cy="720080"/>
          </a:xfrm>
        </p:spPr>
        <p:txBody>
          <a:bodyPr/>
          <a:lstStyle>
            <a:lvl1pPr marL="19050" indent="0" algn="r">
              <a:buNone/>
              <a:def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Verdana" panose="020B0604030504040204" pitchFamily="34" charset="0"/>
              </a:defRPr>
            </a:lvl1pPr>
          </a:lstStyle>
          <a:p>
            <a:pPr marL="190500" lvl="0" indent="-171450" algn="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Segnaposto testo 13"/>
          <p:cNvSpPr>
            <a:spLocks noGrp="1"/>
          </p:cNvSpPr>
          <p:nvPr>
            <p:ph type="body" sz="quarter" idx="12"/>
          </p:nvPr>
        </p:nvSpPr>
        <p:spPr>
          <a:xfrm>
            <a:off x="479376" y="5877272"/>
            <a:ext cx="11233199" cy="432048"/>
          </a:xfrm>
        </p:spPr>
        <p:txBody>
          <a:bodyPr/>
          <a:lstStyle>
            <a:lvl1pPr algn="r">
              <a:buNone/>
              <a:defRPr lang="it-IT" sz="2000" dirty="0" smtClean="0">
                <a:solidFill>
                  <a:srgbClr val="002855"/>
                </a:solidFill>
                <a:latin typeface="Arial"/>
                <a:ea typeface="+mn-ea"/>
                <a:cs typeface="Arial"/>
                <a:sym typeface="Verdana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3346880"/>
            <a:ext cx="11233199" cy="1018223"/>
          </a:xfrm>
        </p:spPr>
        <p:txBody>
          <a:bodyPr anchor="b">
            <a:noAutofit/>
          </a:bodyPr>
          <a:lstStyle>
            <a:lvl1pPr algn="r">
              <a:defRPr lang="en-US" sz="3200" b="1" dirty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"/>
            <a:ext cx="1219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49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75FB2-FA6C-40C3-B395-8BCF3BC4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970A05-8171-4346-9479-F65B15DC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C2918-2A32-4013-88B3-5EEF0FEB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847AA4-9DF1-4ED4-BC47-400F6FB3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DA0CFA-FF01-4B57-A338-6042867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460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34752" y="6500816"/>
            <a:ext cx="666749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F087-5B99-4FFA-8119-7F10545BE4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485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34752" y="6500816"/>
            <a:ext cx="666749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F087-5B99-4FFA-8119-7F10545BE4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8077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6" y="347219"/>
            <a:ext cx="11279716" cy="5386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6" y="1530351"/>
            <a:ext cx="11279716" cy="108606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 sz="959">
                <a:latin typeface="+mn-lt"/>
              </a:defRPr>
            </a:lvl3pPr>
            <a:lvl4pPr>
              <a:defRPr sz="799">
                <a:latin typeface="+mn-lt"/>
              </a:defRPr>
            </a:lvl4pPr>
            <a:lvl5pPr>
              <a:defRPr sz="799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548968" y="6551613"/>
            <a:ext cx="4370917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Guido Giordana © Copyright,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0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34752" y="6500816"/>
            <a:ext cx="666749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F087-5B99-4FFA-8119-7F10545BE4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7858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34752" y="6500816"/>
            <a:ext cx="666749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F087-5B99-4FFA-8119-7F10545BE4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1256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34752" y="6500816"/>
            <a:ext cx="666749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F087-5B99-4FFA-8119-7F10545BE4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53139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34752" y="6500816"/>
            <a:ext cx="666749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F087-5B99-4FFA-8119-7F10545BE4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52848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4" y="1032946"/>
            <a:ext cx="10112184" cy="463802"/>
          </a:xfrm>
        </p:spPr>
        <p:txBody>
          <a:bodyPr/>
          <a:lstStyle>
            <a:lvl1pPr>
              <a:lnSpc>
                <a:spcPts val="35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1839914"/>
            <a:ext cx="10112184" cy="1526572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2" name="Immagin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5727600"/>
            <a:ext cx="2985600" cy="10368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87" y="6166366"/>
            <a:ext cx="2165864" cy="4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5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2F92-602A-9942-9CE2-FFEE694F990D}" type="datetime1">
              <a:rPr lang="it-IT" smtClean="0"/>
              <a:t>30/11/23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0" y="6500813"/>
            <a:ext cx="666749" cy="3571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24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4" y="575413"/>
            <a:ext cx="10112184" cy="463802"/>
          </a:xfrm>
        </p:spPr>
        <p:txBody>
          <a:bodyPr anchor="t" anchorCtr="0"/>
          <a:lstStyle>
            <a:lvl1pPr>
              <a:lnSpc>
                <a:spcPts val="35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2424114"/>
            <a:ext cx="10112184" cy="1526572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944033" y="1093617"/>
            <a:ext cx="10112184" cy="622643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8509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CLICK TO EDIT SUBTITLE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4033" y="1833563"/>
            <a:ext cx="4133851" cy="2308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TITLE PARAGRAPH</a:t>
            </a:r>
          </a:p>
        </p:txBody>
      </p:sp>
      <p:pic>
        <p:nvPicPr>
          <p:cNvPr id="12" name="Immagin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5727600"/>
            <a:ext cx="2985600" cy="10368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87" y="6166366"/>
            <a:ext cx="2165864" cy="4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CF0ED-6678-4E1B-A9DE-C4ED56E6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93AB69-00FD-4703-9EE4-D2833ED7A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6AEFC-8026-405A-A1C5-69DEB513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48ED5A-58AF-4CA0-8040-660DD7F3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E07D14-D6C3-47E8-84C4-65EE4A85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956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5" y="584106"/>
            <a:ext cx="7403393" cy="912643"/>
          </a:xfrm>
        </p:spPr>
        <p:txBody>
          <a:bodyPr/>
          <a:lstStyle>
            <a:lvl1pPr>
              <a:lnSpc>
                <a:spcPts val="3500"/>
              </a:lnSpc>
              <a:defRPr sz="35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Index Layout 1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44034" y="1855801"/>
            <a:ext cx="4576233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177800" indent="-177800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testo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29918" y="1855801"/>
            <a:ext cx="4576233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177800" indent="-177800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" y="5729277"/>
            <a:ext cx="3274572" cy="10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9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196" y="1600648"/>
            <a:ext cx="10971609" cy="452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AA83E2-85F4-4FAF-A50D-D6E8AC9C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549" y="6356821"/>
            <a:ext cx="2844019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6BDBB6-6545-43C4-A24D-6D9EE2EECE5B}" type="datetimeFigureOut">
              <a:rPr lang="it-IT"/>
              <a:pPr>
                <a:defRPr/>
              </a:pPr>
              <a:t>30/11/23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A379CA-5579-4490-BEA4-CC4FBADE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572" y="6356821"/>
            <a:ext cx="386085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B8C6B9-24AA-4119-B982-0FB2D89D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432" y="6356821"/>
            <a:ext cx="2844019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12D5B24A-AE69-407A-AFBF-C3FB99E25C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440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62405-8338-490D-ADAE-F580F102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EC1548-868A-424F-A0DB-D149CA69F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44FA5A-9BE2-4692-A2C8-D239B0619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82EEFD-CB37-4DDA-ADC6-4BCB8A80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B98E68-5BA9-47FD-8A54-DE2533EB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A90689-B8C4-4112-8DF5-68652127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4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62E023-7240-428F-AE33-D28333AA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99770B-566A-4E03-BDAB-9B522C134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6A5B87-BFBF-4277-8F7F-8CD0136B6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FA24A8-B574-44E7-868B-D30C451A9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4DA0E6-E124-46A1-A69C-FC70984A2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35BA7B-F55F-487C-B7AF-969D0FB8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D226E77-740F-4444-BD71-16C8B6DC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ABFAF6-5EE1-42BB-A622-4884D26A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77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F0596-939D-487B-BFC9-35B79FC0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A5FE3B-A515-45A5-93BA-DDF5CA93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5D2314-BA10-483F-BEB5-195E9895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488DAE-E4DB-416A-8083-A21F2D1C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2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A17CF1-2972-4153-9859-5B90C11B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BC0434-0504-4B3A-BA15-5323E35E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C9F563-34D5-400A-9571-7945C47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33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D7856-C403-4EEA-92CF-9D9DC616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90023D-2CC0-4D74-A5D0-DEF1C6FE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F59542-223E-4ADD-8B0C-AD8CB44AF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C3A371-CE32-43D7-A535-E4B4872B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449933-E8BA-4437-B6CA-4E6CEAEC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1621BA-0B4E-41B5-9E63-271891A9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76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7BDE6-D6EA-403F-B0B7-37E3C13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694B702-AF36-4B0F-90D4-692E7C022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05B85D-119D-4F9F-96DF-CB2D52F26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B0255C-09DA-4555-9270-6F0FACF0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AD974A-B505-44BB-AF21-BCBC3BE2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49BBAB-A357-4CA8-BE98-26DB9753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04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FBB71AA-F192-43E6-97BB-F51B4BA5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6961AB-7FB3-401F-A818-C51375C3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1D1F11-F1C3-44EF-829E-7436E5E00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7F29-1455-4A13-8060-A316747BB040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C6E32F-F432-4523-858E-0FE29438A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4F4261-188C-496B-BCFF-306B6EBB5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20A8-05FA-440B-96F6-3F5E3FC85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07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152400"/>
            <a:ext cx="8856936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40768"/>
            <a:ext cx="1111352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Immagine 1" descr="logo INTERNO.jpg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5" t="21637" r="-2516" b="-2667"/>
          <a:stretch/>
        </p:blipFill>
        <p:spPr bwMode="auto">
          <a:xfrm>
            <a:off x="9477675" y="0"/>
            <a:ext cx="2717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26"/>
          <p:cNvSpPr txBox="1"/>
          <p:nvPr userDrawn="1"/>
        </p:nvSpPr>
        <p:spPr>
          <a:xfrm>
            <a:off x="11813302" y="370714"/>
            <a:ext cx="3786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it-IT" sz="1200" i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it-IT" sz="1200" i="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sz="1200" i="0" dirty="0">
              <a:latin typeface="Arial"/>
              <a:cs typeface="Arial"/>
            </a:endParaRPr>
          </a:p>
        </p:txBody>
      </p:sp>
      <p:sp>
        <p:nvSpPr>
          <p:cNvPr id="11" name="object 27"/>
          <p:cNvSpPr/>
          <p:nvPr userDrawn="1"/>
        </p:nvSpPr>
        <p:spPr>
          <a:xfrm>
            <a:off x="11592947" y="0"/>
            <a:ext cx="65653" cy="657225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2000"/>
                </a:lnTo>
              </a:path>
            </a:pathLst>
          </a:custGeom>
          <a:ln w="127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5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/>
  <p:hf hdr="0" ftr="0" dt="0"/>
  <p:txStyles>
    <p:titleStyle>
      <a:lvl1pPr algn="l" defTabSz="958850" rtl="0" eaLnBrk="1" fontAlgn="base" hangingPunct="1">
        <a:spcBef>
          <a:spcPct val="0"/>
        </a:spcBef>
        <a:spcAft>
          <a:spcPct val="0"/>
        </a:spcAft>
        <a:defRPr lang="en-US" sz="2800" b="0" cap="all" baseline="0" noProof="0" dirty="0" smtClean="0">
          <a:solidFill>
            <a:srgbClr val="002855"/>
          </a:solidFill>
          <a:latin typeface="Arial"/>
          <a:ea typeface="+mj-ea"/>
          <a:cs typeface="Arial"/>
          <a:sym typeface="Verdana Bold" panose="020B0804030504040204" pitchFamily="34" charset="0"/>
        </a:defRPr>
      </a:lvl1pPr>
      <a:lvl2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2pPr>
      <a:lvl3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3pPr>
      <a:lvl4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4pPr>
      <a:lvl5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5pPr>
      <a:lvl6pPr marL="4572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6pPr>
      <a:lvl7pPr marL="9144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7pPr>
      <a:lvl8pPr marL="13716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8pPr>
      <a:lvl9pPr marL="18288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9pPr>
    </p:titleStyle>
    <p:bodyStyle>
      <a:lvl1pPr marL="360363" indent="-360363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2855"/>
          </a:solidFill>
          <a:latin typeface="Arial" charset="0"/>
          <a:ea typeface="+mn-ea"/>
          <a:cs typeface="+mn-cs"/>
        </a:defRPr>
      </a:lvl1pPr>
      <a:lvl2pPr marL="777875" indent="-298450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>
          <a:solidFill>
            <a:srgbClr val="002855"/>
          </a:solidFill>
          <a:latin typeface="Arial" charset="0"/>
        </a:defRPr>
      </a:lvl2pPr>
      <a:lvl3pPr marL="1198563" indent="-239713" algn="l" defTabSz="95885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rgbClr val="002855"/>
          </a:solidFill>
          <a:latin typeface="Arial" charset="0"/>
        </a:defRPr>
      </a:lvl3pPr>
      <a:lvl4pPr marL="1674813" indent="-238125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2855"/>
          </a:solidFill>
          <a:latin typeface="Arial" charset="0"/>
        </a:defRPr>
      </a:lvl4pPr>
      <a:lvl5pPr marL="2155825" indent="-241300" algn="l" defTabSz="95885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rgbClr val="002855"/>
          </a:solidFill>
          <a:latin typeface="Arial" charset="0"/>
        </a:defRPr>
      </a:lvl5pPr>
      <a:lvl6pPr marL="26130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gas.unibocconi.eu/wps/wcm/connect/cdr/cergas/home/resources/datasets/progetto+community+building+networ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82D77B-331B-478E-8A31-B3F1BD2864DE}"/>
              </a:ext>
            </a:extLst>
          </p:cNvPr>
          <p:cNvSpPr txBox="1"/>
          <p:nvPr/>
        </p:nvSpPr>
        <p:spPr bwMode="auto">
          <a:xfrm>
            <a:off x="711199" y="534847"/>
            <a:ext cx="968586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3200" b="1" i="0" dirty="0">
                <a:solidFill>
                  <a:srgbClr val="002855"/>
                </a:solidFill>
                <a:latin typeface="Arial" charset="0"/>
                <a:cs typeface="Arial" charset="0"/>
              </a:rPr>
              <a:t>Community Building: </a:t>
            </a:r>
          </a:p>
          <a:p>
            <a:pPr algn="ctr"/>
            <a:r>
              <a:rPr lang="it-IT" sz="3200" b="1" i="0" dirty="0">
                <a:solidFill>
                  <a:srgbClr val="002855"/>
                </a:solidFill>
                <a:latin typeface="Arial" charset="0"/>
                <a:cs typeface="Arial" charset="0"/>
              </a:rPr>
              <a:t>logiche e strumenti manageriali</a:t>
            </a:r>
          </a:p>
          <a:p>
            <a:pPr algn="ctr"/>
            <a:endParaRPr lang="it-IT" sz="3200" b="1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endParaRPr lang="it-IT" sz="3200" b="1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endParaRPr lang="it-IT" sz="2400" b="1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endParaRPr lang="it-IT" sz="2400" b="1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2400" b="1" dirty="0">
                <a:solidFill>
                  <a:srgbClr val="002855"/>
                </a:solidFill>
                <a:latin typeface="Arial" charset="0"/>
                <a:cs typeface="Arial" charset="0"/>
              </a:rPr>
              <a:t>di Francesco Longo</a:t>
            </a:r>
          </a:p>
          <a:p>
            <a:pPr algn="ctr"/>
            <a:endParaRPr lang="it-IT" sz="3200" b="1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endParaRPr lang="it-IT" sz="3200" b="1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endParaRPr lang="it-IT" sz="3200" b="1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3200" b="1" dirty="0">
                <a:solidFill>
                  <a:srgbClr val="002855"/>
                </a:solidFill>
                <a:latin typeface="Arial" charset="0"/>
                <a:cs typeface="Arial" charset="0"/>
              </a:rPr>
              <a:t>Bologna, 30 novembre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852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5CF24-D7FD-4572-9D98-ED5FC178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caratteristiche del bisogno e della domanda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5DB13A-B4C5-42E1-80B5-4718750E37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57" y="1256268"/>
            <a:ext cx="3798654" cy="31809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A9636B9-62A3-40F4-B56C-72B9239892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0" y="1227470"/>
            <a:ext cx="3507178" cy="33541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40246A9-9E16-40DC-A90C-55BCC3057A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03" y="1386038"/>
            <a:ext cx="3706687" cy="299117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2DEB818-41FD-4D9F-8945-0527435D9DBF}"/>
              </a:ext>
            </a:extLst>
          </p:cNvPr>
          <p:cNvSpPr/>
          <p:nvPr/>
        </p:nvSpPr>
        <p:spPr>
          <a:xfrm>
            <a:off x="258044" y="4830310"/>
            <a:ext cx="37845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2"/>
                </a:solidFill>
              </a:rPr>
              <a:t>L'aspettativa di vita media è aumentata costantemente, con un rapido aumento dell'invecchiamento della popolazione. Nel Regno Unito, l’aspettativa di vita è di circa 79,5 anni per i maschi e 83,1 anni per le femmine; in Italia sono circa 83 anni. (OCSE, 2019).</a:t>
            </a:r>
            <a:endParaRPr lang="it-IT" sz="1400" dirty="0">
              <a:solidFill>
                <a:schemeClr val="tx2"/>
              </a:solidFill>
              <a:latin typeface="Helvetica LT Std Ligh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A8C4872-005F-4F5A-9937-F5D45A60627E}"/>
              </a:ext>
            </a:extLst>
          </p:cNvPr>
          <p:cNvSpPr/>
          <p:nvPr/>
        </p:nvSpPr>
        <p:spPr>
          <a:xfrm>
            <a:off x="4136366" y="4830310"/>
            <a:ext cx="40130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A causa della maggiore longevità delle persone, la prevalenza di malattie croniche e i relativi costi sono in aumento. La prevalenza di due o più patologie croniche è di circa il 40% (Regno Unito) e il 60% (Italia) della popolazione sopra i 65 anni, con un consumo di bilancio intorno al 70% dei sistemi sanitari (OCSE, 2019).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E7F71DE-E6AD-4504-82BA-AB1BD5474BEB}"/>
              </a:ext>
            </a:extLst>
          </p:cNvPr>
          <p:cNvSpPr/>
          <p:nvPr/>
        </p:nvSpPr>
        <p:spPr>
          <a:xfrm>
            <a:off x="8243147" y="4830310"/>
            <a:ext cx="3545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2"/>
                </a:solidFill>
              </a:rPr>
              <a:t>Rapida crescita della solitudine e dell'isolamento sociale delle famiglie. Nel Regno Unito 9 milioni di persone lasciano sole (Allen, 2020), in Italia il 33% delle famiglie è composto da una sola persona (ISTAT, 2019).</a:t>
            </a:r>
          </a:p>
        </p:txBody>
      </p:sp>
    </p:spTree>
    <p:extLst>
      <p:ext uri="{BB962C8B-B14F-4D97-AF65-F5344CB8AC3E}">
        <p14:creationId xmlns:p14="http://schemas.microsoft.com/office/powerpoint/2010/main" val="32060432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69515-DE05-414A-B3F3-7C79A4D6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sharing economy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7410FD-E79B-4732-8E53-3961C727990F}"/>
              </a:ext>
            </a:extLst>
          </p:cNvPr>
          <p:cNvSpPr/>
          <p:nvPr/>
        </p:nvSpPr>
        <p:spPr>
          <a:xfrm>
            <a:off x="479425" y="881614"/>
            <a:ext cx="110691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/>
                </a:solidFill>
              </a:rPr>
              <a:t>In questo quadro di bisogni si inseriscono le possibilità che oggi sono messe in campo dalla </a:t>
            </a:r>
            <a:r>
              <a:rPr lang="it-IT" b="1" dirty="0">
                <a:solidFill>
                  <a:schemeClr val="tx2"/>
                </a:solidFill>
              </a:rPr>
              <a:t>sharing economy</a:t>
            </a:r>
            <a:r>
              <a:rPr lang="it-IT" dirty="0">
                <a:solidFill>
                  <a:schemeClr val="tx2"/>
                </a:solidFill>
              </a:rPr>
              <a:t> e della </a:t>
            </a:r>
            <a:r>
              <a:rPr lang="it-IT" b="1" dirty="0">
                <a:solidFill>
                  <a:schemeClr val="tx2"/>
                </a:solidFill>
              </a:rPr>
              <a:t>trasformazione digitale </a:t>
            </a:r>
            <a:r>
              <a:rPr lang="it-IT" dirty="0">
                <a:solidFill>
                  <a:schemeClr val="tx2"/>
                </a:solidFill>
              </a:rPr>
              <a:t>della salute. 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La </a:t>
            </a:r>
            <a:r>
              <a:rPr lang="it-IT" dirty="0" err="1">
                <a:solidFill>
                  <a:schemeClr val="tx2"/>
                </a:solidFill>
              </a:rPr>
              <a:t>saring</a:t>
            </a:r>
            <a:r>
              <a:rPr lang="it-IT" dirty="0">
                <a:solidFill>
                  <a:schemeClr val="tx2"/>
                </a:solidFill>
              </a:rPr>
              <a:t> economy prevede la </a:t>
            </a:r>
            <a:r>
              <a:rPr lang="it-IT" b="1" dirty="0">
                <a:solidFill>
                  <a:schemeClr val="tx2"/>
                </a:solidFill>
              </a:rPr>
              <a:t>condivisione</a:t>
            </a:r>
            <a:r>
              <a:rPr lang="it-IT" dirty="0">
                <a:solidFill>
                  <a:schemeClr val="tx2"/>
                </a:solidFill>
              </a:rPr>
              <a:t> di asset che sarebbero sottoutilizzati se considerati con riferimento ad un singolo individuo, in cambio di benefici monetari e non monetari. In questa logica, gli individui che si trovano a vivere in una economia costruita su </a:t>
            </a:r>
            <a:r>
              <a:rPr lang="it-IT" b="1" dirty="0">
                <a:solidFill>
                  <a:schemeClr val="tx2"/>
                </a:solidFill>
              </a:rPr>
              <a:t>network diffusi </a:t>
            </a:r>
            <a:r>
              <a:rPr lang="it-IT" dirty="0">
                <a:solidFill>
                  <a:schemeClr val="tx2"/>
                </a:solidFill>
              </a:rPr>
              <a:t>condividono </a:t>
            </a:r>
            <a:r>
              <a:rPr lang="it-IT" b="1" dirty="0">
                <a:solidFill>
                  <a:schemeClr val="tx2"/>
                </a:solidFill>
              </a:rPr>
              <a:t>produzioni</a:t>
            </a:r>
            <a:r>
              <a:rPr lang="it-IT" dirty="0">
                <a:solidFill>
                  <a:schemeClr val="tx2"/>
                </a:solidFill>
              </a:rPr>
              <a:t> (co-</a:t>
            </a:r>
            <a:r>
              <a:rPr lang="it-IT" dirty="0" err="1">
                <a:solidFill>
                  <a:schemeClr val="tx2"/>
                </a:solidFill>
              </a:rPr>
              <a:t>working</a:t>
            </a:r>
            <a:r>
              <a:rPr lang="it-IT" dirty="0">
                <a:solidFill>
                  <a:schemeClr val="tx2"/>
                </a:solidFill>
              </a:rPr>
              <a:t>), </a:t>
            </a:r>
            <a:r>
              <a:rPr lang="it-IT" b="1" dirty="0">
                <a:solidFill>
                  <a:schemeClr val="tx2"/>
                </a:solidFill>
              </a:rPr>
              <a:t>consumi</a:t>
            </a:r>
            <a:r>
              <a:rPr lang="it-IT" dirty="0">
                <a:solidFill>
                  <a:schemeClr val="tx2"/>
                </a:solidFill>
              </a:rPr>
              <a:t> (</a:t>
            </a:r>
            <a:r>
              <a:rPr lang="it-IT" dirty="0" err="1">
                <a:solidFill>
                  <a:schemeClr val="tx2"/>
                </a:solidFill>
              </a:rPr>
              <a:t>spotify</a:t>
            </a:r>
            <a:r>
              <a:rPr lang="it-IT" dirty="0">
                <a:solidFill>
                  <a:schemeClr val="tx2"/>
                </a:solidFill>
              </a:rPr>
              <a:t>), </a:t>
            </a:r>
            <a:r>
              <a:rPr lang="it-IT" b="1" dirty="0">
                <a:solidFill>
                  <a:schemeClr val="tx2"/>
                </a:solidFill>
              </a:rPr>
              <a:t>risorse</a:t>
            </a:r>
            <a:r>
              <a:rPr lang="it-IT" dirty="0">
                <a:solidFill>
                  <a:schemeClr val="tx2"/>
                </a:solidFill>
              </a:rPr>
              <a:t> (banca del tempo), </a:t>
            </a:r>
            <a:r>
              <a:rPr lang="it-IT" b="1" dirty="0">
                <a:solidFill>
                  <a:schemeClr val="tx2"/>
                </a:solidFill>
              </a:rPr>
              <a:t>conoscenza</a:t>
            </a:r>
            <a:r>
              <a:rPr lang="it-IT" dirty="0">
                <a:solidFill>
                  <a:schemeClr val="tx2"/>
                </a:solidFill>
              </a:rPr>
              <a:t> (wiki). </a:t>
            </a:r>
          </a:p>
        </p:txBody>
      </p:sp>
      <p:pic>
        <p:nvPicPr>
          <p:cNvPr id="12290" name="Picture 2" descr="sharing economy examples airbnb">
            <a:extLst>
              <a:ext uri="{FF2B5EF4-FFF2-40B4-BE49-F238E27FC236}">
                <a16:creationId xmlns:a16="http://schemas.microsoft.com/office/drawing/2014/main" id="{6DB25FC3-083A-4465-8C9E-5541C55C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59" y="3089209"/>
            <a:ext cx="6241774" cy="34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1EA847B-BEF2-489F-8C05-E8B5AF8C39D8}"/>
              </a:ext>
            </a:extLst>
          </p:cNvPr>
          <p:cNvSpPr/>
          <p:nvPr/>
        </p:nvSpPr>
        <p:spPr>
          <a:xfrm>
            <a:off x="479425" y="3797836"/>
            <a:ext cx="475421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La sharing economy può </a:t>
            </a:r>
            <a:r>
              <a:rPr lang="it-IT" b="1" dirty="0">
                <a:solidFill>
                  <a:schemeClr val="tx2"/>
                </a:solidFill>
              </a:rPr>
              <a:t>rafforzare le connessioni tra i membri delle reti sociali,</a:t>
            </a:r>
            <a:r>
              <a:rPr lang="it-IT" dirty="0">
                <a:solidFill>
                  <a:schemeClr val="tx2"/>
                </a:solidFill>
              </a:rPr>
              <a:t> aumentando il loro reciproco riconoscimento e sostegno, la </a:t>
            </a:r>
            <a:r>
              <a:rPr lang="it-IT" b="1" dirty="0">
                <a:solidFill>
                  <a:schemeClr val="tx2"/>
                </a:solidFill>
              </a:rPr>
              <a:t>condivisione di informazioni </a:t>
            </a:r>
            <a:r>
              <a:rPr lang="it-IT" dirty="0">
                <a:solidFill>
                  <a:schemeClr val="tx2"/>
                </a:solidFill>
              </a:rPr>
              <a:t>ed esperienze positive relative alla salute e all'assistenza </a:t>
            </a:r>
            <a:r>
              <a:rPr lang="it-IT" dirty="0" err="1">
                <a:solidFill>
                  <a:schemeClr val="tx2"/>
                </a:solidFill>
              </a:rPr>
              <a:t>socialee</a:t>
            </a:r>
            <a:r>
              <a:rPr lang="it-IT" dirty="0">
                <a:solidFill>
                  <a:schemeClr val="tx2"/>
                </a:solidFill>
              </a:rPr>
              <a:t> le interazioni sociali in generale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3401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CC122-4463-459D-8F40-AAD40A3C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2400"/>
            <a:ext cx="8856936" cy="515112"/>
          </a:xfrm>
        </p:spPr>
        <p:txBody>
          <a:bodyPr/>
          <a:lstStyle/>
          <a:p>
            <a:r>
              <a:rPr lang="it-IT" dirty="0"/>
              <a:t>FINALITA’ POSSIBILI </a:t>
            </a:r>
            <a:r>
              <a:rPr lang="it-IT" dirty="0" err="1"/>
              <a:t>dEL</a:t>
            </a:r>
            <a:r>
              <a:rPr lang="it-IT" dirty="0"/>
              <a:t> CB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A1D62FB-4426-48BB-BA58-6A4C59484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14986"/>
              </p:ext>
            </p:extLst>
          </p:nvPr>
        </p:nvGraphicFramePr>
        <p:xfrm>
          <a:off x="1237785" y="1428439"/>
          <a:ext cx="10697538" cy="5071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18214890"/>
                    </a:ext>
                  </a:extLst>
                </a:gridCol>
                <a:gridCol w="6582738">
                  <a:extLst>
                    <a:ext uri="{9D8B030D-6E8A-4147-A177-3AD203B41FA5}">
                      <a16:colId xmlns:a16="http://schemas.microsoft.com/office/drawing/2014/main" val="4019579801"/>
                    </a:ext>
                  </a:extLst>
                </a:gridCol>
              </a:tblGrid>
              <a:tr h="439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j-lt"/>
                        </a:rPr>
                        <a:t>OBIETTIVO</a:t>
                      </a:r>
                      <a:endParaRPr lang="it-IT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j-lt"/>
                        </a:rPr>
                        <a:t>ATTIVITÀ</a:t>
                      </a:r>
                      <a:endParaRPr lang="it-IT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55300"/>
                  </a:ext>
                </a:extLst>
              </a:tr>
              <a:tr h="3653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Welfare di iniziativa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Monitoraggio della fragilità della comunità</a:t>
                      </a: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315724868"/>
                  </a:ext>
                </a:extLst>
              </a:tr>
              <a:tr h="3081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Programmi di welfare di iniziativa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2864344376"/>
                  </a:ext>
                </a:extLst>
              </a:tr>
              <a:tr h="3081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Supporto all’aderenza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Supporto alla co-produzione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3857561582"/>
                  </a:ext>
                </a:extLst>
              </a:tr>
              <a:tr h="3081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Supporto psicologico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1340015945"/>
                  </a:ext>
                </a:extLst>
              </a:tr>
              <a:tr h="3081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Supporto nell’erogazione dei servizi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Farmaci e dispositivi medici</a:t>
                      </a: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704071752"/>
                  </a:ext>
                </a:extLst>
              </a:tr>
              <a:tr h="3081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Trattamenti</a:t>
                      </a: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2336799815"/>
                  </a:ext>
                </a:extLst>
              </a:tr>
              <a:tr h="3081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Educazione sanitaria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Educazione sanitaria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541832922"/>
                  </a:ext>
                </a:extLst>
              </a:tr>
              <a:tr h="3125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Programmi di promozione della salute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986826026"/>
                  </a:ext>
                </a:extLst>
              </a:tr>
              <a:tr h="312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Integrazione socio-sanitaria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Trasporto e accompagnamento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3542233698"/>
                  </a:ext>
                </a:extLst>
              </a:tr>
              <a:tr h="3125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Supporto sociale ai pazienti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7765175"/>
                  </a:ext>
                </a:extLst>
              </a:tr>
              <a:tr h="3653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Promozione delle relazioni sociali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+mj-lt"/>
                        </a:rPr>
                        <a:t>Piattaforme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contatti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relazioni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sociali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1856184390"/>
                  </a:ext>
                </a:extLst>
              </a:tr>
              <a:tr h="3125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Stili di vita collaborativi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518592145"/>
                  </a:ext>
                </a:extLst>
              </a:tr>
              <a:tr h="30817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Design partecipativo dei servizi</a:t>
                      </a:r>
                    </a:p>
                  </a:txBody>
                  <a:tcPr marL="31950" marR="319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Monitoraggio dei servizi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3741951956"/>
                  </a:ext>
                </a:extLst>
              </a:tr>
              <a:tr h="3125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Valutazione dei servizi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3191638125"/>
                  </a:ext>
                </a:extLst>
              </a:tr>
              <a:tr h="1562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Programmazione dei servizi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0" marR="31950" marT="0" marB="0" anchor="ctr"/>
                </a:tc>
                <a:extLst>
                  <a:ext uri="{0D108BD9-81ED-4DB2-BD59-A6C34878D82A}">
                    <a16:rowId xmlns:a16="http://schemas.microsoft.com/office/drawing/2014/main" val="1239363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7242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5474"/>
            <a:ext cx="9865047" cy="1062038"/>
          </a:xfrm>
        </p:spPr>
        <p:txBody>
          <a:bodyPr/>
          <a:lstStyle/>
          <a:p>
            <a:r>
              <a:rPr lang="it-IT" dirty="0"/>
              <a:t>LE DIVERSE POSSIBILI GENESI DELLE INIZIATIVE DI CB</a:t>
            </a:r>
            <a:endParaRPr lang="en-GB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08617"/>
              </p:ext>
            </p:extLst>
          </p:nvPr>
        </p:nvGraphicFramePr>
        <p:xfrm>
          <a:off x="1730155" y="2064190"/>
          <a:ext cx="7299774" cy="4646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12">
                  <a:extLst>
                    <a:ext uri="{9D8B030D-6E8A-4147-A177-3AD203B41FA5}">
                      <a16:colId xmlns:a16="http://schemas.microsoft.com/office/drawing/2014/main" val="46974921"/>
                    </a:ext>
                  </a:extLst>
                </a:gridCol>
                <a:gridCol w="2767419">
                  <a:extLst>
                    <a:ext uri="{9D8B030D-6E8A-4147-A177-3AD203B41FA5}">
                      <a16:colId xmlns:a16="http://schemas.microsoft.com/office/drawing/2014/main" val="857495828"/>
                    </a:ext>
                  </a:extLst>
                </a:gridCol>
                <a:gridCol w="1143175">
                  <a:extLst>
                    <a:ext uri="{9D8B030D-6E8A-4147-A177-3AD203B41FA5}">
                      <a16:colId xmlns:a16="http://schemas.microsoft.com/office/drawing/2014/main" val="2725878884"/>
                    </a:ext>
                  </a:extLst>
                </a:gridCol>
                <a:gridCol w="1117312">
                  <a:extLst>
                    <a:ext uri="{9D8B030D-6E8A-4147-A177-3AD203B41FA5}">
                      <a16:colId xmlns:a16="http://schemas.microsoft.com/office/drawing/2014/main" val="2502437993"/>
                    </a:ext>
                  </a:extLst>
                </a:gridCol>
                <a:gridCol w="1080068">
                  <a:extLst>
                    <a:ext uri="{9D8B030D-6E8A-4147-A177-3AD203B41FA5}">
                      <a16:colId xmlns:a16="http://schemas.microsoft.com/office/drawing/2014/main" val="817955483"/>
                    </a:ext>
                  </a:extLst>
                </a:gridCol>
                <a:gridCol w="670388">
                  <a:extLst>
                    <a:ext uri="{9D8B030D-6E8A-4147-A177-3AD203B41FA5}">
                      <a16:colId xmlns:a16="http://schemas.microsoft.com/office/drawing/2014/main" val="991103925"/>
                    </a:ext>
                  </a:extLst>
                </a:gridCol>
              </a:tblGrid>
              <a:tr h="23864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it-IT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0" kern="1200" dirty="0">
                          <a:latin typeface="Calibri" panose="020F0502020204030204" pitchFamily="34" charset="0"/>
                        </a:rPr>
                        <a:t>Istituzionale</a:t>
                      </a:r>
                      <a:endParaRPr lang="it-IT" sz="1400" b="1" i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0" kern="1200" dirty="0">
                          <a:latin typeface="Calibri" panose="020F0502020204030204" pitchFamily="34" charset="0"/>
                        </a:rPr>
                        <a:t>Partecipativo</a:t>
                      </a:r>
                      <a:endParaRPr lang="it-IT" sz="1400" b="1" i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422593"/>
                  </a:ext>
                </a:extLst>
              </a:tr>
              <a:tr h="33426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i="0" kern="1200" dirty="0">
                          <a:latin typeface="Calibri" panose="020F0502020204030204" pitchFamily="34" charset="0"/>
                        </a:rPr>
                        <a:t>Professionale</a:t>
                      </a:r>
                      <a:endParaRPr lang="it-IT" sz="1200" b="1" i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i="0" kern="1200" dirty="0">
                          <a:latin typeface="Calibri" panose="020F0502020204030204" pitchFamily="34" charset="0"/>
                        </a:rPr>
                        <a:t>Volontariato</a:t>
                      </a:r>
                      <a:endParaRPr lang="it-IT" sz="1200" b="1" i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i="0" kern="1200" dirty="0">
                          <a:latin typeface="Calibri" panose="020F0502020204030204" pitchFamily="34" charset="0"/>
                        </a:rPr>
                        <a:t>Tra pari</a:t>
                      </a:r>
                      <a:endParaRPr lang="it-IT" sz="1200" b="1" i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15050"/>
                  </a:ext>
                </a:extLst>
              </a:tr>
              <a:tr h="446081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Welfare di iniziativa</a:t>
                      </a:r>
                    </a:p>
                  </a:txBody>
                  <a:tcPr marL="68580" marR="68580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design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it-IT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raggiunga i target più fragili</a:t>
                      </a:r>
                      <a:endParaRPr lang="it-IT" sz="14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5082"/>
                  </a:ext>
                </a:extLst>
              </a:tr>
              <a:tr h="47728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Iniziative per</a:t>
                      </a:r>
                      <a:r>
                        <a:rPr lang="it-IT" sz="1400" b="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coloro </a:t>
                      </a:r>
                      <a:r>
                        <a:rPr lang="it-IT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 non arrivano ai servizi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5907"/>
                  </a:ext>
                </a:extLst>
              </a:tr>
              <a:tr h="47728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Iniziative per raggiungere standard clinici uniformi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404289"/>
                  </a:ext>
                </a:extLst>
              </a:tr>
              <a:tr h="401163"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Reti di sociali</a:t>
                      </a:r>
                    </a:p>
                  </a:txBody>
                  <a:tcPr marL="68580" marR="68580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Valutazione dei servizi (advocacy)</a:t>
                      </a:r>
                      <a:endParaRPr lang="it-IT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91661"/>
                  </a:ext>
                </a:extLst>
              </a:tr>
              <a:tr h="47728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Processi decisionali (co-progettazione)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615957"/>
                  </a:ext>
                </a:extLst>
              </a:tr>
              <a:tr h="4772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Iniziative</a:t>
                      </a:r>
                      <a:r>
                        <a:rPr lang="it-IT" sz="1400" b="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sostegno della coproduzione</a:t>
                      </a:r>
                      <a:endParaRPr lang="it-IT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881633"/>
                  </a:ext>
                </a:extLst>
              </a:tr>
              <a:tr h="4772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Iniziative per diffondere la prevenzione </a:t>
                      </a:r>
                      <a:endParaRPr lang="it-IT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605126"/>
                  </a:ext>
                </a:extLst>
              </a:tr>
              <a:tr h="47728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Iniziative per il sostegno psicologico</a:t>
                      </a:r>
                      <a:r>
                        <a:rPr lang="it-IT" sz="14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alla malattia</a:t>
                      </a:r>
                      <a:endParaRPr lang="it-IT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21856"/>
                  </a:ext>
                </a:extLst>
              </a:tr>
              <a:tr h="362918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Sviluppo di Collaborative lifestyles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297029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9828E7A8-4DA4-4D3A-87D8-D389AE9B0B68}"/>
              </a:ext>
            </a:extLst>
          </p:cNvPr>
          <p:cNvSpPr/>
          <p:nvPr/>
        </p:nvSpPr>
        <p:spPr>
          <a:xfrm>
            <a:off x="4437426" y="1585527"/>
            <a:ext cx="145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/>
              <a:t>Approccio</a:t>
            </a:r>
          </a:p>
        </p:txBody>
      </p:sp>
      <p:sp>
        <p:nvSpPr>
          <p:cNvPr id="6" name="Rettangolo 5"/>
          <p:cNvSpPr/>
          <p:nvPr/>
        </p:nvSpPr>
        <p:spPr>
          <a:xfrm rot="16200000">
            <a:off x="853869" y="4421546"/>
            <a:ext cx="113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/>
              <a:t>Attività</a:t>
            </a:r>
          </a:p>
        </p:txBody>
      </p:sp>
    </p:spTree>
    <p:extLst>
      <p:ext uri="{BB962C8B-B14F-4D97-AF65-F5344CB8AC3E}">
        <p14:creationId xmlns:p14="http://schemas.microsoft.com/office/powerpoint/2010/main" val="410974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883" y="406152"/>
            <a:ext cx="8856936" cy="1062038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82D77B-331B-478E-8A31-B3F1BD2864DE}"/>
              </a:ext>
            </a:extLst>
          </p:cNvPr>
          <p:cNvSpPr txBox="1"/>
          <p:nvPr/>
        </p:nvSpPr>
        <p:spPr bwMode="auto">
          <a:xfrm>
            <a:off x="711199" y="1337733"/>
            <a:ext cx="96858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Premesse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Cos’è il Community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Perché abbiamo bisogno di Community </a:t>
            </a: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B</a:t>
            </a: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2855"/>
                </a:solidFill>
                <a:latin typeface="Arial" charset="0"/>
                <a:cs typeface="Arial" charset="0"/>
              </a:rPr>
              <a:t>Strumenti di sviluppo</a:t>
            </a:r>
            <a:endParaRPr lang="it-IT" sz="2400" b="1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Esempi di iniziative di Community Building</a:t>
            </a:r>
          </a:p>
          <a:p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89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1D3F7856-D086-4BCE-B392-696783520FEA}"/>
              </a:ext>
            </a:extLst>
          </p:cNvPr>
          <p:cNvSpPr/>
          <p:nvPr/>
        </p:nvSpPr>
        <p:spPr bwMode="auto">
          <a:xfrm>
            <a:off x="0" y="5276269"/>
            <a:ext cx="12192000" cy="742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en-GB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219BDD9-7846-4A6C-9084-E98D89682F2B}"/>
              </a:ext>
            </a:extLst>
          </p:cNvPr>
          <p:cNvSpPr/>
          <p:nvPr/>
        </p:nvSpPr>
        <p:spPr bwMode="auto">
          <a:xfrm>
            <a:off x="0" y="1581731"/>
            <a:ext cx="12192000" cy="742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en-GB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94ACBA1-8F21-4244-8281-41ED0C2F55B8}"/>
              </a:ext>
            </a:extLst>
          </p:cNvPr>
          <p:cNvSpPr/>
          <p:nvPr/>
        </p:nvSpPr>
        <p:spPr bwMode="auto">
          <a:xfrm>
            <a:off x="0" y="2505365"/>
            <a:ext cx="12192000" cy="742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en-GB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4909546-7CA4-41A9-95BC-EE1384E78147}"/>
              </a:ext>
            </a:extLst>
          </p:cNvPr>
          <p:cNvSpPr/>
          <p:nvPr/>
        </p:nvSpPr>
        <p:spPr bwMode="auto">
          <a:xfrm>
            <a:off x="0" y="3428999"/>
            <a:ext cx="12192000" cy="742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en-GB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58CDA08-0074-4AE1-A347-2752F1D6F2AA}"/>
              </a:ext>
            </a:extLst>
          </p:cNvPr>
          <p:cNvSpPr/>
          <p:nvPr/>
        </p:nvSpPr>
        <p:spPr bwMode="auto">
          <a:xfrm>
            <a:off x="0" y="4352633"/>
            <a:ext cx="12192000" cy="742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en-GB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468E3B4-C162-41B0-8CCA-EE8E2EB4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6" y="1580240"/>
            <a:ext cx="10971609" cy="799063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it-IT" sz="2400" dirty="0"/>
              <a:t>1. Logiche, strumenti e processi per l’analisi dei bisogni e la definizione delle priorità</a:t>
            </a:r>
            <a:endParaRPr lang="it-IT" sz="2800" dirty="0"/>
          </a:p>
          <a:p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33D706A-F323-486F-A37F-9E2B02F4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La rilevanza degli strumenti manageriali per l’attuazione di iniziative di CB</a:t>
            </a:r>
            <a:endParaRPr lang="en-GB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3BEA94-1810-4663-B695-F586F8AE55F9}"/>
              </a:ext>
            </a:extLst>
          </p:cNvPr>
          <p:cNvSpPr/>
          <p:nvPr/>
        </p:nvSpPr>
        <p:spPr>
          <a:xfrm>
            <a:off x="610196" y="2636912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i="0" dirty="0">
                <a:solidFill>
                  <a:srgbClr val="002855"/>
                </a:solidFill>
                <a:latin typeface="Arial" charset="0"/>
              </a:rPr>
              <a:t>2. Governance del sistema di reti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9A431E1-DE8B-41CF-B8ED-3EA67076E313}"/>
              </a:ext>
            </a:extLst>
          </p:cNvPr>
          <p:cNvSpPr/>
          <p:nvPr/>
        </p:nvSpPr>
        <p:spPr>
          <a:xfrm>
            <a:off x="610196" y="3543399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i="0" dirty="0">
                <a:solidFill>
                  <a:srgbClr val="002855"/>
                </a:solidFill>
                <a:latin typeface="Arial" charset="0"/>
              </a:rPr>
              <a:t>3. Il Piano strategico di CB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F56C964-9BC1-4BAD-A6A2-E1216F07B96E}"/>
              </a:ext>
            </a:extLst>
          </p:cNvPr>
          <p:cNvSpPr/>
          <p:nvPr/>
        </p:nvSpPr>
        <p:spPr>
          <a:xfrm>
            <a:off x="602522" y="537321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0" dirty="0">
                <a:solidFill>
                  <a:srgbClr val="002855"/>
                </a:solidFill>
                <a:latin typeface="Arial" charset="0"/>
              </a:rPr>
              <a:t>5. Logiche di programmazione e controllo per le iniziative di CB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9F46277-5768-4C2D-BC29-A82DF39193B8}"/>
              </a:ext>
            </a:extLst>
          </p:cNvPr>
          <p:cNvSpPr/>
          <p:nvPr/>
        </p:nvSpPr>
        <p:spPr>
          <a:xfrm>
            <a:off x="602522" y="4509120"/>
            <a:ext cx="8736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0" dirty="0">
                <a:solidFill>
                  <a:srgbClr val="002855"/>
                </a:solidFill>
                <a:latin typeface="Arial" charset="0"/>
              </a:rPr>
              <a:t>4. Change management per l’introduzione di logiche di CB</a:t>
            </a:r>
          </a:p>
        </p:txBody>
      </p:sp>
    </p:spTree>
    <p:extLst>
      <p:ext uri="{BB962C8B-B14F-4D97-AF65-F5344CB8AC3E}">
        <p14:creationId xmlns:p14="http://schemas.microsoft.com/office/powerpoint/2010/main" val="312776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6B20844-F063-41FF-942A-2D3512C5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6" y="1399580"/>
            <a:ext cx="10971609" cy="114300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b="1" dirty="0"/>
              <a:t>A quale target di bisogno ci riferiamo?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Quali reti sono presenti nell’ambito territoriale di interesse?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Con quale rete di alleanze tra reti sociali e istituzioni pubbliche?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E7A930C-F9F5-46A0-9C86-D88F9BB2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Logiche, strumenti e processi per l’analisi dei bisogni e la definizione delle priorità</a:t>
            </a:r>
            <a:endParaRPr lang="en-GB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0B7C82A-4825-4492-9EC5-1304EEE9E029}"/>
              </a:ext>
            </a:extLst>
          </p:cNvPr>
          <p:cNvGraphicFramePr>
            <a:graphicFrameLocks noGrp="1"/>
          </p:cNvGraphicFramePr>
          <p:nvPr/>
        </p:nvGraphicFramePr>
        <p:xfrm>
          <a:off x="695400" y="3294276"/>
          <a:ext cx="5079044" cy="212350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587225">
                  <a:extLst>
                    <a:ext uri="{9D8B030D-6E8A-4147-A177-3AD203B41FA5}">
                      <a16:colId xmlns:a16="http://schemas.microsoft.com/office/drawing/2014/main" val="2769177366"/>
                    </a:ext>
                  </a:extLst>
                </a:gridCol>
                <a:gridCol w="2491819">
                  <a:extLst>
                    <a:ext uri="{9D8B030D-6E8A-4147-A177-3AD203B41FA5}">
                      <a16:colId xmlns:a16="http://schemas.microsoft.com/office/drawing/2014/main" val="3097542849"/>
                    </a:ext>
                  </a:extLst>
                </a:gridCol>
              </a:tblGrid>
              <a:tr h="250915">
                <a:tc>
                  <a:txBody>
                    <a:bodyPr/>
                    <a:lstStyle/>
                    <a:p>
                      <a:pPr marL="45021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CLUSTER CLINICI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CLUSTER SOCIALI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2642"/>
                  </a:ext>
                </a:extLst>
              </a:tr>
              <a:tr h="456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Malattie croniche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mono-morbide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Solitudine e isolamento sociale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440271"/>
                  </a:ext>
                </a:extLst>
              </a:tr>
              <a:tr h="456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Malattie croniche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plurimorbide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Immigrazione e iniquità correlata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67835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Fragilità - Long Term Care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Povertà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614724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Malattie mentali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Working</a:t>
                      </a: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it-IT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poors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274613"/>
                  </a:ext>
                </a:extLst>
              </a:tr>
              <a:tr h="25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Dipendenze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Povertà educativa/NEET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14598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ysClr val="windowText" lastClr="000000"/>
                          </a:solidFill>
                          <a:effectLst/>
                        </a:rPr>
                        <a:t>Disabilità</a:t>
                      </a:r>
                      <a:endParaRPr lang="it-IT" sz="1400" b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Disoccupazione cronica</a:t>
                      </a:r>
                      <a:endParaRPr lang="it-IT" sz="1400" b="0" dirty="0">
                        <a:solidFill>
                          <a:sysClr val="windowText" lastClr="0000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503438"/>
                  </a:ext>
                </a:extLst>
              </a:tr>
            </a:tbl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19CDE8F3-5BB9-445B-8133-7AA6DF0AA2CE}"/>
              </a:ext>
            </a:extLst>
          </p:cNvPr>
          <p:cNvSpPr/>
          <p:nvPr/>
        </p:nvSpPr>
        <p:spPr>
          <a:xfrm>
            <a:off x="541957" y="2852936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>
                <a:solidFill>
                  <a:srgbClr val="002855"/>
                </a:solidFill>
                <a:latin typeface="Arial" charset="0"/>
              </a:rPr>
              <a:t>Metriche per identificare i cluster di bisogni prioritari</a:t>
            </a:r>
            <a:endParaRPr lang="en-GB" sz="1800" dirty="0">
              <a:solidFill>
                <a:srgbClr val="002855"/>
              </a:solidFill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A64CEAA-3557-4C60-8191-CA267BFF9300}"/>
              </a:ext>
            </a:extLst>
          </p:cNvPr>
          <p:cNvSpPr/>
          <p:nvPr/>
        </p:nvSpPr>
        <p:spPr>
          <a:xfrm>
            <a:off x="6484333" y="2860158"/>
            <a:ext cx="5372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I target prioritari dovrebbero essere le aree di bisogno percepite nei valori collettivi come </a:t>
            </a:r>
            <a:r>
              <a:rPr lang="it-IT" sz="1600" b="1" i="0" dirty="0">
                <a:solidFill>
                  <a:srgbClr val="002855"/>
                </a:solidFill>
                <a:latin typeface="Arial" charset="0"/>
              </a:rPr>
              <a:t>rilevanti</a:t>
            </a: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, con una importante </a:t>
            </a:r>
            <a:r>
              <a:rPr lang="it-IT" sz="1600" b="1" i="0" dirty="0">
                <a:solidFill>
                  <a:srgbClr val="002855"/>
                </a:solidFill>
                <a:latin typeface="Arial" charset="0"/>
              </a:rPr>
              <a:t>incidenza quantitativa </a:t>
            </a: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e con </a:t>
            </a:r>
            <a:r>
              <a:rPr lang="it-IT" sz="1600" b="1" i="0" dirty="0">
                <a:solidFill>
                  <a:srgbClr val="002855"/>
                </a:solidFill>
                <a:latin typeface="Arial" charset="0"/>
              </a:rPr>
              <a:t>modesti</a:t>
            </a: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 </a:t>
            </a:r>
            <a:r>
              <a:rPr lang="it-IT" sz="1600" b="1" i="0" dirty="0">
                <a:solidFill>
                  <a:srgbClr val="002855"/>
                </a:solidFill>
                <a:latin typeface="Arial" charset="0"/>
              </a:rPr>
              <a:t>tassi di copertura</a:t>
            </a: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 del bisogno.</a:t>
            </a:r>
            <a:endParaRPr lang="en-GB" sz="1600" i="0" dirty="0">
              <a:solidFill>
                <a:srgbClr val="002855"/>
              </a:solidFill>
              <a:latin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6EC2048-C9C7-41BD-AE66-AE0783FB015E}"/>
              </a:ext>
            </a:extLst>
          </p:cNvPr>
          <p:cNvSpPr/>
          <p:nvPr/>
        </p:nvSpPr>
        <p:spPr>
          <a:xfrm>
            <a:off x="6484333" y="4235546"/>
            <a:ext cx="5256584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8850">
              <a:spcBef>
                <a:spcPct val="20000"/>
              </a:spcBef>
            </a:pP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Quando adottare </a:t>
            </a:r>
            <a:r>
              <a:rPr lang="it-IT" sz="1600" b="1" i="0" dirty="0">
                <a:solidFill>
                  <a:srgbClr val="002855"/>
                </a:solidFill>
                <a:latin typeface="Arial" charset="0"/>
              </a:rPr>
              <a:t>logiche di CB</a:t>
            </a: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?</a:t>
            </a:r>
          </a:p>
          <a:p>
            <a:pPr marL="285750" indent="-285750" defTabSz="9588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Insufficienza di risorse pubbliche di welfare disponibili per il target identificato </a:t>
            </a:r>
          </a:p>
          <a:p>
            <a:pPr marL="285750" indent="-285750" defTabSz="9588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Inefficacia parziale o totale dei servizi pubblici tradizionali sul target </a:t>
            </a:r>
          </a:p>
          <a:p>
            <a:pPr marL="285750" indent="-285750" defTabSz="9588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600" i="0" dirty="0">
                <a:solidFill>
                  <a:srgbClr val="002855"/>
                </a:solidFill>
                <a:latin typeface="Arial" charset="0"/>
              </a:rPr>
              <a:t>Presenza di rilevanti interdipendenze tra reti sociali e welfare pubblico</a:t>
            </a:r>
          </a:p>
        </p:txBody>
      </p:sp>
    </p:spTree>
    <p:extLst>
      <p:ext uri="{BB962C8B-B14F-4D97-AF65-F5344CB8AC3E}">
        <p14:creationId xmlns:p14="http://schemas.microsoft.com/office/powerpoint/2010/main" val="158777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219BDD9-7846-4A6C-9084-E98D89682F2B}"/>
              </a:ext>
            </a:extLst>
          </p:cNvPr>
          <p:cNvSpPr/>
          <p:nvPr/>
        </p:nvSpPr>
        <p:spPr bwMode="auto">
          <a:xfrm>
            <a:off x="0" y="3284984"/>
            <a:ext cx="1219200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en-GB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6B20844-F063-41FF-942A-2D3512C5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6" y="1399580"/>
            <a:ext cx="10971609" cy="114300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dirty="0"/>
              <a:t>A quale target di bisogno ci riferiamo?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b="1" dirty="0"/>
              <a:t>Quali reti sono presenti nell’ambito territoriale di interesse?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Con quale rete di alleanze tra reti sociali e istituzioni pubbliche?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E7A930C-F9F5-46A0-9C86-D88F9BB2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Logiche, strumenti e processi per l’analisi dei bisogni e la definizione delle priorità</a:t>
            </a:r>
            <a:endParaRPr lang="en-GB" dirty="0"/>
          </a:p>
        </p:txBody>
      </p:sp>
      <p:sp>
        <p:nvSpPr>
          <p:cNvPr id="8" name="Segnaposto contenuto 3"/>
          <p:cNvSpPr txBox="1">
            <a:spLocks/>
          </p:cNvSpPr>
          <p:nvPr/>
        </p:nvSpPr>
        <p:spPr>
          <a:xfrm>
            <a:off x="618378" y="2852936"/>
            <a:ext cx="10657135" cy="36186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it-IT" sz="1600" b="1" i="0" dirty="0">
                <a:solidFill>
                  <a:srgbClr val="002855"/>
                </a:solidFill>
                <a:latin typeface="Arial"/>
              </a:rPr>
              <a:t>MAPPATURA DELLE RETI SOCIALI </a:t>
            </a:r>
            <a:r>
              <a:rPr lang="it-IT" sz="1600" i="0" dirty="0">
                <a:solidFill>
                  <a:srgbClr val="002855"/>
                </a:solidFill>
                <a:latin typeface="Arial"/>
                <a:sym typeface="Wingdings" panose="05000000000000000000" pitchFamily="2" charset="2"/>
              </a:rPr>
              <a:t> </a:t>
            </a:r>
            <a:r>
              <a:rPr lang="it-IT" sz="1600" i="0" dirty="0">
                <a:solidFill>
                  <a:srgbClr val="002855"/>
                </a:solidFill>
                <a:latin typeface="Arial"/>
              </a:rPr>
              <a:t>Necessaria per </a:t>
            </a:r>
            <a:r>
              <a:rPr lang="it-IT" sz="1600" b="1" i="0" dirty="0">
                <a:solidFill>
                  <a:srgbClr val="002855"/>
                </a:solidFill>
                <a:latin typeface="Arial"/>
              </a:rPr>
              <a:t>identificare le reti sociali esistenti </a:t>
            </a:r>
            <a:r>
              <a:rPr lang="it-IT" sz="1600" i="0" dirty="0">
                <a:solidFill>
                  <a:srgbClr val="002855"/>
                </a:solidFill>
                <a:latin typeface="Arial"/>
              </a:rPr>
              <a:t>in un territorio e comprendere quali sono le loro potenzialità sia in termini di capitale sociale che di azione all’interno ed all’esterno della rete stessa</a:t>
            </a:r>
          </a:p>
          <a:p>
            <a:endParaRPr lang="it-IT" sz="1600" i="0" dirty="0">
              <a:solidFill>
                <a:srgbClr val="002855"/>
              </a:solidFill>
              <a:latin typeface="Arial"/>
            </a:endParaRPr>
          </a:p>
          <a:p>
            <a:pPr lvl="1"/>
            <a:r>
              <a:rPr lang="it-IT" sz="1600" b="1" i="0" dirty="0">
                <a:solidFill>
                  <a:srgbClr val="002855"/>
                </a:solidFill>
                <a:latin typeface="Arial"/>
              </a:rPr>
              <a:t>Analisi degli </a:t>
            </a:r>
            <a:r>
              <a:rPr lang="it-IT" sz="1600" b="1" i="0" dirty="0" err="1">
                <a:solidFill>
                  <a:srgbClr val="002855"/>
                </a:solidFill>
                <a:latin typeface="Arial"/>
              </a:rPr>
              <a:t>stakeholders</a:t>
            </a:r>
            <a:r>
              <a:rPr lang="it-IT" sz="1600" i="0" dirty="0">
                <a:solidFill>
                  <a:srgbClr val="002855"/>
                </a:solidFill>
                <a:latin typeface="Arial"/>
              </a:rPr>
              <a:t>, per riconoscere la </a:t>
            </a:r>
            <a:r>
              <a:rPr lang="it-IT" sz="1600" b="1" i="0" dirty="0">
                <a:solidFill>
                  <a:srgbClr val="002855"/>
                </a:solidFill>
                <a:latin typeface="Arial"/>
              </a:rPr>
              <a:t>capacità di influenza </a:t>
            </a:r>
            <a:r>
              <a:rPr lang="it-IT" sz="1600" i="0" dirty="0">
                <a:solidFill>
                  <a:srgbClr val="002855"/>
                </a:solidFill>
                <a:latin typeface="Arial"/>
              </a:rPr>
              <a:t>delle reti sociali, condizionata dalle dimensioni, rappresentatività, risorse attuali e potenziali, conoscenze e competenze specifiche, collocazione strategica, dall’altra si guarda al </a:t>
            </a:r>
            <a:r>
              <a:rPr lang="it-IT" sz="1600" b="1" i="0" dirty="0">
                <a:solidFill>
                  <a:srgbClr val="002855"/>
                </a:solidFill>
                <a:latin typeface="Arial"/>
              </a:rPr>
              <a:t>livello di interesse</a:t>
            </a:r>
            <a:r>
              <a:rPr lang="it-IT" sz="1600" i="0" dirty="0">
                <a:solidFill>
                  <a:srgbClr val="002855"/>
                </a:solidFill>
                <a:latin typeface="Arial"/>
              </a:rPr>
              <a:t>, inteso come possibilità di incidere sull’ambito su cui si sta intervenendo, ma anche come coinvolgimento intrinseco in tale ambito</a:t>
            </a:r>
          </a:p>
          <a:p>
            <a:pPr lvl="1"/>
            <a:endParaRPr lang="it-IT" sz="1600" i="0" dirty="0">
              <a:solidFill>
                <a:srgbClr val="002855"/>
              </a:solidFill>
              <a:latin typeface="Arial"/>
            </a:endParaRPr>
          </a:p>
          <a:p>
            <a:pPr lvl="1"/>
            <a:r>
              <a:rPr lang="en-GB" sz="1600" b="1" i="0" dirty="0">
                <a:solidFill>
                  <a:srgbClr val="002855"/>
                </a:solidFill>
                <a:latin typeface="Arial"/>
              </a:rPr>
              <a:t>Social network analysis</a:t>
            </a:r>
            <a:r>
              <a:rPr lang="en-GB" sz="1600" i="0" dirty="0">
                <a:solidFill>
                  <a:srgbClr val="002855"/>
                </a:solidFill>
                <a:latin typeface="Arial"/>
              </a:rPr>
              <a:t>, per </a:t>
            </a:r>
            <a:r>
              <a:rPr lang="en-GB" sz="1600" i="0" dirty="0" err="1">
                <a:solidFill>
                  <a:srgbClr val="002855"/>
                </a:solidFill>
                <a:latin typeface="Arial"/>
              </a:rPr>
              <a:t>analizzare</a:t>
            </a:r>
            <a:r>
              <a:rPr lang="en-GB" sz="1600" i="0" dirty="0">
                <a:solidFill>
                  <a:srgbClr val="002855"/>
                </a:solidFill>
                <a:latin typeface="Arial"/>
              </a:rPr>
              <a:t> e </a:t>
            </a:r>
            <a:r>
              <a:rPr lang="it-IT" sz="1600" i="0" dirty="0">
                <a:solidFill>
                  <a:srgbClr val="002855"/>
                </a:solidFill>
                <a:latin typeface="Arial"/>
              </a:rPr>
              <a:t>descrivere le strutture relazionali delle reti sociali e capire quali dinamiche le caratterizzano</a:t>
            </a:r>
          </a:p>
          <a:p>
            <a:pPr lvl="1"/>
            <a:endParaRPr lang="it-IT" sz="1600" i="0" dirty="0">
              <a:solidFill>
                <a:srgbClr val="002855"/>
              </a:solidFill>
              <a:latin typeface="Arial"/>
              <a:sym typeface="Wingdings" panose="05000000000000000000" pitchFamily="2" charset="2"/>
            </a:endParaRPr>
          </a:p>
          <a:p>
            <a:pPr lvl="1"/>
            <a:r>
              <a:rPr lang="en-GB" sz="1600" i="0" dirty="0">
                <a:solidFill>
                  <a:srgbClr val="002855"/>
                </a:solidFill>
                <a:latin typeface="Arial"/>
                <a:sym typeface="Wingdings" panose="05000000000000000000" pitchFamily="2" charset="2"/>
              </a:rPr>
              <a:t> </a:t>
            </a:r>
            <a:r>
              <a:rPr lang="en-GB" sz="1600" i="0" dirty="0" err="1">
                <a:solidFill>
                  <a:srgbClr val="002855"/>
                </a:solidFill>
                <a:latin typeface="Arial"/>
              </a:rPr>
              <a:t>Creazione</a:t>
            </a:r>
            <a:r>
              <a:rPr lang="en-GB" sz="1600" i="0" dirty="0">
                <a:solidFill>
                  <a:srgbClr val="002855"/>
                </a:solidFill>
                <a:latin typeface="Arial"/>
              </a:rPr>
              <a:t> di un </a:t>
            </a:r>
            <a:r>
              <a:rPr lang="en-GB" sz="1600" b="1" i="0" dirty="0">
                <a:solidFill>
                  <a:srgbClr val="002855"/>
                </a:solidFill>
                <a:latin typeface="Arial"/>
              </a:rPr>
              <a:t>data base </a:t>
            </a:r>
            <a:r>
              <a:rPr lang="en-GB" sz="1600" i="0" dirty="0" err="1">
                <a:solidFill>
                  <a:srgbClr val="002855"/>
                </a:solidFill>
                <a:latin typeface="Arial"/>
              </a:rPr>
              <a:t>dinamico</a:t>
            </a:r>
            <a:r>
              <a:rPr lang="en-GB" sz="1600" i="0" dirty="0">
                <a:solidFill>
                  <a:srgbClr val="002855"/>
                </a:solidFill>
                <a:latin typeface="Arial"/>
              </a:rPr>
              <a:t> e </a:t>
            </a:r>
            <a:r>
              <a:rPr lang="en-GB" sz="1600" i="0" dirty="0" err="1">
                <a:solidFill>
                  <a:srgbClr val="002855"/>
                </a:solidFill>
                <a:latin typeface="Arial"/>
              </a:rPr>
              <a:t>aperto</a:t>
            </a:r>
            <a:r>
              <a:rPr lang="en-GB" sz="1600" i="0" dirty="0">
                <a:solidFill>
                  <a:srgbClr val="002855"/>
                </a:solidFill>
                <a:latin typeface="Arial"/>
              </a:rPr>
              <a:t> </a:t>
            </a:r>
            <a:r>
              <a:rPr lang="en-GB" sz="1600" i="0" dirty="0" err="1">
                <a:solidFill>
                  <a:srgbClr val="002855"/>
                </a:solidFill>
                <a:latin typeface="Arial"/>
              </a:rPr>
              <a:t>delle</a:t>
            </a:r>
            <a:r>
              <a:rPr lang="en-GB" sz="1600" i="0" dirty="0">
                <a:solidFill>
                  <a:srgbClr val="002855"/>
                </a:solidFill>
                <a:latin typeface="Arial"/>
              </a:rPr>
              <a:t> </a:t>
            </a:r>
            <a:r>
              <a:rPr lang="en-GB" sz="1600" i="0" dirty="0" err="1">
                <a:solidFill>
                  <a:srgbClr val="002855"/>
                </a:solidFill>
                <a:latin typeface="Arial"/>
              </a:rPr>
              <a:t>reti</a:t>
            </a:r>
            <a:r>
              <a:rPr lang="en-GB" sz="1600" i="0" dirty="0">
                <a:solidFill>
                  <a:srgbClr val="002855"/>
                </a:solidFill>
                <a:latin typeface="Arial"/>
              </a:rPr>
              <a:t> </a:t>
            </a:r>
            <a:r>
              <a:rPr lang="en-GB" sz="1600" i="0" dirty="0" err="1">
                <a:solidFill>
                  <a:srgbClr val="002855"/>
                </a:solidFill>
                <a:latin typeface="Arial"/>
              </a:rPr>
              <a:t>sociali</a:t>
            </a:r>
            <a:endParaRPr lang="en-GB" sz="1600" i="0" dirty="0">
              <a:solidFill>
                <a:srgbClr val="002855"/>
              </a:solidFill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002855"/>
                </a:solidFill>
                <a:latin typeface="Arial"/>
              </a:rPr>
              <a:t>Missione o finalità della rete;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002855"/>
                </a:solidFill>
                <a:latin typeface="Arial"/>
              </a:rPr>
              <a:t>Attività o servizi che svolge;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002855"/>
                </a:solidFill>
                <a:latin typeface="Arial"/>
              </a:rPr>
              <a:t>Dimensionamento e soggetti coinvolti;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002855"/>
                </a:solidFill>
                <a:latin typeface="Arial"/>
              </a:rPr>
              <a:t>Modalità di partecipazione alla rete;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002855"/>
                </a:solidFill>
                <a:latin typeface="Arial"/>
              </a:rPr>
              <a:t>Target di popolazione per cui la rete può essere rilevante;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002855"/>
                </a:solidFill>
                <a:latin typeface="Arial"/>
              </a:rPr>
              <a:t>Cosa la rete può dare e ricevere;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i="0" dirty="0">
                <a:solidFill>
                  <a:srgbClr val="002855"/>
                </a:solidFill>
                <a:latin typeface="Arial"/>
              </a:rPr>
              <a:t>Contatti, link ad eventuale sito web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8073" t="19873" r="2729" b="7120"/>
          <a:stretch/>
        </p:blipFill>
        <p:spPr>
          <a:xfrm>
            <a:off x="7248128" y="4869160"/>
            <a:ext cx="4422962" cy="20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6B55B1-53B2-412A-BF41-A26B13D61E58}"/>
              </a:ext>
            </a:extLst>
          </p:cNvPr>
          <p:cNvSpPr txBox="1"/>
          <p:nvPr/>
        </p:nvSpPr>
        <p:spPr>
          <a:xfrm>
            <a:off x="603078" y="1471155"/>
            <a:ext cx="37082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2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002855"/>
                </a:solidFill>
              </a:rPr>
              <a:t>Presenza di </a:t>
            </a:r>
            <a:r>
              <a:rPr lang="it-IT" b="1" dirty="0">
                <a:solidFill>
                  <a:srgbClr val="002855"/>
                </a:solidFill>
              </a:rPr>
              <a:t>reti formali </a:t>
            </a:r>
            <a:r>
              <a:rPr lang="it-IT" dirty="0">
                <a:solidFill>
                  <a:srgbClr val="002855"/>
                </a:solidFill>
              </a:rPr>
              <a:t>ed </a:t>
            </a:r>
            <a:r>
              <a:rPr lang="it-IT" b="1" dirty="0">
                <a:solidFill>
                  <a:srgbClr val="002855"/>
                </a:solidFill>
              </a:rPr>
              <a:t>informali</a:t>
            </a:r>
            <a:r>
              <a:rPr lang="it-IT" dirty="0">
                <a:solidFill>
                  <a:srgbClr val="002855"/>
                </a:solidFill>
              </a:rPr>
              <a:t> negli specifici territori con caratteristiche diversificate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47F0EE8B-6C85-45BA-85DC-FAFE93C17E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209168"/>
            <a:ext cx="8228456" cy="1142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it-IT" dirty="0" err="1"/>
              <a:t>Pluralit</a:t>
            </a:r>
            <a:r>
              <a:rPr lang="it-IT" altLang="it-IT" dirty="0"/>
              <a:t>à delle reti sociali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476976" y="1062811"/>
            <a:ext cx="7451672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lvl="1" indent="4763" defTabSz="452438"/>
            <a:r>
              <a:rPr lang="it-IT" sz="1600" i="0" dirty="0">
                <a:solidFill>
                  <a:srgbClr val="002855"/>
                </a:solidFill>
              </a:rPr>
              <a:t>Vicinato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4462327" y="1556290"/>
            <a:ext cx="7466321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lvl="1" indent="4763"/>
            <a:r>
              <a:rPr lang="it-IT" sz="1600" i="0" dirty="0">
                <a:solidFill>
                  <a:srgbClr val="002855"/>
                </a:solidFill>
              </a:rPr>
              <a:t>Stessa identità o appartenenza a una comunità religiosa (parrocchia)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4462327" y="2049769"/>
            <a:ext cx="7466321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lvl="1" indent="4763"/>
            <a:r>
              <a:rPr lang="it-IT" sz="1600" i="0" dirty="0">
                <a:solidFill>
                  <a:srgbClr val="002855"/>
                </a:solidFill>
              </a:rPr>
              <a:t>Stessa identità nazionale (comunità dei cinesi)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462327" y="2543248"/>
            <a:ext cx="7466321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lvl="1" indent="4763"/>
            <a:r>
              <a:rPr lang="it-IT" sz="1600" i="0" dirty="0">
                <a:solidFill>
                  <a:srgbClr val="002855"/>
                </a:solidFill>
              </a:rPr>
              <a:t>Frequentatori di uno stesso servizio (genitori di una scuola)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4462327" y="3036727"/>
            <a:ext cx="7466321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indent="4763" algn="just"/>
            <a:r>
              <a:rPr lang="it-IT" sz="1600" i="0" dirty="0">
                <a:solidFill>
                  <a:srgbClr val="002855"/>
                </a:solidFill>
              </a:rPr>
              <a:t>Comune malattia (gruppo dei dializzati)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4462327" y="3530206"/>
            <a:ext cx="7466321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indent="4763" algn="just"/>
            <a:r>
              <a:rPr lang="it-IT" sz="1600" i="0" dirty="0">
                <a:solidFill>
                  <a:srgbClr val="002855"/>
                </a:solidFill>
              </a:rPr>
              <a:t>Partecipazione ad associazione o volontariato o circoli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4462327" y="4023685"/>
            <a:ext cx="7466321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indent="4763" algn="just"/>
            <a:r>
              <a:rPr lang="it-IT" sz="1600" i="0" dirty="0">
                <a:solidFill>
                  <a:srgbClr val="002855"/>
                </a:solidFill>
              </a:rPr>
              <a:t>Frequentatori abituali di uno stesso luogo (parco, piazza, bar)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4462327" y="4517164"/>
            <a:ext cx="7466321" cy="618595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indent="4763" algn="just"/>
            <a:r>
              <a:rPr lang="it-IT" sz="1600" i="0" dirty="0">
                <a:solidFill>
                  <a:srgbClr val="002855"/>
                </a:solidFill>
              </a:rPr>
              <a:t>Attività sportive, culturali, ludiche condivise (gruppi sportivi, amici della lirica, </a:t>
            </a:r>
            <a:r>
              <a:rPr lang="it-IT" sz="1600" i="0" dirty="0" err="1">
                <a:solidFill>
                  <a:srgbClr val="002855"/>
                </a:solidFill>
              </a:rPr>
              <a:t>fungaioli</a:t>
            </a:r>
            <a:r>
              <a:rPr lang="it-IT" sz="1600" i="0" dirty="0">
                <a:solidFill>
                  <a:srgbClr val="002855"/>
                </a:solidFill>
              </a:rPr>
              <a:t>)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4462327" y="5269707"/>
            <a:ext cx="7466321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indent="4763" algn="just"/>
            <a:r>
              <a:rPr lang="it-IT" sz="1600" i="0" dirty="0">
                <a:solidFill>
                  <a:srgbClr val="002855"/>
                </a:solidFill>
              </a:rPr>
              <a:t>Lavoratori di una comune azienda o reti professionali</a:t>
            </a:r>
          </a:p>
        </p:txBody>
      </p:sp>
      <p:pic>
        <p:nvPicPr>
          <p:cNvPr id="43" name="Picture 4" descr="https://static.thenounproject.com/png/766563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0" y="105273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static.thenounproject.com/png/3006266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0" y="151471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s://static.thenounproject.com/png/1211999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0" y="207365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https://static.thenounproject.com/png/124975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0" y="254278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https://static.thenounproject.com/png/2740610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07" y="2958988"/>
            <a:ext cx="443206" cy="4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2" descr="https://static.thenounproject.com/png/206559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95" y="4585659"/>
            <a:ext cx="452831" cy="4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https://static.thenounproject.com/png/1657688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0" y="403011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6" descr="https://static.thenounproject.com/png/2964493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0" y="3554564"/>
            <a:ext cx="360000" cy="3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tangolo 50"/>
          <p:cNvSpPr/>
          <p:nvPr/>
        </p:nvSpPr>
        <p:spPr>
          <a:xfrm>
            <a:off x="4476976" y="5763189"/>
            <a:ext cx="7451672" cy="359531"/>
          </a:xfrm>
          <a:prstGeom prst="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1075" indent="4763" algn="just"/>
            <a:r>
              <a:rPr lang="it-IT" sz="1600" i="0" dirty="0">
                <a:solidFill>
                  <a:srgbClr val="002855"/>
                </a:solidFill>
              </a:rPr>
              <a:t>Iscritti a partiti, sindacati, gruppi di </a:t>
            </a:r>
            <a:r>
              <a:rPr lang="it-IT" sz="1600" i="0" dirty="0" err="1">
                <a:solidFill>
                  <a:srgbClr val="002855"/>
                </a:solidFill>
              </a:rPr>
              <a:t>advocacy</a:t>
            </a:r>
            <a:endParaRPr lang="it-IT" sz="1600" i="0" dirty="0">
              <a:solidFill>
                <a:srgbClr val="002855"/>
              </a:solidFill>
            </a:endParaRPr>
          </a:p>
        </p:txBody>
      </p:sp>
      <p:pic>
        <p:nvPicPr>
          <p:cNvPr id="52" name="Picture 18" descr="https://static.thenounproject.com/png/854679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0" y="576271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https://static.thenounproject.com/png/1772869-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45" y="5260104"/>
            <a:ext cx="359531" cy="3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740" y="3216658"/>
            <a:ext cx="3442801" cy="24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1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FF434F5-DFD6-4501-9BE0-669513A5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994172"/>
          </a:xfrm>
        </p:spPr>
        <p:txBody>
          <a:bodyPr/>
          <a:lstStyle/>
          <a:p>
            <a:r>
              <a:rPr lang="it-IT" dirty="0"/>
              <a:t>1. Logiche, strumenti e processi per l’analisi dei bisogni e la definizione delle priorità</a:t>
            </a:r>
            <a:endParaRPr lang="en-GB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C026ED6-D5A0-424F-9FBE-660C3724E1B1}"/>
              </a:ext>
            </a:extLst>
          </p:cNvPr>
          <p:cNvGraphicFramePr>
            <a:graphicFrameLocks noGrp="1"/>
          </p:cNvGraphicFramePr>
          <p:nvPr/>
        </p:nvGraphicFramePr>
        <p:xfrm>
          <a:off x="641917" y="2673401"/>
          <a:ext cx="5616623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290">
                  <a:extLst>
                    <a:ext uri="{9D8B030D-6E8A-4147-A177-3AD203B41FA5}">
                      <a16:colId xmlns:a16="http://schemas.microsoft.com/office/drawing/2014/main" val="897190772"/>
                    </a:ext>
                  </a:extLst>
                </a:gridCol>
                <a:gridCol w="1840415">
                  <a:extLst>
                    <a:ext uri="{9D8B030D-6E8A-4147-A177-3AD203B41FA5}">
                      <a16:colId xmlns:a16="http://schemas.microsoft.com/office/drawing/2014/main" val="2491967140"/>
                    </a:ext>
                  </a:extLst>
                </a:gridCol>
                <a:gridCol w="1825918">
                  <a:extLst>
                    <a:ext uri="{9D8B030D-6E8A-4147-A177-3AD203B41FA5}">
                      <a16:colId xmlns:a16="http://schemas.microsoft.com/office/drawing/2014/main" val="2886108914"/>
                    </a:ext>
                  </a:extLst>
                </a:gridCol>
              </a:tblGrid>
              <a:tr h="18625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marL="0" indent="0"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</a:rPr>
                        <a:t>FORZA ISTITUZIONALE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021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</a:rPr>
                        <a:t>CAPITALE SOCIALE</a:t>
                      </a:r>
                      <a:endParaRPr lang="it-IT" sz="140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40966"/>
                  </a:ext>
                </a:extLst>
              </a:tr>
              <a:tr h="8248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Basso capitale sociale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Alto capitale sociale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318989"/>
                  </a:ext>
                </a:extLst>
              </a:tr>
              <a:tr h="9312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SCARSE ENERGIE ISTITUZIONALI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Un solo territorio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Il territorio socialmente più ricco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Un solo progetto di CB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Molti territori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Benchlearning</a:t>
                      </a:r>
                      <a:r>
                        <a:rPr lang="it-IT" sz="1400" dirty="0">
                          <a:effectLst/>
                        </a:rPr>
                        <a:t> tra territori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Pochi progetti di CB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27468"/>
                  </a:ext>
                </a:extLst>
              </a:tr>
              <a:tr h="11175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SIGNIFICATIVE ENERGIE ISTITUZIONALI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Due territori sperimentatori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Il territorio socialmente più ricco e quello più povero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Pochi progetti di CB</a:t>
                      </a:r>
                      <a:endParaRPr lang="it-IT" sz="140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Tutti i territori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Benchlearning</a:t>
                      </a:r>
                      <a:r>
                        <a:rPr lang="it-IT" sz="1400" dirty="0">
                          <a:effectLst/>
                        </a:rPr>
                        <a:t> tra i territori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Molti progetti di CB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573470"/>
                  </a:ext>
                </a:extLst>
              </a:tr>
            </a:tbl>
          </a:graphicData>
        </a:graphic>
      </p:graphicFrame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00E7D771-9FF0-4F65-A129-6EE6CB3D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6" y="1399580"/>
            <a:ext cx="10971609" cy="1143001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it-IT" dirty="0"/>
              <a:t>A quale target di bisogno ci riferiamo?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Quali reti sono presenti nell’ambito territoriale di interesse?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b="1" dirty="0"/>
              <a:t>Con quale rete di alleanze tra reti sociali e istituzioni pubbliche?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51B6CFF-7E9D-44C1-AE69-C4F228FE84CB}"/>
              </a:ext>
            </a:extLst>
          </p:cNvPr>
          <p:cNvSpPr/>
          <p:nvPr/>
        </p:nvSpPr>
        <p:spPr>
          <a:xfrm>
            <a:off x="6960096" y="3687337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i="0" dirty="0">
                <a:solidFill>
                  <a:srgbClr val="002855"/>
                </a:solidFill>
                <a:latin typeface="Arial" charset="0"/>
              </a:rPr>
              <a:t>Dopo aver mappato le reti sociali esistenti, il processo logico da compiere è interrogarsi quali reti abbiano più </a:t>
            </a:r>
            <a:r>
              <a:rPr lang="it-IT" sz="1800" b="1" i="0" dirty="0">
                <a:solidFill>
                  <a:srgbClr val="002855"/>
                </a:solidFill>
                <a:latin typeface="Arial" charset="0"/>
              </a:rPr>
              <a:t>possibilità di influenzare </a:t>
            </a:r>
            <a:r>
              <a:rPr lang="it-IT" sz="1800" i="0" dirty="0">
                <a:solidFill>
                  <a:srgbClr val="002855"/>
                </a:solidFill>
                <a:latin typeface="Arial" charset="0"/>
              </a:rPr>
              <a:t>positivamente il target di CB e quali abbiano più </a:t>
            </a:r>
            <a:r>
              <a:rPr lang="it-IT" sz="1800" b="1" i="0" dirty="0">
                <a:solidFill>
                  <a:srgbClr val="002855"/>
                </a:solidFill>
                <a:latin typeface="Arial" charset="0"/>
              </a:rPr>
              <a:t>risorse</a:t>
            </a:r>
            <a:r>
              <a:rPr lang="it-IT" sz="1800" i="0" dirty="0">
                <a:solidFill>
                  <a:srgbClr val="002855"/>
                </a:solidFill>
                <a:latin typeface="Arial" charset="0"/>
              </a:rPr>
              <a:t> al proposito. </a:t>
            </a:r>
            <a:endParaRPr lang="en-GB" sz="1800" i="0" dirty="0">
              <a:solidFill>
                <a:srgbClr val="00285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3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883" y="406152"/>
            <a:ext cx="8856936" cy="1062038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82D77B-331B-478E-8A31-B3F1BD2864DE}"/>
              </a:ext>
            </a:extLst>
          </p:cNvPr>
          <p:cNvSpPr txBox="1"/>
          <p:nvPr/>
        </p:nvSpPr>
        <p:spPr bwMode="auto">
          <a:xfrm>
            <a:off x="711199" y="1337733"/>
            <a:ext cx="96858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Premesse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Cos’è il Community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Perché abbiamo bisogno di Community </a:t>
            </a: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B</a:t>
            </a: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Strumenti di sviluppo</a:t>
            </a: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Esempi di iniziative di Community Building</a:t>
            </a:r>
          </a:p>
          <a:p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50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6B55B1-53B2-412A-BF41-A26B13D61E58}"/>
              </a:ext>
            </a:extLst>
          </p:cNvPr>
          <p:cNvSpPr txBox="1"/>
          <p:nvPr/>
        </p:nvSpPr>
        <p:spPr>
          <a:xfrm>
            <a:off x="695400" y="2132856"/>
            <a:ext cx="35946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2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002855"/>
                </a:solidFill>
                <a:sym typeface="Wingdings" panose="05000000000000000000" pitchFamily="2" charset="2"/>
              </a:rPr>
              <a:t> </a:t>
            </a:r>
            <a:r>
              <a:rPr lang="it-IT" dirty="0">
                <a:solidFill>
                  <a:srgbClr val="002855"/>
                </a:solidFill>
              </a:rPr>
              <a:t>Messa a fuoco e valorizzazione dei </a:t>
            </a:r>
            <a:r>
              <a:rPr lang="it-IT" b="1" dirty="0">
                <a:solidFill>
                  <a:srgbClr val="002855"/>
                </a:solidFill>
              </a:rPr>
              <a:t>contributi</a:t>
            </a:r>
            <a:r>
              <a:rPr lang="it-IT" dirty="0">
                <a:solidFill>
                  <a:srgbClr val="002855"/>
                </a:solidFill>
              </a:rPr>
              <a:t> che le reti possono offrire rispetto alla tutela della salute per specifici target prioritari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81FC4310-DA1E-482A-8DCE-1DA58ADC1255}"/>
              </a:ext>
            </a:extLst>
          </p:cNvPr>
          <p:cNvSpPr txBox="1">
            <a:spLocks/>
          </p:cNvSpPr>
          <p:nvPr/>
        </p:nvSpPr>
        <p:spPr bwMode="auto">
          <a:xfrm>
            <a:off x="4414449" y="1633413"/>
            <a:ext cx="7082151" cy="361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2" tIns="32146" rIns="64292" bIns="32146" numCol="1" anchor="t" anchorCtr="0" compatLnSpc="1">
            <a:prstTxWarp prst="textNoShape">
              <a:avLst/>
            </a:prstTxWarp>
            <a:noAutofit/>
          </a:bodyPr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546924" lvl="1" indent="-209840" defTabSz="674167"/>
            <a:r>
              <a:rPr lang="it-IT" i="0" kern="0" dirty="0"/>
              <a:t>Promozione delle connessioni sociali</a:t>
            </a:r>
          </a:p>
          <a:p>
            <a:pPr marL="546924" lvl="1" indent="-209840" defTabSz="674167"/>
            <a:r>
              <a:rPr lang="it-IT" i="0" kern="0" dirty="0"/>
              <a:t>Educazione sanitaria</a:t>
            </a:r>
          </a:p>
          <a:p>
            <a:pPr marL="546924" lvl="1" indent="-209840" defTabSz="674167"/>
            <a:r>
              <a:rPr lang="it-IT" i="0" kern="0" dirty="0"/>
              <a:t>Presentazione e diffusione conoscenza dei servizi</a:t>
            </a:r>
          </a:p>
          <a:p>
            <a:pPr marL="546924" lvl="1" indent="-209840" defTabSz="674167"/>
            <a:r>
              <a:rPr lang="it-IT" i="0" kern="0" dirty="0"/>
              <a:t>Reclutare utenti</a:t>
            </a:r>
          </a:p>
          <a:p>
            <a:pPr marL="546924" lvl="1" indent="-209840" defTabSz="674167"/>
            <a:r>
              <a:rPr lang="it-IT" i="0" kern="0" dirty="0"/>
              <a:t>Sostegno alla compliance</a:t>
            </a:r>
          </a:p>
          <a:p>
            <a:pPr marL="546924" lvl="1" indent="-209840" defTabSz="674167"/>
            <a:r>
              <a:rPr lang="it-IT" i="0" kern="0" dirty="0"/>
              <a:t>Sostegno all’autocura</a:t>
            </a:r>
          </a:p>
          <a:p>
            <a:pPr marL="546924" lvl="1" indent="-209840" defTabSz="674167"/>
            <a:r>
              <a:rPr lang="it-IT" i="0" kern="0" dirty="0"/>
              <a:t>Monitoraggio </a:t>
            </a:r>
            <a:r>
              <a:rPr lang="it-IT" i="0" kern="0" dirty="0" err="1"/>
              <a:t>patient</a:t>
            </a:r>
            <a:r>
              <a:rPr lang="it-IT" i="0" kern="0" dirty="0"/>
              <a:t> </a:t>
            </a:r>
            <a:r>
              <a:rPr lang="it-IT" i="0" kern="0" dirty="0" err="1"/>
              <a:t>experience</a:t>
            </a:r>
            <a:endParaRPr lang="it-IT" i="0" kern="0" dirty="0"/>
          </a:p>
          <a:p>
            <a:pPr marL="546924" lvl="1" indent="-209840" defTabSz="674167"/>
            <a:r>
              <a:rPr lang="it-IT" i="0" kern="0" dirty="0"/>
              <a:t>Raccolta voice</a:t>
            </a:r>
          </a:p>
          <a:p>
            <a:pPr marL="546924" lvl="1" indent="-209840" defTabSz="674167"/>
            <a:r>
              <a:rPr lang="it-IT" i="0" kern="0" dirty="0"/>
              <a:t>Co-progettazione servizi</a:t>
            </a:r>
          </a:p>
          <a:p>
            <a:pPr marL="546924" lvl="1" indent="-209840" defTabSz="674167"/>
            <a:r>
              <a:rPr lang="it-IT" i="0" kern="0" dirty="0"/>
              <a:t>Offerta di servizi complementari a quelli pubblici</a:t>
            </a:r>
          </a:p>
          <a:p>
            <a:pPr marL="546924" lvl="1" indent="-209840" defTabSz="674167"/>
            <a:r>
              <a:rPr lang="it-IT" i="0" kern="0" dirty="0"/>
              <a:t>Supporto in contributo economico</a:t>
            </a:r>
          </a:p>
          <a:p>
            <a:pPr marL="546924" lvl="1" indent="-209840" defTabSz="674167"/>
            <a:r>
              <a:rPr lang="it-IT" i="0" kern="0" dirty="0"/>
              <a:t>Canale di comunicazione/contatto con gli utenti o comunità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B65F4D0A-3953-4FFD-AF44-41905CFF29D6}"/>
              </a:ext>
            </a:extLst>
          </p:cNvPr>
          <p:cNvSpPr txBox="1">
            <a:spLocks/>
          </p:cNvSpPr>
          <p:nvPr/>
        </p:nvSpPr>
        <p:spPr bwMode="auto">
          <a:xfrm>
            <a:off x="5231904" y="1103414"/>
            <a:ext cx="5331977" cy="4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2" tIns="32146" rIns="64292" bIns="32146" numCol="1" anchor="t" anchorCtr="0" compatLnSpc="1">
            <a:prstTxWarp prst="textNoShape">
              <a:avLst/>
            </a:prstTxWarp>
            <a:noAutofit/>
          </a:bodyPr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74167">
              <a:buFont typeface="Arial" charset="0"/>
              <a:buNone/>
            </a:pPr>
            <a:r>
              <a:rPr lang="en-GB" sz="2200" b="1" i="0" kern="0" dirty="0"/>
              <a:t>Cosa </a:t>
            </a:r>
            <a:r>
              <a:rPr lang="en-GB" sz="2200" b="1" i="0" kern="0" dirty="0" err="1"/>
              <a:t>può</a:t>
            </a:r>
            <a:r>
              <a:rPr lang="en-GB" sz="2200" b="1" i="0" kern="0" dirty="0"/>
              <a:t> </a:t>
            </a:r>
            <a:r>
              <a:rPr lang="en-GB" sz="2200" b="1" i="0" kern="0" dirty="0" err="1"/>
              <a:t>offrire</a:t>
            </a:r>
            <a:r>
              <a:rPr lang="en-GB" sz="2200" b="1" i="0" kern="0" dirty="0"/>
              <a:t> la rete?</a:t>
            </a:r>
          </a:p>
        </p:txBody>
      </p:sp>
      <p:pic>
        <p:nvPicPr>
          <p:cNvPr id="35" name="Picture 2" descr="https://static.thenounproject.com/png/691629-200.png">
            <a:extLst>
              <a:ext uri="{FF2B5EF4-FFF2-40B4-BE49-F238E27FC236}">
                <a16:creationId xmlns:a16="http://schemas.microsoft.com/office/drawing/2014/main" id="{604ABB74-77BD-4139-83D4-80767B5A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88717"/>
            <a:ext cx="404056" cy="4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47F0EE8B-6C85-45BA-85DC-FAFE93C17E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209168"/>
            <a:ext cx="11233248" cy="1142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altLang="it-IT" dirty="0"/>
              <a:t>Ruolo delle reti sociali per la salute della comunità</a:t>
            </a:r>
          </a:p>
        </p:txBody>
      </p:sp>
    </p:spTree>
    <p:extLst>
      <p:ext uri="{BB962C8B-B14F-4D97-AF65-F5344CB8AC3E}">
        <p14:creationId xmlns:p14="http://schemas.microsoft.com/office/powerpoint/2010/main" val="320130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6B55B1-53B2-412A-BF41-A26B13D61E58}"/>
              </a:ext>
            </a:extLst>
          </p:cNvPr>
          <p:cNvSpPr txBox="1"/>
          <p:nvPr/>
        </p:nvSpPr>
        <p:spPr>
          <a:xfrm>
            <a:off x="623392" y="2245945"/>
            <a:ext cx="35946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2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002855"/>
                </a:solidFill>
                <a:sym typeface="Wingdings" panose="05000000000000000000" pitchFamily="2" charset="2"/>
              </a:rPr>
              <a:t> </a:t>
            </a:r>
            <a:r>
              <a:rPr lang="it-IT" dirty="0">
                <a:solidFill>
                  <a:srgbClr val="002855"/>
                </a:solidFill>
              </a:rPr>
              <a:t>Comprensione delle </a:t>
            </a:r>
            <a:r>
              <a:rPr lang="it-IT" b="1" dirty="0">
                <a:solidFill>
                  <a:srgbClr val="002855"/>
                </a:solidFill>
              </a:rPr>
              <a:t>ricompense</a:t>
            </a:r>
            <a:r>
              <a:rPr lang="it-IT" dirty="0">
                <a:solidFill>
                  <a:srgbClr val="002855"/>
                </a:solidFill>
              </a:rPr>
              <a:t> che le reti richiedono alle istituzioni pubbliche o che le istituzioni possono offrire alle reti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81FC4310-DA1E-482A-8DCE-1DA58ADC1255}"/>
              </a:ext>
            </a:extLst>
          </p:cNvPr>
          <p:cNvSpPr txBox="1">
            <a:spLocks/>
          </p:cNvSpPr>
          <p:nvPr/>
        </p:nvSpPr>
        <p:spPr bwMode="auto">
          <a:xfrm>
            <a:off x="4414449" y="1633413"/>
            <a:ext cx="6024437" cy="361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2" tIns="32146" rIns="64292" bIns="32146" numCol="1" anchor="t" anchorCtr="0" compatLnSpc="1">
            <a:prstTxWarp prst="textNoShape">
              <a:avLst/>
            </a:prstTxWarp>
            <a:noAutofit/>
          </a:bodyPr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546924" lvl="1" indent="-209840" defTabSz="674167"/>
            <a:r>
              <a:rPr lang="it-IT" sz="1600" i="0" kern="0" dirty="0"/>
              <a:t>Accreditamento istituzionale/</a:t>
            </a:r>
            <a:r>
              <a:rPr lang="it-IT" sz="1600" i="0" kern="0" dirty="0" err="1"/>
              <a:t>branding</a:t>
            </a:r>
            <a:r>
              <a:rPr lang="it-IT" sz="1600" i="0" kern="0" dirty="0"/>
              <a:t> istituzionale </a:t>
            </a:r>
          </a:p>
          <a:p>
            <a:pPr marL="546924" lvl="1" indent="-209840" defTabSz="674167"/>
            <a:r>
              <a:rPr lang="it-IT" sz="1600" i="0" kern="0" dirty="0"/>
              <a:t>Visibilità</a:t>
            </a:r>
          </a:p>
          <a:p>
            <a:pPr marL="546924" lvl="1" indent="-209840" defTabSz="674167"/>
            <a:r>
              <a:rPr lang="it-IT" sz="1600" i="0" kern="0" dirty="0"/>
              <a:t>Spazi</a:t>
            </a:r>
          </a:p>
          <a:p>
            <a:pPr marL="546924" lvl="1" indent="-209840" defTabSz="674167"/>
            <a:r>
              <a:rPr lang="it-IT" sz="1600" i="0" kern="0" dirty="0"/>
              <a:t>Contributi economici </a:t>
            </a:r>
          </a:p>
          <a:p>
            <a:pPr marL="546924" lvl="1" indent="-209840" defTabSz="674167"/>
            <a:r>
              <a:rPr lang="it-IT" sz="1600" i="0" kern="0" dirty="0"/>
              <a:t>Integrazione con i servizi pubblici</a:t>
            </a:r>
          </a:p>
          <a:p>
            <a:pPr marL="546924" lvl="1" indent="-209840" defTabSz="674167"/>
            <a:r>
              <a:rPr lang="it-IT" sz="1600" i="0" kern="0" dirty="0"/>
              <a:t>Invio di utenti o volontari</a:t>
            </a:r>
          </a:p>
          <a:p>
            <a:pPr marL="546924" lvl="1" indent="-209840" defTabSz="674167"/>
            <a:r>
              <a:rPr lang="it-IT" sz="1600" i="0" kern="0" dirty="0"/>
              <a:t>Voice politica</a:t>
            </a:r>
          </a:p>
          <a:p>
            <a:pPr marL="546924" lvl="1" indent="-209840" defTabSz="674167"/>
            <a:r>
              <a:rPr lang="it-IT" sz="1600" i="0" kern="0" dirty="0"/>
              <a:t>Networking (altri contatti)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B65F4D0A-3953-4FFD-AF44-41905CFF29D6}"/>
              </a:ext>
            </a:extLst>
          </p:cNvPr>
          <p:cNvSpPr txBox="1">
            <a:spLocks/>
          </p:cNvSpPr>
          <p:nvPr/>
        </p:nvSpPr>
        <p:spPr bwMode="auto">
          <a:xfrm>
            <a:off x="5225742" y="1098818"/>
            <a:ext cx="6126842" cy="4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2" tIns="32146" rIns="64292" bIns="32146" numCol="1" anchor="t" anchorCtr="0" compatLnSpc="1">
            <a:prstTxWarp prst="textNoShape">
              <a:avLst/>
            </a:prstTxWarp>
            <a:noAutofit/>
          </a:bodyPr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74167">
              <a:buFont typeface="Arial" charset="0"/>
              <a:buNone/>
            </a:pPr>
            <a:r>
              <a:rPr lang="it-IT" sz="2200" b="1" i="0" kern="0" dirty="0"/>
              <a:t>Cosa le istituzioni possono offrire alla rete?</a:t>
            </a:r>
          </a:p>
        </p:txBody>
      </p:sp>
      <p:sp>
        <p:nvSpPr>
          <p:cNvPr id="36" name="Freccia bidirezionale orizzontale 35">
            <a:extLst>
              <a:ext uri="{FF2B5EF4-FFF2-40B4-BE49-F238E27FC236}">
                <a16:creationId xmlns:a16="http://schemas.microsoft.com/office/drawing/2014/main" id="{2A1F9C14-E698-4A27-A976-AAFF680DD4C3}"/>
              </a:ext>
            </a:extLst>
          </p:cNvPr>
          <p:cNvSpPr/>
          <p:nvPr/>
        </p:nvSpPr>
        <p:spPr>
          <a:xfrm>
            <a:off x="4651690" y="4437112"/>
            <a:ext cx="6006982" cy="1350619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prstClr val="white"/>
                </a:solidFill>
              </a:rPr>
              <a:t>Importanza</a:t>
            </a:r>
            <a:r>
              <a:rPr lang="en-GB" dirty="0">
                <a:solidFill>
                  <a:prstClr val="white"/>
                </a:solidFill>
              </a:rPr>
              <a:t> </a:t>
            </a:r>
            <a:r>
              <a:rPr lang="en-GB" dirty="0" err="1">
                <a:solidFill>
                  <a:prstClr val="white"/>
                </a:solidFill>
              </a:rPr>
              <a:t>dell’equilibrio</a:t>
            </a:r>
            <a:r>
              <a:rPr lang="en-GB" dirty="0">
                <a:solidFill>
                  <a:prstClr val="white"/>
                </a:solidFill>
              </a:rPr>
              <a:t> </a:t>
            </a:r>
            <a:r>
              <a:rPr lang="en-GB" dirty="0" err="1">
                <a:solidFill>
                  <a:prstClr val="white"/>
                </a:solidFill>
              </a:rPr>
              <a:t>tra</a:t>
            </a:r>
            <a:r>
              <a:rPr lang="en-GB" dirty="0">
                <a:solidFill>
                  <a:prstClr val="white"/>
                </a:solidFill>
              </a:rPr>
              <a:t> </a:t>
            </a:r>
            <a:r>
              <a:rPr lang="en-GB" dirty="0" err="1">
                <a:solidFill>
                  <a:prstClr val="white"/>
                </a:solidFill>
              </a:rPr>
              <a:t>tipo</a:t>
            </a:r>
            <a:r>
              <a:rPr lang="en-GB" dirty="0">
                <a:solidFill>
                  <a:prstClr val="white"/>
                </a:solidFill>
              </a:rPr>
              <a:t> di </a:t>
            </a:r>
            <a:r>
              <a:rPr lang="en-GB" b="1" dirty="0" err="1">
                <a:solidFill>
                  <a:prstClr val="white"/>
                </a:solidFill>
              </a:rPr>
              <a:t>contributo</a:t>
            </a:r>
            <a:r>
              <a:rPr lang="en-GB" dirty="0">
                <a:solidFill>
                  <a:prstClr val="white"/>
                </a:solidFill>
              </a:rPr>
              <a:t> e </a:t>
            </a:r>
            <a:r>
              <a:rPr lang="en-GB" dirty="0" err="1">
                <a:solidFill>
                  <a:prstClr val="white"/>
                </a:solidFill>
              </a:rPr>
              <a:t>tipo</a:t>
            </a:r>
            <a:r>
              <a:rPr lang="en-GB" dirty="0">
                <a:solidFill>
                  <a:prstClr val="white"/>
                </a:solidFill>
              </a:rPr>
              <a:t> di </a:t>
            </a:r>
            <a:r>
              <a:rPr lang="en-GB" b="1" dirty="0" err="1">
                <a:solidFill>
                  <a:prstClr val="white"/>
                </a:solidFill>
              </a:rPr>
              <a:t>ricompensa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47F0EE8B-6C85-45BA-85DC-FAFE93C17E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209168"/>
            <a:ext cx="9433048" cy="1142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altLang="it-IT" dirty="0"/>
              <a:t>Bilanciamento tra contributi e ricompense</a:t>
            </a:r>
          </a:p>
        </p:txBody>
      </p:sp>
      <p:pic>
        <p:nvPicPr>
          <p:cNvPr id="9" name="Picture 8" descr="https://static.thenounproject.com/png/122180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957021"/>
            <a:ext cx="497894" cy="4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9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75A5372-5A39-4407-94FF-F698333AB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6" y="1112168"/>
            <a:ext cx="4693717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/>
              <a:t>Il perimetro degli attori, organismi e funzioni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C9C053-8EA7-4377-8D99-55F7D3D5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576064"/>
          </a:xfrm>
        </p:spPr>
        <p:txBody>
          <a:bodyPr/>
          <a:lstStyle/>
          <a:p>
            <a:r>
              <a:rPr lang="it-IT" dirty="0"/>
              <a:t>2. Governance delle reti di CB</a:t>
            </a:r>
            <a:endParaRPr lang="en-GB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9B6C597-78FE-4AC3-95F9-1E1044A8283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664803"/>
          <a:ext cx="5809784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177">
                  <a:extLst>
                    <a:ext uri="{9D8B030D-6E8A-4147-A177-3AD203B41FA5}">
                      <a16:colId xmlns:a16="http://schemas.microsoft.com/office/drawing/2014/main" val="2875579400"/>
                    </a:ext>
                  </a:extLst>
                </a:gridCol>
                <a:gridCol w="1793808">
                  <a:extLst>
                    <a:ext uri="{9D8B030D-6E8A-4147-A177-3AD203B41FA5}">
                      <a16:colId xmlns:a16="http://schemas.microsoft.com/office/drawing/2014/main" val="3466200147"/>
                    </a:ext>
                  </a:extLst>
                </a:gridCol>
                <a:gridCol w="2534799">
                  <a:extLst>
                    <a:ext uri="{9D8B030D-6E8A-4147-A177-3AD203B41FA5}">
                      <a16:colId xmlns:a16="http://schemas.microsoft.com/office/drawing/2014/main" val="107380652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pPr marL="114300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</a:rPr>
                        <a:t>TIPOLOGIA DI SEQUENZA</a:t>
                      </a:r>
                      <a:endParaRPr lang="it-IT" sz="140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</a:rPr>
                        <a:t>LEADERSHIP</a:t>
                      </a:r>
                      <a:endParaRPr lang="it-IT" sz="140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 err="1">
                          <a:effectLst/>
                        </a:rPr>
                        <a:t>PROs</a:t>
                      </a:r>
                      <a:r>
                        <a:rPr lang="it-IT" sz="1400" dirty="0">
                          <a:effectLst/>
                        </a:rPr>
                        <a:t>/</a:t>
                      </a:r>
                      <a:r>
                        <a:rPr lang="it-IT" sz="1400" dirty="0" err="1">
                          <a:effectLst/>
                        </a:rPr>
                        <a:t>CONs</a:t>
                      </a:r>
                      <a:endParaRPr lang="it-IT" sz="140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37558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Gerarchica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Vertici politico-istituzionali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pubblici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PROs</a:t>
                      </a:r>
                      <a:r>
                        <a:rPr lang="it-IT" sz="1400" dirty="0">
                          <a:effectLst/>
                        </a:rPr>
                        <a:t>: </a:t>
                      </a:r>
                      <a:r>
                        <a:rPr lang="it-IT" sz="1400" dirty="0" err="1">
                          <a:effectLst/>
                        </a:rPr>
                        <a:t>Committment</a:t>
                      </a:r>
                      <a:r>
                        <a:rPr lang="it-IT" sz="1400" dirty="0">
                          <a:effectLst/>
                        </a:rPr>
                        <a:t> da parte dei vertici istituzionali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CONs</a:t>
                      </a:r>
                      <a:r>
                        <a:rPr lang="it-IT" sz="1400" dirty="0">
                          <a:effectLst/>
                        </a:rPr>
                        <a:t>: coinvolgimento successivo della comunità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553837"/>
                  </a:ext>
                </a:extLst>
              </a:tr>
              <a:tr h="110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Partecipativa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Concertazione con i rappresentanti della comunità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PROs</a:t>
                      </a:r>
                      <a:r>
                        <a:rPr lang="it-IT" sz="1400" dirty="0">
                          <a:effectLst/>
                        </a:rPr>
                        <a:t>: forte </a:t>
                      </a:r>
                      <a:r>
                        <a:rPr lang="it-IT" sz="1400" dirty="0" err="1">
                          <a:effectLst/>
                        </a:rPr>
                        <a:t>committment</a:t>
                      </a:r>
                      <a:r>
                        <a:rPr lang="it-IT" sz="1400" dirty="0">
                          <a:effectLst/>
                        </a:rPr>
                        <a:t> dei rappresentanti della comunità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CONs</a:t>
                      </a:r>
                      <a:r>
                        <a:rPr lang="it-IT" sz="1400" dirty="0">
                          <a:effectLst/>
                        </a:rPr>
                        <a:t>: vertice istituzionale potrebbe risultare poco coinvolto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597263"/>
                  </a:ext>
                </a:extLst>
              </a:tr>
              <a:tr h="110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Tecnocratica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Dirigenti pubblici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PROs</a:t>
                      </a:r>
                      <a:r>
                        <a:rPr lang="it-IT" sz="1400" dirty="0">
                          <a:effectLst/>
                        </a:rPr>
                        <a:t>: allineamento tra i dirigenti e realismo attuativo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CONs</a:t>
                      </a:r>
                      <a:r>
                        <a:rPr lang="it-IT" sz="1400" dirty="0">
                          <a:effectLst/>
                        </a:rPr>
                        <a:t>: doppio livello di concertazione, con vertice istituzionale e comunità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840303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BFDE380A-074F-4BA2-83C4-B9CFA49762AD}"/>
              </a:ext>
            </a:extLst>
          </p:cNvPr>
          <p:cNvSpPr/>
          <p:nvPr/>
        </p:nvSpPr>
        <p:spPr>
          <a:xfrm>
            <a:off x="736450" y="1934057"/>
            <a:ext cx="4567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0" dirty="0">
                <a:solidFill>
                  <a:srgbClr val="002855"/>
                </a:solidFill>
                <a:latin typeface="Arial" charset="0"/>
              </a:rPr>
              <a:t>La governance deve essere articolata su due livelli: </a:t>
            </a:r>
          </a:p>
          <a:p>
            <a:pPr marL="285750" indent="-285750">
              <a:buFontTx/>
              <a:buChar char="-"/>
            </a:pPr>
            <a:r>
              <a:rPr lang="it-IT" sz="1800" i="0" dirty="0">
                <a:solidFill>
                  <a:srgbClr val="002855"/>
                </a:solidFill>
                <a:latin typeface="Arial" charset="0"/>
              </a:rPr>
              <a:t>livello locale (promozione della partecipazione attiva delle reti)</a:t>
            </a:r>
          </a:p>
          <a:p>
            <a:pPr marL="285750" indent="-285750">
              <a:buFontTx/>
              <a:buChar char="-"/>
            </a:pPr>
            <a:r>
              <a:rPr lang="it-IT" sz="1800" i="0" dirty="0">
                <a:solidFill>
                  <a:srgbClr val="002855"/>
                </a:solidFill>
                <a:latin typeface="Arial" charset="0"/>
              </a:rPr>
              <a:t>livello centrale (coordinamento e supporto)</a:t>
            </a:r>
          </a:p>
          <a:p>
            <a:r>
              <a:rPr lang="it-IT" sz="1800" i="0" dirty="0">
                <a:solidFill>
                  <a:srgbClr val="002855"/>
                </a:solidFill>
                <a:latin typeface="Arial" charset="0"/>
              </a:rPr>
              <a:t>La componente pubblica della governance integra Asl ed Enti Locali. </a:t>
            </a:r>
            <a:endParaRPr lang="en-GB" sz="1800" i="0" dirty="0">
              <a:solidFill>
                <a:srgbClr val="002855"/>
              </a:solidFill>
              <a:latin typeface="Arial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233CC65-C547-4E5A-95ED-A6C04728E48B}"/>
              </a:ext>
            </a:extLst>
          </p:cNvPr>
          <p:cNvSpPr/>
          <p:nvPr/>
        </p:nvSpPr>
        <p:spPr>
          <a:xfrm>
            <a:off x="7176120" y="1112168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i="0" dirty="0">
                <a:solidFill>
                  <a:srgbClr val="002855"/>
                </a:solidFill>
                <a:latin typeface="Arial" charset="0"/>
              </a:rPr>
              <a:t>La sequenza decisionale di CB </a:t>
            </a:r>
            <a:endParaRPr lang="it-IT" b="1" i="0" dirty="0">
              <a:solidFill>
                <a:srgbClr val="002855"/>
              </a:solidFill>
              <a:latin typeface="Arial" charset="0"/>
            </a:endParaRPr>
          </a:p>
        </p:txBody>
      </p:sp>
      <p:sp>
        <p:nvSpPr>
          <p:cNvPr id="18" name="Casella di testo 20">
            <a:extLst>
              <a:ext uri="{FF2B5EF4-FFF2-40B4-BE49-F238E27FC236}">
                <a16:creationId xmlns:a16="http://schemas.microsoft.com/office/drawing/2014/main" id="{4986255A-F8E1-4725-9090-C3E0D150F87B}"/>
              </a:ext>
            </a:extLst>
          </p:cNvPr>
          <p:cNvSpPr txBox="1"/>
          <p:nvPr/>
        </p:nvSpPr>
        <p:spPr>
          <a:xfrm>
            <a:off x="2451681" y="4727169"/>
            <a:ext cx="1304925" cy="71625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200" i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Organo locale di decisione e coordinamento</a:t>
            </a:r>
          </a:p>
        </p:txBody>
      </p:sp>
      <p:sp>
        <p:nvSpPr>
          <p:cNvPr id="19" name="Casella di testo 23">
            <a:extLst>
              <a:ext uri="{FF2B5EF4-FFF2-40B4-BE49-F238E27FC236}">
                <a16:creationId xmlns:a16="http://schemas.microsoft.com/office/drawing/2014/main" id="{0D6801FE-E4EC-4FD3-AB9B-6B546014887A}"/>
              </a:ext>
            </a:extLst>
          </p:cNvPr>
          <p:cNvSpPr txBox="1"/>
          <p:nvPr/>
        </p:nvSpPr>
        <p:spPr>
          <a:xfrm>
            <a:off x="4002276" y="5575723"/>
            <a:ext cx="1386839" cy="72788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200" i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Gruppo di lavoro locale per ogni iniziativa di CB</a:t>
            </a:r>
          </a:p>
        </p:txBody>
      </p:sp>
      <p:sp>
        <p:nvSpPr>
          <p:cNvPr id="20" name="Casella di testo 24">
            <a:extLst>
              <a:ext uri="{FF2B5EF4-FFF2-40B4-BE49-F238E27FC236}">
                <a16:creationId xmlns:a16="http://schemas.microsoft.com/office/drawing/2014/main" id="{3AF42129-1A05-4FC8-872E-672E742DC8C7}"/>
              </a:ext>
            </a:extLst>
          </p:cNvPr>
          <p:cNvSpPr txBox="1"/>
          <p:nvPr/>
        </p:nvSpPr>
        <p:spPr>
          <a:xfrm>
            <a:off x="839416" y="5558384"/>
            <a:ext cx="1304925" cy="75093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200" i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Dialogo con la comunità e gli utenti/</a:t>
            </a:r>
            <a:r>
              <a:rPr lang="it-IT" sz="1200" i="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caregiver</a:t>
            </a:r>
            <a:endParaRPr lang="it-IT" sz="1200" i="0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31DB1187-07E9-4A05-9FBA-5D3960640B06}"/>
              </a:ext>
            </a:extLst>
          </p:cNvPr>
          <p:cNvCxnSpPr/>
          <p:nvPr/>
        </p:nvCxnSpPr>
        <p:spPr>
          <a:xfrm>
            <a:off x="3964196" y="5074415"/>
            <a:ext cx="820420" cy="3467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F0EB573-E096-42D2-8DEB-15D90ED76DB9}"/>
              </a:ext>
            </a:extLst>
          </p:cNvPr>
          <p:cNvCxnSpPr/>
          <p:nvPr/>
        </p:nvCxnSpPr>
        <p:spPr>
          <a:xfrm flipV="1">
            <a:off x="2280193" y="5941043"/>
            <a:ext cx="1586230" cy="571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72E95E5A-CA32-4C44-B786-CE96F058BFF5}"/>
              </a:ext>
            </a:extLst>
          </p:cNvPr>
          <p:cNvCxnSpPr/>
          <p:nvPr/>
        </p:nvCxnSpPr>
        <p:spPr>
          <a:xfrm flipV="1">
            <a:off x="1492835" y="5037120"/>
            <a:ext cx="720725" cy="31940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4C4725C9-E594-4750-A008-9DBED8FB180E}"/>
              </a:ext>
            </a:extLst>
          </p:cNvPr>
          <p:cNvSpPr/>
          <p:nvPr/>
        </p:nvSpPr>
        <p:spPr>
          <a:xfrm>
            <a:off x="2213560" y="4360896"/>
            <a:ext cx="1893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002855"/>
                </a:solidFill>
                <a:latin typeface="Arial" charset="0"/>
              </a:rPr>
              <a:t>Governance locale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2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AC6B681-D5C2-47D9-A487-A089349F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585500"/>
          </a:xfrm>
        </p:spPr>
        <p:txBody>
          <a:bodyPr/>
          <a:lstStyle/>
          <a:p>
            <a:r>
              <a:rPr lang="it-IT" dirty="0"/>
              <a:t>3. Il piano strategico di CB</a:t>
            </a:r>
            <a:endParaRPr lang="en-GB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47A87EE-837A-4415-A2A6-361B0600BC15}"/>
              </a:ext>
            </a:extLst>
          </p:cNvPr>
          <p:cNvSpPr txBox="1">
            <a:spLocks/>
          </p:cNvSpPr>
          <p:nvPr/>
        </p:nvSpPr>
        <p:spPr bwMode="auto">
          <a:xfrm>
            <a:off x="672989" y="979260"/>
            <a:ext cx="10583364" cy="122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it-IT" sz="1800" i="0" dirty="0">
                <a:latin typeface="Arial"/>
                <a:cs typeface="Arial"/>
              </a:rPr>
              <a:t>Documento programmatico di medio periodo che mostra la </a:t>
            </a:r>
            <a:r>
              <a:rPr lang="it-IT" sz="1800" b="1" i="0" dirty="0" err="1">
                <a:latin typeface="Arial"/>
                <a:cs typeface="Arial"/>
              </a:rPr>
              <a:t>vision</a:t>
            </a:r>
            <a:r>
              <a:rPr lang="it-IT" sz="1800" b="1" i="0" dirty="0">
                <a:latin typeface="Arial"/>
                <a:cs typeface="Arial"/>
              </a:rPr>
              <a:t> e </a:t>
            </a:r>
            <a:r>
              <a:rPr lang="it-IT" sz="1800" b="1" i="0">
                <a:latin typeface="Arial"/>
                <a:cs typeface="Arial"/>
              </a:rPr>
              <a:t>mission</a:t>
            </a:r>
            <a:r>
              <a:rPr lang="it-IT" sz="1800" i="0">
                <a:latin typeface="Arial"/>
                <a:cs typeface="Arial"/>
              </a:rPr>
              <a:t> dell’Azienda/Ente </a:t>
            </a:r>
            <a:r>
              <a:rPr lang="it-IT" sz="1800" i="0" dirty="0">
                <a:latin typeface="Arial"/>
                <a:cs typeface="Arial"/>
              </a:rPr>
              <a:t>L</a:t>
            </a:r>
            <a:r>
              <a:rPr lang="it-IT" sz="1800" i="0">
                <a:latin typeface="Arial"/>
                <a:cs typeface="Arial"/>
              </a:rPr>
              <a:t>ocale </a:t>
            </a:r>
            <a:r>
              <a:rPr lang="it-IT" sz="1800" i="0" dirty="0">
                <a:latin typeface="Arial"/>
                <a:cs typeface="Arial"/>
              </a:rPr>
              <a:t>sul tema del Community Building. Rappresenta una sintesi strategica delle </a:t>
            </a:r>
            <a:r>
              <a:rPr lang="it-IT" sz="1800" b="1" i="0" dirty="0">
                <a:latin typeface="Arial"/>
                <a:cs typeface="Arial"/>
              </a:rPr>
              <a:t>iniziative di CB </a:t>
            </a:r>
            <a:r>
              <a:rPr lang="it-IT" sz="1800" i="0" dirty="0">
                <a:latin typeface="Arial"/>
                <a:cs typeface="Arial"/>
              </a:rPr>
              <a:t>che si vogliono attivare nei singoli territori. Si ispira alle </a:t>
            </a:r>
            <a:r>
              <a:rPr lang="it-IT" sz="1800" i="0" dirty="0" err="1">
                <a:latin typeface="Arial"/>
                <a:cs typeface="Arial"/>
              </a:rPr>
              <a:t>good</a:t>
            </a:r>
            <a:r>
              <a:rPr lang="it-IT" sz="1800" i="0" dirty="0">
                <a:latin typeface="Arial"/>
                <a:cs typeface="Arial"/>
              </a:rPr>
              <a:t> practice presenti nel paese o industrializza esperienze pilota dell’Azienda stessa.</a:t>
            </a:r>
            <a:endParaRPr lang="en-GB" sz="1800" i="0" kern="0" dirty="0">
              <a:latin typeface="Arial"/>
            </a:endParaRPr>
          </a:p>
          <a:p>
            <a:pPr marL="360045" indent="-360045" algn="just"/>
            <a:endParaRPr lang="en-GB" sz="1800" i="0" kern="0" dirty="0"/>
          </a:p>
          <a:p>
            <a:pPr marL="360045" indent="-360045" algn="just"/>
            <a:endParaRPr lang="en-GB" sz="1800" i="0" kern="0" dirty="0"/>
          </a:p>
          <a:p>
            <a:pPr marL="360045" indent="-360045" algn="just"/>
            <a:endParaRPr lang="en-GB" sz="1800" i="0" kern="0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7944AA7C-EB77-46FF-B872-3D149EA272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025575"/>
            <a:ext cx="3916706" cy="4392892"/>
          </a:xfrm>
          <a:prstGeom prst="rect">
            <a:avLst/>
          </a:prstGeom>
          <a:noFill/>
        </p:spPr>
      </p:pic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C9006B6F-EB7A-439E-9F04-CF96FBC96BD2}"/>
              </a:ext>
            </a:extLst>
          </p:cNvPr>
          <p:cNvSpPr txBox="1">
            <a:spLocks/>
          </p:cNvSpPr>
          <p:nvPr/>
        </p:nvSpPr>
        <p:spPr bwMode="auto">
          <a:xfrm>
            <a:off x="690120" y="2348880"/>
            <a:ext cx="3916705" cy="37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it-IT" sz="1800" b="1" i="0" kern="0" dirty="0">
                <a:latin typeface="Arial"/>
              </a:rPr>
              <a:t>Metodologia</a:t>
            </a:r>
          </a:p>
          <a:p>
            <a:pPr marL="360045" indent="-360045" algn="just"/>
            <a:r>
              <a:rPr lang="it-IT" sz="1800" b="1" i="0" kern="0" dirty="0">
                <a:latin typeface="Arial"/>
              </a:rPr>
              <a:t>Struttura </a:t>
            </a:r>
            <a:r>
              <a:rPr lang="it-IT" sz="1800" i="0" kern="0" dirty="0">
                <a:latin typeface="Arial"/>
              </a:rPr>
              <a:t>del Piano Strategico</a:t>
            </a:r>
            <a:endParaRPr lang="it-IT" sz="1800" i="0" dirty="0"/>
          </a:p>
          <a:p>
            <a:pPr marL="360045" indent="-360045" algn="just"/>
            <a:r>
              <a:rPr lang="it-IT" sz="1800" b="1" i="0" kern="0" dirty="0">
                <a:latin typeface="Arial"/>
              </a:rPr>
              <a:t>Sequenza di processo </a:t>
            </a:r>
            <a:r>
              <a:rPr lang="it-IT" sz="1800" i="0" kern="0" dirty="0">
                <a:latin typeface="Arial"/>
              </a:rPr>
              <a:t>di redazione e monitoraggio avanzamento </a:t>
            </a:r>
            <a:endParaRPr lang="it-IT" sz="1800" i="0" kern="0" dirty="0"/>
          </a:p>
          <a:p>
            <a:pPr marL="360045" indent="-360045" algn="just"/>
            <a:r>
              <a:rPr lang="it-IT" sz="1800" b="1" i="0" kern="0" dirty="0">
                <a:latin typeface="Arial"/>
              </a:rPr>
              <a:t>Tempistiche</a:t>
            </a:r>
            <a:r>
              <a:rPr lang="it-IT" sz="1800" i="0" kern="0" dirty="0">
                <a:latin typeface="Arial"/>
              </a:rPr>
              <a:t> a seconda del processo di redazione scelto</a:t>
            </a:r>
            <a:endParaRPr lang="it-IT" sz="1800" i="0" kern="0" dirty="0"/>
          </a:p>
          <a:p>
            <a:pPr marL="360045" indent="-360045" algn="just"/>
            <a:r>
              <a:rPr lang="it-IT" sz="1800" b="1" i="0" kern="0" dirty="0">
                <a:latin typeface="Arial"/>
              </a:rPr>
              <a:t>Knowledge </a:t>
            </a:r>
            <a:r>
              <a:rPr lang="it-IT" sz="1800" b="1" i="0" kern="0" dirty="0" err="1">
                <a:latin typeface="Arial"/>
              </a:rPr>
              <a:t>sharing</a:t>
            </a:r>
            <a:r>
              <a:rPr lang="it-IT" sz="1800" i="0" kern="0" dirty="0">
                <a:latin typeface="Arial"/>
              </a:rPr>
              <a:t> (delle </a:t>
            </a:r>
            <a:r>
              <a:rPr lang="it-IT" sz="1800" i="0" kern="0" dirty="0" err="1">
                <a:latin typeface="Arial"/>
              </a:rPr>
              <a:t>good</a:t>
            </a:r>
            <a:r>
              <a:rPr lang="it-IT" sz="1800" i="0" kern="0" dirty="0">
                <a:latin typeface="Arial"/>
              </a:rPr>
              <a:t> </a:t>
            </a:r>
            <a:r>
              <a:rPr lang="it-IT" sz="1800" i="0" kern="0" dirty="0" err="1">
                <a:latin typeface="Arial"/>
              </a:rPr>
              <a:t>practice</a:t>
            </a:r>
            <a:r>
              <a:rPr lang="it-IT" sz="1800" i="0" kern="0" dirty="0">
                <a:latin typeface="Arial"/>
              </a:rPr>
              <a:t> da replicare)</a:t>
            </a:r>
          </a:p>
          <a:p>
            <a:pPr marL="360045" indent="-360045" algn="just"/>
            <a:endParaRPr lang="en-GB" sz="1800" b="1" i="0" kern="0" dirty="0"/>
          </a:p>
        </p:txBody>
      </p:sp>
    </p:spTree>
    <p:extLst>
      <p:ext uri="{BB962C8B-B14F-4D97-AF65-F5344CB8AC3E}">
        <p14:creationId xmlns:p14="http://schemas.microsoft.com/office/powerpoint/2010/main" val="3788576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43A35C6-B976-407B-BA0E-9B1F82950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54" y="1274466"/>
            <a:ext cx="10971609" cy="79895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600" dirty="0"/>
              <a:t>L’adozione di logiche di CB rappresenta per molti versi una rottura delle culture organizzative del welfare pubblico tradizionale, che richiede un accompagnamento per la trasformazione cognitiva, esperienziale e di competenze tecnico-professionali specifiche.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DE11C8-E7E2-417E-8B5F-946FC17E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943164"/>
          </a:xfrm>
        </p:spPr>
        <p:txBody>
          <a:bodyPr/>
          <a:lstStyle/>
          <a:p>
            <a:r>
              <a:rPr lang="en-GB" dirty="0"/>
              <a:t>4. CHANGE MANAGEMENT </a:t>
            </a:r>
            <a:r>
              <a:rPr lang="it-IT" dirty="0"/>
              <a:t>per l’introduzione di logiche di CB</a:t>
            </a:r>
            <a:endParaRPr lang="en-GB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052A9B9-E6C2-4D35-A7DA-679F299FEA98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2081486"/>
          <a:ext cx="5325264" cy="4211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322">
                  <a:extLst>
                    <a:ext uri="{9D8B030D-6E8A-4147-A177-3AD203B41FA5}">
                      <a16:colId xmlns:a16="http://schemas.microsoft.com/office/drawing/2014/main" val="4044540844"/>
                    </a:ext>
                  </a:extLst>
                </a:gridCol>
                <a:gridCol w="2019928">
                  <a:extLst>
                    <a:ext uri="{9D8B030D-6E8A-4147-A177-3AD203B41FA5}">
                      <a16:colId xmlns:a16="http://schemas.microsoft.com/office/drawing/2014/main" val="825415285"/>
                    </a:ext>
                  </a:extLst>
                </a:gridCol>
                <a:gridCol w="1785014">
                  <a:extLst>
                    <a:ext uri="{9D8B030D-6E8A-4147-A177-3AD203B41FA5}">
                      <a16:colId xmlns:a16="http://schemas.microsoft.com/office/drawing/2014/main" val="1819453091"/>
                    </a:ext>
                  </a:extLst>
                </a:gridCol>
              </a:tblGrid>
              <a:tr h="512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 </a:t>
                      </a:r>
                      <a:endParaRPr lang="it-IT" sz="105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810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WELFARE PUBBLICO TRADIZIONALE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WELFARE INTEGRATO CON LOGICHE DI CB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38811"/>
                  </a:ext>
                </a:extLst>
              </a:tr>
              <a:tr h="43179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RECLUTAMENTO UTENTI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Welfare di attesa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Welfare di iniziativa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69202"/>
                  </a:ext>
                </a:extLst>
              </a:tr>
              <a:tr h="512320">
                <a:tc>
                  <a:txBody>
                    <a:bodyPr/>
                    <a:lstStyle/>
                    <a:p>
                      <a:pPr marL="11112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RISORSE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Esclusivamente pubbliche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Combinazione tra risorse pubbliche e di comunità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27487"/>
                  </a:ext>
                </a:extLst>
              </a:tr>
              <a:tr h="68309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PROGRAMMABILTA’ ATTIVITA’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Fino ad esaurimento budget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Aperta: in funzione delle risorse che si attivano durante il processo di CB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18548"/>
                  </a:ext>
                </a:extLst>
              </a:tr>
              <a:tr h="5123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PERIMETRO ISTITUZIONALE PUBBLICO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Mono istituzionale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Integrazione sanitario-sociale come precondizione al CB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465988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marL="11112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GOVERNANCE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Pubblica</a:t>
                      </a:r>
                      <a:endParaRPr lang="it-IT" sz="120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PA in dialogo con la comunità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380443"/>
                  </a:ext>
                </a:extLst>
              </a:tr>
              <a:tr h="341547">
                <a:tc>
                  <a:txBody>
                    <a:bodyPr/>
                    <a:lstStyle/>
                    <a:p>
                      <a:pPr marL="11112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>
                          <a:effectLst/>
                        </a:rPr>
                        <a:t>PREROGATIVE DI GOVERNO</a:t>
                      </a:r>
                      <a:endParaRPr lang="it-IT" sz="105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Gerarchiche</a:t>
                      </a:r>
                      <a:endParaRPr lang="it-IT" sz="120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Concertative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57414"/>
                  </a:ext>
                </a:extLst>
              </a:tr>
              <a:tr h="170773">
                <a:tc>
                  <a:txBody>
                    <a:bodyPr/>
                    <a:lstStyle/>
                    <a:p>
                      <a:pPr marL="11112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FUNZIONAMENTO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Meccanicistico</a:t>
                      </a:r>
                      <a:endParaRPr lang="it-IT" sz="120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Dinamiche sociali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335189"/>
                  </a:ext>
                </a:extLst>
              </a:tr>
              <a:tr h="512320">
                <a:tc>
                  <a:txBody>
                    <a:bodyPr/>
                    <a:lstStyle/>
                    <a:p>
                      <a:pPr marL="111125" indent="-45021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LIVELLI DI GOVERNO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2: Azienda e distretto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3: Azienda sanitaria, distretto/ambito sociale, Casa della Comunità</a:t>
                      </a:r>
                      <a:endParaRPr lang="it-IT" sz="12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090515"/>
                  </a:ext>
                </a:extLst>
              </a:tr>
            </a:tbl>
          </a:graphicData>
        </a:graphic>
      </p:graphicFrame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EA057CE9-9BD0-4969-8067-5E0A1D64C7F2}"/>
              </a:ext>
            </a:extLst>
          </p:cNvPr>
          <p:cNvSpPr txBox="1">
            <a:spLocks/>
          </p:cNvSpPr>
          <p:nvPr/>
        </p:nvSpPr>
        <p:spPr bwMode="auto">
          <a:xfrm>
            <a:off x="6456040" y="2081486"/>
            <a:ext cx="4968552" cy="42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it-IT" sz="1600" i="0" kern="0" dirty="0"/>
              <a:t>Obiettivi principali del processo di change management:</a:t>
            </a:r>
          </a:p>
          <a:p>
            <a:pPr marL="342900" indent="-342900" algn="just">
              <a:buFont typeface="Arial" charset="0"/>
              <a:buAutoNum type="alphaLcParenR"/>
            </a:pPr>
            <a:r>
              <a:rPr lang="it-IT" sz="1600" b="1" i="0" kern="0" dirty="0"/>
              <a:t>Allineamento cognitivo </a:t>
            </a:r>
            <a:r>
              <a:rPr lang="it-IT" sz="1600" i="0" kern="0" dirty="0"/>
              <a:t>sulle premesse che portano a investire sul CB e sui dati di bisogno e copertura per selezionare i target prioritari </a:t>
            </a:r>
          </a:p>
          <a:p>
            <a:pPr marL="342900" indent="-342900" algn="just">
              <a:buFont typeface="Arial" charset="0"/>
              <a:buAutoNum type="alphaLcParenR"/>
            </a:pPr>
            <a:r>
              <a:rPr lang="it-IT" sz="1600" i="0" kern="0" dirty="0"/>
              <a:t>Studio desk e l’osservazione empirica di </a:t>
            </a:r>
            <a:r>
              <a:rPr lang="it-IT" sz="1600" b="1" i="0" kern="0" dirty="0"/>
              <a:t>concrete esperienze di CB </a:t>
            </a:r>
            <a:r>
              <a:rPr lang="it-IT" sz="1600" i="0" kern="0" dirty="0"/>
              <a:t>interne ed esterne</a:t>
            </a:r>
          </a:p>
          <a:p>
            <a:pPr marL="342900" indent="-342900" algn="just">
              <a:buFont typeface="Arial" charset="0"/>
              <a:buAutoNum type="alphaLcParenR"/>
            </a:pPr>
            <a:r>
              <a:rPr lang="it-IT" sz="1600" b="1" i="0" kern="0" dirty="0"/>
              <a:t>Selezione delle esperienze </a:t>
            </a:r>
            <a:r>
              <a:rPr lang="it-IT" sz="1600" i="0" kern="0" dirty="0"/>
              <a:t>di CB che si vogliono replicare</a:t>
            </a:r>
          </a:p>
          <a:p>
            <a:pPr marL="342900" indent="-342900" algn="just">
              <a:buFont typeface="Arial" charset="0"/>
              <a:buAutoNum type="alphaLcParenR"/>
            </a:pPr>
            <a:r>
              <a:rPr lang="it-IT" sz="1600" i="0" kern="0" dirty="0"/>
              <a:t>Apprendimento di nuove competenze e tecniche utili per il </a:t>
            </a:r>
            <a:r>
              <a:rPr lang="it-IT" sz="1600" b="1" i="0" kern="0" dirty="0"/>
              <a:t>network management</a:t>
            </a:r>
            <a:r>
              <a:rPr lang="it-IT" sz="1600" i="0" kern="0" dirty="0"/>
              <a:t>, per costruire sistemi di contributi e ricompense equilibrati, per mappare i bisogni e svolgere analisi sui relativi dati</a:t>
            </a:r>
          </a:p>
        </p:txBody>
      </p:sp>
    </p:spTree>
    <p:extLst>
      <p:ext uri="{BB962C8B-B14F-4D97-AF65-F5344CB8AC3E}">
        <p14:creationId xmlns:p14="http://schemas.microsoft.com/office/powerpoint/2010/main" val="5159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CEA2B1E-16D3-49F0-AB24-7FAD0F01B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42" y="1340768"/>
            <a:ext cx="10971609" cy="16123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800" dirty="0"/>
              <a:t>Il CB richiede un sistema di programmazione e controllo impostato per progetti e non per centri di responsabilità, dove ogni iniziativa di CB rappresenta un progetto. Oggetti di misurazione:</a:t>
            </a:r>
          </a:p>
          <a:p>
            <a:pPr algn="just"/>
            <a:r>
              <a:rPr lang="x-none" sz="1800" dirty="0"/>
              <a:t>Variabili rilevanti per l’impatto sulle performance del </a:t>
            </a:r>
            <a:r>
              <a:rPr lang="x-none" sz="1800" b="1" dirty="0"/>
              <a:t>sistema di welfare</a:t>
            </a:r>
            <a:endParaRPr lang="it-IT" sz="1800" b="1" dirty="0"/>
          </a:p>
          <a:p>
            <a:pPr algn="just"/>
            <a:r>
              <a:rPr lang="x-none" sz="1800" dirty="0"/>
              <a:t>Variabili rilevanti per l’aumento del </a:t>
            </a:r>
            <a:r>
              <a:rPr lang="x-none" sz="1800" b="1" dirty="0"/>
              <a:t>capitale sociale </a:t>
            </a:r>
            <a:r>
              <a:rPr lang="x-none" sz="1800" dirty="0"/>
              <a:t>locale</a:t>
            </a:r>
            <a:endParaRPr lang="it-IT" sz="1800" dirty="0"/>
          </a:p>
          <a:p>
            <a:pPr algn="just"/>
            <a:r>
              <a:rPr lang="x-none" sz="1800" dirty="0"/>
              <a:t>Misure del tasso di </a:t>
            </a:r>
            <a:r>
              <a:rPr lang="x-none" sz="1800" b="1" dirty="0"/>
              <a:t>integrazione</a:t>
            </a:r>
            <a:r>
              <a:rPr lang="x-none" sz="1800" dirty="0"/>
              <a:t> raggiunto</a:t>
            </a:r>
            <a:endParaRPr lang="it-IT" sz="1800" dirty="0"/>
          </a:p>
          <a:p>
            <a:pPr algn="just"/>
            <a:endParaRPr lang="en-GB" sz="18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BBB35FD-3CA0-428E-A718-B104F7E3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5. Logiche di programmazione e controllo per le iniziative di CB</a:t>
            </a:r>
            <a:br>
              <a:rPr lang="it-IT" dirty="0">
                <a:latin typeface="Arial" charset="0"/>
              </a:rPr>
            </a:br>
            <a:endParaRPr lang="en-GB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721FC27-6EAD-4350-A83B-9F385A13701E}"/>
              </a:ext>
            </a:extLst>
          </p:cNvPr>
          <p:cNvGraphicFramePr>
            <a:graphicFrameLocks noGrp="1"/>
          </p:cNvGraphicFramePr>
          <p:nvPr/>
        </p:nvGraphicFramePr>
        <p:xfrm>
          <a:off x="3058357" y="3212976"/>
          <a:ext cx="6075286" cy="298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549">
                  <a:extLst>
                    <a:ext uri="{9D8B030D-6E8A-4147-A177-3AD203B41FA5}">
                      <a16:colId xmlns:a16="http://schemas.microsoft.com/office/drawing/2014/main" val="4065882120"/>
                    </a:ext>
                  </a:extLst>
                </a:gridCol>
                <a:gridCol w="1968735">
                  <a:extLst>
                    <a:ext uri="{9D8B030D-6E8A-4147-A177-3AD203B41FA5}">
                      <a16:colId xmlns:a16="http://schemas.microsoft.com/office/drawing/2014/main" val="3373277733"/>
                    </a:ext>
                  </a:extLst>
                </a:gridCol>
                <a:gridCol w="1911002">
                  <a:extLst>
                    <a:ext uri="{9D8B030D-6E8A-4147-A177-3AD203B41FA5}">
                      <a16:colId xmlns:a16="http://schemas.microsoft.com/office/drawing/2014/main" val="397462972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DRIVER DI EFFICACIA DEI SERVIZI DI WELFARE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CRESCITA RETI E CAPITALE SOCIALE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POOLING DELLE PERSONE E DELLE RISORSE</a:t>
                      </a:r>
                      <a:endParaRPr lang="it-IT" sz="1050" dirty="0">
                        <a:solidFill>
                          <a:srgbClr val="336600"/>
                        </a:solidFill>
                        <a:effectLst/>
                        <a:latin typeface="Helvetica LT Std Black" panose="020B09040305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7632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Indici di equità e tasso copertura bisogni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N. membri reti sociali/POP.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% di risorse sociale e socio-sanitarie integrate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790876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Misure di literacy e stili di vita (BES)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N. persone attive nel volontariato/POP.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Quantità di risorse del welfare integrate con quelle di comunità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179837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% pazienti aderenti ai percorsi di cura/assistenza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N. di persone attive nella partecipazione diretta/POP.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% utenti che usufruiscono di servizi con pooling domanda</a:t>
                      </a:r>
                      <a:endParaRPr lang="it-IT" sz="1400" dirty="0">
                        <a:solidFill>
                          <a:srgbClr val="009900"/>
                        </a:solidFill>
                        <a:effectLst/>
                        <a:latin typeface="Helvetica LT Std Light" panose="020B04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23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5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624" y="152400"/>
            <a:ext cx="9578975" cy="541283"/>
          </a:xfrm>
        </p:spPr>
        <p:txBody>
          <a:bodyPr/>
          <a:lstStyle/>
          <a:p>
            <a:r>
              <a:rPr lang="en-GB" dirty="0"/>
              <a:t>CATALOGO GOOD PRACTICE COMMUNITY BUILDING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3333" t="10062" r="3611" b="10674"/>
          <a:stretch/>
        </p:blipFill>
        <p:spPr>
          <a:xfrm>
            <a:off x="2084825" y="812335"/>
            <a:ext cx="8560676" cy="525684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52231" y="6187828"/>
            <a:ext cx="7462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prstClr val="black"/>
                </a:solidFill>
                <a:latin typeface="Arial"/>
                <a:hlinkClick r:id="rId3"/>
              </a:rPr>
              <a:t>https://www.cergas.unibocconi.eu/wps/wcm/connect/cdr/cergas/home/resources/datasets/progetto+community+building+network</a:t>
            </a:r>
            <a:r>
              <a:rPr lang="en-GB" sz="1800" i="0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2561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883" y="406152"/>
            <a:ext cx="8856936" cy="1062038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82D77B-331B-478E-8A31-B3F1BD2864DE}"/>
              </a:ext>
            </a:extLst>
          </p:cNvPr>
          <p:cNvSpPr txBox="1"/>
          <p:nvPr/>
        </p:nvSpPr>
        <p:spPr bwMode="auto">
          <a:xfrm>
            <a:off x="711199" y="1337733"/>
            <a:ext cx="96858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2855"/>
                </a:solidFill>
                <a:latin typeface="Arial" charset="0"/>
                <a:cs typeface="Arial" charset="0"/>
              </a:rPr>
              <a:t>Premesse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Cos’è il Community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Perché abbiamo bisogno di Community </a:t>
            </a: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B</a:t>
            </a: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Strumenti di sviluppo</a:t>
            </a: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Esempi di iniziative di Community Building</a:t>
            </a:r>
          </a:p>
          <a:p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333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A1F1E-213C-A849-A4BF-14A677F5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3833"/>
            <a:ext cx="8856936" cy="482867"/>
          </a:xfrm>
        </p:spPr>
        <p:txBody>
          <a:bodyPr/>
          <a:lstStyle/>
          <a:p>
            <a:r>
              <a:rPr lang="en-GB" dirty="0"/>
              <a:t>Le </a:t>
            </a:r>
            <a:r>
              <a:rPr lang="it-IT" dirty="0"/>
              <a:t>vocazioni</a:t>
            </a:r>
            <a:r>
              <a:rPr lang="en-GB" dirty="0"/>
              <a:t> </a:t>
            </a:r>
            <a:r>
              <a:rPr lang="it-IT" dirty="0"/>
              <a:t>possibili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9D0003-2DC2-424F-B87E-26B33A73A614}"/>
              </a:ext>
            </a:extLst>
          </p:cNvPr>
          <p:cNvSpPr/>
          <p:nvPr/>
        </p:nvSpPr>
        <p:spPr bwMode="auto">
          <a:xfrm>
            <a:off x="11320272" y="0"/>
            <a:ext cx="777240" cy="74980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en-GB" sz="1800" i="0" dirty="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15E9CD-AE7D-4B96-B4AD-D827BA95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0065"/>
            <a:ext cx="4412512" cy="43376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92D6CC9-FAB8-49F0-9A8A-F3C47DEAB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781" y="1868889"/>
            <a:ext cx="4412512" cy="43187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2DBE24-CF68-4579-A978-F4FAD5209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880" y="1871459"/>
            <a:ext cx="4238119" cy="4313650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29328DC4-B910-4689-843C-2D29B418F85B}"/>
              </a:ext>
            </a:extLst>
          </p:cNvPr>
          <p:cNvSpPr/>
          <p:nvPr/>
        </p:nvSpPr>
        <p:spPr bwMode="auto">
          <a:xfrm rot="19670683">
            <a:off x="8587410" y="522341"/>
            <a:ext cx="914400" cy="1250274"/>
          </a:xfrm>
          <a:prstGeom prst="downArrow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it-IT" sz="1800" i="0" dirty="0">
              <a:solidFill>
                <a:srgbClr val="00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1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4014D81-59C0-4A51-A88F-657B11910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2" t="23567" r="36161" b="7596"/>
          <a:stretch/>
        </p:blipFill>
        <p:spPr>
          <a:xfrm>
            <a:off x="457200" y="590106"/>
            <a:ext cx="4476307" cy="60044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60FB43D-A3E2-4B89-92C8-16306F4AE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0" t="22791" r="36686" b="7288"/>
          <a:stretch/>
        </p:blipFill>
        <p:spPr>
          <a:xfrm>
            <a:off x="6918253" y="165233"/>
            <a:ext cx="4476307" cy="6429346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6EA86AF1-9A4B-48C6-B3B1-0EE009DF2DC4}"/>
              </a:ext>
            </a:extLst>
          </p:cNvPr>
          <p:cNvSpPr txBox="1">
            <a:spLocks/>
          </p:cNvSpPr>
          <p:nvPr/>
        </p:nvSpPr>
        <p:spPr bwMode="auto">
          <a:xfrm>
            <a:off x="299470" y="61980"/>
            <a:ext cx="8856936" cy="52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cap="all" baseline="0" noProof="0" dirty="0" smtClean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/>
              <a:t>PUBBLICAZIONI</a:t>
            </a:r>
            <a:endParaRPr kumimoji="0" lang="en-GB" sz="2800" b="0" i="0" u="none" strike="noStrike" kern="0" cap="all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Arial"/>
              <a:cs typeface="Arial"/>
              <a:sym typeface="Verdana Bold" panose="020B08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7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883" y="406152"/>
            <a:ext cx="8856936" cy="1062038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82D77B-331B-478E-8A31-B3F1BD2864DE}"/>
              </a:ext>
            </a:extLst>
          </p:cNvPr>
          <p:cNvSpPr txBox="1"/>
          <p:nvPr/>
        </p:nvSpPr>
        <p:spPr bwMode="auto">
          <a:xfrm>
            <a:off x="711199" y="1337733"/>
            <a:ext cx="96858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Premesse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2855"/>
                </a:solidFill>
                <a:latin typeface="Arial" charset="0"/>
                <a:cs typeface="Arial" charset="0"/>
              </a:rPr>
              <a:t>Cos’è il Community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Perché abbiamo bisogno di Community </a:t>
            </a: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B</a:t>
            </a: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Strumenti di sviluppo</a:t>
            </a: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Esempi di iniziative di Community Building</a:t>
            </a:r>
          </a:p>
          <a:p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94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 noChangeArrowheads="1"/>
          </p:cNvSpPr>
          <p:nvPr>
            <p:ph type="title"/>
          </p:nvPr>
        </p:nvSpPr>
        <p:spPr>
          <a:xfrm>
            <a:off x="119336" y="187709"/>
            <a:ext cx="10298114" cy="500062"/>
          </a:xfrm>
        </p:spPr>
        <p:txBody>
          <a:bodyPr/>
          <a:lstStyle/>
          <a:p>
            <a:r>
              <a:rPr lang="it-IT" altLang="it-IT" dirty="0">
                <a:solidFill>
                  <a:schemeClr val="tx2"/>
                </a:solidFill>
              </a:rPr>
              <a:t>I diversi approcci in letteratura</a:t>
            </a:r>
          </a:p>
        </p:txBody>
      </p:sp>
      <p:sp>
        <p:nvSpPr>
          <p:cNvPr id="10243" name="Rettangolo 8"/>
          <p:cNvSpPr>
            <a:spLocks noChangeArrowheads="1"/>
          </p:cNvSpPr>
          <p:nvPr/>
        </p:nvSpPr>
        <p:spPr bwMode="auto">
          <a:xfrm>
            <a:off x="1942042" y="2203452"/>
            <a:ext cx="5982758" cy="54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Community-centred approaches </a:t>
            </a:r>
            <a:endParaRPr lang="it-IT" altLang="it-IT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4" name="Rettangolo 9"/>
          <p:cNvSpPr>
            <a:spLocks noChangeArrowheads="1"/>
          </p:cNvSpPr>
          <p:nvPr/>
        </p:nvSpPr>
        <p:spPr bwMode="auto">
          <a:xfrm>
            <a:off x="586846" y="3762321"/>
            <a:ext cx="523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</a:t>
            </a:r>
            <a:r>
              <a:rPr lang="it-IT" altLang="it-IT" sz="2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development</a:t>
            </a:r>
            <a:endParaRPr lang="it-IT" altLang="it-IT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5" name="Rettangolo 10"/>
          <p:cNvSpPr>
            <a:spLocks noChangeArrowheads="1"/>
          </p:cNvSpPr>
          <p:nvPr/>
        </p:nvSpPr>
        <p:spPr bwMode="auto">
          <a:xfrm>
            <a:off x="4741069" y="3337976"/>
            <a:ext cx="4208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empowerment</a:t>
            </a:r>
          </a:p>
        </p:txBody>
      </p:sp>
      <p:sp>
        <p:nvSpPr>
          <p:cNvPr id="10247" name="Rettangolo 6"/>
          <p:cNvSpPr>
            <a:spLocks noChangeArrowheads="1"/>
          </p:cNvSpPr>
          <p:nvPr/>
        </p:nvSpPr>
        <p:spPr bwMode="auto">
          <a:xfrm>
            <a:off x="4732868" y="4814971"/>
            <a:ext cx="3234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engagement</a:t>
            </a:r>
          </a:p>
        </p:txBody>
      </p:sp>
      <p:sp>
        <p:nvSpPr>
          <p:cNvPr id="10248" name="Rettangolo 9"/>
          <p:cNvSpPr>
            <a:spLocks noChangeArrowheads="1"/>
          </p:cNvSpPr>
          <p:nvPr/>
        </p:nvSpPr>
        <p:spPr bwMode="auto">
          <a:xfrm>
            <a:off x="6580717" y="2628191"/>
            <a:ext cx="3669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Building</a:t>
            </a:r>
          </a:p>
        </p:txBody>
      </p:sp>
      <p:sp>
        <p:nvSpPr>
          <p:cNvPr id="10249" name="CasellaDiTesto 17"/>
          <p:cNvSpPr txBox="1">
            <a:spLocks noChangeArrowheads="1"/>
          </p:cNvSpPr>
          <p:nvPr/>
        </p:nvSpPr>
        <p:spPr bwMode="auto">
          <a:xfrm>
            <a:off x="7036605" y="1786846"/>
            <a:ext cx="3380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</a:t>
            </a:r>
            <a:r>
              <a:rPr lang="it-IT" altLang="it-IT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organizing</a:t>
            </a:r>
            <a:endParaRPr lang="it-IT" altLang="it-IT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0" name="CasellaDiTesto 18"/>
          <p:cNvSpPr txBox="1">
            <a:spLocks noChangeArrowheads="1"/>
          </p:cNvSpPr>
          <p:nvPr/>
        </p:nvSpPr>
        <p:spPr bwMode="auto">
          <a:xfrm>
            <a:off x="990600" y="4855870"/>
            <a:ext cx="3234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participation</a:t>
            </a:r>
          </a:p>
        </p:txBody>
      </p:sp>
      <p:sp>
        <p:nvSpPr>
          <p:cNvPr id="20" name="Nuvola 19"/>
          <p:cNvSpPr/>
          <p:nvPr/>
        </p:nvSpPr>
        <p:spPr>
          <a:xfrm>
            <a:off x="239712" y="1246189"/>
            <a:ext cx="11833754" cy="5273144"/>
          </a:xfrm>
          <a:prstGeom prst="clou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2"/>
              </a:solidFill>
            </a:endParaRPr>
          </a:p>
        </p:txBody>
      </p:sp>
      <p:sp>
        <p:nvSpPr>
          <p:cNvPr id="13" name="CasellaDiTesto 18">
            <a:extLst>
              <a:ext uri="{FF2B5EF4-FFF2-40B4-BE49-F238E27FC236}">
                <a16:creationId xmlns:a16="http://schemas.microsoft.com/office/drawing/2014/main" id="{84BDE8B2-B973-4DE1-831E-234ED395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4280235"/>
            <a:ext cx="3869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Community-</a:t>
            </a:r>
            <a:r>
              <a:rPr lang="it-IT" altLang="it-IT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based</a:t>
            </a:r>
            <a:r>
              <a:rPr lang="it-IT" altLang="it-IT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initiatives</a:t>
            </a:r>
            <a:endParaRPr lang="it-IT" altLang="it-IT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718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AB2E0-F22A-46C6-B5F4-DDD03F12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community building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22142F-D8AF-4646-8E8F-4AF235C2331A}"/>
              </a:ext>
            </a:extLst>
          </p:cNvPr>
          <p:cNvSpPr/>
          <p:nvPr/>
        </p:nvSpPr>
        <p:spPr>
          <a:xfrm>
            <a:off x="439471" y="994101"/>
            <a:ext cx="113130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community building rispecchia l’orientamento per il quale i soggetti facenti parte di una comunità si impegnano a </a:t>
            </a:r>
            <a:r>
              <a:rPr lang="it-IT" b="1" dirty="0">
                <a:solidFill>
                  <a:srgbClr val="002855"/>
                </a:solidFill>
                <a:latin typeface="Arial" charset="0"/>
                <a:cs typeface="Arial" charset="0"/>
              </a:rPr>
              <a:t>operare congiuntamente </a:t>
            </a: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nel processo di </a:t>
            </a:r>
            <a:r>
              <a:rPr lang="it-IT" b="1" dirty="0">
                <a:solidFill>
                  <a:srgbClr val="002855"/>
                </a:solidFill>
                <a:latin typeface="Arial" charset="0"/>
                <a:cs typeface="Arial" charset="0"/>
              </a:rPr>
              <a:t>evoluzione della comunità stessa </a:t>
            </a: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(Blackwell and </a:t>
            </a:r>
            <a:r>
              <a:rPr lang="it-IT" dirty="0" err="1">
                <a:solidFill>
                  <a:srgbClr val="002855"/>
                </a:solidFill>
                <a:latin typeface="Arial" charset="0"/>
                <a:cs typeface="Arial" charset="0"/>
              </a:rPr>
              <a:t>Colmenar</a:t>
            </a: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, 2000; Walter, 2004).</a:t>
            </a:r>
          </a:p>
          <a:p>
            <a:pPr algn="just"/>
            <a:endParaRPr lang="it-IT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algn="just"/>
            <a:r>
              <a:rPr lang="it-IT" b="1" dirty="0">
                <a:solidFill>
                  <a:srgbClr val="002855"/>
                </a:solidFill>
                <a:latin typeface="Arial" charset="0"/>
                <a:cs typeface="Arial" charset="0"/>
              </a:rPr>
              <a:t>DECLINAZIONI DIVERSE:</a:t>
            </a:r>
          </a:p>
          <a:p>
            <a:pPr algn="just"/>
            <a:endParaRPr lang="it-IT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AutoNum type="arabicPeriod"/>
            </a:pP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COPROGETTAZIONE DEI SERVIZI O DEI PROGRAMMI PUBBLICI: partecipazione democratica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AutoNum type="arabicPeriod"/>
            </a:pP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SHARING CONSUMPTIONS: consumi di gruppo</a:t>
            </a:r>
          </a:p>
          <a:p>
            <a:pPr marL="342900" indent="-342900" algn="just">
              <a:buAutoNum type="arabicPeriod"/>
            </a:pPr>
            <a:endParaRPr lang="it-IT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AutoNum type="arabicPeriod"/>
            </a:pP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VOLONTARIATO: integrare volontariato con servizi pubblici</a:t>
            </a:r>
          </a:p>
          <a:p>
            <a:pPr marL="342900" indent="-342900" algn="just">
              <a:buAutoNum type="arabicPeriod"/>
            </a:pPr>
            <a:endParaRPr lang="it-IT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AutoNum type="arabicPeriod"/>
            </a:pPr>
            <a:r>
              <a:rPr lang="it-IT" dirty="0">
                <a:solidFill>
                  <a:srgbClr val="002855"/>
                </a:solidFill>
                <a:latin typeface="Arial" charset="0"/>
                <a:cs typeface="Arial" charset="0"/>
              </a:rPr>
              <a:t>COMMUNITY MUTUAL SUPPORT: mutuo-auto aiuto, mutuo riconoscimento, vita sociale</a:t>
            </a:r>
          </a:p>
        </p:txBody>
      </p:sp>
    </p:spTree>
    <p:extLst>
      <p:ext uri="{BB962C8B-B14F-4D97-AF65-F5344CB8AC3E}">
        <p14:creationId xmlns:p14="http://schemas.microsoft.com/office/powerpoint/2010/main" val="4056344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883" y="406152"/>
            <a:ext cx="8856936" cy="1062038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82D77B-331B-478E-8A31-B3F1BD2864DE}"/>
              </a:ext>
            </a:extLst>
          </p:cNvPr>
          <p:cNvSpPr txBox="1"/>
          <p:nvPr/>
        </p:nvSpPr>
        <p:spPr bwMode="auto">
          <a:xfrm>
            <a:off x="711199" y="1337733"/>
            <a:ext cx="96858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Premesse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Cos’è il Community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2855"/>
                </a:solidFill>
                <a:latin typeface="Arial" charset="0"/>
                <a:cs typeface="Arial" charset="0"/>
              </a:rPr>
              <a:t>Perché abbiamo bisogno di Community </a:t>
            </a:r>
            <a:r>
              <a:rPr lang="it-IT" sz="2400" b="1" dirty="0">
                <a:solidFill>
                  <a:srgbClr val="002855"/>
                </a:solidFill>
                <a:latin typeface="Arial" charset="0"/>
                <a:cs typeface="Arial" charset="0"/>
              </a:rPr>
              <a:t>B</a:t>
            </a:r>
            <a:r>
              <a:rPr lang="it-IT" sz="2400" b="1" i="0" dirty="0">
                <a:solidFill>
                  <a:srgbClr val="002855"/>
                </a:solidFill>
                <a:latin typeface="Arial" charset="0"/>
                <a:cs typeface="Arial" charset="0"/>
              </a:rPr>
              <a:t>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855"/>
                </a:solidFill>
                <a:latin typeface="Arial" charset="0"/>
                <a:cs typeface="Arial" charset="0"/>
              </a:rPr>
              <a:t>Strumenti di sviluppo</a:t>
            </a: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002855"/>
                </a:solidFill>
                <a:latin typeface="Arial" charset="0"/>
                <a:cs typeface="Arial" charset="0"/>
              </a:rPr>
              <a:t>Esempi di iniziative di Community Building</a:t>
            </a:r>
          </a:p>
          <a:p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i="0" dirty="0">
              <a:solidFill>
                <a:srgbClr val="00285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52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0_format_presentazioni_aula_office2007">
  <a:themeElements>
    <a:clrScheme name="Custom 2">
      <a:dk1>
        <a:sysClr val="windowText" lastClr="000000"/>
      </a:dk1>
      <a:lt1>
        <a:sysClr val="window" lastClr="FFFFFF"/>
      </a:lt1>
      <a:dk2>
        <a:srgbClr val="002855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A2020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 w="9525" algn="ctr">
          <a:solidFill>
            <a:schemeClr val="tx2"/>
          </a:solidFill>
          <a:round/>
          <a:headEnd/>
          <a:tailEnd/>
        </a:ln>
      </a:spPr>
      <a:bodyPr lIns="36000" tIns="36000" rIns="36000" bIns="36000" rtlCol="0" anchor="ctr">
        <a:normAutofit/>
      </a:bodyPr>
      <a:lstStyle>
        <a:defPPr algn="ctr" defTabSz="958850" eaLnBrk="0" hangingPunct="0">
          <a:defRPr sz="1800" i="0" dirty="0" smtClean="0">
            <a:solidFill>
              <a:srgbClr val="003399"/>
            </a:solidFill>
            <a:latin typeface="Arial" charset="0"/>
          </a:defRPr>
        </a:defPPr>
      </a:lstStyle>
    </a:spDef>
    <a:lnDef>
      <a:spPr bwMode="auto"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1800" i="0" dirty="0" smtClean="0">
            <a:solidFill>
              <a:srgbClr val="002855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 istituzionali materiale didattico 16_9 2020 NEW" id="{A551A327-3B23-485D-A9B0-7EA6F9FCE39F}" vid="{0236118B-CBFB-46A5-9C43-B5A6C1233ACC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2269</Words>
  <Application>Microsoft Macintosh PowerPoint</Application>
  <PresentationFormat>Widescreen</PresentationFormat>
  <Paragraphs>360</Paragraphs>
  <Slides>26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Helvetica LT Std Black</vt:lpstr>
      <vt:lpstr>Helvetica LT Std Light</vt:lpstr>
      <vt:lpstr>Open Sans</vt:lpstr>
      <vt:lpstr>Times</vt:lpstr>
      <vt:lpstr>Verdana</vt:lpstr>
      <vt:lpstr>Wingdings</vt:lpstr>
      <vt:lpstr>Tema di Office</vt:lpstr>
      <vt:lpstr>2010_format_presentazioni_aula_office2007</vt:lpstr>
      <vt:lpstr>Presentazione standard di PowerPoint</vt:lpstr>
      <vt:lpstr>Agenda</vt:lpstr>
      <vt:lpstr>Agenda</vt:lpstr>
      <vt:lpstr>Le vocazioni possibili</vt:lpstr>
      <vt:lpstr>Presentazione standard di PowerPoint</vt:lpstr>
      <vt:lpstr>Agenda</vt:lpstr>
      <vt:lpstr>I diversi approcci in letteratura</vt:lpstr>
      <vt:lpstr>Il community building</vt:lpstr>
      <vt:lpstr>Agenda</vt:lpstr>
      <vt:lpstr>Le caratteristiche del bisogno e della domanda</vt:lpstr>
      <vt:lpstr>La sharing economy</vt:lpstr>
      <vt:lpstr>FINALITA’ POSSIBILI dEL CB</vt:lpstr>
      <vt:lpstr>LE DIVERSE POSSIBILI GENESI DELLE INIZIATIVE DI CB</vt:lpstr>
      <vt:lpstr>Agenda</vt:lpstr>
      <vt:lpstr>La rilevanza degli strumenti manageriali per l’attuazione di iniziative di CB</vt:lpstr>
      <vt:lpstr>1. Logiche, strumenti e processi per l’analisi dei bisogni e la definizione delle priorità</vt:lpstr>
      <vt:lpstr>1. Logiche, strumenti e processi per l’analisi dei bisogni e la definizione delle priorità</vt:lpstr>
      <vt:lpstr>Pluralità delle reti sociali</vt:lpstr>
      <vt:lpstr>1. Logiche, strumenti e processi per l’analisi dei bisogni e la definizione delle priorità</vt:lpstr>
      <vt:lpstr>Ruolo delle reti sociali per la salute della comunità</vt:lpstr>
      <vt:lpstr>Bilanciamento tra contributi e ricompense</vt:lpstr>
      <vt:lpstr>2. Governance delle reti di CB</vt:lpstr>
      <vt:lpstr>3. Il piano strategico di CB</vt:lpstr>
      <vt:lpstr>4. CHANGE MANAGEMENT per l’introduzione di logiche di CB</vt:lpstr>
      <vt:lpstr>5. Logiche di programmazione e controllo per le iniziative di CB </vt:lpstr>
      <vt:lpstr>CATALOGO GOOD PRACTICE COMMUNITY BUILDING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 DI GESTIONE DEI SERVIZI TERRITORIALI</dc:title>
  <dc:creator>Angelica Zazzera</dc:creator>
  <cp:lastModifiedBy>Francesco Longo</cp:lastModifiedBy>
  <cp:revision>18</cp:revision>
  <dcterms:created xsi:type="dcterms:W3CDTF">2022-03-22T10:35:14Z</dcterms:created>
  <dcterms:modified xsi:type="dcterms:W3CDTF">2023-11-30T11:17:18Z</dcterms:modified>
</cp:coreProperties>
</file>