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352" r:id="rId4"/>
    <p:sldId id="353" r:id="rId5"/>
    <p:sldId id="361" r:id="rId6"/>
    <p:sldId id="355" r:id="rId7"/>
    <p:sldId id="259" r:id="rId8"/>
    <p:sldId id="360" r:id="rId9"/>
    <p:sldId id="324" r:id="rId10"/>
    <p:sldId id="295" r:id="rId11"/>
    <p:sldId id="342" r:id="rId12"/>
    <p:sldId id="343" r:id="rId13"/>
    <p:sldId id="265" r:id="rId14"/>
    <p:sldId id="351" r:id="rId15"/>
    <p:sldId id="258" r:id="rId16"/>
    <p:sldId id="344" r:id="rId17"/>
    <p:sldId id="346" r:id="rId18"/>
    <p:sldId id="347" r:id="rId19"/>
    <p:sldId id="356" r:id="rId20"/>
    <p:sldId id="357" r:id="rId21"/>
    <p:sldId id="364" r:id="rId22"/>
    <p:sldId id="358" r:id="rId23"/>
    <p:sldId id="362" r:id="rId24"/>
    <p:sldId id="363" r:id="rId25"/>
    <p:sldId id="359" r:id="rId26"/>
    <p:sldId id="260" r:id="rId27"/>
    <p:sldId id="354" r:id="rId28"/>
    <p:sldId id="345" r:id="rId29"/>
    <p:sldId id="365" r:id="rId30"/>
    <p:sldId id="366" r:id="rId3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BE9E7A-1817-A299-C215-4A27C1DA9D92}" v="77" dt="2023-11-30T07:24:43.081"/>
    <p1510:client id="{25752555-0AAD-4B1C-32FF-9459B1B6E29B}" v="599" dt="2023-11-29T18:15:08.101"/>
    <p1510:client id="{5567CE97-5125-431B-A57D-1B2BC2A7CD2A}" v="198" dt="2023-11-28T17:51:06.115"/>
    <p1510:client id="{75E336C1-E48A-D38C-FEF5-8818F81977D6}" v="447" dt="2023-11-30T06:37:59.042"/>
    <p1510:client id="{8BBF282A-10D5-45DC-8448-10C5CD645106}" v="562" dt="2023-11-27T20:36:31.759"/>
    <p1510:client id="{DD02B793-2D3C-BC66-3430-B5374CFB3573}" v="58" dt="2023-11-30T06:49:52.716"/>
    <p1510:client id="{DE5D65BE-90B7-0464-F256-E920512E8724}" v="43" dt="2023-11-30T06:52:54.984"/>
    <p1510:client id="{F2874555-4737-E314-A241-A1C6445793E1}" v="385" dt="2023-11-30T07:20:11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3F32C-1136-41FE-A984-EED73EADC3E0}" type="datetimeFigureOut">
              <a:t>29/11/2023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C4E99E-7C0B-4114-915D-17B52AE98CA0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911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0078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2015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812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717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nna contenuto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31399" y="0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5261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173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29.11.2023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Carattere, tipografia, poster&#10;&#10;Descrizione generata automaticamente">
            <a:extLst>
              <a:ext uri="{FF2B5EF4-FFF2-40B4-BE49-F238E27FC236}">
                <a16:creationId xmlns:a16="http://schemas.microsoft.com/office/drawing/2014/main" id="{52FEA63C-BB81-498A-9563-51664FBEF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2578" y="462122"/>
            <a:ext cx="7066844" cy="204298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A100282-0752-1623-608C-069EDF42DF71}"/>
              </a:ext>
            </a:extLst>
          </p:cNvPr>
          <p:cNvSpPr txBox="1"/>
          <p:nvPr/>
        </p:nvSpPr>
        <p:spPr>
          <a:xfrm>
            <a:off x="1843851" y="3245554"/>
            <a:ext cx="8513703" cy="23698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it-IT" sz="3600">
                <a:ea typeface="Calibri"/>
                <a:cs typeface="Calibri"/>
              </a:rPr>
              <a:t>Le misure della salute nella comunità</a:t>
            </a:r>
          </a:p>
          <a:p>
            <a:pPr algn="ctr"/>
            <a:endParaRPr lang="it-IT" sz="3200">
              <a:ea typeface="Calibri"/>
              <a:cs typeface="Calibri"/>
            </a:endParaRPr>
          </a:p>
          <a:p>
            <a:pPr algn="ctr"/>
            <a:r>
              <a:rPr lang="it-IT" sz="2800">
                <a:ea typeface="Calibri"/>
                <a:cs typeface="Calibri"/>
              </a:rPr>
              <a:t>Yari Longobucco</a:t>
            </a:r>
          </a:p>
          <a:p>
            <a:pPr algn="ctr"/>
            <a:r>
              <a:rPr lang="it-IT" sz="2400">
                <a:ea typeface="Calibri"/>
                <a:cs typeface="Calibri"/>
              </a:rPr>
              <a:t>Ricercatore</a:t>
            </a:r>
          </a:p>
          <a:p>
            <a:pPr algn="ctr"/>
            <a:r>
              <a:rPr lang="it-IT" sz="2400">
                <a:ea typeface="Calibri"/>
                <a:cs typeface="Calibri"/>
              </a:rPr>
              <a:t>Università degli studi di Firenze</a:t>
            </a:r>
          </a:p>
        </p:txBody>
      </p:sp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>
            <a:extLst>
              <a:ext uri="{FF2B5EF4-FFF2-40B4-BE49-F238E27FC236}">
                <a16:creationId xmlns:a16="http://schemas.microsoft.com/office/drawing/2014/main" id="{D822F65B-43F8-E44D-87ED-143409A8252A}"/>
              </a:ext>
            </a:extLst>
          </p:cNvPr>
          <p:cNvSpPr/>
          <p:nvPr/>
        </p:nvSpPr>
        <p:spPr>
          <a:xfrm>
            <a:off x="355600" y="797713"/>
            <a:ext cx="32004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3200" b="1"/>
              <a:t>Paziente “indifferenziato”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AD54B9F4-0C2E-CF4B-83B8-5D3B12576E52}"/>
              </a:ext>
            </a:extLst>
          </p:cNvPr>
          <p:cNvSpPr/>
          <p:nvPr/>
        </p:nvSpPr>
        <p:spPr>
          <a:xfrm>
            <a:off x="383753" y="5373413"/>
            <a:ext cx="262471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>
                <a:solidFill>
                  <a:srgbClr val="515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Banca dati PS - Regione Emilia-Romagna</a:t>
            </a:r>
            <a:r>
              <a:rPr lang="it-IT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aphicFrame>
        <p:nvGraphicFramePr>
          <p:cNvPr id="11" name="Tabella 10">
            <a:extLst>
              <a:ext uri="{FF2B5EF4-FFF2-40B4-BE49-F238E27FC236}">
                <a16:creationId xmlns:a16="http://schemas.microsoft.com/office/drawing/2014/main" id="{0EDC095E-F05D-5E43-BF74-5FC579676F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3574045"/>
              </p:ext>
            </p:extLst>
          </p:nvPr>
        </p:nvGraphicFramePr>
        <p:xfrm>
          <a:off x="3556000" y="1072339"/>
          <a:ext cx="8477994" cy="44718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1142">
                  <a:extLst>
                    <a:ext uri="{9D8B030D-6E8A-4147-A177-3AD203B41FA5}">
                      <a16:colId xmlns:a16="http://schemas.microsoft.com/office/drawing/2014/main" val="2791497936"/>
                    </a:ext>
                  </a:extLst>
                </a:gridCol>
                <a:gridCol w="1211142">
                  <a:extLst>
                    <a:ext uri="{9D8B030D-6E8A-4147-A177-3AD203B41FA5}">
                      <a16:colId xmlns:a16="http://schemas.microsoft.com/office/drawing/2014/main" val="3748290295"/>
                    </a:ext>
                  </a:extLst>
                </a:gridCol>
                <a:gridCol w="1211142">
                  <a:extLst>
                    <a:ext uri="{9D8B030D-6E8A-4147-A177-3AD203B41FA5}">
                      <a16:colId xmlns:a16="http://schemas.microsoft.com/office/drawing/2014/main" val="2148981393"/>
                    </a:ext>
                  </a:extLst>
                </a:gridCol>
                <a:gridCol w="1211142">
                  <a:extLst>
                    <a:ext uri="{9D8B030D-6E8A-4147-A177-3AD203B41FA5}">
                      <a16:colId xmlns:a16="http://schemas.microsoft.com/office/drawing/2014/main" val="3530296577"/>
                    </a:ext>
                  </a:extLst>
                </a:gridCol>
                <a:gridCol w="1211142">
                  <a:extLst>
                    <a:ext uri="{9D8B030D-6E8A-4147-A177-3AD203B41FA5}">
                      <a16:colId xmlns:a16="http://schemas.microsoft.com/office/drawing/2014/main" val="2641635502"/>
                    </a:ext>
                  </a:extLst>
                </a:gridCol>
                <a:gridCol w="1211142">
                  <a:extLst>
                    <a:ext uri="{9D8B030D-6E8A-4147-A177-3AD203B41FA5}">
                      <a16:colId xmlns:a16="http://schemas.microsoft.com/office/drawing/2014/main" val="3094791416"/>
                    </a:ext>
                  </a:extLst>
                </a:gridCol>
                <a:gridCol w="1211142">
                  <a:extLst>
                    <a:ext uri="{9D8B030D-6E8A-4147-A177-3AD203B41FA5}">
                      <a16:colId xmlns:a16="http://schemas.microsoft.com/office/drawing/2014/main" val="1361036004"/>
                    </a:ext>
                  </a:extLst>
                </a:gridCol>
              </a:tblGrid>
              <a:tr h="11396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AUSL di residenza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PAZIENTE NON URGENTE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600">
                          <a:solidFill>
                            <a:schemeClr val="bg1"/>
                          </a:solidFill>
                          <a:effectLst/>
                        </a:rPr>
                        <a:t>PAZIENTE URGENTE DIFFERIBILE</a:t>
                      </a:r>
                      <a:endParaRPr lang="it-IT" sz="28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PAZIENTE ACUTO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PAZIENTE CRITICO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NON RILEVABILE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TOTALE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3360683492"/>
                  </a:ext>
                </a:extLst>
              </a:tr>
              <a:tr h="315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PIACENZA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82,2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347,7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10,4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0,7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11,8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452,8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1433303862"/>
                  </a:ext>
                </a:extLst>
              </a:tr>
              <a:tr h="315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PARMA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23,1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346,1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28,7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0,8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15,7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414,5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3170160853"/>
                  </a:ext>
                </a:extLst>
              </a:tr>
              <a:tr h="577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REGGIO EMILIA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64,7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337,8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20,4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0,7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16,1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439,6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717111259"/>
                  </a:ext>
                </a:extLst>
              </a:tr>
              <a:tr h="315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MODENA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76,2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390,4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28,6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1,1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26,5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522,8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866001563"/>
                  </a:ext>
                </a:extLst>
              </a:tr>
              <a:tr h="315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BOLOGNA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153,4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321,7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51,9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0,5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17,9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545,4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769717627"/>
                  </a:ext>
                </a:extLst>
              </a:tr>
              <a:tr h="315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IMOLA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84,3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322,1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18,1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0,6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10,6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435,7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1249502124"/>
                  </a:ext>
                </a:extLst>
              </a:tr>
              <a:tr h="315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FERRARA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97,6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299,9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22,1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0,7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10,1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430,4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683334366"/>
                  </a:ext>
                </a:extLst>
              </a:tr>
              <a:tr h="315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ROMAGNA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69,5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376,8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27,9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1,2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15,2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490,6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676818249"/>
                  </a:ext>
                </a:extLst>
              </a:tr>
              <a:tr h="315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bg1"/>
                          </a:solidFill>
                          <a:effectLst/>
                        </a:rPr>
                        <a:t>TOTALE</a:t>
                      </a:r>
                      <a:endParaRPr lang="it-IT" sz="3200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84,4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351,7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30,0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0,9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17,1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>
                          <a:solidFill>
                            <a:schemeClr val="tx1"/>
                          </a:solidFill>
                          <a:effectLst/>
                        </a:rPr>
                        <a:t>484,1</a:t>
                      </a:r>
                      <a:endParaRPr lang="it-IT" sz="3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3126238576"/>
                  </a:ext>
                </a:extLst>
              </a:tr>
            </a:tbl>
          </a:graphicData>
        </a:graphic>
      </p:graphicFrame>
      <p:sp>
        <p:nvSpPr>
          <p:cNvPr id="12" name="Rettangolo 11">
            <a:extLst>
              <a:ext uri="{FF2B5EF4-FFF2-40B4-BE49-F238E27FC236}">
                <a16:creationId xmlns:a16="http://schemas.microsoft.com/office/drawing/2014/main" id="{573F695C-B3C3-014E-972E-73DBCF5FB2AA}"/>
              </a:ext>
            </a:extLst>
          </p:cNvPr>
          <p:cNvSpPr/>
          <p:nvPr/>
        </p:nvSpPr>
        <p:spPr>
          <a:xfrm>
            <a:off x="4450395" y="212938"/>
            <a:ext cx="66892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Anno: 2019, Classe di età: 00-14 ANNI</a:t>
            </a:r>
            <a:r>
              <a:rPr lang="it-IT" sz="320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8F05398D-09A6-EB41-BB1D-F9A6FB7E3231}"/>
              </a:ext>
            </a:extLst>
          </p:cNvPr>
          <p:cNvSpPr/>
          <p:nvPr/>
        </p:nvSpPr>
        <p:spPr>
          <a:xfrm>
            <a:off x="383753" y="2285344"/>
            <a:ext cx="3059323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400"/>
              <a:t>Pronto Soccorso - Numero di accessi x1000 abitanti per AUSL di residenza e Gravità del paziente</a:t>
            </a:r>
          </a:p>
          <a:p>
            <a:endParaRPr lang="it-IT" sz="2400"/>
          </a:p>
          <a:p>
            <a:r>
              <a:rPr lang="it-IT" sz="2400"/>
              <a:t>(ab. 565.629)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6A21820-A341-7A4D-A47C-A5DA42508EED}"/>
              </a:ext>
            </a:extLst>
          </p:cNvPr>
          <p:cNvSpPr txBox="1"/>
          <p:nvPr/>
        </p:nvSpPr>
        <p:spPr>
          <a:xfrm>
            <a:off x="4012268" y="5818804"/>
            <a:ext cx="5132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>
                <a:solidFill>
                  <a:srgbClr val="FF0000"/>
                </a:solidFill>
              </a:rPr>
              <a:t>Pazienti non urgenti – 47.739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E634CF-0DDC-45EC-724F-94CD59D63500}"/>
              </a:ext>
            </a:extLst>
          </p:cNvPr>
          <p:cNvSpPr txBox="1"/>
          <p:nvPr/>
        </p:nvSpPr>
        <p:spPr>
          <a:xfrm>
            <a:off x="8325555" y="6312370"/>
            <a:ext cx="39699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>
                <a:ea typeface="Calibri"/>
                <a:cs typeface="Calibri"/>
              </a:rPr>
              <a:t>Grazie ad Angela </a:t>
            </a:r>
            <a:r>
              <a:rPr lang="it-IT" err="1">
                <a:ea typeface="Calibri"/>
                <a:cs typeface="Calibri"/>
              </a:rPr>
              <a:t>Peghetti</a:t>
            </a:r>
            <a:r>
              <a:rPr lang="it-IT">
                <a:ea typeface="Calibri"/>
                <a:cs typeface="Calibri"/>
              </a:rPr>
              <a:t> per la slide!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6475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>
            <a:extLst>
              <a:ext uri="{FF2B5EF4-FFF2-40B4-BE49-F238E27FC236}">
                <a16:creationId xmlns:a16="http://schemas.microsoft.com/office/drawing/2014/main" id="{D822F65B-43F8-E44D-87ED-143409A8252A}"/>
              </a:ext>
            </a:extLst>
          </p:cNvPr>
          <p:cNvSpPr/>
          <p:nvPr/>
        </p:nvSpPr>
        <p:spPr>
          <a:xfrm>
            <a:off x="355600" y="797713"/>
            <a:ext cx="32004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3200" b="1"/>
              <a:t>Paziente “indifferenziato”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AD54B9F4-0C2E-CF4B-83B8-5D3B12576E52}"/>
              </a:ext>
            </a:extLst>
          </p:cNvPr>
          <p:cNvSpPr/>
          <p:nvPr/>
        </p:nvSpPr>
        <p:spPr>
          <a:xfrm>
            <a:off x="383753" y="5373413"/>
            <a:ext cx="262471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>
                <a:solidFill>
                  <a:srgbClr val="515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Banca dati PS - Regione Emilia-Romagna</a:t>
            </a:r>
            <a:r>
              <a:rPr lang="it-IT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573F695C-B3C3-014E-972E-73DBCF5FB2AA}"/>
              </a:ext>
            </a:extLst>
          </p:cNvPr>
          <p:cNvSpPr/>
          <p:nvPr/>
        </p:nvSpPr>
        <p:spPr>
          <a:xfrm>
            <a:off x="4337471" y="482242"/>
            <a:ext cx="65962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>
                <a:solidFill>
                  <a:srgbClr val="FF0000"/>
                </a:solidFill>
              </a:rPr>
              <a:t>Anno: 2019, Classe di età: 15-64 ANNI</a:t>
            </a:r>
            <a:endParaRPr lang="it-IT" sz="3200">
              <a:solidFill>
                <a:srgbClr val="FF0000"/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1113BE97-F90B-A84A-AFBA-3483C103D221}"/>
              </a:ext>
            </a:extLst>
          </p:cNvPr>
          <p:cNvSpPr/>
          <p:nvPr/>
        </p:nvSpPr>
        <p:spPr>
          <a:xfrm>
            <a:off x="383753" y="2285344"/>
            <a:ext cx="3059323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400"/>
              <a:t>Pronto Soccorso - Numero di accessi x1000 abitanti per AUSL di residenza e Gravità del paziente</a:t>
            </a:r>
          </a:p>
          <a:p>
            <a:endParaRPr lang="it-IT" sz="2400"/>
          </a:p>
          <a:p>
            <a:r>
              <a:rPr lang="it-IT" sz="2400"/>
              <a:t>(ab. 2.800.094 )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75F18411-82D9-3B47-B3B3-C5B506CAE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251578"/>
              </p:ext>
            </p:extLst>
          </p:nvPr>
        </p:nvGraphicFramePr>
        <p:xfrm>
          <a:off x="3443076" y="1231083"/>
          <a:ext cx="8291715" cy="42910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8221">
                  <a:extLst>
                    <a:ext uri="{9D8B030D-6E8A-4147-A177-3AD203B41FA5}">
                      <a16:colId xmlns:a16="http://schemas.microsoft.com/office/drawing/2014/main" val="2871824987"/>
                    </a:ext>
                  </a:extLst>
                </a:gridCol>
                <a:gridCol w="1070840">
                  <a:extLst>
                    <a:ext uri="{9D8B030D-6E8A-4147-A177-3AD203B41FA5}">
                      <a16:colId xmlns:a16="http://schemas.microsoft.com/office/drawing/2014/main" val="3227215878"/>
                    </a:ext>
                  </a:extLst>
                </a:gridCol>
                <a:gridCol w="1279407">
                  <a:extLst>
                    <a:ext uri="{9D8B030D-6E8A-4147-A177-3AD203B41FA5}">
                      <a16:colId xmlns:a16="http://schemas.microsoft.com/office/drawing/2014/main" val="3363663291"/>
                    </a:ext>
                  </a:extLst>
                </a:gridCol>
                <a:gridCol w="1089654">
                  <a:extLst>
                    <a:ext uri="{9D8B030D-6E8A-4147-A177-3AD203B41FA5}">
                      <a16:colId xmlns:a16="http://schemas.microsoft.com/office/drawing/2014/main" val="3550373833"/>
                    </a:ext>
                  </a:extLst>
                </a:gridCol>
                <a:gridCol w="1184531">
                  <a:extLst>
                    <a:ext uri="{9D8B030D-6E8A-4147-A177-3AD203B41FA5}">
                      <a16:colId xmlns:a16="http://schemas.microsoft.com/office/drawing/2014/main" val="2891742784"/>
                    </a:ext>
                  </a:extLst>
                </a:gridCol>
                <a:gridCol w="1184531">
                  <a:extLst>
                    <a:ext uri="{9D8B030D-6E8A-4147-A177-3AD203B41FA5}">
                      <a16:colId xmlns:a16="http://schemas.microsoft.com/office/drawing/2014/main" val="407967645"/>
                    </a:ext>
                  </a:extLst>
                </a:gridCol>
                <a:gridCol w="1184531">
                  <a:extLst>
                    <a:ext uri="{9D8B030D-6E8A-4147-A177-3AD203B41FA5}">
                      <a16:colId xmlns:a16="http://schemas.microsoft.com/office/drawing/2014/main" val="1803702928"/>
                    </a:ext>
                  </a:extLst>
                </a:gridCol>
              </a:tblGrid>
              <a:tr h="2160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AUSL di residenza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PAZIENTE NON URGENTE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PAZIENTE URGENTE DIFFERIBILE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PAZIENTE ACUTO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PAZIENTE CRITICO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NON RILEVABILE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TOTALE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3999100655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PIACENZA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29,4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249,9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18,1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1,9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14,0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313,2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3613598340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PARMA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20,7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193,6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34,5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2,1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11,3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262,1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3405969270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REGGIO EMILIA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45,7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202,2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19,9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2,3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18,0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288,1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817725021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MODENA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41,0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238,3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50,3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3,0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21,6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354,1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973944857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BOLOGNA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109,7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152,2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66,5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1,2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26,6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356,2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373705451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IMOLA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44,3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217,4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43,7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1,7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20,6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327,7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624525600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FERRARA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45,3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216,4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68,2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2,2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14,7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346,8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3546782041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ROMAGNA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38,0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220,5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40,9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2,9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23,8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326,1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84980829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TOTALE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52,0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206,3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44,9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2,3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20,6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326,1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4135342718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F484A6BA-D0AA-EF46-BCE2-240D848E5375}"/>
              </a:ext>
            </a:extLst>
          </p:cNvPr>
          <p:cNvSpPr txBox="1"/>
          <p:nvPr/>
        </p:nvSpPr>
        <p:spPr>
          <a:xfrm>
            <a:off x="4046135" y="6273225"/>
            <a:ext cx="5340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>
                <a:solidFill>
                  <a:srgbClr val="FF0000"/>
                </a:solidFill>
              </a:rPr>
              <a:t>Pazienti non urgenti – 145.604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80F602-A4DE-9E8E-239B-38F7395D6D8A}"/>
              </a:ext>
            </a:extLst>
          </p:cNvPr>
          <p:cNvSpPr txBox="1"/>
          <p:nvPr/>
        </p:nvSpPr>
        <p:spPr>
          <a:xfrm>
            <a:off x="-28223" y="6491111"/>
            <a:ext cx="39699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>
                <a:ea typeface="Calibri"/>
                <a:cs typeface="Calibri"/>
              </a:rPr>
              <a:t>Grazie ad Angela </a:t>
            </a:r>
            <a:r>
              <a:rPr lang="it-IT" err="1">
                <a:ea typeface="Calibri"/>
                <a:cs typeface="Calibri"/>
              </a:rPr>
              <a:t>Peghetti</a:t>
            </a:r>
            <a:r>
              <a:rPr lang="it-IT">
                <a:ea typeface="Calibri"/>
                <a:cs typeface="Calibri"/>
              </a:rPr>
              <a:t> per la slide!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3699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>
            <a:extLst>
              <a:ext uri="{FF2B5EF4-FFF2-40B4-BE49-F238E27FC236}">
                <a16:creationId xmlns:a16="http://schemas.microsoft.com/office/drawing/2014/main" id="{D822F65B-43F8-E44D-87ED-143409A8252A}"/>
              </a:ext>
            </a:extLst>
          </p:cNvPr>
          <p:cNvSpPr/>
          <p:nvPr/>
        </p:nvSpPr>
        <p:spPr>
          <a:xfrm>
            <a:off x="191877" y="797713"/>
            <a:ext cx="32004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3200" b="1"/>
              <a:t>Paziente “indifferenziato”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6110EBF6-59B9-A849-BCF3-AD8216888B51}"/>
              </a:ext>
            </a:extLst>
          </p:cNvPr>
          <p:cNvSpPr/>
          <p:nvPr/>
        </p:nvSpPr>
        <p:spPr>
          <a:xfrm>
            <a:off x="191877" y="2262353"/>
            <a:ext cx="3059323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 sz="2400"/>
              <a:t>Pronto Soccorso - Numero di accessi x1000 abitanti per AUSL di residenza e Gravità del paziente</a:t>
            </a:r>
          </a:p>
          <a:p>
            <a:endParaRPr lang="it-IT" sz="2400"/>
          </a:p>
          <a:p>
            <a:r>
              <a:rPr lang="it-IT" sz="2400"/>
              <a:t>(ab. 1.079.126 )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AD54B9F4-0C2E-CF4B-83B8-5D3B12576E52}"/>
              </a:ext>
            </a:extLst>
          </p:cNvPr>
          <p:cNvSpPr/>
          <p:nvPr/>
        </p:nvSpPr>
        <p:spPr>
          <a:xfrm>
            <a:off x="191877" y="5446547"/>
            <a:ext cx="2624719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it-IT">
                <a:solidFill>
                  <a:srgbClr val="51515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Banca dati PS - Regione Emilia-Romagna</a:t>
            </a:r>
            <a:r>
              <a:rPr lang="it-IT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573F695C-B3C3-014E-972E-73DBCF5FB2AA}"/>
              </a:ext>
            </a:extLst>
          </p:cNvPr>
          <p:cNvSpPr/>
          <p:nvPr/>
        </p:nvSpPr>
        <p:spPr>
          <a:xfrm>
            <a:off x="4337471" y="482242"/>
            <a:ext cx="70909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b="1">
                <a:solidFill>
                  <a:srgbClr val="FF0000"/>
                </a:solidFill>
              </a:rPr>
              <a:t>Anno: 2019, Classe di età: OVER 65 ANNI</a:t>
            </a:r>
            <a:endParaRPr lang="it-IT" sz="3200">
              <a:solidFill>
                <a:srgbClr val="FF0000"/>
              </a:solidFill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585A33B4-2FDF-2242-9AA2-D089BB4E44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934335"/>
              </p:ext>
            </p:extLst>
          </p:nvPr>
        </p:nvGraphicFramePr>
        <p:xfrm>
          <a:off x="3200400" y="1185135"/>
          <a:ext cx="8658532" cy="42910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6933">
                  <a:extLst>
                    <a:ext uri="{9D8B030D-6E8A-4147-A177-3AD203B41FA5}">
                      <a16:colId xmlns:a16="http://schemas.microsoft.com/office/drawing/2014/main" val="1416609269"/>
                    </a:ext>
                  </a:extLst>
                </a:gridCol>
                <a:gridCol w="1236933">
                  <a:extLst>
                    <a:ext uri="{9D8B030D-6E8A-4147-A177-3AD203B41FA5}">
                      <a16:colId xmlns:a16="http://schemas.microsoft.com/office/drawing/2014/main" val="2627286156"/>
                    </a:ext>
                  </a:extLst>
                </a:gridCol>
                <a:gridCol w="1354666">
                  <a:extLst>
                    <a:ext uri="{9D8B030D-6E8A-4147-A177-3AD203B41FA5}">
                      <a16:colId xmlns:a16="http://schemas.microsoft.com/office/drawing/2014/main" val="1810809407"/>
                    </a:ext>
                  </a:extLst>
                </a:gridCol>
                <a:gridCol w="1119201">
                  <a:extLst>
                    <a:ext uri="{9D8B030D-6E8A-4147-A177-3AD203B41FA5}">
                      <a16:colId xmlns:a16="http://schemas.microsoft.com/office/drawing/2014/main" val="808681944"/>
                    </a:ext>
                  </a:extLst>
                </a:gridCol>
                <a:gridCol w="1236933">
                  <a:extLst>
                    <a:ext uri="{9D8B030D-6E8A-4147-A177-3AD203B41FA5}">
                      <a16:colId xmlns:a16="http://schemas.microsoft.com/office/drawing/2014/main" val="2132468459"/>
                    </a:ext>
                  </a:extLst>
                </a:gridCol>
                <a:gridCol w="1236933">
                  <a:extLst>
                    <a:ext uri="{9D8B030D-6E8A-4147-A177-3AD203B41FA5}">
                      <a16:colId xmlns:a16="http://schemas.microsoft.com/office/drawing/2014/main" val="626944807"/>
                    </a:ext>
                  </a:extLst>
                </a:gridCol>
                <a:gridCol w="1236933">
                  <a:extLst>
                    <a:ext uri="{9D8B030D-6E8A-4147-A177-3AD203B41FA5}">
                      <a16:colId xmlns:a16="http://schemas.microsoft.com/office/drawing/2014/main" val="923003604"/>
                    </a:ext>
                  </a:extLst>
                </a:gridCol>
              </a:tblGrid>
              <a:tr h="21609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AUSL di residenza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PAZIENTE NON URGENTE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PAZIENTE URGENTE DIFFERIBILE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PAZIENTE ACUTO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PAZIENTE CRITICO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NON RILEVABILE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TOTALE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1207569472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PIACENZA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29,8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350,5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97,4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14,7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10,4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502,8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1610883397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PARMA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15,1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230,8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113,4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17,0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6,6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382,9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933575784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REGGIO EMILIA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38,9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316,6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108,0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18,8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10,6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493,0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4167418827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MODENA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41,1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292,4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177,2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19,1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13,8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543,5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1190120999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BOLOGNA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125,2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195,4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199,2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11,1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19,4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550,3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618869212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IMOLA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54,0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270,4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175,6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14,5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20,6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535,0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797171502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FERRARA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40,2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272,6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212,7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15,1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9,2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549,7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721858722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ROMAGNA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47,8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298,8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175,0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20,4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17,5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559,3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898757201"/>
                  </a:ext>
                </a:extLst>
              </a:tr>
              <a:tr h="181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bg1"/>
                          </a:solidFill>
                          <a:effectLst/>
                        </a:rPr>
                        <a:t>TOTALE</a:t>
                      </a:r>
                      <a:endParaRPr lang="it-IT" sz="3200" b="1">
                        <a:solidFill>
                          <a:schemeClr val="bg1"/>
                        </a:solidFill>
                        <a:effectLst/>
                        <a:latin typeface="Calibri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rgbClr val="FF0000"/>
                          </a:solidFill>
                          <a:effectLst/>
                        </a:rPr>
                        <a:t>56,5</a:t>
                      </a:r>
                      <a:endParaRPr lang="it-IT" sz="32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272,5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165,2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16,8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14,4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1800" b="1">
                          <a:solidFill>
                            <a:schemeClr val="tx1"/>
                          </a:solidFill>
                          <a:effectLst/>
                        </a:rPr>
                        <a:t>525,3</a:t>
                      </a:r>
                      <a:endParaRPr lang="it-IT" sz="32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3135781273"/>
                  </a:ext>
                </a:extLst>
              </a:tr>
            </a:tbl>
          </a:graphicData>
        </a:graphic>
      </p:graphicFrame>
      <p:sp>
        <p:nvSpPr>
          <p:cNvPr id="8" name="CasellaDiTesto 7">
            <a:extLst>
              <a:ext uri="{FF2B5EF4-FFF2-40B4-BE49-F238E27FC236}">
                <a16:creationId xmlns:a16="http://schemas.microsoft.com/office/drawing/2014/main" id="{F749F531-5FFF-C049-8EBB-BA21EC4BFA0C}"/>
              </a:ext>
            </a:extLst>
          </p:cNvPr>
          <p:cNvSpPr txBox="1"/>
          <p:nvPr/>
        </p:nvSpPr>
        <p:spPr>
          <a:xfrm>
            <a:off x="4012268" y="6092878"/>
            <a:ext cx="5132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>
                <a:solidFill>
                  <a:srgbClr val="FF0000"/>
                </a:solidFill>
              </a:rPr>
              <a:t>Pazienti non urgenti – 60.970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B470BFD-406E-652A-3575-8E21FCED8E35}"/>
              </a:ext>
            </a:extLst>
          </p:cNvPr>
          <p:cNvSpPr txBox="1"/>
          <p:nvPr/>
        </p:nvSpPr>
        <p:spPr>
          <a:xfrm>
            <a:off x="-28223" y="6491111"/>
            <a:ext cx="39699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>
                <a:ea typeface="Calibri"/>
                <a:cs typeface="Calibri"/>
              </a:rPr>
              <a:t>Grazie ad Angela </a:t>
            </a:r>
            <a:r>
              <a:rPr lang="it-IT" err="1">
                <a:ea typeface="Calibri"/>
                <a:cs typeface="Calibri"/>
              </a:rPr>
              <a:t>Peghetti</a:t>
            </a:r>
            <a:r>
              <a:rPr lang="it-IT">
                <a:ea typeface="Calibri"/>
                <a:cs typeface="Calibri"/>
              </a:rPr>
              <a:t> per la slide!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342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Traiettorie dell'invecchiamento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838200" y="2333897"/>
            <a:ext cx="10515600" cy="3843066"/>
          </a:xfrm>
        </p:spPr>
        <p:txBody>
          <a:bodyPr/>
          <a:lstStyle/>
          <a:p>
            <a:r>
              <a:rPr lang="it-IT"/>
              <a:t>Disabilità</a:t>
            </a:r>
          </a:p>
          <a:p>
            <a:endParaRPr lang="it-IT"/>
          </a:p>
          <a:p>
            <a:r>
              <a:rPr lang="it-IT"/>
              <a:t>Fragilità</a:t>
            </a:r>
          </a:p>
          <a:p>
            <a:endParaRPr lang="it-IT"/>
          </a:p>
          <a:p>
            <a:r>
              <a:rPr lang="it-IT"/>
              <a:t>Invecchiamento sano e attivo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177" y="1966409"/>
            <a:ext cx="5365206" cy="369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9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97C0CC-66FC-7BFC-ACD1-FE6DA8B8E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cs typeface="Calibri Light"/>
              </a:rPr>
              <a:t>Fragilità: quale modello?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1CD4CF-3B87-C8A8-C3BA-DE77D72B8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25430" cy="17925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err="1">
                <a:cs typeface="Calibri"/>
              </a:rPr>
              <a:t>Bio</a:t>
            </a:r>
            <a:r>
              <a:rPr lang="it-IT">
                <a:cs typeface="Calibri"/>
              </a:rPr>
              <a:t> (sfera fisica)</a:t>
            </a:r>
          </a:p>
          <a:p>
            <a:r>
              <a:rPr lang="it-IT">
                <a:cs typeface="Calibri"/>
              </a:rPr>
              <a:t>Psico (sfera cognitiva / psicologica)</a:t>
            </a:r>
          </a:p>
          <a:p>
            <a:r>
              <a:rPr lang="it-IT">
                <a:cs typeface="Calibri"/>
              </a:rPr>
              <a:t>Sociale</a:t>
            </a:r>
          </a:p>
        </p:txBody>
      </p:sp>
      <p:pic>
        <p:nvPicPr>
          <p:cNvPr id="4" name="Immagine 3" descr="Immagine che contiene cerchio, piatto, stoviglie, arte&#10;&#10;Descrizione generata automaticamente">
            <a:extLst>
              <a:ext uri="{FF2B5EF4-FFF2-40B4-BE49-F238E27FC236}">
                <a16:creationId xmlns:a16="http://schemas.microsoft.com/office/drawing/2014/main" id="{2B019EEB-6E98-1869-DAE9-5BE21374F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141" y="3655185"/>
            <a:ext cx="3872088" cy="2915481"/>
          </a:xfrm>
          <a:prstGeom prst="rect">
            <a:avLst/>
          </a:prstGeom>
        </p:spPr>
      </p:pic>
      <p:pic>
        <p:nvPicPr>
          <p:cNvPr id="5" name="Immagine 4" descr="Immagine che contiene interno, stoviglie, specchio, Alluminio&#10;&#10;Descrizione generata automaticamente">
            <a:extLst>
              <a:ext uri="{FF2B5EF4-FFF2-40B4-BE49-F238E27FC236}">
                <a16:creationId xmlns:a16="http://schemas.microsoft.com/office/drawing/2014/main" id="{632BCFF9-97BA-1AFE-873D-3824D1C01D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6696" y="3658389"/>
            <a:ext cx="3919125" cy="29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883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cerchio, diagramma, Carattere&#10;&#10;Descrizione generata automaticamente">
            <a:extLst>
              <a:ext uri="{FF2B5EF4-FFF2-40B4-BE49-F238E27FC236}">
                <a16:creationId xmlns:a16="http://schemas.microsoft.com/office/drawing/2014/main" id="{BED8AEAC-6A70-73DA-BCFD-E76ACA14DC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7777" y="655079"/>
            <a:ext cx="7765853" cy="5544725"/>
          </a:xfrm>
        </p:spPr>
      </p:pic>
    </p:spTree>
    <p:extLst>
      <p:ext uri="{BB962C8B-B14F-4D97-AF65-F5344CB8AC3E}">
        <p14:creationId xmlns:p14="http://schemas.microsoft.com/office/powerpoint/2010/main" val="36744917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584" y="1501503"/>
            <a:ext cx="4967520" cy="4525963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104" y="5077098"/>
            <a:ext cx="950368" cy="950368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58898" y="4982436"/>
            <a:ext cx="696686" cy="104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4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A0D1E6C-3C09-2F23-AF35-C436BBCA6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sz="3200" i="1">
                <a:cs typeface="Calibri"/>
              </a:rPr>
              <a:t>"...un modello assistenziale sensibilmente differente da quello centrato sull’ospedale, orientato verso un’offerta territoriale, che valorizzi un approccio più focalizzato sul contesto di vita quotidiana della persona"</a:t>
            </a:r>
            <a:endParaRPr lang="it-IT" sz="3200">
              <a:cs typeface="Calibri"/>
            </a:endParaRPr>
          </a:p>
          <a:p>
            <a:pPr marL="0" indent="0" algn="ctr">
              <a:buNone/>
            </a:pPr>
            <a:endParaRPr lang="it-IT" sz="3200" i="1">
              <a:cs typeface="Calibri"/>
            </a:endParaRPr>
          </a:p>
          <a:p>
            <a:pPr marL="0" indent="0" algn="ctr">
              <a:buNone/>
            </a:pPr>
            <a:endParaRPr lang="it-IT" sz="3200" i="1">
              <a:cs typeface="Calibri"/>
            </a:endParaRPr>
          </a:p>
          <a:p>
            <a:pPr marL="0" indent="0" algn="r">
              <a:buNone/>
            </a:pPr>
            <a:r>
              <a:rPr lang="it-IT" sz="2000">
                <a:cs typeface="Calibri"/>
              </a:rPr>
              <a:t>Position Statement – L'infermiere di Famiglia e di Comunità, FNOPI, 2020</a:t>
            </a:r>
          </a:p>
        </p:txBody>
      </p:sp>
    </p:spTree>
    <p:extLst>
      <p:ext uri="{BB962C8B-B14F-4D97-AF65-F5344CB8AC3E}">
        <p14:creationId xmlns:p14="http://schemas.microsoft.com/office/powerpoint/2010/main" val="2633504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B90B91-94FD-0AC3-405D-EA2B48A20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7674"/>
            <a:ext cx="10515600" cy="579170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it-IT">
                <a:cs typeface="Calibri"/>
              </a:rPr>
              <a:t>"L’assistenza sanitaria territoriale diventa luogo elettivo per attività di prevenzione e promozione della salute..."</a:t>
            </a:r>
            <a:endParaRPr lang="it-IT"/>
          </a:p>
          <a:p>
            <a:pPr algn="just"/>
            <a:endParaRPr lang="it-IT">
              <a:cs typeface="Calibri"/>
            </a:endParaRPr>
          </a:p>
          <a:p>
            <a:pPr algn="just"/>
            <a:r>
              <a:rPr lang="it-IT">
                <a:cs typeface="Calibri"/>
              </a:rPr>
              <a:t>"Il sistema sanitario è chiamato ad anticipare i bisogni dei pazienti e a seguirli in maniera continuativa lungo tutto il percorso assistenziale, secondo una sanità di iniziativa integrata con i servizi sociali"</a:t>
            </a:r>
          </a:p>
          <a:p>
            <a:pPr algn="just"/>
            <a:endParaRPr lang="it-IT">
              <a:cs typeface="Calibri"/>
            </a:endParaRPr>
          </a:p>
          <a:p>
            <a:pPr algn="just"/>
            <a:r>
              <a:rPr lang="it-IT">
                <a:cs typeface="Calibri"/>
              </a:rPr>
              <a:t>"L'</a:t>
            </a:r>
            <a:r>
              <a:rPr lang="it-IT" err="1">
                <a:cs typeface="Calibri"/>
              </a:rPr>
              <a:t>IFeC</a:t>
            </a:r>
            <a:r>
              <a:rPr lang="it-IT">
                <a:cs typeface="Calibri"/>
              </a:rPr>
              <a:t> ha come obiettivo la salute e opera rispondendo ai bisogni di salute della popolazione adulta e pediatrica di uno specifico ambito territoriale e comunitario di riferimento e favorendo l’integrazione sanitaria e sociale"</a:t>
            </a:r>
          </a:p>
          <a:p>
            <a:endParaRPr lang="it-IT">
              <a:cs typeface="Calibri"/>
            </a:endParaRPr>
          </a:p>
          <a:p>
            <a:endParaRPr lang="it-IT">
              <a:cs typeface="Calibri"/>
            </a:endParaRPr>
          </a:p>
          <a:p>
            <a:pPr marL="0" indent="0" algn="r">
              <a:buNone/>
            </a:pPr>
            <a:r>
              <a:rPr lang="it-IT" sz="2000">
                <a:cs typeface="Calibri"/>
              </a:rPr>
              <a:t>Position Statement – L'infermiere di Famiglia e di Comunità, FNOPI, 2020</a:t>
            </a:r>
            <a:endParaRPr lang="it-IT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96268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8814FE-E9DE-C514-5838-9C916597A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cs typeface="Calibri Light"/>
              </a:rPr>
              <a:t>Ma soprattutto...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F3010F-686F-1AF8-473B-07CB97EB2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>
                <a:cs typeface="Calibri"/>
              </a:rPr>
              <a:t>"L’</a:t>
            </a:r>
            <a:r>
              <a:rPr lang="it-IT" err="1">
                <a:cs typeface="Calibri"/>
              </a:rPr>
              <a:t>IFeC</a:t>
            </a:r>
            <a:r>
              <a:rPr lang="it-IT">
                <a:cs typeface="Calibri"/>
              </a:rPr>
              <a:t> interagisce con tutte le risorse presenti nella comunità sotto forma di volontariato, associazioni, parrocchie, vicinato, famiglie disponibili a dare aiuto ai concittadini che si trovano temporaneamente in una situazione di fragilità e contribuisce a supportare la rete del welfare di comunità"</a:t>
            </a:r>
          </a:p>
          <a:p>
            <a:pPr marL="0" indent="0" algn="just">
              <a:buNone/>
            </a:pPr>
            <a:endParaRPr lang="it-IT">
              <a:cs typeface="Calibri"/>
            </a:endParaRPr>
          </a:p>
          <a:p>
            <a:pPr marL="0" indent="0" algn="ctr">
              <a:buNone/>
            </a:pPr>
            <a:r>
              <a:rPr lang="it-IT" b="1">
                <a:cs typeface="Calibri"/>
              </a:rPr>
              <a:t>Welfare generativo di comunità come intervento</a:t>
            </a:r>
          </a:p>
          <a:p>
            <a:pPr marL="0" indent="0" algn="just">
              <a:buNone/>
            </a:pPr>
            <a:endParaRPr lang="it-IT">
              <a:cs typeface="Calibri"/>
            </a:endParaRPr>
          </a:p>
          <a:p>
            <a:pPr marL="0" indent="0" algn="just">
              <a:buNone/>
            </a:pPr>
            <a:endParaRPr lang="it-IT" sz="2000">
              <a:cs typeface="Calibri"/>
            </a:endParaRPr>
          </a:p>
          <a:p>
            <a:pPr marL="0" indent="0" algn="r">
              <a:buNone/>
            </a:pPr>
            <a:r>
              <a:rPr lang="it-IT" sz="2000">
                <a:cs typeface="Calibri"/>
              </a:rPr>
              <a:t>Position Statement – L'infermiere di Famiglia e di Comunità, FNOPI, 2020</a:t>
            </a:r>
            <a:endParaRPr lang="it-IT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015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7CDE84-E574-2C12-0B5E-FB4CF7C57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ea typeface="Calibri Light"/>
                <a:cs typeface="Calibri Light"/>
              </a:rPr>
              <a:t>Perché misurare?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3D27A2-2EC1-CF00-3555-EAEF01103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1678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>
                <a:ea typeface="Calibri"/>
                <a:cs typeface="Calibri"/>
              </a:rPr>
              <a:t>Quantificare un fenomeno</a:t>
            </a:r>
            <a:endParaRPr lang="it-IT"/>
          </a:p>
          <a:p>
            <a:endParaRPr lang="it-IT">
              <a:ea typeface="Calibri"/>
              <a:cs typeface="Calibri"/>
            </a:endParaRPr>
          </a:p>
          <a:p>
            <a:r>
              <a:rPr lang="it-IT">
                <a:ea typeface="Calibri"/>
                <a:cs typeface="Calibri"/>
              </a:rPr>
              <a:t>Efficacia o meno di un trattamento</a:t>
            </a:r>
            <a:endParaRPr lang="it-IT"/>
          </a:p>
          <a:p>
            <a:endParaRPr lang="it-IT">
              <a:ea typeface="Calibri"/>
              <a:cs typeface="Calibri"/>
            </a:endParaRPr>
          </a:p>
          <a:p>
            <a:r>
              <a:rPr lang="it-IT">
                <a:ea typeface="Calibri"/>
                <a:cs typeface="Calibri"/>
              </a:rPr>
              <a:t>Rendicontazione del proprio operato professionale</a:t>
            </a:r>
          </a:p>
          <a:p>
            <a:endParaRPr lang="it-IT">
              <a:ea typeface="Calibri"/>
              <a:cs typeface="Calibri"/>
            </a:endParaRPr>
          </a:p>
          <a:p>
            <a:r>
              <a:rPr lang="it-IT">
                <a:ea typeface="Calibri"/>
                <a:cs typeface="Calibri"/>
              </a:rPr>
              <a:t>….....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E6BD8B1-EF47-4688-B130-0CA2FBFF13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201" y="1825978"/>
            <a:ext cx="4777080" cy="352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250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401FCE-83AA-1BC2-3A34-65278C314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cs typeface="Calibri Light"/>
              </a:rPr>
              <a:t>Coinvolgere la comunità...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DC8C71-93B4-1FB5-163C-E3E221835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it-IT">
                <a:cs typeface="Calibri"/>
              </a:rPr>
              <a:t>Declinazione del Welfare di comunità, che adotta come paradigma la cosiddetta “</a:t>
            </a:r>
            <a:r>
              <a:rPr lang="it-IT" err="1">
                <a:cs typeface="Calibri"/>
              </a:rPr>
              <a:t>generatività</a:t>
            </a:r>
            <a:r>
              <a:rPr lang="it-IT">
                <a:cs typeface="Calibri"/>
              </a:rPr>
              <a:t>” per lo sviluppo locale.</a:t>
            </a:r>
            <a:endParaRPr lang="it-IT"/>
          </a:p>
          <a:p>
            <a:pPr marL="0" indent="0" algn="just">
              <a:buNone/>
            </a:pPr>
            <a:r>
              <a:rPr lang="it-IT">
                <a:cs typeface="Calibri"/>
              </a:rPr>
              <a:t>Esistono bisogni sociali, sanitari ed assistenziali a cui è possibile dare una risposta senza dover necessariamente ricorrere a professionisti e/o setting specialistici, ma attraverso relazioni di prossimità e di buon vicinato. </a:t>
            </a:r>
            <a:r>
              <a:rPr lang="it-IT" b="1">
                <a:cs typeface="Calibri"/>
              </a:rPr>
              <a:t>Si tratta di valorizzare e di riportare all’interno del sistema socio-sanitario il potenziale sociale</a:t>
            </a:r>
            <a:r>
              <a:rPr lang="it-IT">
                <a:cs typeface="Calibri"/>
              </a:rPr>
              <a:t> con la capacità di creare un interscambio di competenze e valori umani sia in coloro che prestano aiuto che in quanti lo ricevono</a:t>
            </a:r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C404FA3-461D-26A0-4A4A-9C6AB769B27A}"/>
              </a:ext>
            </a:extLst>
          </p:cNvPr>
          <p:cNvSpPr txBox="1"/>
          <p:nvPr/>
        </p:nvSpPr>
        <p:spPr>
          <a:xfrm>
            <a:off x="7591777" y="5644445"/>
            <a:ext cx="376296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>
                <a:ea typeface="Calibri"/>
                <a:cs typeface="Calibri"/>
              </a:rPr>
              <a:t>Grazie a Claudia Camedda per la slide!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4056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aria aperta, cervo, bottiglia, persona&#10;&#10;Descrizione generata automaticamente">
            <a:extLst>
              <a:ext uri="{FF2B5EF4-FFF2-40B4-BE49-F238E27FC236}">
                <a16:creationId xmlns:a16="http://schemas.microsoft.com/office/drawing/2014/main" id="{B176E448-4F53-95A5-2CFB-5A56130032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597" b="-304"/>
          <a:stretch/>
        </p:blipFill>
        <p:spPr>
          <a:xfrm>
            <a:off x="7338954" y="2045640"/>
            <a:ext cx="4106883" cy="3105389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C3D4D15E-B286-E59B-B1D6-79F691DF4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>
                <a:cs typeface="Calibri Light"/>
              </a:rPr>
              <a:t>Coinvolgere la comunità...</a:t>
            </a:r>
            <a:endParaRPr lang="it-IT"/>
          </a:p>
        </p:txBody>
      </p:sp>
      <p:pic>
        <p:nvPicPr>
          <p:cNvPr id="10" name="Segnaposto contenuto 9" descr="Immagine che contiene persona, mano, dito, unghia/chiodo&#10;&#10;Descrizione generata automaticamente">
            <a:extLst>
              <a:ext uri="{FF2B5EF4-FFF2-40B4-BE49-F238E27FC236}">
                <a16:creationId xmlns:a16="http://schemas.microsoft.com/office/drawing/2014/main" id="{D140FF7F-584C-EFF2-98D4-B1EFDBECE6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7259" y="2046117"/>
            <a:ext cx="4694297" cy="3120134"/>
          </a:xfrm>
        </p:spPr>
      </p:pic>
    </p:spTree>
    <p:extLst>
      <p:ext uri="{BB962C8B-B14F-4D97-AF65-F5344CB8AC3E}">
        <p14:creationId xmlns:p14="http://schemas.microsoft.com/office/powerpoint/2010/main" val="13526111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Immagine che contiene disegno, clipart, schizzo, cartone animato&#10;&#10;Descrizione generata automaticamente">
            <a:extLst>
              <a:ext uri="{FF2B5EF4-FFF2-40B4-BE49-F238E27FC236}">
                <a16:creationId xmlns:a16="http://schemas.microsoft.com/office/drawing/2014/main" id="{79435B2A-E488-4C64-0AF7-FB815F75F9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1327" y="32251"/>
            <a:ext cx="6799791" cy="6799791"/>
          </a:xfrm>
        </p:spPr>
      </p:pic>
      <p:pic>
        <p:nvPicPr>
          <p:cNvPr id="2" name="Immagine 1" descr="Immagine che contiene testo, libro, poster, Copertina del libro&#10;&#10;Descrizione generata automaticamente">
            <a:extLst>
              <a:ext uri="{FF2B5EF4-FFF2-40B4-BE49-F238E27FC236}">
                <a16:creationId xmlns:a16="http://schemas.microsoft.com/office/drawing/2014/main" id="{8AA8FCF4-D816-1D41-CEFA-462F0AEF7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73" y="675452"/>
            <a:ext cx="3198907" cy="552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353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27E9D7-A57B-7E75-E09A-169726BD6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ea typeface="Calibri Light"/>
                <a:cs typeface="Calibri Light"/>
              </a:rPr>
              <a:t>Livello "Famiglia"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D06245B-1FC2-8380-DED5-66CFF8094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>
                <a:ea typeface="Calibri"/>
                <a:cs typeface="Calibri"/>
              </a:rPr>
              <a:t>Calgary Family </a:t>
            </a:r>
            <a:r>
              <a:rPr lang="it-IT" err="1">
                <a:ea typeface="Calibri"/>
                <a:cs typeface="Calibri"/>
              </a:rPr>
              <a:t>Assessment</a:t>
            </a:r>
            <a:r>
              <a:rPr lang="it-IT">
                <a:ea typeface="Calibri"/>
                <a:cs typeface="Calibri"/>
              </a:rPr>
              <a:t> Model</a:t>
            </a:r>
          </a:p>
          <a:p>
            <a:endParaRPr lang="it-IT">
              <a:ea typeface="Calibri"/>
              <a:cs typeface="Calibri"/>
            </a:endParaRPr>
          </a:p>
          <a:p>
            <a:r>
              <a:rPr lang="it-IT">
                <a:ea typeface="Calibri"/>
                <a:cs typeface="Calibri"/>
              </a:rPr>
              <a:t>Strumenti specifici per il caregiver:</a:t>
            </a:r>
          </a:p>
          <a:p>
            <a:pPr lvl="1"/>
            <a:r>
              <a:rPr lang="it-IT" err="1">
                <a:ea typeface="Calibri"/>
                <a:cs typeface="Calibri"/>
              </a:rPr>
              <a:t>Zarit</a:t>
            </a:r>
            <a:r>
              <a:rPr lang="it-IT">
                <a:ea typeface="Calibri"/>
                <a:cs typeface="Calibri"/>
              </a:rPr>
              <a:t> Burden Inventory</a:t>
            </a:r>
          </a:p>
          <a:p>
            <a:pPr lvl="1"/>
            <a:r>
              <a:rPr lang="it-IT" err="1">
                <a:ea typeface="+mn-lt"/>
                <a:cs typeface="+mn-lt"/>
              </a:rPr>
              <a:t>Carer’s</a:t>
            </a:r>
            <a:r>
              <a:rPr lang="it-IT">
                <a:ea typeface="+mn-lt"/>
                <a:cs typeface="+mn-lt"/>
              </a:rPr>
              <a:t> </a:t>
            </a:r>
            <a:r>
              <a:rPr lang="it-IT" err="1">
                <a:ea typeface="+mn-lt"/>
                <a:cs typeface="+mn-lt"/>
              </a:rPr>
              <a:t>Assessment</a:t>
            </a:r>
            <a:r>
              <a:rPr lang="it-IT">
                <a:ea typeface="+mn-lt"/>
                <a:cs typeface="+mn-lt"/>
              </a:rPr>
              <a:t> Of </a:t>
            </a:r>
            <a:r>
              <a:rPr lang="it-IT" err="1">
                <a:ea typeface="+mn-lt"/>
                <a:cs typeface="+mn-lt"/>
              </a:rPr>
              <a:t>Managing</a:t>
            </a:r>
            <a:r>
              <a:rPr lang="it-IT">
                <a:ea typeface="+mn-lt"/>
                <a:cs typeface="+mn-lt"/>
              </a:rPr>
              <a:t> Index</a:t>
            </a:r>
          </a:p>
          <a:p>
            <a:pPr lvl="1"/>
            <a:r>
              <a:rPr lang="it-IT">
                <a:ea typeface="Calibri"/>
                <a:cs typeface="Calibri"/>
              </a:rPr>
              <a:t>Caregiver </a:t>
            </a:r>
            <a:r>
              <a:rPr lang="it-IT" err="1">
                <a:ea typeface="Calibri"/>
                <a:cs typeface="Calibri"/>
              </a:rPr>
              <a:t>Preparedness</a:t>
            </a:r>
            <a:r>
              <a:rPr lang="it-IT">
                <a:ea typeface="Calibri"/>
                <a:cs typeface="Calibri"/>
              </a:rPr>
              <a:t> Scale</a:t>
            </a:r>
          </a:p>
          <a:p>
            <a:pPr lvl="1"/>
            <a:r>
              <a:rPr lang="it-IT">
                <a:ea typeface="Calibri"/>
                <a:cs typeface="Calibri"/>
              </a:rPr>
              <a:t>Family Caregiver </a:t>
            </a:r>
            <a:r>
              <a:rPr lang="it-IT" err="1">
                <a:ea typeface="Calibri"/>
                <a:cs typeface="Calibri"/>
              </a:rPr>
              <a:t>Conflict</a:t>
            </a:r>
            <a:r>
              <a:rPr lang="it-IT">
                <a:ea typeface="Calibri"/>
                <a:cs typeface="Calibri"/>
              </a:rPr>
              <a:t> Scale</a:t>
            </a:r>
          </a:p>
        </p:txBody>
      </p:sp>
    </p:spTree>
    <p:extLst>
      <p:ext uri="{BB962C8B-B14F-4D97-AF65-F5344CB8AC3E}">
        <p14:creationId xmlns:p14="http://schemas.microsoft.com/office/powerpoint/2010/main" val="810216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23BABF-2353-06C1-46EA-48150A14D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ea typeface="Calibri Light"/>
                <a:cs typeface="Calibri Light"/>
              </a:rPr>
              <a:t>Livello "Comunità"</a:t>
            </a:r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0420F6-15DE-C6E3-B08F-A8FC71A0A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u="sng" dirty="0">
                <a:ea typeface="Calibri"/>
                <a:cs typeface="Calibri"/>
              </a:rPr>
              <a:t>Coesione sociale</a:t>
            </a:r>
          </a:p>
          <a:p>
            <a:r>
              <a:rPr lang="it-IT">
                <a:ea typeface="Calibri"/>
                <a:cs typeface="Calibri"/>
              </a:rPr>
              <a:t>Si riferisce alla forza delle relazioni e al senso di solidarietà tra i membri di una comunità;</a:t>
            </a:r>
          </a:p>
          <a:p>
            <a:r>
              <a:rPr lang="it-IT" dirty="0">
                <a:ea typeface="Calibri"/>
                <a:cs typeface="Calibri"/>
              </a:rPr>
              <a:t>Attributi</a:t>
            </a:r>
          </a:p>
          <a:p>
            <a:pPr marL="914400" lvl="1" indent="-457200">
              <a:buAutoNum type="arabicPeriod"/>
            </a:pPr>
            <a:r>
              <a:rPr lang="it-IT" dirty="0">
                <a:ea typeface="Calibri"/>
                <a:cs typeface="Calibri"/>
              </a:rPr>
              <a:t>Fiducia</a:t>
            </a:r>
          </a:p>
          <a:p>
            <a:pPr marL="914400" lvl="1" indent="-457200">
              <a:buAutoNum type="arabicPeriod"/>
            </a:pPr>
            <a:r>
              <a:rPr lang="it-IT" dirty="0">
                <a:ea typeface="Calibri"/>
                <a:cs typeface="Calibri"/>
              </a:rPr>
              <a:t>Solidarietà</a:t>
            </a:r>
          </a:p>
          <a:p>
            <a:pPr marL="914400" lvl="1" indent="-457200">
              <a:buAutoNum type="arabicPeriod"/>
            </a:pPr>
            <a:r>
              <a:rPr lang="it-IT" dirty="0">
                <a:ea typeface="Calibri"/>
                <a:cs typeface="Calibri"/>
              </a:rPr>
              <a:t>Connessione</a:t>
            </a:r>
          </a:p>
          <a:p>
            <a:pPr marL="914400" lvl="1" indent="-457200">
              <a:buAutoNum type="arabicPeriod"/>
            </a:pPr>
            <a:r>
              <a:rPr lang="it-IT" dirty="0">
                <a:ea typeface="Calibri"/>
                <a:cs typeface="Calibri"/>
              </a:rPr>
              <a:t>Senso di appartenenza</a:t>
            </a:r>
          </a:p>
          <a:p>
            <a:pPr indent="0">
              <a:buNone/>
            </a:pPr>
            <a:endParaRPr lang="it-IT">
              <a:ea typeface="Calibri"/>
              <a:cs typeface="Calibri"/>
            </a:endParaRPr>
          </a:p>
          <a:p>
            <a:pPr indent="0" algn="r">
              <a:buNone/>
            </a:pPr>
            <a:r>
              <a:rPr lang="it-IT" sz="1800" dirty="0">
                <a:ea typeface="Calibri"/>
                <a:cs typeface="Calibri"/>
              </a:rPr>
              <a:t>Miller et al. Social </a:t>
            </a:r>
            <a:r>
              <a:rPr lang="it-IT" sz="1800" dirty="0" err="1">
                <a:ea typeface="Calibri"/>
                <a:cs typeface="Calibri"/>
              </a:rPr>
              <a:t>Cohesion</a:t>
            </a:r>
            <a:r>
              <a:rPr lang="it-IT" sz="1800" dirty="0">
                <a:ea typeface="Calibri"/>
                <a:cs typeface="Calibri"/>
              </a:rPr>
              <a:t> in Health. 2020. PMID: 32956090</a:t>
            </a:r>
          </a:p>
          <a:p>
            <a:pPr marL="0" indent="0">
              <a:buNone/>
            </a:pPr>
            <a:endParaRPr lang="it-IT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866592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657144-AE66-59C5-6A14-CC8E29B50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cs typeface="Calibri Light"/>
              </a:rPr>
              <a:t>Coesione sociale</a:t>
            </a:r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ADD44893-F135-72E4-5324-D66C194CE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132712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u="sng" dirty="0">
                <a:ea typeface="Calibri"/>
                <a:cs typeface="Calibri"/>
              </a:rPr>
              <a:t>Sampson </a:t>
            </a:r>
            <a:r>
              <a:rPr lang="it-IT" u="sng" err="1">
                <a:ea typeface="Calibri"/>
                <a:cs typeface="Calibri"/>
              </a:rPr>
              <a:t>Cohesion</a:t>
            </a:r>
            <a:r>
              <a:rPr lang="it-IT" u="sng">
                <a:ea typeface="Calibri"/>
                <a:cs typeface="Calibri"/>
              </a:rPr>
              <a:t> Scale</a:t>
            </a:r>
            <a:r>
              <a:rPr lang="it-IT">
                <a:ea typeface="Calibri"/>
                <a:cs typeface="Calibri"/>
              </a:rPr>
              <a:t>:</a:t>
            </a:r>
            <a:endParaRPr lang="it-IT"/>
          </a:p>
          <a:p>
            <a:pPr marL="0" indent="0">
              <a:buNone/>
            </a:pPr>
            <a:r>
              <a:rPr lang="it-IT" dirty="0">
                <a:ea typeface="Calibri"/>
                <a:cs typeface="Calibri"/>
              </a:rPr>
              <a:t>5 domande con risposta in scala </a:t>
            </a:r>
            <a:r>
              <a:rPr lang="it-IT" err="1">
                <a:ea typeface="Calibri"/>
                <a:cs typeface="Calibri"/>
              </a:rPr>
              <a:t>Likert</a:t>
            </a:r>
            <a:r>
              <a:rPr lang="it-IT" dirty="0">
                <a:ea typeface="Calibri"/>
                <a:cs typeface="Calibri"/>
              </a:rPr>
              <a:t> a 5 punti</a:t>
            </a:r>
          </a:p>
          <a:p>
            <a:pPr marL="514350" indent="-514350">
              <a:buAutoNum type="arabicPeriod"/>
            </a:pPr>
            <a:r>
              <a:rPr lang="it-IT" dirty="0">
                <a:ea typeface="Calibri"/>
                <a:cs typeface="Calibri"/>
              </a:rPr>
              <a:t>Questa è una zona molto unita</a:t>
            </a:r>
          </a:p>
          <a:p>
            <a:pPr marL="514350" indent="-514350">
              <a:buAutoNum type="arabicPeriod"/>
            </a:pPr>
            <a:r>
              <a:rPr lang="it-IT" dirty="0">
                <a:ea typeface="Calibri"/>
                <a:cs typeface="Calibri"/>
              </a:rPr>
              <a:t>Le persone qui intorno sono disposte ad aiutare i vicini</a:t>
            </a:r>
          </a:p>
          <a:p>
            <a:pPr marL="514350" indent="-514350">
              <a:buAutoNum type="arabicPeriod"/>
            </a:pPr>
            <a:r>
              <a:rPr lang="it-IT" dirty="0">
                <a:ea typeface="Calibri"/>
                <a:cs typeface="Calibri"/>
              </a:rPr>
              <a:t>Le persone in quest'area condividono gli stessi valori</a:t>
            </a:r>
          </a:p>
          <a:p>
            <a:pPr marL="514350" indent="-514350">
              <a:buAutoNum type="arabicPeriod"/>
            </a:pPr>
            <a:r>
              <a:rPr lang="it-IT" dirty="0">
                <a:ea typeface="Calibri"/>
                <a:cs typeface="Calibri"/>
              </a:rPr>
              <a:t>Ci si può fidare delle persone in quest'area</a:t>
            </a:r>
          </a:p>
          <a:p>
            <a:pPr marL="514350" indent="-514350">
              <a:buAutoNum type="arabicPeriod"/>
            </a:pPr>
            <a:r>
              <a:rPr lang="it-IT" dirty="0">
                <a:ea typeface="Calibri"/>
                <a:cs typeface="Calibri"/>
              </a:rPr>
              <a:t>Le persone in quest'area vanno generalmente d'accordo tra loro</a:t>
            </a:r>
          </a:p>
          <a:p>
            <a:pPr marL="0" indent="0">
              <a:buNone/>
            </a:pPr>
            <a:endParaRPr lang="it-IT" dirty="0">
              <a:ea typeface="Calibri"/>
              <a:cs typeface="Calibri"/>
            </a:endParaRPr>
          </a:p>
          <a:p>
            <a:pPr marL="0" indent="0">
              <a:buNone/>
            </a:pPr>
            <a:endParaRPr lang="it-IT" dirty="0">
              <a:ea typeface="Calibri"/>
              <a:cs typeface="Calibri"/>
            </a:endParaRPr>
          </a:p>
        </p:txBody>
      </p:sp>
      <p:pic>
        <p:nvPicPr>
          <p:cNvPr id="3" name="Immagine 2" descr="Immagine che contiene Segnale stradale, cartello&#10;&#10;Descrizione generata automaticamente">
            <a:extLst>
              <a:ext uri="{FF2B5EF4-FFF2-40B4-BE49-F238E27FC236}">
                <a16:creationId xmlns:a16="http://schemas.microsoft.com/office/drawing/2014/main" id="{B464458A-ACF6-BE9A-1A7C-59033951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7649" y="1026819"/>
            <a:ext cx="222885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299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FA2701CB-145F-561B-A89B-03C7CE1CF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cs typeface="Calibri Light"/>
              </a:rPr>
              <a:t>Disuguaglianze di salute</a:t>
            </a:r>
            <a:endParaRPr lang="it-IT" dirty="0"/>
          </a:p>
        </p:txBody>
      </p:sp>
      <p:pic>
        <p:nvPicPr>
          <p:cNvPr id="2" name="Segnaposto contenuto 1" descr="Immagine che contiene testo, schermata, Carattere&#10;&#10;Descrizione generata automaticamente">
            <a:extLst>
              <a:ext uri="{FF2B5EF4-FFF2-40B4-BE49-F238E27FC236}">
                <a16:creationId xmlns:a16="http://schemas.microsoft.com/office/drawing/2014/main" id="{4F76BD1B-58C1-10BE-1F9A-5C632F2DB4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9630" y="1790967"/>
            <a:ext cx="8786518" cy="2059395"/>
          </a:xfr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BD72437F-F6E4-D62B-12F3-E5C1E6754402}"/>
              </a:ext>
            </a:extLst>
          </p:cNvPr>
          <p:cNvSpPr txBox="1"/>
          <p:nvPr/>
        </p:nvSpPr>
        <p:spPr>
          <a:xfrm>
            <a:off x="837260" y="4619037"/>
            <a:ext cx="160866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>
                <a:cs typeface="Calibri"/>
              </a:rPr>
              <a:t>691 indicatori  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C76E05B-6444-8CDC-E7D0-9AE45EA7E8F7}"/>
              </a:ext>
            </a:extLst>
          </p:cNvPr>
          <p:cNvSpPr txBox="1"/>
          <p:nvPr/>
        </p:nvSpPr>
        <p:spPr>
          <a:xfrm>
            <a:off x="3048001" y="4619037"/>
            <a:ext cx="27469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>
                <a:cs typeface="Calibri"/>
              </a:rPr>
              <a:t>Raggruppati in 120 "</a:t>
            </a:r>
            <a:r>
              <a:rPr lang="it-IT" dirty="0" err="1">
                <a:cs typeface="Calibri"/>
              </a:rPr>
              <a:t>topic</a:t>
            </a:r>
            <a:r>
              <a:rPr lang="it-IT" dirty="0">
                <a:cs typeface="Calibri"/>
              </a:rPr>
              <a:t>"</a:t>
            </a:r>
            <a:endParaRPr lang="it-IT" dirty="0" err="1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EB2E8F2-3D5D-E878-A314-285048E6E92F}"/>
              </a:ext>
            </a:extLst>
          </p:cNvPr>
          <p:cNvSpPr txBox="1"/>
          <p:nvPr/>
        </p:nvSpPr>
        <p:spPr>
          <a:xfrm>
            <a:off x="6481704" y="4619037"/>
            <a:ext cx="52399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dirty="0">
                <a:cs typeface="Calibri"/>
              </a:rPr>
              <a:t>34 </a:t>
            </a:r>
            <a:r>
              <a:rPr lang="it-IT" dirty="0" err="1">
                <a:cs typeface="Calibri"/>
              </a:rPr>
              <a:t>topic</a:t>
            </a:r>
            <a:r>
              <a:rPr lang="it-IT" dirty="0">
                <a:cs typeface="Calibri"/>
              </a:rPr>
              <a:t> selezionati per presenza di 5 o più indicatori </a:t>
            </a:r>
            <a:endParaRPr lang="it-IT" dirty="0"/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E5463550-B47A-8005-3CBC-E29A13977E86}"/>
              </a:ext>
            </a:extLst>
          </p:cNvPr>
          <p:cNvSpPr/>
          <p:nvPr/>
        </p:nvSpPr>
        <p:spPr>
          <a:xfrm>
            <a:off x="2483555" y="4703703"/>
            <a:ext cx="376296" cy="1975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A77F3EBA-FD71-34D9-5D4D-EABA38160910}"/>
              </a:ext>
            </a:extLst>
          </p:cNvPr>
          <p:cNvSpPr/>
          <p:nvPr/>
        </p:nvSpPr>
        <p:spPr>
          <a:xfrm>
            <a:off x="5954888" y="4703703"/>
            <a:ext cx="376296" cy="19755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73292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E144251-7B41-62D9-C4EA-321A2A735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4192"/>
            <a:ext cx="10515600" cy="547277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cs typeface="Calibri"/>
              </a:rPr>
              <a:t>Aspettativa di vita</a:t>
            </a:r>
          </a:p>
          <a:p>
            <a:r>
              <a:rPr lang="it-IT" dirty="0">
                <a:cs typeface="Calibri"/>
              </a:rPr>
              <a:t>Mortalità infantile</a:t>
            </a:r>
          </a:p>
          <a:p>
            <a:r>
              <a:rPr lang="it-IT" dirty="0">
                <a:cs typeface="Calibri"/>
              </a:rPr>
              <a:t>Obesità e sovrappeso</a:t>
            </a:r>
          </a:p>
          <a:p>
            <a:r>
              <a:rPr lang="it-IT" dirty="0">
                <a:cs typeface="Calibri"/>
              </a:rPr>
              <a:t>Tasso di mortalità</a:t>
            </a:r>
          </a:p>
          <a:p>
            <a:r>
              <a:rPr lang="it-IT" dirty="0">
                <a:cs typeface="Calibri"/>
              </a:rPr>
              <a:t>Tasso di fumatori</a:t>
            </a:r>
          </a:p>
          <a:p>
            <a:r>
              <a:rPr lang="it-IT" dirty="0">
                <a:cs typeface="Calibri"/>
              </a:rPr>
              <a:t>Disoccupazione</a:t>
            </a:r>
          </a:p>
          <a:p>
            <a:r>
              <a:rPr lang="it-IT" dirty="0">
                <a:cs typeface="Calibri"/>
              </a:rPr>
              <a:t>Patologie cardiovascolari / ipertensione</a:t>
            </a:r>
          </a:p>
          <a:p>
            <a:r>
              <a:rPr lang="it-IT" dirty="0">
                <a:cs typeface="Calibri"/>
              </a:rPr>
              <a:t>Condizioni socio-economiche</a:t>
            </a:r>
          </a:p>
          <a:p>
            <a:r>
              <a:rPr lang="it-IT" dirty="0">
                <a:cs typeface="Calibri"/>
              </a:rPr>
              <a:t>Benessere mentale</a:t>
            </a:r>
          </a:p>
          <a:p>
            <a:r>
              <a:rPr lang="it-IT" dirty="0">
                <a:cs typeface="Calibri"/>
              </a:rPr>
              <a:t>Stato di salute percepito</a:t>
            </a:r>
          </a:p>
        </p:txBody>
      </p:sp>
    </p:spTree>
    <p:extLst>
      <p:ext uri="{BB962C8B-B14F-4D97-AF65-F5344CB8AC3E}">
        <p14:creationId xmlns:p14="http://schemas.microsoft.com/office/powerpoint/2010/main" val="29686416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numero, schermata, Carattere&#10;&#10;Descrizione generata automaticamente">
            <a:extLst>
              <a:ext uri="{FF2B5EF4-FFF2-40B4-BE49-F238E27FC236}">
                <a16:creationId xmlns:a16="http://schemas.microsoft.com/office/drawing/2014/main" id="{BCFD4F90-2D5A-1404-9062-19A0284BA6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915" y="231746"/>
            <a:ext cx="7190170" cy="6231466"/>
          </a:xfrm>
        </p:spPr>
      </p:pic>
    </p:spTree>
    <p:extLst>
      <p:ext uri="{BB962C8B-B14F-4D97-AF65-F5344CB8AC3E}">
        <p14:creationId xmlns:p14="http://schemas.microsoft.com/office/powerpoint/2010/main" val="28493043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118241B-6171-4DE7-E06E-1FF7515EA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14439"/>
            <a:ext cx="10515600" cy="30625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cs typeface="Calibri"/>
              </a:rPr>
              <a:t>HLS-EU-Q6</a:t>
            </a:r>
          </a:p>
          <a:p>
            <a:endParaRPr lang="it-IT" dirty="0">
              <a:cs typeface="Calibri"/>
            </a:endParaRPr>
          </a:p>
          <a:p>
            <a:r>
              <a:rPr lang="it-IT" dirty="0">
                <a:cs typeface="Calibri"/>
              </a:rPr>
              <a:t>HLS-EU-Q16</a:t>
            </a:r>
          </a:p>
          <a:p>
            <a:endParaRPr lang="it-IT" dirty="0">
              <a:cs typeface="Calibri"/>
            </a:endParaRPr>
          </a:p>
          <a:p>
            <a:r>
              <a:rPr lang="it-IT" dirty="0" err="1">
                <a:cs typeface="Calibri"/>
              </a:rPr>
              <a:t>Newest</a:t>
            </a:r>
            <a:r>
              <a:rPr lang="it-IT" dirty="0">
                <a:cs typeface="Calibri"/>
              </a:rPr>
              <a:t> Vital </a:t>
            </a:r>
            <a:r>
              <a:rPr lang="it-IT" dirty="0" err="1">
                <a:cs typeface="Calibri"/>
              </a:rPr>
              <a:t>Sign</a:t>
            </a:r>
            <a:r>
              <a:rPr lang="it-IT" dirty="0">
                <a:cs typeface="Calibri"/>
              </a:rPr>
              <a:t> (NVS-IT)</a:t>
            </a:r>
          </a:p>
        </p:txBody>
      </p:sp>
      <p:pic>
        <p:nvPicPr>
          <p:cNvPr id="4" name="Immagine 3" descr="Immagine che contiene testo, Carattere, schermata&#10;&#10;Descrizione generata automaticamente">
            <a:extLst>
              <a:ext uri="{FF2B5EF4-FFF2-40B4-BE49-F238E27FC236}">
                <a16:creationId xmlns:a16="http://schemas.microsoft.com/office/drawing/2014/main" id="{126EC904-E409-9D10-377D-B80AA4391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5037" y="458820"/>
            <a:ext cx="8400814" cy="196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417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schermata, Elementi grafici, Carattere&#10;&#10;Descrizione generata automaticamente">
            <a:extLst>
              <a:ext uri="{FF2B5EF4-FFF2-40B4-BE49-F238E27FC236}">
                <a16:creationId xmlns:a16="http://schemas.microsoft.com/office/drawing/2014/main" id="{D842CABB-2223-8EC7-8CB6-8B988D20B1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942" r="12701"/>
          <a:stretch/>
        </p:blipFill>
        <p:spPr>
          <a:xfrm>
            <a:off x="1798420" y="437267"/>
            <a:ext cx="8596935" cy="5811247"/>
          </a:xfrm>
        </p:spPr>
      </p:pic>
    </p:spTree>
    <p:extLst>
      <p:ext uri="{BB962C8B-B14F-4D97-AF65-F5344CB8AC3E}">
        <p14:creationId xmlns:p14="http://schemas.microsoft.com/office/powerpoint/2010/main" val="1037163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3BD7C6-2B6D-42ED-2E22-81213764A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85106"/>
            <a:ext cx="10515600" cy="69185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dirty="0">
                <a:cs typeface="Calibri"/>
              </a:rPr>
              <a:t>yari.longobucco@unifi.it</a:t>
            </a:r>
            <a:endParaRPr lang="it-IT" dirty="0"/>
          </a:p>
        </p:txBody>
      </p:sp>
      <p:pic>
        <p:nvPicPr>
          <p:cNvPr id="4" name="Immagine 3" descr="Immagine che contiene testo, Carattere, calligrafia, tipografia&#10;&#10;Descrizione generata automaticamente">
            <a:extLst>
              <a:ext uri="{FF2B5EF4-FFF2-40B4-BE49-F238E27FC236}">
                <a16:creationId xmlns:a16="http://schemas.microsoft.com/office/drawing/2014/main" id="{A0CB29BA-584D-8AD3-CD0E-9BC56EF0E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964" y="717549"/>
            <a:ext cx="5176073" cy="395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76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Carattere, schermata, bianco&#10;&#10;Descrizione generata automaticamente">
            <a:extLst>
              <a:ext uri="{FF2B5EF4-FFF2-40B4-BE49-F238E27FC236}">
                <a16:creationId xmlns:a16="http://schemas.microsoft.com/office/drawing/2014/main" id="{37BC7302-09DF-89E6-B8CA-0779D6A9A6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8964" y="440441"/>
            <a:ext cx="10254073" cy="1947631"/>
          </a:xfrm>
        </p:spPr>
      </p:pic>
      <p:pic>
        <p:nvPicPr>
          <p:cNvPr id="5" name="Immagine 4" descr="Immagine che contiene schizzo, nero, schermata, bianco&#10;&#10;Descrizione generata automaticamente">
            <a:extLst>
              <a:ext uri="{FF2B5EF4-FFF2-40B4-BE49-F238E27FC236}">
                <a16:creationId xmlns:a16="http://schemas.microsoft.com/office/drawing/2014/main" id="{81876D4A-A435-9DC1-9FC7-BCC5D6874B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6851" y="2281752"/>
            <a:ext cx="6214533" cy="103528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6E5DADA-7DF0-EB0A-CA24-06B5F3EEC85D}"/>
              </a:ext>
            </a:extLst>
          </p:cNvPr>
          <p:cNvSpPr txBox="1"/>
          <p:nvPr/>
        </p:nvSpPr>
        <p:spPr>
          <a:xfrm>
            <a:off x="966438" y="3837878"/>
            <a:ext cx="10259121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 algn="just">
              <a:buFont typeface="Arial"/>
              <a:buChar char="•"/>
            </a:pPr>
            <a:r>
              <a:rPr lang="it-IT" sz="2800">
                <a:cs typeface="Calibri"/>
              </a:rPr>
              <a:t>1536 studi analizzati, 36 inclusi nella revisione</a:t>
            </a:r>
          </a:p>
          <a:p>
            <a:pPr marL="457200" indent="-457200" algn="just">
              <a:buFont typeface="Arial"/>
              <a:buChar char="•"/>
            </a:pPr>
            <a:endParaRPr lang="it-IT" sz="2800">
              <a:cs typeface="Calibri"/>
            </a:endParaRPr>
          </a:p>
          <a:p>
            <a:pPr marL="457200" indent="-457200" algn="just">
              <a:buFont typeface="Arial"/>
              <a:buChar char="•"/>
            </a:pPr>
            <a:r>
              <a:rPr lang="it-IT" sz="2800">
                <a:cs typeface="Calibri"/>
              </a:rPr>
              <a:t>Non è presente uno strumento in grado di effettuare  l'accertamento alla comunità in modo secondo quanto definito dall'OMS</a:t>
            </a:r>
            <a:endParaRPr lang="it-IT">
              <a:cs typeface="Calibri" panose="020F0502020204030204"/>
            </a:endParaRPr>
          </a:p>
          <a:p>
            <a:pPr algn="r"/>
            <a:endParaRPr lang="it-IT" sz="1600">
              <a:cs typeface="Calibri"/>
            </a:endParaRPr>
          </a:p>
          <a:p>
            <a:pPr algn="r"/>
            <a:r>
              <a:rPr lang="it-IT" sz="1600">
                <a:cs typeface="Calibri"/>
              </a:rPr>
              <a:t>Community Health </a:t>
            </a:r>
            <a:r>
              <a:rPr lang="it-IT" sz="1600" err="1">
                <a:cs typeface="Calibri"/>
              </a:rPr>
              <a:t>Needs</a:t>
            </a:r>
            <a:r>
              <a:rPr lang="it-IT" sz="1600">
                <a:cs typeface="Calibri"/>
              </a:rPr>
              <a:t> </a:t>
            </a:r>
            <a:r>
              <a:rPr lang="it-IT" sz="1600" err="1">
                <a:cs typeface="Calibri"/>
              </a:rPr>
              <a:t>Assessment</a:t>
            </a:r>
            <a:r>
              <a:rPr lang="it-IT" sz="1600">
                <a:cs typeface="Calibri"/>
              </a:rPr>
              <a:t>: An </a:t>
            </a:r>
            <a:r>
              <a:rPr lang="it-IT" sz="1600" err="1">
                <a:cs typeface="Calibri"/>
              </a:rPr>
              <a:t>Introductory</a:t>
            </a:r>
            <a:r>
              <a:rPr lang="it-IT" sz="1600">
                <a:cs typeface="Calibri"/>
              </a:rPr>
              <a:t> Guide for the Family Health Nurse in Europe. WHO, 2001.</a:t>
            </a:r>
          </a:p>
          <a:p>
            <a:pPr marL="457200" indent="-457200" algn="just">
              <a:buFont typeface="Arial"/>
              <a:buChar char="•"/>
            </a:pPr>
            <a:endParaRPr lang="it-IT" sz="28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070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37785B-1116-A9B1-D86A-AC71DC685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3330"/>
            <a:ext cx="10515600" cy="195244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it-IT" sz="3200">
                <a:cs typeface="Calibri"/>
              </a:rPr>
              <a:t>Salute della comunità</a:t>
            </a:r>
            <a:endParaRPr lang="it-IT" sz="3200"/>
          </a:p>
          <a:p>
            <a:pPr marL="0" indent="0" algn="ctr">
              <a:buNone/>
            </a:pPr>
            <a:r>
              <a:rPr lang="it-IT" sz="4000">
                <a:cs typeface="Calibri"/>
              </a:rPr>
              <a:t>≠</a:t>
            </a:r>
          </a:p>
          <a:p>
            <a:pPr marL="0" indent="0" algn="ctr">
              <a:buNone/>
            </a:pPr>
            <a:r>
              <a:rPr lang="it-IT" sz="3200">
                <a:cs typeface="Calibri"/>
              </a:rPr>
              <a:t>Somma della salute dei suoi singoli membri</a:t>
            </a:r>
          </a:p>
        </p:txBody>
      </p:sp>
      <p:pic>
        <p:nvPicPr>
          <p:cNvPr id="4" name="Immagine 3" descr="Immagine che contiene calligrafia, lavagna, bianco e nero, testo&#10;&#10;Descrizione generata automaticamente">
            <a:extLst>
              <a:ext uri="{FF2B5EF4-FFF2-40B4-BE49-F238E27FC236}">
                <a16:creationId xmlns:a16="http://schemas.microsoft.com/office/drawing/2014/main" id="{BEF2D266-4A5B-7181-DA4A-926551518A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734733"/>
            <a:ext cx="6096000" cy="375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98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numero, schermata, Parallelo&#10;&#10;Descrizione generata automaticamente">
            <a:extLst>
              <a:ext uri="{FF2B5EF4-FFF2-40B4-BE49-F238E27FC236}">
                <a16:creationId xmlns:a16="http://schemas.microsoft.com/office/drawing/2014/main" id="{DD0C0DD8-06B2-9EF5-7BC7-5C24FF54A6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2379" y="361689"/>
            <a:ext cx="11147777" cy="6143436"/>
          </a:xfr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7EC3E5F7-95C4-EAF0-EB02-4DB78F9484AF}"/>
              </a:ext>
            </a:extLst>
          </p:cNvPr>
          <p:cNvSpPr/>
          <p:nvPr/>
        </p:nvSpPr>
        <p:spPr>
          <a:xfrm>
            <a:off x="3048000" y="724370"/>
            <a:ext cx="1429925" cy="3198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C845DED-15B7-EB80-0DF2-C6949FBDE450}"/>
              </a:ext>
            </a:extLst>
          </p:cNvPr>
          <p:cNvSpPr/>
          <p:nvPr/>
        </p:nvSpPr>
        <p:spPr>
          <a:xfrm>
            <a:off x="10856148" y="620888"/>
            <a:ext cx="799629" cy="507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23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01DDE9-6355-1E22-FDAF-F9D9F50EE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>
                <a:ea typeface="Calibri Light"/>
                <a:cs typeface="Calibri Light"/>
              </a:rPr>
              <a:t>"Profilare la popolazione": situazione attuale </a:t>
            </a:r>
            <a:endParaRPr lang="it-IT"/>
          </a:p>
        </p:txBody>
      </p:sp>
      <p:pic>
        <p:nvPicPr>
          <p:cNvPr id="4" name="Segnaposto contenuto 3" descr="Immagine che contiene testo, schermata, diagramma, linea&#10;&#10;Descrizione generata automaticamente">
            <a:extLst>
              <a:ext uri="{FF2B5EF4-FFF2-40B4-BE49-F238E27FC236}">
                <a16:creationId xmlns:a16="http://schemas.microsoft.com/office/drawing/2014/main" id="{100583A5-74FD-4095-2A1E-77E249EE73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7259" y="1692130"/>
            <a:ext cx="10969037" cy="4383142"/>
          </a:xfr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9018C5A-3727-5B40-8AC9-DB169E2BFCBA}"/>
              </a:ext>
            </a:extLst>
          </p:cNvPr>
          <p:cNvSpPr txBox="1"/>
          <p:nvPr/>
        </p:nvSpPr>
        <p:spPr>
          <a:xfrm>
            <a:off x="1025407" y="6274740"/>
            <a:ext cx="107808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err="1">
                <a:ea typeface="Calibri"/>
                <a:cs typeface="Calibri"/>
              </a:rPr>
              <a:t>ReportER</a:t>
            </a:r>
            <a:r>
              <a:rPr lang="it-IT">
                <a:ea typeface="Calibri"/>
                <a:cs typeface="Calibri"/>
              </a:rPr>
              <a:t> – anno 2022                                                                  Grazie ad Angela </a:t>
            </a:r>
            <a:r>
              <a:rPr lang="it-IT" err="1">
                <a:ea typeface="Calibri"/>
                <a:cs typeface="Calibri"/>
              </a:rPr>
              <a:t>Peghetti</a:t>
            </a:r>
            <a:r>
              <a:rPr lang="it-IT">
                <a:ea typeface="Calibri"/>
                <a:cs typeface="Calibri"/>
              </a:rPr>
              <a:t> per l'estrapolazione dei dati!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187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schermata, numero, Carattere&#10;&#10;Descrizione generata automaticamente">
            <a:extLst>
              <a:ext uri="{FF2B5EF4-FFF2-40B4-BE49-F238E27FC236}">
                <a16:creationId xmlns:a16="http://schemas.microsoft.com/office/drawing/2014/main" id="{5C2857FB-1CF2-02F8-E1D8-5B3C8911F1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259" y="1398451"/>
            <a:ext cx="11477036" cy="3625243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6047BB6-CAA3-EFF0-A17E-2CDF8B96655A}"/>
              </a:ext>
            </a:extLst>
          </p:cNvPr>
          <p:cNvSpPr txBox="1"/>
          <p:nvPr/>
        </p:nvSpPr>
        <p:spPr>
          <a:xfrm>
            <a:off x="1025407" y="6274740"/>
            <a:ext cx="107808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err="1">
                <a:ea typeface="Calibri"/>
                <a:cs typeface="Calibri"/>
              </a:rPr>
              <a:t>ReportER</a:t>
            </a:r>
            <a:r>
              <a:rPr lang="it-IT">
                <a:ea typeface="Calibri"/>
                <a:cs typeface="Calibri"/>
              </a:rPr>
              <a:t> – anno 2022                                                                  Grazie ad Angela </a:t>
            </a:r>
            <a:r>
              <a:rPr lang="it-IT" err="1">
                <a:ea typeface="Calibri"/>
                <a:cs typeface="Calibri"/>
              </a:rPr>
              <a:t>Peghetti</a:t>
            </a:r>
            <a:r>
              <a:rPr lang="it-IT">
                <a:ea typeface="Calibri"/>
                <a:cs typeface="Calibri"/>
              </a:rPr>
              <a:t> per l'estrapolazione dei dati!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8737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EBA77472-EBFA-B449-9C30-B9899BBD163C}"/>
              </a:ext>
            </a:extLst>
          </p:cNvPr>
          <p:cNvSpPr/>
          <p:nvPr/>
        </p:nvSpPr>
        <p:spPr>
          <a:xfrm>
            <a:off x="107210" y="707818"/>
            <a:ext cx="3200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b="1">
                <a:solidFill>
                  <a:srgbClr val="FFFFFF"/>
                </a:solidFill>
              </a:rPr>
              <a:t>Paziente “indifferenziato”</a:t>
            </a:r>
          </a:p>
        </p:txBody>
      </p:sp>
      <p:graphicFrame>
        <p:nvGraphicFramePr>
          <p:cNvPr id="13" name="Tabella 12">
            <a:extLst>
              <a:ext uri="{FF2B5EF4-FFF2-40B4-BE49-F238E27FC236}">
                <a16:creationId xmlns:a16="http://schemas.microsoft.com/office/drawing/2014/main" id="{76B6B3E8-5255-754C-A9FD-C9BB7D56C5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415272"/>
              </p:ext>
            </p:extLst>
          </p:nvPr>
        </p:nvGraphicFramePr>
        <p:xfrm>
          <a:off x="3460010" y="154575"/>
          <a:ext cx="8602134" cy="6374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6242">
                  <a:extLst>
                    <a:ext uri="{9D8B030D-6E8A-4147-A177-3AD203B41FA5}">
                      <a16:colId xmlns:a16="http://schemas.microsoft.com/office/drawing/2014/main" val="3987679190"/>
                    </a:ext>
                  </a:extLst>
                </a:gridCol>
                <a:gridCol w="999933">
                  <a:extLst>
                    <a:ext uri="{9D8B030D-6E8A-4147-A177-3AD203B41FA5}">
                      <a16:colId xmlns:a16="http://schemas.microsoft.com/office/drawing/2014/main" val="2807189896"/>
                    </a:ext>
                  </a:extLst>
                </a:gridCol>
                <a:gridCol w="1243134">
                  <a:extLst>
                    <a:ext uri="{9D8B030D-6E8A-4147-A177-3AD203B41FA5}">
                      <a16:colId xmlns:a16="http://schemas.microsoft.com/office/drawing/2014/main" val="179616360"/>
                    </a:ext>
                  </a:extLst>
                </a:gridCol>
                <a:gridCol w="1338088">
                  <a:extLst>
                    <a:ext uri="{9D8B030D-6E8A-4147-A177-3AD203B41FA5}">
                      <a16:colId xmlns:a16="http://schemas.microsoft.com/office/drawing/2014/main" val="2510655432"/>
                    </a:ext>
                  </a:extLst>
                </a:gridCol>
                <a:gridCol w="898196">
                  <a:extLst>
                    <a:ext uri="{9D8B030D-6E8A-4147-A177-3AD203B41FA5}">
                      <a16:colId xmlns:a16="http://schemas.microsoft.com/office/drawing/2014/main" val="3297982353"/>
                    </a:ext>
                  </a:extLst>
                </a:gridCol>
                <a:gridCol w="2446541">
                  <a:extLst>
                    <a:ext uri="{9D8B030D-6E8A-4147-A177-3AD203B41FA5}">
                      <a16:colId xmlns:a16="http://schemas.microsoft.com/office/drawing/2014/main" val="2962733137"/>
                    </a:ext>
                  </a:extLst>
                </a:gridCol>
              </a:tblGrid>
              <a:tr h="5812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AUSL di residenza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BIANCO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VERDE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GIALLO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ROSSO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TOTALE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anchor="ctr"/>
                </a:tc>
                <a:extLst>
                  <a:ext uri="{0D108BD9-81ED-4DB2-BD59-A6C34878D82A}">
                    <a16:rowId xmlns:a16="http://schemas.microsoft.com/office/drawing/2014/main" val="841362768"/>
                  </a:ext>
                </a:extLst>
              </a:tr>
              <a:tr h="347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PIACENZA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57,8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259,0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50,7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10,5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378,0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723219442"/>
                  </a:ext>
                </a:extLst>
              </a:tr>
              <a:tr h="347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PARMA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21,2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214,2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67,7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7,1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310,2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422113902"/>
                  </a:ext>
                </a:extLst>
              </a:tr>
              <a:tr h="5392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REGGIO EMILIA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52,4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228,4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65,9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7,6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354,2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492909367"/>
                  </a:ext>
                </a:extLst>
              </a:tr>
              <a:tr h="347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MODENA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49,7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281,9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82,2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6,8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420,6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3797948162"/>
                  </a:ext>
                </a:extLst>
              </a:tr>
              <a:tr h="347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BOLOGNA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99,0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257,7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63,5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7,1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427,3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470458384"/>
                  </a:ext>
                </a:extLst>
              </a:tr>
              <a:tr h="347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IMOLA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69,6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224,0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88,7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10,2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392,5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752648536"/>
                  </a:ext>
                </a:extLst>
              </a:tr>
              <a:tr h="347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FERRARA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33,1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270,9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97,5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11,4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413,0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061969088"/>
                  </a:ext>
                </a:extLst>
              </a:tr>
              <a:tr h="347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ROMAGNA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42,2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266,2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83,8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12,0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404,1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3103762255"/>
                  </a:ext>
                </a:extLst>
              </a:tr>
              <a:tr h="3471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bg1"/>
                          </a:solidFill>
                          <a:effectLst/>
                        </a:rPr>
                        <a:t>TOTALE</a:t>
                      </a:r>
                      <a:endParaRPr lang="it-IT" sz="180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54,8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255,9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74,8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9,0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394,5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2156020011"/>
                  </a:ext>
                </a:extLst>
              </a:tr>
              <a:tr h="1258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 b="1">
                          <a:solidFill>
                            <a:srgbClr val="FF0000"/>
                          </a:solidFill>
                          <a:effectLst/>
                        </a:rPr>
                        <a:t>Nella maggior parte dei casi questa tipologia di pazienti potrebbe essere intercettata in maniera preventiva</a:t>
                      </a:r>
                      <a:endParaRPr lang="it-IT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1200"/>
                        </a:spcAft>
                      </a:pPr>
                      <a:r>
                        <a:rPr lang="it-IT" sz="2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it-IT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0" marR="76200" marT="28575" marB="28575" anchor="ctr"/>
                </a:tc>
                <a:extLst>
                  <a:ext uri="{0D108BD9-81ED-4DB2-BD59-A6C34878D82A}">
                    <a16:rowId xmlns:a16="http://schemas.microsoft.com/office/drawing/2014/main" val="1019465853"/>
                  </a:ext>
                </a:extLst>
              </a:tr>
            </a:tbl>
          </a:graphicData>
        </a:graphic>
      </p:graphicFrame>
      <p:sp>
        <p:nvSpPr>
          <p:cNvPr id="14" name="Rettangolo 13">
            <a:extLst>
              <a:ext uri="{FF2B5EF4-FFF2-40B4-BE49-F238E27FC236}">
                <a16:creationId xmlns:a16="http://schemas.microsoft.com/office/drawing/2014/main" id="{4F7FEBEC-06A9-B64F-B966-DED9DC5A90BB}"/>
              </a:ext>
            </a:extLst>
          </p:cNvPr>
          <p:cNvSpPr/>
          <p:nvPr/>
        </p:nvSpPr>
        <p:spPr>
          <a:xfrm>
            <a:off x="107210" y="2202812"/>
            <a:ext cx="30593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>
                <a:solidFill>
                  <a:srgbClr val="FFFFFF"/>
                </a:solidFill>
              </a:rPr>
              <a:t>Pronto Soccorso - Numero di accessi x1000 abitanti per AUSL di residenza e Gravità del paziente</a:t>
            </a:r>
          </a:p>
          <a:p>
            <a:endParaRPr lang="it-IT" sz="2400">
              <a:solidFill>
                <a:srgbClr val="FFFFFF"/>
              </a:solidFill>
            </a:endParaRPr>
          </a:p>
          <a:p>
            <a:r>
              <a:rPr lang="it-IT" sz="2400">
                <a:solidFill>
                  <a:srgbClr val="FFFFFF"/>
                </a:solidFill>
              </a:rPr>
              <a:t>(ab. 4.500.000)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36A00B9-33C2-C74E-83AC-1712DB1400EF}"/>
              </a:ext>
            </a:extLst>
          </p:cNvPr>
          <p:cNvSpPr txBox="1"/>
          <p:nvPr/>
        </p:nvSpPr>
        <p:spPr>
          <a:xfrm>
            <a:off x="7761077" y="5068613"/>
            <a:ext cx="429476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/>
              <a:t>Codici bianchi – 243.586</a:t>
            </a:r>
          </a:p>
          <a:p>
            <a:r>
              <a:rPr lang="it-IT" sz="3200" b="1"/>
              <a:t>Codici verdi – 1.137.475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4DCC91FD-90B2-F341-915E-B825561B829D}"/>
              </a:ext>
            </a:extLst>
          </p:cNvPr>
          <p:cNvSpPr/>
          <p:nvPr/>
        </p:nvSpPr>
        <p:spPr>
          <a:xfrm>
            <a:off x="-2883" y="5068613"/>
            <a:ext cx="26247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Banca dati PS - Regione Emilia-Romagna</a:t>
            </a:r>
            <a:r>
              <a:rPr lang="it-IT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D190F06-0C8A-C7D7-EE51-B20F0A835EFC}"/>
              </a:ext>
            </a:extLst>
          </p:cNvPr>
          <p:cNvSpPr txBox="1"/>
          <p:nvPr/>
        </p:nvSpPr>
        <p:spPr>
          <a:xfrm>
            <a:off x="8325555" y="6312370"/>
            <a:ext cx="396992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>
                <a:ea typeface="Calibri"/>
                <a:cs typeface="Calibri"/>
              </a:rPr>
              <a:t>Grazie ad Angela </a:t>
            </a:r>
            <a:r>
              <a:rPr lang="it-IT" err="1">
                <a:ea typeface="Calibri"/>
                <a:cs typeface="Calibri"/>
              </a:rPr>
              <a:t>Peghetti</a:t>
            </a:r>
            <a:r>
              <a:rPr lang="it-IT">
                <a:ea typeface="Calibri"/>
                <a:cs typeface="Calibri"/>
              </a:rPr>
              <a:t> per la slide!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5833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30</Slides>
  <Notes>4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1" baseType="lpstr">
      <vt:lpstr>Tema di Office</vt:lpstr>
      <vt:lpstr>Presentazione standard di PowerPoint</vt:lpstr>
      <vt:lpstr>Perché misurare?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"Profilare la popolazione": situazione attuale 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Traiettorie dell'invecchiamento</vt:lpstr>
      <vt:lpstr>Fragilità: quale modello?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Ma soprattutto...</vt:lpstr>
      <vt:lpstr>Coinvolgere la comunità...</vt:lpstr>
      <vt:lpstr>Coinvolgere la comunità...</vt:lpstr>
      <vt:lpstr>Presentazione standard di PowerPoint</vt:lpstr>
      <vt:lpstr>Livello "Famiglia"</vt:lpstr>
      <vt:lpstr>Livello "Comunità"</vt:lpstr>
      <vt:lpstr>Coesione sociale</vt:lpstr>
      <vt:lpstr>Disuguaglianze di salute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/>
  <cp:revision>155</cp:revision>
  <dcterms:created xsi:type="dcterms:W3CDTF">2023-11-27T19:16:35Z</dcterms:created>
  <dcterms:modified xsi:type="dcterms:W3CDTF">2023-11-30T07:25:47Z</dcterms:modified>
</cp:coreProperties>
</file>