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5" r:id="rId4"/>
  </p:sldMasterIdLst>
  <p:notesMasterIdLst>
    <p:notesMasterId r:id="rId20"/>
  </p:notesMasterIdLst>
  <p:handoutMasterIdLst>
    <p:handoutMasterId r:id="rId21"/>
  </p:handoutMasterIdLst>
  <p:sldIdLst>
    <p:sldId id="257" r:id="rId5"/>
    <p:sldId id="389" r:id="rId6"/>
    <p:sldId id="317" r:id="rId7"/>
    <p:sldId id="393" r:id="rId8"/>
    <p:sldId id="395" r:id="rId9"/>
    <p:sldId id="396" r:id="rId10"/>
    <p:sldId id="392" r:id="rId11"/>
    <p:sldId id="384" r:id="rId12"/>
    <p:sldId id="284" r:id="rId13"/>
    <p:sldId id="291" r:id="rId14"/>
    <p:sldId id="290" r:id="rId15"/>
    <p:sldId id="288" r:id="rId16"/>
    <p:sldId id="292" r:id="rId17"/>
    <p:sldId id="397" r:id="rId18"/>
    <p:sldId id="391" r:id="rId19"/>
  </p:sldIdLst>
  <p:sldSz cx="12192000" cy="6858000"/>
  <p:notesSz cx="6858000" cy="9144000"/>
  <p:defaultTextStyle>
    <a:defPPr rtl="0"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>
          <p15:clr>
            <a:srgbClr val="F26B43"/>
          </p15:clr>
        </p15:guide>
        <p15:guide id="3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E8DA"/>
    <a:srgbClr val="3733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3725" autoAdjust="0"/>
  </p:normalViewPr>
  <p:slideViewPr>
    <p:cSldViewPr snapToGrid="0">
      <p:cViewPr varScale="1">
        <p:scale>
          <a:sx n="67" d="100"/>
          <a:sy n="67" d="100"/>
        </p:scale>
        <p:origin x="644" y="36"/>
      </p:cViewPr>
      <p:guideLst>
        <p:guide pos="3840"/>
        <p:guide orient="horz" pos="2160"/>
      </p:guideLst>
    </p:cSldViewPr>
  </p:slideViewPr>
  <p:outlineViewPr>
    <p:cViewPr>
      <p:scale>
        <a:sx n="33" d="100"/>
        <a:sy n="33" d="100"/>
      </p:scale>
      <p:origin x="0" y="-2709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1324"/>
    </p:cViewPr>
  </p:sorterViewPr>
  <p:notesViewPr>
    <p:cSldViewPr snapToGrid="0">
      <p:cViewPr varScale="1">
        <p:scale>
          <a:sx n="114" d="100"/>
          <a:sy n="114" d="100"/>
        </p:scale>
        <p:origin x="1476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id="{D1471C2C-1567-47F4-803E-468024209D9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it-IT" dirty="0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058F5B09-2954-46C6-97BB-9E10649FE2C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8AA9267B-D033-4281-9B63-4F1C99F84ECB}" type="datetime1">
              <a:rPr lang="it-IT" smtClean="0"/>
              <a:t>24/11/2023</a:t>
            </a:fld>
            <a:endParaRPr lang="it-IT" dirty="0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E39A204B-EBA9-4C6D-BFB2-A104F00C8E2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it-IT" dirty="0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855F72FC-4D2D-4E5B-A4DD-62E2C822FB1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023CDBB5-5B4A-4483-935D-A73935186B4D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1923779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it-IT" noProof="0" dirty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4914B1D0-FE53-4228-9958-6714ED036DFC}" type="datetime1">
              <a:rPr lang="it-IT" smtClean="0"/>
              <a:t>24/11/2023</a:t>
            </a:fld>
            <a:endParaRPr lang="it-IT" dirty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it-IT" noProof="0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it-IT" dirty="0"/>
              <a:t>Fare clic per modificare lo stile del titolo</a:t>
            </a:r>
          </a:p>
          <a:p>
            <a:pPr lvl="1" rtl="0"/>
            <a:r>
              <a:rPr lang="it-IT" dirty="0"/>
              <a:t>Secondo livello</a:t>
            </a:r>
          </a:p>
          <a:p>
            <a:pPr lvl="2" rtl="0"/>
            <a:r>
              <a:rPr lang="it-IT" dirty="0"/>
              <a:t>Terzo livello</a:t>
            </a:r>
          </a:p>
          <a:p>
            <a:pPr lvl="3" rtl="0"/>
            <a:r>
              <a:rPr lang="it-IT" dirty="0"/>
              <a:t>Quarto livello</a:t>
            </a:r>
          </a:p>
          <a:p>
            <a:pPr lvl="4" rtl="0"/>
            <a:r>
              <a:rPr lang="it-IT" dirty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it-IT" noProof="0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E7CCE34D-CFF1-4FFE-815B-D050E7ED2DFD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3979362889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983A999-5E0E-42CA-8400-604AE921FF7C}" type="slidenum">
              <a:rPr lang="it-IT" smtClean="0"/>
              <a:t>1</a:t>
            </a:fld>
            <a:endParaRPr lang="it-IT" dirty="0"/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C7DE13F-B5DE-4C87-A69A-46B39231F29B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ED0E25CE-2187-4FD8-A3DF-F80FE2E1CB4B}" type="datetime1">
              <a:rPr lang="it-IT" smtClean="0"/>
              <a:t>24/11/2023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608359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983A999-5E0E-42CA-8400-604AE921FF7C}" type="slidenum">
              <a:rPr lang="it-IT" smtClean="0"/>
              <a:t>3</a:t>
            </a:fld>
            <a:endParaRPr lang="it-IT" dirty="0"/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5CF4C4C1-F3E0-4C63-BC0E-6368F730C337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FEB3DC6C-4D4B-4B08-AA70-0D4E074C1755}" type="datetime1">
              <a:rPr lang="it-IT" smtClean="0"/>
              <a:t>24/11/2023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865501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983A999-5E0E-42CA-8400-604AE921FF7C}" type="slidenum">
              <a:rPr lang="it-IT" smtClean="0"/>
              <a:t>8</a:t>
            </a:fld>
            <a:endParaRPr lang="it-IT" dirty="0"/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FA6D876-67AC-48DE-B1AE-755434EF82EC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8F1381FF-EE69-4B57-8BB1-2501E531BBFF}" type="datetime1">
              <a:rPr lang="it-IT" smtClean="0"/>
              <a:t>24/11/2023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003312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PERSONE, PROSSIMITÀ,RELAZIONE DI CURA: nuove strade per la comunità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B2E29-46D0-4354-AA70-57A28BA470B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577165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PERSONE, PROSSIMITÀ,RELAZIONE DI CURA: nuove strade per la comunità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B2E29-46D0-4354-AA70-57A28BA470B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630509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PERSONE, PROSSIMITÀ,RELAZIONE DI CURA: nuove strade per la comunità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B2E29-46D0-4354-AA70-57A28BA470B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206870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1">
            <a:extLst>
              <a:ext uri="{FF2B5EF4-FFF2-40B4-BE49-F238E27FC236}">
                <a16:creationId xmlns:a16="http://schemas.microsoft.com/office/drawing/2014/main" id="{9E68F591-F3C7-4872-BBA0-0693794F4F1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999414" y="1051551"/>
            <a:ext cx="3565524" cy="2384898"/>
          </a:xfrm>
        </p:spPr>
        <p:txBody>
          <a:bodyPr rtlCol="0" anchor="b" anchorCtr="0">
            <a:noAutofit/>
          </a:bodyPr>
          <a:lstStyle/>
          <a:p>
            <a:pPr rtl="0"/>
            <a:r>
              <a:rPr lang="it-IT" sz="4800"/>
              <a:t>3DFloat</a:t>
            </a:r>
          </a:p>
        </p:txBody>
      </p:sp>
      <p:sp>
        <p:nvSpPr>
          <p:cNvPr id="14" name="Segnaposto immagine 13">
            <a:extLst>
              <a:ext uri="{FF2B5EF4-FFF2-40B4-BE49-F238E27FC236}">
                <a16:creationId xmlns:a16="http://schemas.microsoft.com/office/drawing/2014/main" id="{967766A8-18D5-4391-8DB7-7BFF6427636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7452360" cy="6858000"/>
          </a:xfrm>
          <a:solidFill>
            <a:schemeClr val="accent5"/>
          </a:solidFill>
        </p:spPr>
        <p:txBody>
          <a:bodyPr rtlCol="0">
            <a:noAutofit/>
          </a:bodyPr>
          <a:lstStyle/>
          <a:p>
            <a:pPr rtl="0"/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8" name="Ovale 7">
            <a:extLst>
              <a:ext uri="{FF2B5EF4-FFF2-40B4-BE49-F238E27FC236}">
                <a16:creationId xmlns:a16="http://schemas.microsoft.com/office/drawing/2014/main" id="{938AD48E-7D67-4BE9-97B6-DB64DE5253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>
          <a:xfrm>
            <a:off x="7999413" y="445272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it-IT" dirty="0"/>
          </a:p>
        </p:txBody>
      </p:sp>
      <p:grpSp>
        <p:nvGrpSpPr>
          <p:cNvPr id="9" name="Gruppo 8">
            <a:extLst>
              <a:ext uri="{FF2B5EF4-FFF2-40B4-BE49-F238E27FC236}">
                <a16:creationId xmlns:a16="http://schemas.microsoft.com/office/drawing/2014/main" id="{EB6FF8E2-165B-49EB-8120-14190F9491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5400000">
            <a:off x="10915300" y="5534727"/>
            <a:ext cx="667802" cy="631474"/>
            <a:chOff x="10478914" y="1506691"/>
            <a:chExt cx="667802" cy="631474"/>
          </a:xfrm>
        </p:grpSpPr>
        <p:sp>
          <p:nvSpPr>
            <p:cNvPr id="10" name="Figura a mano libera: Forma 9">
              <a:extLst>
                <a:ext uri="{FF2B5EF4-FFF2-40B4-BE49-F238E27FC236}">
                  <a16:creationId xmlns:a16="http://schemas.microsoft.com/office/drawing/2014/main" id="{79B763A7-EE7D-4306-8306-01E8C86E6350}"/>
                </a:ext>
              </a:extLst>
            </p:cNvPr>
            <p:cNvSpPr>
              <a:spLocks noChangeAspect="1"/>
            </p:cNvSpPr>
            <p:nvPr/>
          </p:nvSpPr>
          <p:spPr>
            <a:xfrm rot="8100000">
              <a:off x="10606715" y="1506691"/>
              <a:ext cx="540001" cy="631474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80000"/>
                    <a:lumOff val="20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101600" dist="50800" dir="7320000">
                <a:schemeClr val="accent1">
                  <a:lumMod val="60000"/>
                  <a:lumOff val="4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it-IT" dirty="0"/>
            </a:p>
          </p:txBody>
        </p:sp>
        <p:sp>
          <p:nvSpPr>
            <p:cNvPr id="11" name="Ovale 10">
              <a:extLst>
                <a:ext uri="{FF2B5EF4-FFF2-40B4-BE49-F238E27FC236}">
                  <a16:creationId xmlns:a16="http://schemas.microsoft.com/office/drawing/2014/main" id="{4B3A935F-6844-4FCE-B0AE-5492715A58F1}"/>
                </a:ext>
              </a:extLst>
            </p:cNvPr>
            <p:cNvSpPr/>
            <p:nvPr/>
          </p:nvSpPr>
          <p:spPr>
            <a:xfrm rot="13500000">
              <a:off x="10613915" y="1424627"/>
              <a:ext cx="270000" cy="540001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it-IT" dirty="0"/>
            </a:p>
          </p:txBody>
        </p:sp>
      </p:grp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B16EB97-6E8A-4B50-8701-7CB158044DC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999413" y="3568700"/>
            <a:ext cx="3565524" cy="1731963"/>
          </a:xfrm>
        </p:spPr>
        <p:txBody>
          <a:bodyPr rtlCol="0">
            <a:noAutofit/>
          </a:bodyPr>
          <a:lstStyle>
            <a:lvl1pPr>
              <a:buNone/>
              <a:defRPr sz="2000"/>
            </a:lvl1pPr>
            <a:lvl2pPr>
              <a:buNone/>
              <a:defRPr sz="2000"/>
            </a:lvl2pPr>
            <a:lvl3pPr>
              <a:buNone/>
              <a:defRPr sz="2000"/>
            </a:lvl3pPr>
            <a:lvl4pPr>
              <a:buNone/>
              <a:defRPr sz="2000"/>
            </a:lvl4pPr>
            <a:lvl5pPr>
              <a:buNone/>
              <a:defRPr sz="2000"/>
            </a:lvl5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27100991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1">
            <a:extLst>
              <a:ext uri="{FF2B5EF4-FFF2-40B4-BE49-F238E27FC236}">
                <a16:creationId xmlns:a16="http://schemas.microsoft.com/office/drawing/2014/main" id="{C0923D16-1EC5-4C17-ABA8-B13A1256B3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549275"/>
            <a:ext cx="3565524" cy="1997855"/>
          </a:xfrm>
        </p:spPr>
        <p:txBody>
          <a:bodyPr wrap="square" rtlCol="0" anchor="b" anchorCtr="0">
            <a:noAutofit/>
          </a:bodyPr>
          <a:lstStyle>
            <a:lvl1pPr>
              <a:defRPr/>
            </a:lvl1pPr>
          </a:lstStyle>
          <a:p>
            <a:pPr rtl="0"/>
            <a:r>
              <a:rPr lang="it-IT"/>
              <a:t>Fare clic per inserire il titolo</a:t>
            </a:r>
          </a:p>
        </p:txBody>
      </p:sp>
      <p:sp>
        <p:nvSpPr>
          <p:cNvPr id="7" name="Segnaposto contenuto 2">
            <a:extLst>
              <a:ext uri="{FF2B5EF4-FFF2-40B4-BE49-F238E27FC236}">
                <a16:creationId xmlns:a16="http://schemas.microsoft.com/office/drawing/2014/main" id="{50294D8B-CF64-4C26-8C78-57A375E7D33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50863" y="2677306"/>
            <a:ext cx="3565525" cy="3415519"/>
          </a:xfrm>
        </p:spPr>
        <p:txBody>
          <a:bodyPr rtlCol="0" anchor="t" anchorCtr="0">
            <a:noAutofit/>
          </a:bodyPr>
          <a:lstStyle>
            <a:lvl1pPr>
              <a:buNone/>
              <a:defRPr/>
            </a:lvl1pPr>
          </a:lstStyle>
          <a:p>
            <a:pPr rtl="0">
              <a:lnSpc>
                <a:spcPct val="120000"/>
              </a:lnSpc>
            </a:pPr>
            <a:r>
              <a:rPr lang="it-IT" sz="1600"/>
              <a:t>Fare clic per inserire il testo</a:t>
            </a:r>
          </a:p>
        </p:txBody>
      </p:sp>
      <p:sp>
        <p:nvSpPr>
          <p:cNvPr id="17" name="Segnaposto immagine 16">
            <a:extLst>
              <a:ext uri="{FF2B5EF4-FFF2-40B4-BE49-F238E27FC236}">
                <a16:creationId xmlns:a16="http://schemas.microsoft.com/office/drawing/2014/main" id="{67BCF456-426F-435B-8DF0-A32A44F5A88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208928" y="1596771"/>
            <a:ext cx="3448558" cy="3448558"/>
          </a:xfrm>
          <a:custGeom>
            <a:avLst/>
            <a:gdLst>
              <a:gd name="connsiteX0" fmla="*/ 1724279 w 3448558"/>
              <a:gd name="connsiteY0" fmla="*/ 0 h 3448558"/>
              <a:gd name="connsiteX1" fmla="*/ 3448558 w 3448558"/>
              <a:gd name="connsiteY1" fmla="*/ 1724279 h 3448558"/>
              <a:gd name="connsiteX2" fmla="*/ 1724279 w 3448558"/>
              <a:gd name="connsiteY2" fmla="*/ 3448558 h 3448558"/>
              <a:gd name="connsiteX3" fmla="*/ 0 w 3448558"/>
              <a:gd name="connsiteY3" fmla="*/ 1724279 h 3448558"/>
              <a:gd name="connsiteX4" fmla="*/ 1724279 w 3448558"/>
              <a:gd name="connsiteY4" fmla="*/ 0 h 3448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8558" h="3448558">
                <a:moveTo>
                  <a:pt x="1724279" y="0"/>
                </a:moveTo>
                <a:cubicBezTo>
                  <a:pt x="2676572" y="0"/>
                  <a:pt x="3448558" y="771986"/>
                  <a:pt x="3448558" y="1724279"/>
                </a:cubicBezTo>
                <a:cubicBezTo>
                  <a:pt x="3448558" y="2676572"/>
                  <a:pt x="2676572" y="3448558"/>
                  <a:pt x="1724279" y="3448558"/>
                </a:cubicBezTo>
                <a:cubicBezTo>
                  <a:pt x="771986" y="3448558"/>
                  <a:pt x="0" y="2676572"/>
                  <a:pt x="0" y="1724279"/>
                </a:cubicBezTo>
                <a:cubicBezTo>
                  <a:pt x="0" y="771986"/>
                  <a:pt x="771986" y="0"/>
                  <a:pt x="1724279" y="0"/>
                </a:cubicBezTo>
                <a:close/>
              </a:path>
            </a:pathLst>
          </a:custGeom>
          <a:solidFill>
            <a:schemeClr val="accent5"/>
          </a:solidFill>
        </p:spPr>
        <p:txBody>
          <a:bodyPr wrap="square" rtlCol="0">
            <a:noAutofit/>
          </a:bodyPr>
          <a:lstStyle/>
          <a:p>
            <a:pPr rtl="0"/>
            <a:r>
              <a:rPr lang="it-IT" noProof="0"/>
              <a:t>Fare clic sull'icona per inserire un'immagine</a:t>
            </a:r>
            <a:endParaRPr lang="it-IT" noProof="0" dirty="0"/>
          </a:p>
        </p:txBody>
      </p:sp>
      <p:sp>
        <p:nvSpPr>
          <p:cNvPr id="22" name="Segnaposto immagine 21">
            <a:extLst>
              <a:ext uri="{FF2B5EF4-FFF2-40B4-BE49-F238E27FC236}">
                <a16:creationId xmlns:a16="http://schemas.microsoft.com/office/drawing/2014/main" id="{4813A609-7079-46D5-9C1D-52004ABDAC9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918575" y="596392"/>
            <a:ext cx="2263776" cy="2263776"/>
          </a:xfrm>
          <a:custGeom>
            <a:avLst/>
            <a:gdLst>
              <a:gd name="connsiteX0" fmla="*/ 1131888 w 2263776"/>
              <a:gd name="connsiteY0" fmla="*/ 0 h 2263776"/>
              <a:gd name="connsiteX1" fmla="*/ 2263776 w 2263776"/>
              <a:gd name="connsiteY1" fmla="*/ 1131888 h 2263776"/>
              <a:gd name="connsiteX2" fmla="*/ 1131888 w 2263776"/>
              <a:gd name="connsiteY2" fmla="*/ 2263776 h 2263776"/>
              <a:gd name="connsiteX3" fmla="*/ 0 w 2263776"/>
              <a:gd name="connsiteY3" fmla="*/ 1131888 h 2263776"/>
              <a:gd name="connsiteX4" fmla="*/ 1131888 w 2263776"/>
              <a:gd name="connsiteY4" fmla="*/ 0 h 2263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63776" h="2263776">
                <a:moveTo>
                  <a:pt x="1131888" y="0"/>
                </a:moveTo>
                <a:cubicBezTo>
                  <a:pt x="1757012" y="0"/>
                  <a:pt x="2263776" y="506764"/>
                  <a:pt x="2263776" y="1131888"/>
                </a:cubicBezTo>
                <a:cubicBezTo>
                  <a:pt x="2263776" y="1757012"/>
                  <a:pt x="1757012" y="2263776"/>
                  <a:pt x="1131888" y="2263776"/>
                </a:cubicBezTo>
                <a:cubicBezTo>
                  <a:pt x="506764" y="2263776"/>
                  <a:pt x="0" y="1757012"/>
                  <a:pt x="0" y="1131888"/>
                </a:cubicBezTo>
                <a:cubicBezTo>
                  <a:pt x="0" y="506764"/>
                  <a:pt x="506764" y="0"/>
                  <a:pt x="1131888" y="0"/>
                </a:cubicBezTo>
                <a:close/>
              </a:path>
            </a:pathLst>
          </a:custGeom>
          <a:solidFill>
            <a:schemeClr val="accent5"/>
          </a:solidFill>
        </p:spPr>
        <p:txBody>
          <a:bodyPr wrap="square" rtlCol="0">
            <a:noAutofit/>
          </a:bodyPr>
          <a:lstStyle/>
          <a:p>
            <a:pPr rtl="0"/>
            <a:r>
              <a:rPr lang="it-IT" noProof="0"/>
              <a:t>Fare clic sull'icona per inserire un'immagine</a:t>
            </a:r>
            <a:endParaRPr lang="it-IT" noProof="0" dirty="0"/>
          </a:p>
        </p:txBody>
      </p:sp>
      <p:sp>
        <p:nvSpPr>
          <p:cNvPr id="25" name="Segnaposto immagine 24">
            <a:extLst>
              <a:ext uri="{FF2B5EF4-FFF2-40B4-BE49-F238E27FC236}">
                <a16:creationId xmlns:a16="http://schemas.microsoft.com/office/drawing/2014/main" id="{A14F21DF-D5E0-4C6C-BA2C-D69D65DBB18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91612" y="3324733"/>
            <a:ext cx="2936876" cy="2936876"/>
          </a:xfrm>
          <a:custGeom>
            <a:avLst/>
            <a:gdLst>
              <a:gd name="connsiteX0" fmla="*/ 1468438 w 2936876"/>
              <a:gd name="connsiteY0" fmla="*/ 0 h 2936876"/>
              <a:gd name="connsiteX1" fmla="*/ 2936876 w 2936876"/>
              <a:gd name="connsiteY1" fmla="*/ 1468438 h 2936876"/>
              <a:gd name="connsiteX2" fmla="*/ 1468438 w 2936876"/>
              <a:gd name="connsiteY2" fmla="*/ 2936876 h 2936876"/>
              <a:gd name="connsiteX3" fmla="*/ 0 w 2936876"/>
              <a:gd name="connsiteY3" fmla="*/ 1468438 h 2936876"/>
              <a:gd name="connsiteX4" fmla="*/ 1468438 w 2936876"/>
              <a:gd name="connsiteY4" fmla="*/ 0 h 29368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36876" h="2936876">
                <a:moveTo>
                  <a:pt x="1468438" y="0"/>
                </a:moveTo>
                <a:cubicBezTo>
                  <a:pt x="2279434" y="0"/>
                  <a:pt x="2936876" y="657442"/>
                  <a:pt x="2936876" y="1468438"/>
                </a:cubicBezTo>
                <a:cubicBezTo>
                  <a:pt x="2936876" y="2279434"/>
                  <a:pt x="2279434" y="2936876"/>
                  <a:pt x="1468438" y="2936876"/>
                </a:cubicBezTo>
                <a:cubicBezTo>
                  <a:pt x="657442" y="2936876"/>
                  <a:pt x="0" y="2279434"/>
                  <a:pt x="0" y="1468438"/>
                </a:cubicBezTo>
                <a:cubicBezTo>
                  <a:pt x="0" y="657442"/>
                  <a:pt x="657442" y="0"/>
                  <a:pt x="1468438" y="0"/>
                </a:cubicBezTo>
                <a:close/>
              </a:path>
            </a:pathLst>
          </a:custGeom>
          <a:solidFill>
            <a:schemeClr val="accent5"/>
          </a:solidFill>
        </p:spPr>
        <p:txBody>
          <a:bodyPr wrap="square" rtlCol="0">
            <a:noAutofit/>
          </a:bodyPr>
          <a:lstStyle/>
          <a:p>
            <a:pPr rtl="0"/>
            <a:r>
              <a:rPr lang="it-IT" noProof="0"/>
              <a:t>Fare clic sull'icona per inserire un'immagine</a:t>
            </a:r>
            <a:endParaRPr lang="it-IT" noProof="0" dirty="0"/>
          </a:p>
        </p:txBody>
      </p:sp>
      <p:sp>
        <p:nvSpPr>
          <p:cNvPr id="2" name="Segnaposto data 1">
            <a:extLst>
              <a:ext uri="{FF2B5EF4-FFF2-40B4-BE49-F238E27FC236}">
                <a16:creationId xmlns:a16="http://schemas.microsoft.com/office/drawing/2014/main" id="{AB81B449-7B97-41DC-B23F-65EDCBD31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>
            <a:noAutofit/>
          </a:bodyPr>
          <a:lstStyle/>
          <a:p>
            <a:pPr rtl="0"/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7C6B46D5-337B-4906-8412-4EEA3884F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/>
          <a:p>
            <a:pPr rtl="0"/>
            <a:r>
              <a:rPr lang="it-IT"/>
              <a:t>PERSONE, PROSSIMITÀ,RELAZIONE DI CURA: nuove strade per la comunità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E436F230-C9A7-407A-B923-873839C8D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/>
          <a:p>
            <a:pPr rtl="0"/>
            <a:fld id="{DBA1B0FB-D917-4C8C-928F-313BD683BF39}" type="slidenum">
              <a:rPr lang="it-IT" noProof="0" smtClean="0"/>
              <a:t>‹N›</a:t>
            </a:fld>
            <a:endParaRPr lang="it-IT" noProof="0" dirty="0"/>
          </a:p>
        </p:txBody>
      </p:sp>
      <p:sp>
        <p:nvSpPr>
          <p:cNvPr id="6" name="Ovale 5">
            <a:extLst>
              <a:ext uri="{FF2B5EF4-FFF2-40B4-BE49-F238E27FC236}">
                <a16:creationId xmlns:a16="http://schemas.microsoft.com/office/drawing/2014/main" id="{92FF63B4-C261-4597-9EE0-811D250B9D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>
          <a:xfrm>
            <a:off x="6548755" y="850167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it-IT" dirty="0"/>
          </a:p>
        </p:txBody>
      </p:sp>
      <p:grpSp>
        <p:nvGrpSpPr>
          <p:cNvPr id="10" name="Gruppo 9">
            <a:extLst>
              <a:ext uri="{FF2B5EF4-FFF2-40B4-BE49-F238E27FC236}">
                <a16:creationId xmlns:a16="http://schemas.microsoft.com/office/drawing/2014/main" id="{F92CF088-7F97-4A11-8A81-0EF641F698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5602297" y="5691007"/>
            <a:ext cx="667802" cy="631474"/>
            <a:chOff x="3409557" y="4940429"/>
            <a:chExt cx="667802" cy="631474"/>
          </a:xfrm>
        </p:grpSpPr>
        <p:sp>
          <p:nvSpPr>
            <p:cNvPr id="11" name="Figura a mano libera: Forma 10">
              <a:extLst>
                <a:ext uri="{FF2B5EF4-FFF2-40B4-BE49-F238E27FC236}">
                  <a16:creationId xmlns:a16="http://schemas.microsoft.com/office/drawing/2014/main" id="{165B23B7-CE74-4974-ABD8-BFA31D583416}"/>
                </a:ext>
              </a:extLst>
            </p:cNvPr>
            <p:cNvSpPr>
              <a:spLocks noChangeAspect="1"/>
            </p:cNvSpPr>
            <p:nvPr/>
          </p:nvSpPr>
          <p:spPr>
            <a:xfrm rot="8100000">
              <a:off x="3537358" y="4940429"/>
              <a:ext cx="540001" cy="631474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80000"/>
                    <a:lumOff val="20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101600" dist="50800" dir="7320000">
                <a:schemeClr val="accent1">
                  <a:lumMod val="60000"/>
                  <a:lumOff val="4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it-IT" dirty="0"/>
            </a:p>
          </p:txBody>
        </p:sp>
        <p:sp>
          <p:nvSpPr>
            <p:cNvPr id="12" name="Ovale 11">
              <a:extLst>
                <a:ext uri="{FF2B5EF4-FFF2-40B4-BE49-F238E27FC236}">
                  <a16:creationId xmlns:a16="http://schemas.microsoft.com/office/drawing/2014/main" id="{FF99BB1F-6C9D-4972-9EF4-98ACD7BE71E5}"/>
                </a:ext>
              </a:extLst>
            </p:cNvPr>
            <p:cNvSpPr/>
            <p:nvPr/>
          </p:nvSpPr>
          <p:spPr>
            <a:xfrm rot="13500000">
              <a:off x="3544558" y="4858365"/>
              <a:ext cx="270000" cy="540001"/>
            </a:xfrm>
            <a:prstGeom prst="ellipse">
              <a:avLst/>
            </a:prstGeom>
            <a:gradFill>
              <a:gsLst>
                <a:gs pos="100000">
                  <a:schemeClr val="accent1">
                    <a:lumMod val="60000"/>
                    <a:lumOff val="40000"/>
                    <a:alpha val="0"/>
                  </a:schemeClr>
                </a:gs>
                <a:gs pos="0">
                  <a:schemeClr val="bg2">
                    <a:lumMod val="75000"/>
                    <a:lumOff val="25000"/>
                    <a:alpha val="33000"/>
                  </a:schemeClr>
                </a:gs>
              </a:gsLst>
              <a:lin ang="5400000" scaled="0"/>
            </a:gra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it-IT" dirty="0"/>
            </a:p>
          </p:txBody>
        </p:sp>
      </p:grpSp>
    </p:spTree>
    <p:extLst>
      <p:ext uri="{BB962C8B-B14F-4D97-AF65-F5344CB8AC3E}">
        <p14:creationId xmlns:p14="http://schemas.microsoft.com/office/powerpoint/2010/main" val="16804634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Interruzione di sezion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immagine 7">
            <a:extLst>
              <a:ext uri="{FF2B5EF4-FFF2-40B4-BE49-F238E27FC236}">
                <a16:creationId xmlns:a16="http://schemas.microsoft.com/office/drawing/2014/main" id="{F75B2FBE-0C5C-48AA-8D7F-9D5B7373CC9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solidFill>
            <a:schemeClr val="accent5"/>
          </a:solidFill>
        </p:spPr>
        <p:txBody>
          <a:bodyPr rtlCol="0"/>
          <a:lstStyle/>
          <a:p>
            <a:pPr rtl="0"/>
            <a:r>
              <a:rPr lang="it-IT" noProof="0"/>
              <a:t>Fare clic sull'icona per inserire un'immagine</a:t>
            </a:r>
            <a:endParaRPr lang="it-IT" noProof="0" dirty="0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6403DDF-462A-45CE-931B-010AB4F73C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9E10702-2ACF-4768-9E91-8CB87B8959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/>
              <a:t>PERSONE, PROSSIMITÀ,RELAZIONE DI CURA: nuove strade per la comunità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8DFA722-391E-4FCF-8E15-0D7E2EC02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BA1B0FB-D917-4C8C-928F-313BD683BF39}" type="slidenum">
              <a:rPr lang="it-IT" noProof="0" smtClean="0"/>
              <a:t>‹N›</a:t>
            </a:fld>
            <a:endParaRPr lang="it-IT" noProof="0" dirty="0"/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80517979-166D-4AAA-ABBC-0C3E5C2ECF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773729"/>
            <a:ext cx="12192000" cy="1084271"/>
          </a:xfrm>
          <a:prstGeom prst="rect">
            <a:avLst/>
          </a:prstGeom>
          <a:gradFill flip="none" rotWithShape="1">
            <a:gsLst>
              <a:gs pos="90000">
                <a:schemeClr val="bg2">
                  <a:alpha val="60000"/>
                </a:schemeClr>
              </a:gs>
              <a:gs pos="28000">
                <a:schemeClr val="bg2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 dirty="0"/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4E111559-B769-4E2A-A891-97B3C4AA6BAC}"/>
              </a:ext>
            </a:extLst>
          </p:cNvPr>
          <p:cNvSpPr/>
          <p:nvPr userDrawn="1"/>
        </p:nvSpPr>
        <p:spPr>
          <a:xfrm rot="10800000">
            <a:off x="0" y="-3"/>
            <a:ext cx="9000000" cy="6857998"/>
          </a:xfrm>
          <a:prstGeom prst="rect">
            <a:avLst/>
          </a:prstGeom>
          <a:gradFill flip="none" rotWithShape="1">
            <a:gsLst>
              <a:gs pos="50000">
                <a:schemeClr val="bg2">
                  <a:alpha val="60000"/>
                </a:schemeClr>
              </a:gs>
              <a:gs pos="0">
                <a:schemeClr val="bg2">
                  <a:alpha val="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 dirty="0"/>
          </a:p>
        </p:txBody>
      </p:sp>
      <p:sp>
        <p:nvSpPr>
          <p:cNvPr id="15" name="Titolo 1">
            <a:extLst>
              <a:ext uri="{FF2B5EF4-FFF2-40B4-BE49-F238E27FC236}">
                <a16:creationId xmlns:a16="http://schemas.microsoft.com/office/drawing/2014/main" id="{754E1219-253E-4FEF-A576-83857F44BA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0863" y="549275"/>
            <a:ext cx="5437187" cy="2986234"/>
          </a:xfrm>
        </p:spPr>
        <p:txBody>
          <a:bodyPr rtlCol="0" anchor="b" anchorCtr="0">
            <a:noAutofit/>
          </a:bodyPr>
          <a:lstStyle>
            <a:lvl1pPr>
              <a:defRPr sz="6400"/>
            </a:lvl1pPr>
          </a:lstStyle>
          <a:p>
            <a:pPr rtl="0"/>
            <a:r>
              <a:rPr lang="it-IT"/>
              <a:t>Fare clic per modificare lo stile del titolo dello schema</a:t>
            </a:r>
            <a:endParaRPr lang="it-IT" dirty="0"/>
          </a:p>
        </p:txBody>
      </p:sp>
      <p:sp>
        <p:nvSpPr>
          <p:cNvPr id="16" name="Sottotitolo 2">
            <a:extLst>
              <a:ext uri="{FF2B5EF4-FFF2-40B4-BE49-F238E27FC236}">
                <a16:creationId xmlns:a16="http://schemas.microsoft.com/office/drawing/2014/main" id="{93411FC5-0B5A-4566-9984-827485AF92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3816724"/>
            <a:ext cx="5437187" cy="2265216"/>
          </a:xfrm>
        </p:spPr>
        <p:txBody>
          <a:bodyPr rtlCol="0">
            <a:noAutofit/>
          </a:bodyPr>
          <a:lstStyle>
            <a:lvl1pPr>
              <a:buNone/>
              <a:defRPr sz="2400"/>
            </a:lvl1pPr>
          </a:lstStyle>
          <a:p>
            <a:pPr rtl="0"/>
            <a:r>
              <a:rPr lang="it-IT">
                <a:solidFill>
                  <a:schemeClr val="tx1">
                    <a:alpha val="60000"/>
                  </a:schemeClr>
                </a:solidFill>
              </a:rPr>
              <a:t>Fare clic per modificare lo stile del sottotitolo dello schema</a:t>
            </a:r>
            <a:endParaRPr lang="it-IT" dirty="0">
              <a:solidFill>
                <a:schemeClr val="tx1">
                  <a:alpha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53743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Introdu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olo 1">
            <a:extLst>
              <a:ext uri="{FF2B5EF4-FFF2-40B4-BE49-F238E27FC236}">
                <a16:creationId xmlns:a16="http://schemas.microsoft.com/office/drawing/2014/main" id="{A458B3A1-C77D-4AFC-B2C8-79520B53C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4507200"/>
            <a:ext cx="4500562" cy="1562959"/>
          </a:xfrm>
        </p:spPr>
        <p:txBody>
          <a:bodyPr wrap="square" rtlCol="0" anchor="t" anchorCtr="0">
            <a:noAutofit/>
          </a:bodyPr>
          <a:lstStyle/>
          <a:p>
            <a:pPr rtl="0"/>
            <a:r>
              <a:rPr lang="it-IT"/>
              <a:t>Fare clic per modificare lo stile del titolo dello schema</a:t>
            </a:r>
            <a:endParaRPr lang="it-IT" dirty="0"/>
          </a:p>
        </p:txBody>
      </p:sp>
      <p:sp>
        <p:nvSpPr>
          <p:cNvPr id="12" name="Segnaposto immagine 11">
            <a:extLst>
              <a:ext uri="{FF2B5EF4-FFF2-40B4-BE49-F238E27FC236}">
                <a16:creationId xmlns:a16="http://schemas.microsoft.com/office/drawing/2014/main" id="{F551DA26-B267-4F28-B4D0-65B3EF6E111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3054096" cy="3776472"/>
          </a:xfrm>
          <a:solidFill>
            <a:schemeClr val="accent5"/>
          </a:solidFill>
        </p:spPr>
        <p:txBody>
          <a:bodyPr rtlCol="0">
            <a:noAutofit/>
          </a:bodyPr>
          <a:lstStyle/>
          <a:p>
            <a:pPr rtl="0"/>
            <a:r>
              <a:rPr lang="it-IT" noProof="0"/>
              <a:t>Fare clic sull'icona per inserire un'immagine</a:t>
            </a:r>
            <a:endParaRPr lang="it-IT" noProof="0" dirty="0"/>
          </a:p>
        </p:txBody>
      </p:sp>
      <p:sp>
        <p:nvSpPr>
          <p:cNvPr id="18" name="Segnaposto immagine 11">
            <a:extLst>
              <a:ext uri="{FF2B5EF4-FFF2-40B4-BE49-F238E27FC236}">
                <a16:creationId xmlns:a16="http://schemas.microsoft.com/office/drawing/2014/main" id="{95544A62-DA23-4840-99DE-09AFC8F4DC4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054096" y="0"/>
            <a:ext cx="3054096" cy="3776472"/>
          </a:xfrm>
          <a:solidFill>
            <a:schemeClr val="accent5"/>
          </a:solidFill>
        </p:spPr>
        <p:txBody>
          <a:bodyPr rtlCol="0">
            <a:noAutofit/>
          </a:bodyPr>
          <a:lstStyle/>
          <a:p>
            <a:pPr rtl="0"/>
            <a:r>
              <a:rPr lang="it-IT" noProof="0"/>
              <a:t>Fare clic sull'icona per inserire un'immagine</a:t>
            </a:r>
            <a:endParaRPr lang="it-IT" noProof="0" dirty="0"/>
          </a:p>
        </p:txBody>
      </p:sp>
      <p:sp>
        <p:nvSpPr>
          <p:cNvPr id="19" name="Segnaposto immagine 11">
            <a:extLst>
              <a:ext uri="{FF2B5EF4-FFF2-40B4-BE49-F238E27FC236}">
                <a16:creationId xmlns:a16="http://schemas.microsoft.com/office/drawing/2014/main" id="{0C91AF30-C5BB-4601-BDEB-E60C93A1693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83808" y="0"/>
            <a:ext cx="3054096" cy="3776472"/>
          </a:xfrm>
          <a:solidFill>
            <a:schemeClr val="accent5"/>
          </a:solidFill>
        </p:spPr>
        <p:txBody>
          <a:bodyPr rtlCol="0">
            <a:noAutofit/>
          </a:bodyPr>
          <a:lstStyle/>
          <a:p>
            <a:pPr rtl="0"/>
            <a:r>
              <a:rPr lang="it-IT" noProof="0"/>
              <a:t>Fare clic sull'icona per inserire un'immagine</a:t>
            </a:r>
            <a:endParaRPr lang="it-IT" noProof="0" dirty="0"/>
          </a:p>
        </p:txBody>
      </p:sp>
      <p:sp>
        <p:nvSpPr>
          <p:cNvPr id="20" name="Segnaposto immagine 11">
            <a:extLst>
              <a:ext uri="{FF2B5EF4-FFF2-40B4-BE49-F238E27FC236}">
                <a16:creationId xmlns:a16="http://schemas.microsoft.com/office/drawing/2014/main" id="{5B625AA5-EA5B-4115-A461-DA2C7087D83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137904" y="0"/>
            <a:ext cx="3054096" cy="3776472"/>
          </a:xfrm>
          <a:solidFill>
            <a:schemeClr val="accent5"/>
          </a:solidFill>
        </p:spPr>
        <p:txBody>
          <a:bodyPr rtlCol="0">
            <a:noAutofit/>
          </a:bodyPr>
          <a:lstStyle/>
          <a:p>
            <a:pPr rtl="0"/>
            <a:r>
              <a:rPr lang="it-IT" noProof="0"/>
              <a:t>Fare clic sull'icona per inserire un'immagine</a:t>
            </a:r>
            <a:endParaRPr lang="it-IT" noProof="0" dirty="0"/>
          </a:p>
        </p:txBody>
      </p:sp>
      <p:sp>
        <p:nvSpPr>
          <p:cNvPr id="2" name="Segnaposto data 1">
            <a:extLst>
              <a:ext uri="{FF2B5EF4-FFF2-40B4-BE49-F238E27FC236}">
                <a16:creationId xmlns:a16="http://schemas.microsoft.com/office/drawing/2014/main" id="{AB81B449-7B97-41DC-B23F-65EDCBD31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>
            <a:noAutofit/>
          </a:bodyPr>
          <a:lstStyle/>
          <a:p>
            <a:pPr rtl="0"/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7C6B46D5-337B-4906-8412-4EEA3884F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/>
          <a:p>
            <a:pPr rtl="0"/>
            <a:r>
              <a:rPr lang="it-IT"/>
              <a:t>PERSONE, PROSSIMITÀ,RELAZIONE DI CURA: nuove strade per la comunità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E436F230-C9A7-407A-B923-873839C8D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/>
          <a:p>
            <a:pPr rtl="0"/>
            <a:fld id="{DBA1B0FB-D917-4C8C-928F-313BD683BF39}" type="slidenum">
              <a:rPr lang="it-IT" noProof="0" smtClean="0"/>
              <a:t>‹N›</a:t>
            </a:fld>
            <a:endParaRPr lang="it-IT" noProof="0" dirty="0"/>
          </a:p>
        </p:txBody>
      </p:sp>
      <p:sp>
        <p:nvSpPr>
          <p:cNvPr id="11" name="Segnaposto contenuto 6">
            <a:extLst>
              <a:ext uri="{FF2B5EF4-FFF2-40B4-BE49-F238E27FC236}">
                <a16:creationId xmlns:a16="http://schemas.microsoft.com/office/drawing/2014/main" id="{1B1AE41C-3196-4E6F-A3A8-313A92677FF3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5262411" y="4508500"/>
            <a:ext cx="6221412" cy="1563688"/>
          </a:xfrm>
        </p:spPr>
        <p:txBody>
          <a:bodyPr rtlCol="0">
            <a:noAutofit/>
          </a:bodyPr>
          <a:lstStyle>
            <a:lvl1pPr marL="228600" indent="-228600">
              <a:lnSpc>
                <a:spcPct val="100000"/>
              </a:lnSpc>
              <a:buFont typeface="Arial" panose="020B0604020202020204" pitchFamily="34" charset="0"/>
              <a:buChar char="•"/>
              <a:defRPr sz="2000"/>
            </a:lvl1pPr>
            <a:lvl2pPr>
              <a:buNone/>
              <a:defRPr sz="1900"/>
            </a:lvl2pPr>
            <a:lvl3pPr>
              <a:buNone/>
              <a:defRPr sz="1900"/>
            </a:lvl3pPr>
            <a:lvl4pPr>
              <a:buNone/>
              <a:defRPr sz="1900"/>
            </a:lvl4pPr>
            <a:lvl5pPr>
              <a:buNone/>
              <a:defRPr sz="1900"/>
            </a:lvl5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11055450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ttangolo 15">
            <a:extLst>
              <a:ext uri="{FF2B5EF4-FFF2-40B4-BE49-F238E27FC236}">
                <a16:creationId xmlns:a16="http://schemas.microsoft.com/office/drawing/2014/main" id="{E38C6F9E-A74F-4F54-9409-B6B93DF8CE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773729"/>
            <a:ext cx="12192000" cy="1084271"/>
          </a:xfrm>
          <a:prstGeom prst="rect">
            <a:avLst/>
          </a:prstGeom>
          <a:gradFill flip="none" rotWithShape="1">
            <a:gsLst>
              <a:gs pos="100000">
                <a:schemeClr val="bg2">
                  <a:alpha val="60000"/>
                </a:schemeClr>
              </a:gs>
              <a:gs pos="40000">
                <a:schemeClr val="bg2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rtl="0"/>
            <a:endParaRPr lang="it-IT" dirty="0"/>
          </a:p>
        </p:txBody>
      </p:sp>
      <p:sp>
        <p:nvSpPr>
          <p:cNvPr id="34" name="Ovale 33">
            <a:extLst>
              <a:ext uri="{FF2B5EF4-FFF2-40B4-BE49-F238E27FC236}">
                <a16:creationId xmlns:a16="http://schemas.microsoft.com/office/drawing/2014/main" id="{6F0F71C5-78A4-4793-9BD4-3DF0EE3E3E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>
          <a:xfrm>
            <a:off x="10288775" y="762609"/>
            <a:ext cx="1080000" cy="108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>
                  <a:lumMod val="10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254000" dist="127000" dir="2700000">
              <a:schemeClr val="accent1">
                <a:lumMod val="60000"/>
                <a:lumOff val="40000"/>
                <a:alpha val="4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it-IT" noProof="0"/>
          </a:p>
        </p:txBody>
      </p:sp>
      <p:sp>
        <p:nvSpPr>
          <p:cNvPr id="40" name="Titolo 5">
            <a:extLst>
              <a:ext uri="{FF2B5EF4-FFF2-40B4-BE49-F238E27FC236}">
                <a16:creationId xmlns:a16="http://schemas.microsoft.com/office/drawing/2014/main" id="{36F60F77-4CC9-4F86-B70A-85012C6588A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48640" y="548640"/>
            <a:ext cx="8281987" cy="1253041"/>
          </a:xfrm>
        </p:spPr>
        <p:txBody>
          <a:bodyPr rtlCol="0">
            <a:noAutofit/>
          </a:bodyPr>
          <a:lstStyle/>
          <a:p>
            <a:pPr rtl="0"/>
            <a:r>
              <a:rPr lang="it-IT"/>
              <a:t>Team</a:t>
            </a:r>
          </a:p>
        </p:txBody>
      </p:sp>
      <p:grpSp>
        <p:nvGrpSpPr>
          <p:cNvPr id="51" name="Gruppo 50">
            <a:extLst>
              <a:ext uri="{FF2B5EF4-FFF2-40B4-BE49-F238E27FC236}">
                <a16:creationId xmlns:a16="http://schemas.microsoft.com/office/drawing/2014/main" id="{E6093F87-C1F6-4FAB-B891-6F7D7FC207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800565" y="4518946"/>
            <a:ext cx="1980001" cy="1363916"/>
            <a:chOff x="4879602" y="3781429"/>
            <a:chExt cx="1980001" cy="1363916"/>
          </a:xfrm>
        </p:grpSpPr>
        <p:sp>
          <p:nvSpPr>
            <p:cNvPr id="52" name="Figura a mano libera: Forma 51">
              <a:extLst>
                <a:ext uri="{FF2B5EF4-FFF2-40B4-BE49-F238E27FC236}">
                  <a16:creationId xmlns:a16="http://schemas.microsoft.com/office/drawing/2014/main" id="{E1A4FD5C-1E5B-46D1-BA9D-99928D19AF04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5005634" y="4191206"/>
              <a:ext cx="1853969" cy="926985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162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 rtl="0"/>
              <a:endParaRPr lang="it-IT" noProof="0"/>
            </a:p>
          </p:txBody>
        </p:sp>
        <p:sp>
          <p:nvSpPr>
            <p:cNvPr id="53" name="Figura a mano libera: Forma 52">
              <a:extLst>
                <a:ext uri="{FF2B5EF4-FFF2-40B4-BE49-F238E27FC236}">
                  <a16:creationId xmlns:a16="http://schemas.microsoft.com/office/drawing/2014/main" id="{B7DF0ED5-A971-408F-A055-C7E5D7A623CD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4957101" y="4052255"/>
              <a:ext cx="1853969" cy="1093090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 rtl="0"/>
              <a:endParaRPr lang="it-IT" noProof="0">
                <a:solidFill>
                  <a:schemeClr val="tx1"/>
                </a:solidFill>
              </a:endParaRPr>
            </a:p>
          </p:txBody>
        </p:sp>
        <p:sp>
          <p:nvSpPr>
            <p:cNvPr id="54" name="Ovale 53">
              <a:extLst>
                <a:ext uri="{FF2B5EF4-FFF2-40B4-BE49-F238E27FC236}">
                  <a16:creationId xmlns:a16="http://schemas.microsoft.com/office/drawing/2014/main" id="{AA81F353-4C5B-4A37-9846-2C1E2D0FC25F}"/>
                </a:ext>
              </a:extLst>
            </p:cNvPr>
            <p:cNvSpPr/>
            <p:nvPr/>
          </p:nvSpPr>
          <p:spPr>
            <a:xfrm rot="13500000" flipV="1">
              <a:off x="6040374" y="3601683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it-IT" noProof="0"/>
            </a:p>
          </p:txBody>
        </p:sp>
        <p:sp>
          <p:nvSpPr>
            <p:cNvPr id="55" name="Ovale 54">
              <a:extLst>
                <a:ext uri="{FF2B5EF4-FFF2-40B4-BE49-F238E27FC236}">
                  <a16:creationId xmlns:a16="http://schemas.microsoft.com/office/drawing/2014/main" id="{42B74EA3-11CE-4D3F-99AD-162563447653}"/>
                </a:ext>
              </a:extLst>
            </p:cNvPr>
            <p:cNvSpPr/>
            <p:nvPr/>
          </p:nvSpPr>
          <p:spPr>
            <a:xfrm rot="13500000" flipV="1">
              <a:off x="5059348" y="4582709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it-IT" noProof="0"/>
            </a:p>
          </p:txBody>
        </p:sp>
      </p:grpSp>
      <p:sp>
        <p:nvSpPr>
          <p:cNvPr id="56" name="Segnaposto immagine 55">
            <a:extLst>
              <a:ext uri="{FF2B5EF4-FFF2-40B4-BE49-F238E27FC236}">
                <a16:creationId xmlns:a16="http://schemas.microsoft.com/office/drawing/2014/main" id="{8F41896B-6DDA-4F82-9F74-3EBF93A3CD5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78992" y="1990724"/>
            <a:ext cx="1691640" cy="1435608"/>
          </a:xfrm>
          <a:solidFill>
            <a:schemeClr val="accent5"/>
          </a:solidFill>
        </p:spPr>
        <p:txBody>
          <a:bodyPr rtlCol="0">
            <a:noAutofit/>
          </a:bodyPr>
          <a:lstStyle/>
          <a:p>
            <a:pPr rtl="0"/>
            <a:r>
              <a:rPr lang="it-IT" noProof="0"/>
              <a:t>Fare clic sull'icona per inserire un'immagine</a:t>
            </a:r>
          </a:p>
        </p:txBody>
      </p:sp>
      <p:sp>
        <p:nvSpPr>
          <p:cNvPr id="57" name="Segnaposto immagine 55">
            <a:extLst>
              <a:ext uri="{FF2B5EF4-FFF2-40B4-BE49-F238E27FC236}">
                <a16:creationId xmlns:a16="http://schemas.microsoft.com/office/drawing/2014/main" id="{EF85499B-C29A-4C8B-922C-7CE4771E352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838384" y="1990724"/>
            <a:ext cx="1691640" cy="1435608"/>
          </a:xfrm>
          <a:solidFill>
            <a:schemeClr val="accent5"/>
          </a:solidFill>
        </p:spPr>
        <p:txBody>
          <a:bodyPr rtlCol="0">
            <a:noAutofit/>
          </a:bodyPr>
          <a:lstStyle/>
          <a:p>
            <a:pPr rtl="0"/>
            <a:r>
              <a:rPr lang="it-IT" noProof="0"/>
              <a:t>Fare clic sull'icona per inserire un'immagine</a:t>
            </a:r>
          </a:p>
        </p:txBody>
      </p:sp>
      <p:sp>
        <p:nvSpPr>
          <p:cNvPr id="58" name="Segnaposto immagine 55">
            <a:extLst>
              <a:ext uri="{FF2B5EF4-FFF2-40B4-BE49-F238E27FC236}">
                <a16:creationId xmlns:a16="http://schemas.microsoft.com/office/drawing/2014/main" id="{F82A1DB8-0AE7-4E17-B07B-FCF45B85EE1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661976" y="1993392"/>
            <a:ext cx="1691640" cy="1435608"/>
          </a:xfrm>
          <a:solidFill>
            <a:schemeClr val="accent5"/>
          </a:solidFill>
        </p:spPr>
        <p:txBody>
          <a:bodyPr rtlCol="0">
            <a:noAutofit/>
          </a:bodyPr>
          <a:lstStyle/>
          <a:p>
            <a:pPr rtl="0"/>
            <a:r>
              <a:rPr lang="it-IT" noProof="0"/>
              <a:t>Fare clic sull'icona per inserire un'immagine</a:t>
            </a:r>
          </a:p>
        </p:txBody>
      </p:sp>
      <p:sp>
        <p:nvSpPr>
          <p:cNvPr id="59" name="Segnaposto immagine 55">
            <a:extLst>
              <a:ext uri="{FF2B5EF4-FFF2-40B4-BE49-F238E27FC236}">
                <a16:creationId xmlns:a16="http://schemas.microsoft.com/office/drawing/2014/main" id="{A83EEB6C-83B7-471D-B5A4-4071534048D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485568" y="1990724"/>
            <a:ext cx="1691640" cy="1435608"/>
          </a:xfrm>
          <a:solidFill>
            <a:schemeClr val="accent5"/>
          </a:solidFill>
        </p:spPr>
        <p:txBody>
          <a:bodyPr rtlCol="0">
            <a:noAutofit/>
          </a:bodyPr>
          <a:lstStyle/>
          <a:p>
            <a:pPr rtl="0"/>
            <a:r>
              <a:rPr lang="it-IT" noProof="0"/>
              <a:t>Fare clic sull'icona per inserire un'immagine</a:t>
            </a:r>
          </a:p>
        </p:txBody>
      </p:sp>
      <p:sp>
        <p:nvSpPr>
          <p:cNvPr id="63" name="Segnaposto testo 62">
            <a:extLst>
              <a:ext uri="{FF2B5EF4-FFF2-40B4-BE49-F238E27FC236}">
                <a16:creationId xmlns:a16="http://schemas.microsoft.com/office/drawing/2014/main" id="{17A96A8C-F792-485A-9BB9-4DEDCA0CE6B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79500" y="3781425"/>
            <a:ext cx="1711325" cy="365760"/>
          </a:xfrm>
        </p:spPr>
        <p:txBody>
          <a:bodyPr rtlCol="0">
            <a:noAutofit/>
          </a:bodyPr>
          <a:lstStyle>
            <a:lvl1pPr>
              <a:buNone/>
              <a:defRPr sz="2000" b="1"/>
            </a:lvl1pPr>
          </a:lstStyle>
          <a:p>
            <a:pPr lvl="0" rtl="0"/>
            <a:r>
              <a:rPr lang="it-IT"/>
              <a:t>Nome</a:t>
            </a:r>
          </a:p>
        </p:txBody>
      </p:sp>
      <p:sp>
        <p:nvSpPr>
          <p:cNvPr id="61" name="Segnaposto testo 60">
            <a:extLst>
              <a:ext uri="{FF2B5EF4-FFF2-40B4-BE49-F238E27FC236}">
                <a16:creationId xmlns:a16="http://schemas.microsoft.com/office/drawing/2014/main" id="{6C65AE07-519E-4E3B-8521-621C8343914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78733" y="4232949"/>
            <a:ext cx="1711572" cy="638175"/>
          </a:xfrm>
        </p:spPr>
        <p:txBody>
          <a:bodyPr rtlCol="0">
            <a:noAutofit/>
          </a:bodyPr>
          <a:lstStyle>
            <a:lvl1pPr>
              <a:buNone/>
              <a:defRPr sz="1800"/>
            </a:lvl1pPr>
          </a:lstStyle>
          <a:p>
            <a:pPr lvl="0" rtl="0"/>
            <a:r>
              <a:rPr lang="it-IT"/>
              <a:t>Titolo</a:t>
            </a:r>
          </a:p>
        </p:txBody>
      </p:sp>
      <p:sp>
        <p:nvSpPr>
          <p:cNvPr id="65" name="Segnaposto testo 62">
            <a:extLst>
              <a:ext uri="{FF2B5EF4-FFF2-40B4-BE49-F238E27FC236}">
                <a16:creationId xmlns:a16="http://schemas.microsoft.com/office/drawing/2014/main" id="{FB878318-C287-428B-8105-429BC4B03F5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839151" y="3781425"/>
            <a:ext cx="1711325" cy="365760"/>
          </a:xfrm>
        </p:spPr>
        <p:txBody>
          <a:bodyPr rtlCol="0">
            <a:noAutofit/>
          </a:bodyPr>
          <a:lstStyle>
            <a:lvl1pPr>
              <a:buNone/>
              <a:defRPr sz="2000" b="1"/>
            </a:lvl1pPr>
          </a:lstStyle>
          <a:p>
            <a:pPr lvl="0" rtl="0"/>
            <a:r>
              <a:rPr lang="it-IT"/>
              <a:t>Nome</a:t>
            </a:r>
          </a:p>
        </p:txBody>
      </p:sp>
      <p:sp>
        <p:nvSpPr>
          <p:cNvPr id="64" name="Segnaposto testo 60">
            <a:extLst>
              <a:ext uri="{FF2B5EF4-FFF2-40B4-BE49-F238E27FC236}">
                <a16:creationId xmlns:a16="http://schemas.microsoft.com/office/drawing/2014/main" id="{1465E516-2CEF-4F9E-9375-7D41DCFCBB4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838384" y="4232949"/>
            <a:ext cx="1711572" cy="638175"/>
          </a:xfrm>
        </p:spPr>
        <p:txBody>
          <a:bodyPr rtlCol="0">
            <a:noAutofit/>
          </a:bodyPr>
          <a:lstStyle>
            <a:lvl1pPr>
              <a:buNone/>
              <a:defRPr sz="1800"/>
            </a:lvl1pPr>
          </a:lstStyle>
          <a:p>
            <a:pPr lvl="0" rtl="0"/>
            <a:r>
              <a:rPr lang="it-IT"/>
              <a:t>Titolo</a:t>
            </a:r>
          </a:p>
        </p:txBody>
      </p:sp>
      <p:sp>
        <p:nvSpPr>
          <p:cNvPr id="67" name="Segnaposto testo 62">
            <a:extLst>
              <a:ext uri="{FF2B5EF4-FFF2-40B4-BE49-F238E27FC236}">
                <a16:creationId xmlns:a16="http://schemas.microsoft.com/office/drawing/2014/main" id="{FE012CE3-36AA-4016-A88E-27BCFFEFD69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662743" y="3781425"/>
            <a:ext cx="1711325" cy="365760"/>
          </a:xfrm>
        </p:spPr>
        <p:txBody>
          <a:bodyPr rtlCol="0">
            <a:noAutofit/>
          </a:bodyPr>
          <a:lstStyle>
            <a:lvl1pPr>
              <a:buNone/>
              <a:defRPr sz="2000" b="1"/>
            </a:lvl1pPr>
          </a:lstStyle>
          <a:p>
            <a:pPr lvl="0" rtl="0"/>
            <a:r>
              <a:rPr lang="it-IT"/>
              <a:t>Nome</a:t>
            </a:r>
          </a:p>
        </p:txBody>
      </p:sp>
      <p:sp>
        <p:nvSpPr>
          <p:cNvPr id="66" name="Segnaposto testo 60">
            <a:extLst>
              <a:ext uri="{FF2B5EF4-FFF2-40B4-BE49-F238E27FC236}">
                <a16:creationId xmlns:a16="http://schemas.microsoft.com/office/drawing/2014/main" id="{8D5671AF-0137-4226-8A84-2784817E519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61976" y="4232949"/>
            <a:ext cx="1711572" cy="638175"/>
          </a:xfrm>
        </p:spPr>
        <p:txBody>
          <a:bodyPr rtlCol="0">
            <a:noAutofit/>
          </a:bodyPr>
          <a:lstStyle>
            <a:lvl1pPr>
              <a:buNone/>
              <a:defRPr sz="1800"/>
            </a:lvl1pPr>
          </a:lstStyle>
          <a:p>
            <a:pPr lvl="0" rtl="0"/>
            <a:r>
              <a:rPr lang="it-IT"/>
              <a:t>Titolo</a:t>
            </a:r>
          </a:p>
        </p:txBody>
      </p:sp>
      <p:sp>
        <p:nvSpPr>
          <p:cNvPr id="69" name="Segnaposto testo 62">
            <a:extLst>
              <a:ext uri="{FF2B5EF4-FFF2-40B4-BE49-F238E27FC236}">
                <a16:creationId xmlns:a16="http://schemas.microsoft.com/office/drawing/2014/main" id="{DA1587F0-23BF-4FB8-B06C-2B0AA928E93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433112" y="3787288"/>
            <a:ext cx="1711325" cy="365760"/>
          </a:xfrm>
        </p:spPr>
        <p:txBody>
          <a:bodyPr rtlCol="0">
            <a:noAutofit/>
          </a:bodyPr>
          <a:lstStyle>
            <a:lvl1pPr>
              <a:buNone/>
              <a:defRPr sz="2000" b="1"/>
            </a:lvl1pPr>
          </a:lstStyle>
          <a:p>
            <a:pPr lvl="0" rtl="0"/>
            <a:r>
              <a:rPr lang="it-IT"/>
              <a:t>Nome</a:t>
            </a:r>
          </a:p>
        </p:txBody>
      </p:sp>
      <p:sp>
        <p:nvSpPr>
          <p:cNvPr id="68" name="Segnaposto testo 60">
            <a:extLst>
              <a:ext uri="{FF2B5EF4-FFF2-40B4-BE49-F238E27FC236}">
                <a16:creationId xmlns:a16="http://schemas.microsoft.com/office/drawing/2014/main" id="{565C0B22-B5E7-44BB-A17C-7FB5BB5D82B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432345" y="4238812"/>
            <a:ext cx="1711572" cy="638175"/>
          </a:xfrm>
        </p:spPr>
        <p:txBody>
          <a:bodyPr rtlCol="0">
            <a:noAutofit/>
          </a:bodyPr>
          <a:lstStyle>
            <a:lvl1pPr>
              <a:buNone/>
              <a:defRPr sz="1800"/>
            </a:lvl1pPr>
          </a:lstStyle>
          <a:p>
            <a:pPr lvl="0" rtl="0"/>
            <a:r>
              <a:rPr lang="it-IT"/>
              <a:t>Titolo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8661572-1A59-4E3B-BA65-3329E9468C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>
            <a:noAutofit/>
          </a:bodyPr>
          <a:lstStyle/>
          <a:p>
            <a:pPr rtl="0"/>
            <a:endParaRPr lang="it-IT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FEF84F1-99FE-4F0B-9E76-F581C2C1B6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/>
          <a:p>
            <a:pPr rtl="0"/>
            <a:r>
              <a:rPr lang="it-IT"/>
              <a:t>PERSONE, PROSSIMITÀ,RELAZIONE DI CURA: nuove strade per la comunità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7B2D769-16B1-43C4-BF14-3175533511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/>
          <a:p>
            <a:pPr rtl="0"/>
            <a:fld id="{DBA1B0FB-D917-4C8C-928F-313BD683BF39}" type="slidenum">
              <a:rPr lang="it-IT" noProof="0" smtClean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5225592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Formula di chiusu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olo 1">
            <a:extLst>
              <a:ext uri="{FF2B5EF4-FFF2-40B4-BE49-F238E27FC236}">
                <a16:creationId xmlns:a16="http://schemas.microsoft.com/office/drawing/2014/main" id="{97246E34-E6EE-4BF3-A0D3-A20868B5A5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0863" y="549275"/>
            <a:ext cx="5437187" cy="2986234"/>
          </a:xfrm>
        </p:spPr>
        <p:txBody>
          <a:bodyPr rtlCol="0" anchor="b" anchorCtr="0">
            <a:noAutofit/>
          </a:bodyPr>
          <a:lstStyle/>
          <a:p>
            <a:pPr rtl="0"/>
            <a:r>
              <a:rPr lang="it-IT"/>
              <a:t>Fare clic per modificare lo stile del titolo dello schema</a:t>
            </a:r>
            <a:endParaRPr lang="it-IT" dirty="0"/>
          </a:p>
        </p:txBody>
      </p:sp>
      <p:sp>
        <p:nvSpPr>
          <p:cNvPr id="31" name="Sottotitolo 2">
            <a:extLst>
              <a:ext uri="{FF2B5EF4-FFF2-40B4-BE49-F238E27FC236}">
                <a16:creationId xmlns:a16="http://schemas.microsoft.com/office/drawing/2014/main" id="{45BE5FFB-47D1-4474-B6CA-C3C936DF28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3827610"/>
            <a:ext cx="5437187" cy="2265216"/>
          </a:xfrm>
        </p:spPr>
        <p:txBody>
          <a:bodyPr rtlCol="0">
            <a:noAutofit/>
          </a:bodyPr>
          <a:lstStyle>
            <a:lvl1pPr>
              <a:buNone/>
              <a:defRPr sz="2400"/>
            </a:lvl1pPr>
          </a:lstStyle>
          <a:p>
            <a:pPr rtl="0"/>
            <a:r>
              <a:rPr lang="it-IT">
                <a:solidFill>
                  <a:schemeClr val="tx1">
                    <a:alpha val="60000"/>
                  </a:schemeClr>
                </a:solidFill>
              </a:rPr>
              <a:t>Fare clic per modificare lo stile del sottotitolo dello schema</a:t>
            </a:r>
            <a:endParaRPr lang="it-IT" dirty="0">
              <a:solidFill>
                <a:schemeClr val="tx1">
                  <a:alpha val="60000"/>
                </a:schemeClr>
              </a:solidFill>
            </a:endParaRPr>
          </a:p>
        </p:txBody>
      </p:sp>
      <p:sp>
        <p:nvSpPr>
          <p:cNvPr id="40" name="Segnaposto immagine 39">
            <a:extLst>
              <a:ext uri="{FF2B5EF4-FFF2-40B4-BE49-F238E27FC236}">
                <a16:creationId xmlns:a16="http://schemas.microsoft.com/office/drawing/2014/main" id="{008D9209-1A62-4AC3-BF92-94348A9BC06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556248" y="548640"/>
            <a:ext cx="5084064" cy="2880360"/>
          </a:xfrm>
          <a:solidFill>
            <a:schemeClr val="accent5"/>
          </a:solidFill>
        </p:spPr>
        <p:txBody>
          <a:bodyPr rtlCol="0">
            <a:noAutofit/>
          </a:bodyPr>
          <a:lstStyle/>
          <a:p>
            <a:pPr rtl="0"/>
            <a:r>
              <a:rPr lang="it-IT" noProof="0"/>
              <a:t>Fare clic sull'icona per inserire un'immagine</a:t>
            </a:r>
          </a:p>
        </p:txBody>
      </p:sp>
      <p:sp>
        <p:nvSpPr>
          <p:cNvPr id="42" name="Segnaposto immagine 41">
            <a:extLst>
              <a:ext uri="{FF2B5EF4-FFF2-40B4-BE49-F238E27FC236}">
                <a16:creationId xmlns:a16="http://schemas.microsoft.com/office/drawing/2014/main" id="{FADBFB6B-1787-4549-91B6-D748C66B13C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556248" y="3429000"/>
            <a:ext cx="5084064" cy="2880360"/>
          </a:xfrm>
          <a:solidFill>
            <a:schemeClr val="accent5"/>
          </a:solidFill>
        </p:spPr>
        <p:txBody>
          <a:bodyPr rtlCol="0">
            <a:noAutofit/>
          </a:bodyPr>
          <a:lstStyle/>
          <a:p>
            <a:pPr rtl="0"/>
            <a:r>
              <a:rPr lang="it-IT" noProof="0"/>
              <a:t>Fare clic sull'icona per inserire un'immagine</a:t>
            </a:r>
          </a:p>
        </p:txBody>
      </p:sp>
      <p:grpSp>
        <p:nvGrpSpPr>
          <p:cNvPr id="43" name="Gruppo 42">
            <a:extLst>
              <a:ext uri="{FF2B5EF4-FFF2-40B4-BE49-F238E27FC236}">
                <a16:creationId xmlns:a16="http://schemas.microsoft.com/office/drawing/2014/main" id="{06966E3E-9B30-4375-AC9A-23256CC87D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1161347" y="125399"/>
            <a:ext cx="1404698" cy="1155641"/>
            <a:chOff x="11161347" y="125399"/>
            <a:chExt cx="1404698" cy="1155641"/>
          </a:xfrm>
        </p:grpSpPr>
        <p:sp>
          <p:nvSpPr>
            <p:cNvPr id="44" name="Figura a mano libera: Forma 43">
              <a:extLst>
                <a:ext uri="{FF2B5EF4-FFF2-40B4-BE49-F238E27FC236}">
                  <a16:creationId xmlns:a16="http://schemas.microsoft.com/office/drawing/2014/main" id="{4EBBC5A2-A37E-47DF-9230-9A75067F1883}"/>
                </a:ext>
              </a:extLst>
            </p:cNvPr>
            <p:cNvSpPr>
              <a:spLocks noChangeAspect="1"/>
            </p:cNvSpPr>
            <p:nvPr/>
          </p:nvSpPr>
          <p:spPr>
            <a:xfrm rot="18900000">
              <a:off x="11161347" y="125399"/>
              <a:ext cx="1341675" cy="926985"/>
            </a:xfrm>
            <a:custGeom>
              <a:avLst/>
              <a:gdLst>
                <a:gd name="connsiteX0" fmla="*/ 1049126 w 1341675"/>
                <a:gd name="connsiteY0" fmla="*/ 8962 h 926985"/>
                <a:gd name="connsiteX1" fmla="*/ 1341675 w 1341675"/>
                <a:gd name="connsiteY1" fmla="*/ 301511 h 926985"/>
                <a:gd name="connsiteX2" fmla="*/ 1130649 w 1341675"/>
                <a:gd name="connsiteY2" fmla="*/ 512537 h 926985"/>
                <a:gd name="connsiteX3" fmla="*/ 1107397 w 1341675"/>
                <a:gd name="connsiteY3" fmla="*/ 499917 h 926985"/>
                <a:gd name="connsiteX4" fmla="*/ 926985 w 1341675"/>
                <a:gd name="connsiteY4" fmla="*/ 463493 h 926985"/>
                <a:gd name="connsiteX5" fmla="*/ 463493 w 1341675"/>
                <a:gd name="connsiteY5" fmla="*/ 926985 h 926985"/>
                <a:gd name="connsiteX6" fmla="*/ 0 w 1341675"/>
                <a:gd name="connsiteY6" fmla="*/ 926985 h 926985"/>
                <a:gd name="connsiteX7" fmla="*/ 926985 w 1341675"/>
                <a:gd name="connsiteY7" fmla="*/ 0 h 926985"/>
                <a:gd name="connsiteX8" fmla="*/ 1021763 w 1341675"/>
                <a:gd name="connsiteY8" fmla="*/ 4786 h 926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41675" h="926985">
                  <a:moveTo>
                    <a:pt x="1049126" y="8962"/>
                  </a:moveTo>
                  <a:lnTo>
                    <a:pt x="1341675" y="301511"/>
                  </a:lnTo>
                  <a:lnTo>
                    <a:pt x="1130649" y="512537"/>
                  </a:lnTo>
                  <a:lnTo>
                    <a:pt x="1107397" y="499917"/>
                  </a:lnTo>
                  <a:cubicBezTo>
                    <a:pt x="1051945" y="476462"/>
                    <a:pt x="990979" y="463493"/>
                    <a:pt x="926985" y="463493"/>
                  </a:cubicBezTo>
                  <a:cubicBezTo>
                    <a:pt x="671005" y="463493"/>
                    <a:pt x="463493" y="671005"/>
                    <a:pt x="463493" y="926985"/>
                  </a:cubicBezTo>
                  <a:lnTo>
                    <a:pt x="0" y="926985"/>
                  </a:lnTo>
                  <a:cubicBezTo>
                    <a:pt x="0" y="415026"/>
                    <a:pt x="415025" y="0"/>
                    <a:pt x="926985" y="0"/>
                  </a:cubicBezTo>
                  <a:cubicBezTo>
                    <a:pt x="958982" y="0"/>
                    <a:pt x="990601" y="1621"/>
                    <a:pt x="1021763" y="4786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54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it-IT" noProof="0">
                <a:solidFill>
                  <a:schemeClr val="tx1"/>
                </a:solidFill>
              </a:endParaRPr>
            </a:p>
          </p:txBody>
        </p:sp>
        <p:sp>
          <p:nvSpPr>
            <p:cNvPr id="45" name="Ovale 44">
              <a:extLst>
                <a:ext uri="{FF2B5EF4-FFF2-40B4-BE49-F238E27FC236}">
                  <a16:creationId xmlns:a16="http://schemas.microsoft.com/office/drawing/2014/main" id="{11781B9A-C230-4FFC-90A8-E0571B1DEDA7}"/>
                </a:ext>
              </a:extLst>
            </p:cNvPr>
            <p:cNvSpPr/>
            <p:nvPr/>
          </p:nvSpPr>
          <p:spPr>
            <a:xfrm rot="2700000">
              <a:off x="11798454" y="994196"/>
              <a:ext cx="107098" cy="466589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ffectLst>
              <a:innerShdw blurRad="63500" dist="2540000">
                <a:schemeClr val="accent1">
                  <a:lumMod val="40000"/>
                  <a:lumOff val="6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it-IT" noProof="0"/>
            </a:p>
          </p:txBody>
        </p:sp>
        <p:sp>
          <p:nvSpPr>
            <p:cNvPr id="46" name="Figura a mano libera: Forma 45">
              <a:extLst>
                <a:ext uri="{FF2B5EF4-FFF2-40B4-BE49-F238E27FC236}">
                  <a16:creationId xmlns:a16="http://schemas.microsoft.com/office/drawing/2014/main" id="{3295925C-3570-40F1-B3CE-07D947ED4643}"/>
                </a:ext>
              </a:extLst>
            </p:cNvPr>
            <p:cNvSpPr>
              <a:spLocks noChangeAspect="1"/>
            </p:cNvSpPr>
            <p:nvPr/>
          </p:nvSpPr>
          <p:spPr>
            <a:xfrm rot="18900000">
              <a:off x="11228590" y="129580"/>
              <a:ext cx="1337455" cy="1042921"/>
            </a:xfrm>
            <a:custGeom>
              <a:avLst/>
              <a:gdLst>
                <a:gd name="connsiteX0" fmla="*/ 1084058 w 1337455"/>
                <a:gd name="connsiteY0" fmla="*/ 16081 h 1042921"/>
                <a:gd name="connsiteX1" fmla="*/ 1337455 w 1337455"/>
                <a:gd name="connsiteY1" fmla="*/ 269477 h 1042921"/>
                <a:gd name="connsiteX2" fmla="*/ 1060775 w 1337455"/>
                <a:gd name="connsiteY2" fmla="*/ 546158 h 1042921"/>
                <a:gd name="connsiteX3" fmla="*/ 1020394 w 1337455"/>
                <a:gd name="connsiteY3" fmla="*/ 532055 h 1042921"/>
                <a:gd name="connsiteX4" fmla="*/ 926985 w 1337455"/>
                <a:gd name="connsiteY4" fmla="*/ 521461 h 1042921"/>
                <a:gd name="connsiteX5" fmla="*/ 463492 w 1337455"/>
                <a:gd name="connsiteY5" fmla="*/ 1042921 h 1042921"/>
                <a:gd name="connsiteX6" fmla="*/ 0 w 1337455"/>
                <a:gd name="connsiteY6" fmla="*/ 1042921 h 1042921"/>
                <a:gd name="connsiteX7" fmla="*/ 926984 w 1337455"/>
                <a:gd name="connsiteY7" fmla="*/ 0 h 1042921"/>
                <a:gd name="connsiteX8" fmla="*/ 1021763 w 1337455"/>
                <a:gd name="connsiteY8" fmla="*/ 5384 h 1042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7455" h="1042921">
                  <a:moveTo>
                    <a:pt x="1084058" y="16081"/>
                  </a:moveTo>
                  <a:lnTo>
                    <a:pt x="1337455" y="269477"/>
                  </a:lnTo>
                  <a:lnTo>
                    <a:pt x="1060775" y="546158"/>
                  </a:lnTo>
                  <a:lnTo>
                    <a:pt x="1020394" y="532055"/>
                  </a:lnTo>
                  <a:cubicBezTo>
                    <a:pt x="990222" y="525109"/>
                    <a:pt x="958982" y="521461"/>
                    <a:pt x="926985" y="521461"/>
                  </a:cubicBezTo>
                  <a:cubicBezTo>
                    <a:pt x="671005" y="521461"/>
                    <a:pt x="463493" y="754927"/>
                    <a:pt x="463492" y="1042921"/>
                  </a:cubicBezTo>
                  <a:lnTo>
                    <a:pt x="0" y="1042921"/>
                  </a:lnTo>
                  <a:cubicBezTo>
                    <a:pt x="0" y="466932"/>
                    <a:pt x="415025" y="0"/>
                    <a:pt x="926984" y="0"/>
                  </a:cubicBezTo>
                  <a:cubicBezTo>
                    <a:pt x="958982" y="0"/>
                    <a:pt x="990600" y="1824"/>
                    <a:pt x="1021763" y="5384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it-IT" noProof="0">
                <a:solidFill>
                  <a:schemeClr val="tx1"/>
                </a:solidFill>
              </a:endParaRPr>
            </a:p>
          </p:txBody>
        </p:sp>
      </p:grpSp>
      <p:grpSp>
        <p:nvGrpSpPr>
          <p:cNvPr id="15" name="Gruppo 14">
            <a:extLst>
              <a:ext uri="{FF2B5EF4-FFF2-40B4-BE49-F238E27FC236}">
                <a16:creationId xmlns:a16="http://schemas.microsoft.com/office/drawing/2014/main" id="{394664AE-6DC5-428F-9AC4-5A8F67571F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594036" y="5610392"/>
            <a:ext cx="667802" cy="631474"/>
            <a:chOff x="10478914" y="1506691"/>
            <a:chExt cx="667802" cy="631474"/>
          </a:xfrm>
        </p:grpSpPr>
        <p:sp>
          <p:nvSpPr>
            <p:cNvPr id="16" name="Figura a mano libera: Forma 15">
              <a:extLst>
                <a:ext uri="{FF2B5EF4-FFF2-40B4-BE49-F238E27FC236}">
                  <a16:creationId xmlns:a16="http://schemas.microsoft.com/office/drawing/2014/main" id="{8288F304-7DF7-42FB-BD6F-D575128A1DDE}"/>
                </a:ext>
              </a:extLst>
            </p:cNvPr>
            <p:cNvSpPr>
              <a:spLocks noChangeAspect="1"/>
            </p:cNvSpPr>
            <p:nvPr/>
          </p:nvSpPr>
          <p:spPr>
            <a:xfrm rot="8100000">
              <a:off x="10606715" y="1506691"/>
              <a:ext cx="540001" cy="631474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80000"/>
                    <a:lumOff val="20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101600" dist="50800" dir="7320000">
                <a:schemeClr val="accent1">
                  <a:lumMod val="60000"/>
                  <a:lumOff val="4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it-IT" noProof="0"/>
            </a:p>
          </p:txBody>
        </p:sp>
        <p:sp>
          <p:nvSpPr>
            <p:cNvPr id="21" name="Ovale 20">
              <a:extLst>
                <a:ext uri="{FF2B5EF4-FFF2-40B4-BE49-F238E27FC236}">
                  <a16:creationId xmlns:a16="http://schemas.microsoft.com/office/drawing/2014/main" id="{104835D9-7DE9-4DDD-A6C2-1C526822700A}"/>
                </a:ext>
              </a:extLst>
            </p:cNvPr>
            <p:cNvSpPr/>
            <p:nvPr/>
          </p:nvSpPr>
          <p:spPr>
            <a:xfrm rot="13500000">
              <a:off x="10613915" y="1424627"/>
              <a:ext cx="270000" cy="540001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it-IT" noProof="0"/>
            </a:p>
          </p:txBody>
        </p:sp>
      </p:grp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57D2D6F-49E8-4217-A908-2D9E435835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>
            <a:noAutofit/>
          </a:bodyPr>
          <a:lstStyle/>
          <a:p>
            <a:pPr rtl="0"/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591C4440-6B8D-4A24-A807-8B1302A3DF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/>
          <a:p>
            <a:pPr rtl="0"/>
            <a:r>
              <a:rPr lang="it-IT"/>
              <a:t>PERSONE, PROSSIMITÀ,RELAZIONE DI CURA: nuove strade per la comunità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6CFE189-E20B-4108-B290-2444243365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/>
          <a:p>
            <a:pPr rtl="0"/>
            <a:fld id="{DBA1B0FB-D917-4C8C-928F-313BD683BF39}" type="slidenum">
              <a:rPr lang="it-IT" noProof="0" smtClean="0"/>
              <a:t>‹N›</a:t>
            </a:fld>
            <a:endParaRPr lang="it-IT" noProof="0"/>
          </a:p>
        </p:txBody>
      </p:sp>
      <p:sp>
        <p:nvSpPr>
          <p:cNvPr id="17" name="Ovale 16">
            <a:extLst>
              <a:ext uri="{FF2B5EF4-FFF2-40B4-BE49-F238E27FC236}">
                <a16:creationId xmlns:a16="http://schemas.microsoft.com/office/drawing/2014/main" id="{83C43C1C-00B3-40E0-B073-B8C56206D0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>
          <a:xfrm>
            <a:off x="5303845" y="5427212"/>
            <a:ext cx="1080000" cy="108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>
                  <a:lumMod val="10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254000" dist="127000" dir="2700000">
              <a:schemeClr val="accent1">
                <a:lumMod val="60000"/>
                <a:lumOff val="40000"/>
                <a:alpha val="4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12464940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nterruzione di sezion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immagine 7">
            <a:extLst>
              <a:ext uri="{FF2B5EF4-FFF2-40B4-BE49-F238E27FC236}">
                <a16:creationId xmlns:a16="http://schemas.microsoft.com/office/drawing/2014/main" id="{F75B2FBE-0C5C-48AA-8D7F-9D5B7373CC9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solidFill>
            <a:schemeClr val="bg2"/>
          </a:solidFill>
        </p:spPr>
        <p:txBody>
          <a:bodyPr rtlCol="0"/>
          <a:lstStyle/>
          <a:p>
            <a:pPr rtl="0"/>
            <a:r>
              <a:rPr lang="it-IT" noProof="0"/>
              <a:t>Fare clic sull'icona per inserire un'immagine</a:t>
            </a:r>
            <a:endParaRPr lang="it-IT" noProof="0" dirty="0"/>
          </a:p>
        </p:txBody>
      </p:sp>
      <p:sp>
        <p:nvSpPr>
          <p:cNvPr id="16" name="Sottotitolo 2">
            <a:extLst>
              <a:ext uri="{FF2B5EF4-FFF2-40B4-BE49-F238E27FC236}">
                <a16:creationId xmlns:a16="http://schemas.microsoft.com/office/drawing/2014/main" id="{93411FC5-0B5A-4566-9984-827485AF92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3557281"/>
            <a:ext cx="6640285" cy="3300719"/>
          </a:xfrm>
          <a:gradFill>
            <a:gsLst>
              <a:gs pos="0">
                <a:schemeClr val="bg2">
                  <a:alpha val="0"/>
                </a:schemeClr>
              </a:gs>
              <a:gs pos="50000">
                <a:schemeClr val="bg2">
                  <a:alpha val="60000"/>
                </a:schemeClr>
              </a:gs>
            </a:gsLst>
            <a:lin ang="10800000" scaled="1"/>
          </a:gradFill>
        </p:spPr>
        <p:txBody>
          <a:bodyPr rtlCol="0">
            <a:noAutofit/>
          </a:bodyPr>
          <a:lstStyle>
            <a:lvl1pPr marL="548640" indent="0">
              <a:lnSpc>
                <a:spcPct val="200000"/>
              </a:lnSpc>
              <a:buNone/>
              <a:defRPr/>
            </a:lvl1pPr>
          </a:lstStyle>
          <a:p>
            <a:pPr rtl="0"/>
            <a:r>
              <a:rPr lang="it-IT" noProof="0">
                <a:solidFill>
                  <a:schemeClr val="tx1">
                    <a:alpha val="60000"/>
                  </a:schemeClr>
                </a:solidFill>
              </a:rPr>
              <a:t>Fare clic per modificare lo stile del sottotitolo dello schema</a:t>
            </a:r>
          </a:p>
        </p:txBody>
      </p:sp>
      <p:sp>
        <p:nvSpPr>
          <p:cNvPr id="15" name="Titolo 1">
            <a:extLst>
              <a:ext uri="{FF2B5EF4-FFF2-40B4-BE49-F238E27FC236}">
                <a16:creationId xmlns:a16="http://schemas.microsoft.com/office/drawing/2014/main" id="{754E1219-253E-4FEF-A576-83857F44BA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6640285" cy="3535509"/>
          </a:xfrm>
          <a:gradFill flip="none" rotWithShape="1">
            <a:gsLst>
              <a:gs pos="0">
                <a:schemeClr val="bg2">
                  <a:alpha val="0"/>
                </a:schemeClr>
              </a:gs>
              <a:gs pos="50000">
                <a:schemeClr val="bg2">
                  <a:alpha val="70000"/>
                </a:schemeClr>
              </a:gs>
            </a:gsLst>
            <a:lin ang="10800000" scaled="1"/>
            <a:tileRect/>
          </a:gradFill>
        </p:spPr>
        <p:txBody>
          <a:bodyPr rtlCol="0" anchor="b" anchorCtr="0">
            <a:noAutofit/>
          </a:bodyPr>
          <a:lstStyle>
            <a:lvl1pPr marL="548640">
              <a:spcAft>
                <a:spcPts val="1200"/>
              </a:spcAft>
              <a:defRPr sz="6400"/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22293045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1">
            <a:extLst>
              <a:ext uri="{FF2B5EF4-FFF2-40B4-BE49-F238E27FC236}">
                <a16:creationId xmlns:a16="http://schemas.microsoft.com/office/drawing/2014/main" id="{7062BF5C-3876-4161-B4FF-14CA94D32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4" y="549275"/>
            <a:ext cx="3566160" cy="3384550"/>
          </a:xfrm>
        </p:spPr>
        <p:txBody>
          <a:bodyPr wrap="square" rtlCol="0" anchor="b" anchorCtr="0">
            <a:noAutofit/>
          </a:bodyPr>
          <a:lstStyle>
            <a:lvl1pPr>
              <a:defRPr sz="4000"/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grpSp>
        <p:nvGrpSpPr>
          <p:cNvPr id="8" name="Gruppo 7">
            <a:extLst>
              <a:ext uri="{FF2B5EF4-FFF2-40B4-BE49-F238E27FC236}">
                <a16:creationId xmlns:a16="http://schemas.microsoft.com/office/drawing/2014/main" id="{B17C5C60-EC4D-410B-9997-0B73289605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0822156" y="4143453"/>
            <a:ext cx="734257" cy="760506"/>
            <a:chOff x="5243759" y="1363788"/>
            <a:chExt cx="734257" cy="760506"/>
          </a:xfrm>
        </p:grpSpPr>
        <p:sp>
          <p:nvSpPr>
            <p:cNvPr id="9" name="Figura a mano libera 5">
              <a:extLst>
                <a:ext uri="{FF2B5EF4-FFF2-40B4-BE49-F238E27FC236}">
                  <a16:creationId xmlns:a16="http://schemas.microsoft.com/office/drawing/2014/main" id="{0573155C-3428-4F4F-AE66-A519D777EAAE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356930" y="1363788"/>
              <a:ext cx="621086" cy="364601"/>
            </a:xfrm>
            <a:custGeom>
              <a:avLst/>
              <a:gdLst>
                <a:gd name="T0" fmla="*/ 266 w 540"/>
                <a:gd name="T1" fmla="*/ 0 h 317"/>
                <a:gd name="T2" fmla="*/ 0 w 540"/>
                <a:gd name="T3" fmla="*/ 158 h 317"/>
                <a:gd name="T4" fmla="*/ 266 w 540"/>
                <a:gd name="T5" fmla="*/ 317 h 317"/>
                <a:gd name="T6" fmla="*/ 540 w 540"/>
                <a:gd name="T7" fmla="*/ 158 h 317"/>
                <a:gd name="T8" fmla="*/ 266 w 540"/>
                <a:gd name="T9" fmla="*/ 0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0" h="317">
                  <a:moveTo>
                    <a:pt x="266" y="0"/>
                  </a:moveTo>
                  <a:lnTo>
                    <a:pt x="0" y="158"/>
                  </a:lnTo>
                  <a:lnTo>
                    <a:pt x="266" y="317"/>
                  </a:lnTo>
                  <a:lnTo>
                    <a:pt x="540" y="158"/>
                  </a:lnTo>
                  <a:lnTo>
                    <a:pt x="266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it-IT" noProof="0" dirty="0"/>
            </a:p>
          </p:txBody>
        </p:sp>
        <p:sp>
          <p:nvSpPr>
            <p:cNvPr id="10" name="Figura a mano libera 6">
              <a:extLst>
                <a:ext uri="{FF2B5EF4-FFF2-40B4-BE49-F238E27FC236}">
                  <a16:creationId xmlns:a16="http://schemas.microsoft.com/office/drawing/2014/main" id="{1853496C-159E-4D47-94B5-0835FB6511BA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243759" y="1430747"/>
              <a:ext cx="305942" cy="538275"/>
            </a:xfrm>
            <a:custGeom>
              <a:avLst/>
              <a:gdLst>
                <a:gd name="T0" fmla="*/ 266 w 266"/>
                <a:gd name="T1" fmla="*/ 468 h 468"/>
                <a:gd name="T2" fmla="*/ 0 w 266"/>
                <a:gd name="T3" fmla="*/ 310 h 468"/>
                <a:gd name="T4" fmla="*/ 0 w 266"/>
                <a:gd name="T5" fmla="*/ 310 h 468"/>
                <a:gd name="T6" fmla="*/ 0 w 266"/>
                <a:gd name="T7" fmla="*/ 0 h 468"/>
                <a:gd name="T8" fmla="*/ 0 w 266"/>
                <a:gd name="T9" fmla="*/ 0 h 468"/>
                <a:gd name="T10" fmla="*/ 266 w 266"/>
                <a:gd name="T11" fmla="*/ 159 h 468"/>
                <a:gd name="T12" fmla="*/ 266 w 266"/>
                <a:gd name="T13" fmla="*/ 468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6" h="468">
                  <a:moveTo>
                    <a:pt x="266" y="468"/>
                  </a:moveTo>
                  <a:lnTo>
                    <a:pt x="0" y="310"/>
                  </a:lnTo>
                  <a:lnTo>
                    <a:pt x="0" y="31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66" y="159"/>
                  </a:lnTo>
                  <a:lnTo>
                    <a:pt x="266" y="468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980000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it-IT" noProof="0" dirty="0"/>
            </a:p>
          </p:txBody>
        </p:sp>
        <p:sp>
          <p:nvSpPr>
            <p:cNvPr id="11" name="Figura a mano libera 8">
              <a:extLst>
                <a:ext uri="{FF2B5EF4-FFF2-40B4-BE49-F238E27FC236}">
                  <a16:creationId xmlns:a16="http://schemas.microsoft.com/office/drawing/2014/main" id="{CE93E330-715B-44E8-84D9-CE166D428DAB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508097" y="1586019"/>
              <a:ext cx="315144" cy="538275"/>
            </a:xfrm>
            <a:custGeom>
              <a:avLst/>
              <a:gdLst>
                <a:gd name="T0" fmla="*/ 274 w 274"/>
                <a:gd name="T1" fmla="*/ 0 h 468"/>
                <a:gd name="T2" fmla="*/ 274 w 274"/>
                <a:gd name="T3" fmla="*/ 310 h 468"/>
                <a:gd name="T4" fmla="*/ 274 w 274"/>
                <a:gd name="T5" fmla="*/ 310 h 468"/>
                <a:gd name="T6" fmla="*/ 0 w 274"/>
                <a:gd name="T7" fmla="*/ 468 h 468"/>
                <a:gd name="T8" fmla="*/ 0 w 274"/>
                <a:gd name="T9" fmla="*/ 159 h 468"/>
                <a:gd name="T10" fmla="*/ 274 w 274"/>
                <a:gd name="T11" fmla="*/ 0 h 468"/>
                <a:gd name="T12" fmla="*/ 274 w 274"/>
                <a:gd name="T13" fmla="*/ 0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4" h="468">
                  <a:moveTo>
                    <a:pt x="274" y="0"/>
                  </a:moveTo>
                  <a:lnTo>
                    <a:pt x="274" y="310"/>
                  </a:lnTo>
                  <a:lnTo>
                    <a:pt x="274" y="310"/>
                  </a:lnTo>
                  <a:lnTo>
                    <a:pt x="0" y="468"/>
                  </a:lnTo>
                  <a:lnTo>
                    <a:pt x="0" y="159"/>
                  </a:lnTo>
                  <a:lnTo>
                    <a:pt x="274" y="0"/>
                  </a:lnTo>
                  <a:lnTo>
                    <a:pt x="274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8000000" scaled="0"/>
              <a:tileRect/>
            </a:gradFill>
            <a:ln>
              <a:noFill/>
            </a:ln>
            <a:effectLst>
              <a:innerShdw blurRad="254000">
                <a:schemeClr val="accent1">
                  <a:lumMod val="60000"/>
                  <a:lumOff val="40000"/>
                  <a:alpha val="6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it-IT" noProof="0" dirty="0"/>
            </a:p>
          </p:txBody>
        </p:sp>
      </p:grpSp>
      <p:sp>
        <p:nvSpPr>
          <p:cNvPr id="12" name="Ovale 11">
            <a:extLst>
              <a:ext uri="{FF2B5EF4-FFF2-40B4-BE49-F238E27FC236}">
                <a16:creationId xmlns:a16="http://schemas.microsoft.com/office/drawing/2014/main" id="{80A2FA6F-99B7-4984-A80C-570644889F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>
          <a:xfrm>
            <a:off x="5668780" y="5059009"/>
            <a:ext cx="1080000" cy="108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>
                  <a:lumMod val="10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254000" dist="127000" dir="2700000">
              <a:schemeClr val="accent1">
                <a:lumMod val="60000"/>
                <a:lumOff val="40000"/>
                <a:alpha val="4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it-IT" noProof="0" dirty="0"/>
          </a:p>
        </p:txBody>
      </p:sp>
      <p:sp>
        <p:nvSpPr>
          <p:cNvPr id="17" name="Segnaposto contenuto 16">
            <a:extLst>
              <a:ext uri="{FF2B5EF4-FFF2-40B4-BE49-F238E27FC236}">
                <a16:creationId xmlns:a16="http://schemas.microsoft.com/office/drawing/2014/main" id="{439C8C03-81B3-4DE8-B96A-78258E4467CC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550863" y="4097338"/>
            <a:ext cx="3565524" cy="2351087"/>
          </a:xfrm>
        </p:spPr>
        <p:txBody>
          <a:bodyPr rtlCol="0">
            <a:noAutofit/>
          </a:bodyPr>
          <a:lstStyle>
            <a:lvl1pPr>
              <a:buNone/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sp>
        <p:nvSpPr>
          <p:cNvPr id="15" name="Segnaposto immagine 14">
            <a:extLst>
              <a:ext uri="{FF2B5EF4-FFF2-40B4-BE49-F238E27FC236}">
                <a16:creationId xmlns:a16="http://schemas.microsoft.com/office/drawing/2014/main" id="{C1FBB56D-C8B1-4ED9-A5DB-72BA636DADF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535809" y="656633"/>
            <a:ext cx="5132388" cy="5132388"/>
          </a:xfrm>
          <a:custGeom>
            <a:avLst/>
            <a:gdLst>
              <a:gd name="connsiteX0" fmla="*/ 2566194 w 5132388"/>
              <a:gd name="connsiteY0" fmla="*/ 0 h 5132388"/>
              <a:gd name="connsiteX1" fmla="*/ 5132388 w 5132388"/>
              <a:gd name="connsiteY1" fmla="*/ 2566194 h 5132388"/>
              <a:gd name="connsiteX2" fmla="*/ 2566194 w 5132388"/>
              <a:gd name="connsiteY2" fmla="*/ 5132388 h 5132388"/>
              <a:gd name="connsiteX3" fmla="*/ 0 w 5132388"/>
              <a:gd name="connsiteY3" fmla="*/ 2566194 h 5132388"/>
              <a:gd name="connsiteX4" fmla="*/ 2566194 w 5132388"/>
              <a:gd name="connsiteY4" fmla="*/ 0 h 5132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32388" h="5132388">
                <a:moveTo>
                  <a:pt x="2566194" y="0"/>
                </a:moveTo>
                <a:cubicBezTo>
                  <a:pt x="3983464" y="0"/>
                  <a:pt x="5132388" y="1148924"/>
                  <a:pt x="5132388" y="2566194"/>
                </a:cubicBezTo>
                <a:cubicBezTo>
                  <a:pt x="5132388" y="3983464"/>
                  <a:pt x="3983464" y="5132388"/>
                  <a:pt x="2566194" y="5132388"/>
                </a:cubicBezTo>
                <a:cubicBezTo>
                  <a:pt x="1148924" y="5132388"/>
                  <a:pt x="0" y="3983464"/>
                  <a:pt x="0" y="2566194"/>
                </a:cubicBezTo>
                <a:cubicBezTo>
                  <a:pt x="0" y="1148924"/>
                  <a:pt x="1148924" y="0"/>
                  <a:pt x="2566194" y="0"/>
                </a:cubicBezTo>
                <a:close/>
              </a:path>
            </a:pathLst>
          </a:custGeom>
          <a:solidFill>
            <a:schemeClr val="accent5"/>
          </a:solidFill>
        </p:spPr>
        <p:txBody>
          <a:bodyPr wrap="square" rtlCol="0">
            <a:noAutofit/>
          </a:bodyPr>
          <a:lstStyle/>
          <a:p>
            <a:pPr rtl="0"/>
            <a:r>
              <a:rPr lang="it-IT" noProof="0"/>
              <a:t>Fare clic sull'icona per inserire un'immagine</a:t>
            </a:r>
            <a:endParaRPr lang="it-IT" noProof="0" dirty="0"/>
          </a:p>
        </p:txBody>
      </p:sp>
      <p:sp>
        <p:nvSpPr>
          <p:cNvPr id="2" name="Segnaposto data 1">
            <a:extLst>
              <a:ext uri="{FF2B5EF4-FFF2-40B4-BE49-F238E27FC236}">
                <a16:creationId xmlns:a16="http://schemas.microsoft.com/office/drawing/2014/main" id="{AB81B449-7B97-41DC-B23F-65EDCBD31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>
            <a:noAutofit/>
          </a:bodyPr>
          <a:lstStyle/>
          <a:p>
            <a:pPr rtl="0"/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7C6B46D5-337B-4906-8412-4EEA3884F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/>
          <a:p>
            <a:pPr rtl="0"/>
            <a:r>
              <a:rPr lang="it-IT"/>
              <a:t>PERSONE, PROSSIMITÀ,RELAZIONE DI CURA: nuove strade per la comunità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E436F230-C9A7-407A-B923-873839C8D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/>
          <a:p>
            <a:pPr rtl="0"/>
            <a:fld id="{DBA1B0FB-D917-4C8C-928F-313BD683BF39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30630871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PERSONE, PROSSIMITÀ,RELAZIONE DI CURA: nuove strade per la comunità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B2E29-46D0-4354-AA70-57A28BA470B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5987113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lonna contenuto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uppo 33">
            <a:extLst>
              <a:ext uri="{FF2B5EF4-FFF2-40B4-BE49-F238E27FC236}">
                <a16:creationId xmlns:a16="http://schemas.microsoft.com/office/drawing/2014/main" id="{79DE9FAB-6BBA-4CFE-B67D-77B47F01EC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7931" y="5260967"/>
            <a:ext cx="1980001" cy="1363916"/>
            <a:chOff x="4879602" y="3781429"/>
            <a:chExt cx="1980001" cy="1363916"/>
          </a:xfrm>
        </p:grpSpPr>
        <p:sp>
          <p:nvSpPr>
            <p:cNvPr id="35" name="Figura a mano libera: Forma 34">
              <a:extLst>
                <a:ext uri="{FF2B5EF4-FFF2-40B4-BE49-F238E27FC236}">
                  <a16:creationId xmlns:a16="http://schemas.microsoft.com/office/drawing/2014/main" id="{79FAC916-D9BB-4794-81B4-7C47C67E850D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5005634" y="4191206"/>
              <a:ext cx="1853969" cy="926985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162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 rtl="0"/>
              <a:endParaRPr lang="it-IT" noProof="0"/>
            </a:p>
          </p:txBody>
        </p:sp>
        <p:sp>
          <p:nvSpPr>
            <p:cNvPr id="36" name="Figura a mano libera: Forma 35">
              <a:extLst>
                <a:ext uri="{FF2B5EF4-FFF2-40B4-BE49-F238E27FC236}">
                  <a16:creationId xmlns:a16="http://schemas.microsoft.com/office/drawing/2014/main" id="{B5CA2231-7A65-4D16-8400-A210CC41DB73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4957101" y="4052255"/>
              <a:ext cx="1853969" cy="1093090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 rtl="0"/>
              <a:endParaRPr lang="it-IT" noProof="0">
                <a:solidFill>
                  <a:schemeClr val="tx1"/>
                </a:solidFill>
              </a:endParaRPr>
            </a:p>
          </p:txBody>
        </p:sp>
        <p:sp>
          <p:nvSpPr>
            <p:cNvPr id="37" name="Ovale 36">
              <a:extLst>
                <a:ext uri="{FF2B5EF4-FFF2-40B4-BE49-F238E27FC236}">
                  <a16:creationId xmlns:a16="http://schemas.microsoft.com/office/drawing/2014/main" id="{4B089C8C-B82B-4704-88E2-E857A5E21529}"/>
                </a:ext>
              </a:extLst>
            </p:cNvPr>
            <p:cNvSpPr/>
            <p:nvPr/>
          </p:nvSpPr>
          <p:spPr>
            <a:xfrm rot="13500000" flipV="1">
              <a:off x="6040374" y="3601683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it-IT" noProof="0"/>
            </a:p>
          </p:txBody>
        </p:sp>
        <p:sp>
          <p:nvSpPr>
            <p:cNvPr id="38" name="Ovale 37">
              <a:extLst>
                <a:ext uri="{FF2B5EF4-FFF2-40B4-BE49-F238E27FC236}">
                  <a16:creationId xmlns:a16="http://schemas.microsoft.com/office/drawing/2014/main" id="{434B90C8-5B4D-456E-AD99-80EF748FDD72}"/>
                </a:ext>
              </a:extLst>
            </p:cNvPr>
            <p:cNvSpPr/>
            <p:nvPr/>
          </p:nvSpPr>
          <p:spPr>
            <a:xfrm rot="13500000" flipV="1">
              <a:off x="5059348" y="4582709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it-IT" noProof="0"/>
            </a:p>
          </p:txBody>
        </p:sp>
      </p:grpSp>
      <p:sp>
        <p:nvSpPr>
          <p:cNvPr id="19" name="Figura a mano libera: Forma 18">
            <a:extLst>
              <a:ext uri="{FF2B5EF4-FFF2-40B4-BE49-F238E27FC236}">
                <a16:creationId xmlns:a16="http://schemas.microsoft.com/office/drawing/2014/main" id="{82184FF4-7029-4ED7-813A-192E606087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 rot="2700000">
            <a:off x="10834944" y="171268"/>
            <a:ext cx="1080000" cy="1262947"/>
          </a:xfrm>
          <a:custGeom>
            <a:avLst/>
            <a:gdLst>
              <a:gd name="connsiteX0" fmla="*/ 540000 w 1080000"/>
              <a:gd name="connsiteY0" fmla="*/ 0 h 1262947"/>
              <a:gd name="connsiteX1" fmla="*/ 1080000 w 1080000"/>
              <a:gd name="connsiteY1" fmla="*/ 931034 h 1262947"/>
              <a:gd name="connsiteX2" fmla="*/ 1064374 w 1080000"/>
              <a:gd name="connsiteY2" fmla="*/ 931034 h 1262947"/>
              <a:gd name="connsiteX3" fmla="*/ 1069029 w 1080000"/>
              <a:gd name="connsiteY3" fmla="*/ 938533 h 1262947"/>
              <a:gd name="connsiteX4" fmla="*/ 1080000 w 1080000"/>
              <a:gd name="connsiteY4" fmla="*/ 992947 h 1262947"/>
              <a:gd name="connsiteX5" fmla="*/ 540000 w 1080000"/>
              <a:gd name="connsiteY5" fmla="*/ 1262947 h 1262947"/>
              <a:gd name="connsiteX6" fmla="*/ 0 w 1080000"/>
              <a:gd name="connsiteY6" fmla="*/ 992947 h 1262947"/>
              <a:gd name="connsiteX7" fmla="*/ 10971 w 1080000"/>
              <a:gd name="connsiteY7" fmla="*/ 938533 h 1262947"/>
              <a:gd name="connsiteX8" fmla="*/ 15626 w 1080000"/>
              <a:gd name="connsiteY8" fmla="*/ 931034 h 1262947"/>
              <a:gd name="connsiteX9" fmla="*/ 0 w 1080000"/>
              <a:gd name="connsiteY9" fmla="*/ 931034 h 1262947"/>
              <a:gd name="connsiteX0" fmla="*/ 540000 w 1080000"/>
              <a:gd name="connsiteY0" fmla="*/ 0 h 1262947"/>
              <a:gd name="connsiteX1" fmla="*/ 1080000 w 1080000"/>
              <a:gd name="connsiteY1" fmla="*/ 931034 h 1262947"/>
              <a:gd name="connsiteX2" fmla="*/ 1064374 w 1080000"/>
              <a:gd name="connsiteY2" fmla="*/ 931034 h 1262947"/>
              <a:gd name="connsiteX3" fmla="*/ 1069029 w 1080000"/>
              <a:gd name="connsiteY3" fmla="*/ 938533 h 1262947"/>
              <a:gd name="connsiteX4" fmla="*/ 1080000 w 1080000"/>
              <a:gd name="connsiteY4" fmla="*/ 992947 h 1262947"/>
              <a:gd name="connsiteX5" fmla="*/ 540000 w 1080000"/>
              <a:gd name="connsiteY5" fmla="*/ 1262947 h 1262947"/>
              <a:gd name="connsiteX6" fmla="*/ 0 w 1080000"/>
              <a:gd name="connsiteY6" fmla="*/ 992947 h 1262947"/>
              <a:gd name="connsiteX7" fmla="*/ 10971 w 1080000"/>
              <a:gd name="connsiteY7" fmla="*/ 938533 h 1262947"/>
              <a:gd name="connsiteX8" fmla="*/ 15626 w 1080000"/>
              <a:gd name="connsiteY8" fmla="*/ 931034 h 1262947"/>
              <a:gd name="connsiteX9" fmla="*/ 540000 w 1080000"/>
              <a:gd name="connsiteY9" fmla="*/ 0 h 1262947"/>
              <a:gd name="connsiteX0" fmla="*/ 540000 w 1080000"/>
              <a:gd name="connsiteY0" fmla="*/ 0 h 1262947"/>
              <a:gd name="connsiteX1" fmla="*/ 1064374 w 1080000"/>
              <a:gd name="connsiteY1" fmla="*/ 931034 h 1262947"/>
              <a:gd name="connsiteX2" fmla="*/ 1069029 w 1080000"/>
              <a:gd name="connsiteY2" fmla="*/ 938533 h 1262947"/>
              <a:gd name="connsiteX3" fmla="*/ 1080000 w 1080000"/>
              <a:gd name="connsiteY3" fmla="*/ 992947 h 1262947"/>
              <a:gd name="connsiteX4" fmla="*/ 540000 w 1080000"/>
              <a:gd name="connsiteY4" fmla="*/ 1262947 h 1262947"/>
              <a:gd name="connsiteX5" fmla="*/ 0 w 1080000"/>
              <a:gd name="connsiteY5" fmla="*/ 992947 h 1262947"/>
              <a:gd name="connsiteX6" fmla="*/ 10971 w 1080000"/>
              <a:gd name="connsiteY6" fmla="*/ 938533 h 1262947"/>
              <a:gd name="connsiteX7" fmla="*/ 15626 w 1080000"/>
              <a:gd name="connsiteY7" fmla="*/ 931034 h 1262947"/>
              <a:gd name="connsiteX8" fmla="*/ 540000 w 1080000"/>
              <a:gd name="connsiteY8" fmla="*/ 0 h 1262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000" h="1262947">
                <a:moveTo>
                  <a:pt x="540000" y="0"/>
                </a:moveTo>
                <a:lnTo>
                  <a:pt x="1064374" y="931034"/>
                </a:lnTo>
                <a:lnTo>
                  <a:pt x="1069029" y="938533"/>
                </a:lnTo>
                <a:cubicBezTo>
                  <a:pt x="1076223" y="956109"/>
                  <a:pt x="1080000" y="974307"/>
                  <a:pt x="1080000" y="992947"/>
                </a:cubicBezTo>
                <a:cubicBezTo>
                  <a:pt x="1080000" y="1142064"/>
                  <a:pt x="838234" y="1262947"/>
                  <a:pt x="540000" y="1262947"/>
                </a:cubicBezTo>
                <a:cubicBezTo>
                  <a:pt x="241766" y="1262947"/>
                  <a:pt x="0" y="1142064"/>
                  <a:pt x="0" y="992947"/>
                </a:cubicBezTo>
                <a:cubicBezTo>
                  <a:pt x="0" y="974307"/>
                  <a:pt x="3778" y="956109"/>
                  <a:pt x="10971" y="938533"/>
                </a:cubicBezTo>
                <a:lnTo>
                  <a:pt x="15626" y="931034"/>
                </a:lnTo>
                <a:lnTo>
                  <a:pt x="540000" y="0"/>
                </a:lnTo>
                <a:close/>
              </a:path>
            </a:pathLst>
          </a:custGeom>
          <a:gradFill>
            <a:gsLst>
              <a:gs pos="60000">
                <a:schemeClr val="bg2">
                  <a:lumMod val="90000"/>
                  <a:lumOff val="10000"/>
                </a:schemeClr>
              </a:gs>
              <a:gs pos="30000">
                <a:schemeClr val="bg2">
                  <a:lumMod val="90000"/>
                  <a:lumOff val="10000"/>
                </a:schemeClr>
              </a:gs>
              <a:gs pos="40000">
                <a:schemeClr val="bg2">
                  <a:lumMod val="75000"/>
                  <a:lumOff val="25000"/>
                </a:schemeClr>
              </a:gs>
              <a:gs pos="100000">
                <a:schemeClr val="bg2"/>
              </a:gs>
            </a:gsLst>
            <a:lin ang="600000" scaled="0"/>
          </a:gradFill>
          <a:ln>
            <a:noFill/>
          </a:ln>
          <a:effectLst>
            <a:innerShdw blurRad="254000" dist="101600" dir="270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it-IT" noProof="0"/>
          </a:p>
        </p:txBody>
      </p:sp>
      <p:sp>
        <p:nvSpPr>
          <p:cNvPr id="20" name="Ovale 19">
            <a:extLst>
              <a:ext uri="{FF2B5EF4-FFF2-40B4-BE49-F238E27FC236}">
                <a16:creationId xmlns:a16="http://schemas.microsoft.com/office/drawing/2014/main" id="{AAA7AB09-557C-41AD-9113-FF9F68FA10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8100000">
            <a:off x="10849344" y="518342"/>
            <a:ext cx="540000" cy="1080000"/>
          </a:xfrm>
          <a:prstGeom prst="ellipse">
            <a:avLst/>
          </a:prstGeom>
          <a:gradFill>
            <a:gsLst>
              <a:gs pos="100000">
                <a:schemeClr val="bg2">
                  <a:lumMod val="90000"/>
                  <a:lumOff val="10000"/>
                </a:schemeClr>
              </a:gs>
              <a:gs pos="50000">
                <a:schemeClr val="bg2">
                  <a:lumMod val="95000"/>
                  <a:lumOff val="5000"/>
                </a:schemeClr>
              </a:gs>
            </a:gsLst>
            <a:lin ang="5400000" scaled="0"/>
          </a:gra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it-IT" dirty="0"/>
          </a:p>
        </p:txBody>
      </p:sp>
      <p:sp>
        <p:nvSpPr>
          <p:cNvPr id="25" name="Ovale 24">
            <a:extLst>
              <a:ext uri="{FF2B5EF4-FFF2-40B4-BE49-F238E27FC236}">
                <a16:creationId xmlns:a16="http://schemas.microsoft.com/office/drawing/2014/main" id="{EF99ECAA-1F11-4937-BBA6-51935AB44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800802" y="247285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it-IT" dirty="0"/>
          </a:p>
        </p:txBody>
      </p:sp>
      <p:sp>
        <p:nvSpPr>
          <p:cNvPr id="15" name="Titolo 1">
            <a:extLst>
              <a:ext uri="{FF2B5EF4-FFF2-40B4-BE49-F238E27FC236}">
                <a16:creationId xmlns:a16="http://schemas.microsoft.com/office/drawing/2014/main" id="{EBCCE83C-72C8-4181-8D03-7CFB23A6FF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549275"/>
            <a:ext cx="11097551" cy="1332000"/>
          </a:xfrm>
        </p:spPr>
        <p:txBody>
          <a:bodyPr vert="horz" wrap="square" lIns="0" tIns="0" rIns="0" bIns="0" rtlCol="0" anchor="t" anchorCtr="0">
            <a:noAutofit/>
          </a:bodyPr>
          <a:lstStyle>
            <a:lvl1pPr>
              <a:defRPr lang="it-IT" sz="4800" dirty="0"/>
            </a:lvl1pPr>
          </a:lstStyle>
          <a:p>
            <a:pPr lvl="0" rtl="0">
              <a:lnSpc>
                <a:spcPct val="100000"/>
              </a:lnSpc>
            </a:pPr>
            <a:r>
              <a:rPr lang="it-IT"/>
              <a:t>Fare clic per modificare lo stile del titolo dello schema</a:t>
            </a:r>
          </a:p>
        </p:txBody>
      </p:sp>
      <p:sp>
        <p:nvSpPr>
          <p:cNvPr id="16" name="Segnaposto testo 2">
            <a:extLst>
              <a:ext uri="{FF2B5EF4-FFF2-40B4-BE49-F238E27FC236}">
                <a16:creationId xmlns:a16="http://schemas.microsoft.com/office/drawing/2014/main" id="{C6FCDFCC-38D1-43A4-918F-491DBA6B2C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0864" y="1731375"/>
            <a:ext cx="3563936" cy="535354"/>
          </a:xfrm>
        </p:spPr>
        <p:txBody>
          <a:bodyPr rtlCol="0" anchor="b">
            <a:noAutofit/>
          </a:bodyPr>
          <a:lstStyle>
            <a:lvl1pPr marL="0" indent="0">
              <a:buNone/>
              <a:defRPr sz="2000" b="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sp>
        <p:nvSpPr>
          <p:cNvPr id="17" name="Segnaposto contenuto 3">
            <a:extLst>
              <a:ext uri="{FF2B5EF4-FFF2-40B4-BE49-F238E27FC236}">
                <a16:creationId xmlns:a16="http://schemas.microsoft.com/office/drawing/2014/main" id="{8A9CB740-8581-4D62-8481-7ECBBEDA7219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59476" y="2432304"/>
            <a:ext cx="3563936" cy="3515555"/>
          </a:xfrm>
        </p:spPr>
        <p:txBody>
          <a:bodyPr rtlCol="0">
            <a:noAutofit/>
          </a:bodyPr>
          <a:lstStyle>
            <a:lvl1pPr>
              <a:defRPr sz="17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</a:lstStyle>
          <a:p>
            <a:pPr lvl="0" rtl="0"/>
            <a:r>
              <a:rPr lang="it-IT" dirty="0"/>
              <a:t>Fare clic per modificare lo stile del titolo</a:t>
            </a:r>
          </a:p>
          <a:p>
            <a:pPr lvl="1" rtl="0"/>
            <a:r>
              <a:rPr lang="it-IT" dirty="0"/>
              <a:t>Secondo livello</a:t>
            </a:r>
          </a:p>
          <a:p>
            <a:pPr lvl="2" rtl="0"/>
            <a:r>
              <a:rPr lang="it-IT" dirty="0"/>
              <a:t>Terzo livello</a:t>
            </a:r>
          </a:p>
          <a:p>
            <a:pPr lvl="3" rtl="0"/>
            <a:r>
              <a:rPr lang="it-IT" dirty="0"/>
              <a:t>Quarto livello</a:t>
            </a:r>
          </a:p>
          <a:p>
            <a:pPr lvl="4" rtl="0"/>
            <a:r>
              <a:rPr lang="it-IT" dirty="0"/>
              <a:t>Quinto livello</a:t>
            </a:r>
          </a:p>
        </p:txBody>
      </p:sp>
      <p:sp>
        <p:nvSpPr>
          <p:cNvPr id="22" name="Segnaposto testo 4">
            <a:extLst>
              <a:ext uri="{FF2B5EF4-FFF2-40B4-BE49-F238E27FC236}">
                <a16:creationId xmlns:a16="http://schemas.microsoft.com/office/drawing/2014/main" id="{AB16E493-D962-46EC-BBB8-D7E68A6404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41573" y="1731375"/>
            <a:ext cx="3566160" cy="535354"/>
          </a:xfrm>
        </p:spPr>
        <p:txBody>
          <a:bodyPr vert="horz" wrap="square" lIns="0" tIns="0" rIns="0" bIns="0" rtlCol="0" anchor="b">
            <a:noAutofit/>
          </a:bodyPr>
          <a:lstStyle>
            <a:lvl1pPr>
              <a:buNone/>
              <a:defRPr lang="it-IT" sz="2000" b="0" cap="all" spc="200" baseline="0" dirty="0">
                <a:solidFill>
                  <a:schemeClr val="tx1"/>
                </a:solidFill>
              </a:defRPr>
            </a:lvl1pPr>
          </a:lstStyle>
          <a:p>
            <a:pPr marL="228600" lvl="0" indent="-228600" rtl="0"/>
            <a:r>
              <a:rPr lang="it-IT"/>
              <a:t>Fare clic per modificare gli stili del testo dello schema</a:t>
            </a:r>
          </a:p>
        </p:txBody>
      </p:sp>
      <p:sp>
        <p:nvSpPr>
          <p:cNvPr id="23" name="Segnaposto contenuto 5">
            <a:extLst>
              <a:ext uri="{FF2B5EF4-FFF2-40B4-BE49-F238E27FC236}">
                <a16:creationId xmlns:a16="http://schemas.microsoft.com/office/drawing/2014/main" id="{88CC7C67-1BA6-42A6-B9D3-8EDF70A3DB3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341573" y="2427370"/>
            <a:ext cx="3508755" cy="3515555"/>
          </a:xfrm>
        </p:spPr>
        <p:txBody>
          <a:bodyPr rtlCol="0">
            <a:noAutofit/>
          </a:bodyPr>
          <a:lstStyle>
            <a:lvl1pPr>
              <a:defRPr sz="17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</a:lstStyle>
          <a:p>
            <a:pPr lvl="0" rtl="0"/>
            <a:r>
              <a:rPr lang="it-IT"/>
              <a:t>Fare clic per modificare gli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18" name="Segnaposto testo 4">
            <a:extLst>
              <a:ext uri="{FF2B5EF4-FFF2-40B4-BE49-F238E27FC236}">
                <a16:creationId xmlns:a16="http://schemas.microsoft.com/office/drawing/2014/main" id="{C17092A6-D0E6-4EF2-B3B8-AE35438D4D77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8139659" y="1731375"/>
            <a:ext cx="3566160" cy="535354"/>
          </a:xfrm>
        </p:spPr>
        <p:txBody>
          <a:bodyPr vert="horz" wrap="square" lIns="0" tIns="0" rIns="0" bIns="0" rtlCol="0" anchor="b">
            <a:noAutofit/>
          </a:bodyPr>
          <a:lstStyle>
            <a:lvl1pPr>
              <a:buNone/>
              <a:defRPr lang="it-IT" sz="2000" b="0" cap="all" spc="200" baseline="0" dirty="0">
                <a:solidFill>
                  <a:schemeClr val="tx1"/>
                </a:solidFill>
              </a:defRPr>
            </a:lvl1pPr>
          </a:lstStyle>
          <a:p>
            <a:pPr marL="228600" lvl="0" indent="-228600" rtl="0"/>
            <a:r>
              <a:rPr lang="it-IT"/>
              <a:t>Fare clic per MODIFICARE</a:t>
            </a:r>
          </a:p>
        </p:txBody>
      </p:sp>
      <p:sp>
        <p:nvSpPr>
          <p:cNvPr id="21" name="Segnaposto contenuto 5">
            <a:extLst>
              <a:ext uri="{FF2B5EF4-FFF2-40B4-BE49-F238E27FC236}">
                <a16:creationId xmlns:a16="http://schemas.microsoft.com/office/drawing/2014/main" id="{4534254A-2561-400F-87CB-18A8D35381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8139659" y="2427370"/>
            <a:ext cx="3508755" cy="3515555"/>
          </a:xfrm>
        </p:spPr>
        <p:txBody>
          <a:bodyPr rtlCol="0">
            <a:noAutofit/>
          </a:bodyPr>
          <a:lstStyle>
            <a:lvl1pPr>
              <a:defRPr sz="17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</a:lstStyle>
          <a:p>
            <a:pPr lvl="0" rtl="0"/>
            <a:r>
              <a:rPr lang="it-IT"/>
              <a:t>Fare clic per modificare gli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B1BC074-1090-47AF-BDE8-3859BF574B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>
            <a:noAutofit/>
          </a:bodyPr>
          <a:lstStyle/>
          <a:p>
            <a:pPr rtl="0"/>
            <a:endParaRPr lang="it-IT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1D6522F-D41A-4734-8BD1-BD6E5A37D0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/>
          <a:p>
            <a:pPr rtl="0"/>
            <a:r>
              <a:rPr lang="it-IT"/>
              <a:t>PERSONE, PROSSIMITÀ,RELAZIONE DI CURA: nuove strade per la comunità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74D4206-406C-42A3-BBD4-44C043180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/>
          <a:p>
            <a:pPr rtl="0"/>
            <a:fld id="{DBA1B0FB-D917-4C8C-928F-313BD683BF39}" type="slidenum">
              <a:rPr lang="it-IT" noProof="0" smtClean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228520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Riepi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1">
            <a:extLst>
              <a:ext uri="{FF2B5EF4-FFF2-40B4-BE49-F238E27FC236}">
                <a16:creationId xmlns:a16="http://schemas.microsoft.com/office/drawing/2014/main" id="{E949202B-67AE-417A-A336-DF5257FFDC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4508500"/>
            <a:ext cx="4500562" cy="1562959"/>
          </a:xfrm>
        </p:spPr>
        <p:txBody>
          <a:bodyPr wrap="square" rtlCol="0" anchor="t" anchorCtr="0">
            <a:noAutofit/>
          </a:bodyPr>
          <a:lstStyle/>
          <a:p>
            <a:pPr rtl="0"/>
            <a:r>
              <a:rPr lang="it-IT"/>
              <a:t>Fare clic per modificare lo stile del titolo dello schema</a:t>
            </a:r>
          </a:p>
        </p:txBody>
      </p:sp>
      <p:sp>
        <p:nvSpPr>
          <p:cNvPr id="10" name="Segnaposto immagine 9">
            <a:extLst>
              <a:ext uri="{FF2B5EF4-FFF2-40B4-BE49-F238E27FC236}">
                <a16:creationId xmlns:a16="http://schemas.microsoft.com/office/drawing/2014/main" id="{1786D546-2834-435F-950F-DCEFE654B3B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3776472"/>
          </a:xfrm>
          <a:solidFill>
            <a:schemeClr val="accent5"/>
          </a:solidFill>
        </p:spPr>
        <p:txBody>
          <a:bodyPr rtlCol="0">
            <a:noAutofit/>
          </a:bodyPr>
          <a:lstStyle/>
          <a:p>
            <a:pPr rtl="0"/>
            <a:r>
              <a:rPr lang="it-IT" noProof="0"/>
              <a:t>Fare clic sull'icona per inserire un'immagine</a:t>
            </a:r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3BD763BD-EAC5-4DB8-81AF-9743BB6A9576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5262411" y="4508500"/>
            <a:ext cx="6221412" cy="1563688"/>
          </a:xfrm>
        </p:spPr>
        <p:txBody>
          <a:bodyPr rtlCol="0">
            <a:noAutofit/>
          </a:bodyPr>
          <a:lstStyle>
            <a:lvl1pPr marL="0" indent="0">
              <a:buNone/>
              <a:defRPr sz="2000"/>
            </a:lvl1pPr>
            <a:lvl2pPr>
              <a:buNone/>
              <a:defRPr sz="1900"/>
            </a:lvl2pPr>
            <a:lvl3pPr>
              <a:buNone/>
              <a:defRPr sz="1900"/>
            </a:lvl3pPr>
            <a:lvl4pPr>
              <a:buNone/>
              <a:defRPr sz="1900"/>
            </a:lvl4pPr>
            <a:lvl5pPr>
              <a:buNone/>
              <a:defRPr sz="1900"/>
            </a:lvl5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sp>
        <p:nvSpPr>
          <p:cNvPr id="2" name="Segnaposto data 1">
            <a:extLst>
              <a:ext uri="{FF2B5EF4-FFF2-40B4-BE49-F238E27FC236}">
                <a16:creationId xmlns:a16="http://schemas.microsoft.com/office/drawing/2014/main" id="{AB81B449-7B97-41DC-B23F-65EDCBD31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>
            <a:noAutofit/>
          </a:bodyPr>
          <a:lstStyle/>
          <a:p>
            <a:pPr rtl="0"/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7C6B46D5-337B-4906-8412-4EEA3884F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/>
          <a:p>
            <a:pPr rtl="0"/>
            <a:r>
              <a:rPr lang="it-IT"/>
              <a:t>PERSONE, PROSSIMITÀ,RELAZIONE DI CURA: nuove strade per la comunità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E436F230-C9A7-407A-B923-873839C8D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/>
          <a:p>
            <a:pPr rtl="0"/>
            <a:fld id="{DBA1B0FB-D917-4C8C-928F-313BD683BF39}" type="slidenum">
              <a:rPr lang="it-IT" noProof="0" smtClean="0"/>
              <a:t>‹N›</a:t>
            </a:fld>
            <a:endParaRPr lang="it-IT" noProof="0"/>
          </a:p>
        </p:txBody>
      </p:sp>
      <p:sp>
        <p:nvSpPr>
          <p:cNvPr id="8" name="Ovale 7">
            <a:extLst>
              <a:ext uri="{FF2B5EF4-FFF2-40B4-BE49-F238E27FC236}">
                <a16:creationId xmlns:a16="http://schemas.microsoft.com/office/drawing/2014/main" id="{446AF837-10C6-44A5-B8D6-960A57487B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>
          <a:xfrm>
            <a:off x="1225773" y="385222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14254770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PERSONE, PROSSIMITÀ,RELAZIONE DI CURA: nuove strade per la comunità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B2E29-46D0-4354-AA70-57A28BA470B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680144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PERSONE, PROSSIMITÀ,RELAZIONE DI CURA: nuove strade per la comunità</a:t>
            </a: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B2E29-46D0-4354-AA70-57A28BA470B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942131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PERSONE, PROSSIMITÀ,RELAZIONE DI CURA: nuove strade per la comunità</a:t>
            </a: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B2E29-46D0-4354-AA70-57A28BA470B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352596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PERSONE, PROSSIMITÀ,RELAZIONE DI CURA: nuove strade per la comunità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B2E29-46D0-4354-AA70-57A28BA470B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376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PERSONE, PROSSIMITÀ,RELAZIONE DI CURA: nuove strade per la comunità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B2E29-46D0-4354-AA70-57A28BA470B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737312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PERSONE, PROSSIMITÀ,RELAZIONE DI CURA: nuove strade per la comunità</a:t>
            </a: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B2E29-46D0-4354-AA70-57A28BA470B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681055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PERSONE, PROSSIMITÀ,RELAZIONE DI CURA: nuove strade per la comunità</a:t>
            </a: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B2E29-46D0-4354-AA70-57A28BA470B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360271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/>
              <a:t>PERSONE, PROSSIMITÀ,RELAZIONE DI CURA: nuove strade per la comunità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8B2E29-46D0-4354-AA70-57A28BA470B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17425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  <p:sldLayoutId id="2147483747" r:id="rId12"/>
    <p:sldLayoutId id="2147483748" r:id="rId13"/>
    <p:sldLayoutId id="2147483749" r:id="rId14"/>
    <p:sldLayoutId id="2147483750" r:id="rId15"/>
    <p:sldLayoutId id="2147483751" r:id="rId16"/>
    <p:sldLayoutId id="2147483752" r:id="rId17"/>
    <p:sldLayoutId id="2147483734" r:id="rId18"/>
    <p:sldLayoutId id="2147483696" r:id="rId19"/>
    <p:sldLayoutId id="2147483697" r:id="rId20"/>
    <p:sldLayoutId id="2147483731" r:id="rId2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http://www.madonna-uliveto.org/" TargetMode="Externa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86E938C-9D94-4B05-979A-D39FFC4572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99414" y="2213601"/>
            <a:ext cx="3565524" cy="2384898"/>
          </a:xfrm>
        </p:spPr>
        <p:txBody>
          <a:bodyPr rtlCol="0" anchor="b" anchorCtr="0">
            <a:normAutofit fontScale="90000"/>
          </a:bodyPr>
          <a:lstStyle/>
          <a:p>
            <a:pPr rtl="0"/>
            <a:r>
              <a:rPr lang="it-IT" sz="4400" dirty="0"/>
              <a:t>La Casa della Comunità come luogo dell’abitare, dell’incontro            e della sintesi</a:t>
            </a:r>
            <a:br>
              <a:rPr lang="it-IT" sz="4400" dirty="0"/>
            </a:br>
            <a:endParaRPr lang="it-IT" sz="4400" dirty="0"/>
          </a:p>
        </p:txBody>
      </p:sp>
      <p:pic>
        <p:nvPicPr>
          <p:cNvPr id="14" name="Segnaposto immagine 13" descr="Sfondo digitale punti dati">
            <a:extLst>
              <a:ext uri="{FF2B5EF4-FFF2-40B4-BE49-F238E27FC236}">
                <a16:creationId xmlns:a16="http://schemas.microsoft.com/office/drawing/2014/main" id="{9A8AD548-922D-4E1D-B19C-5F6E808B816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" b="13"/>
          <a:stretch/>
        </p:blipFill>
        <p:spPr/>
      </p:pic>
      <p:sp>
        <p:nvSpPr>
          <p:cNvPr id="3" name="Sottotitolo 2">
            <a:extLst>
              <a:ext uri="{FF2B5EF4-FFF2-40B4-BE49-F238E27FC236}">
                <a16:creationId xmlns:a16="http://schemas.microsoft.com/office/drawing/2014/main" id="{D9A11267-FC52-4990-8D98-010AFABA554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999412" y="4302125"/>
            <a:ext cx="3973513" cy="1731963"/>
          </a:xfrm>
        </p:spPr>
        <p:txBody>
          <a:bodyPr rtlCol="0">
            <a:normAutofit lnSpcReduction="10000"/>
          </a:bodyPr>
          <a:lstStyle/>
          <a:p>
            <a:pPr rtl="0">
              <a:buFont typeface="Arial" panose="020B0604020202020204" pitchFamily="34" charset="0"/>
              <a:buChar char="•"/>
            </a:pPr>
            <a:r>
              <a:rPr lang="it-IT" sz="2400" dirty="0"/>
              <a:t>Annamaria Marzi </a:t>
            </a:r>
          </a:p>
          <a:p>
            <a:pPr rtl="0"/>
            <a:r>
              <a:rPr lang="it-IT" sz="2400" dirty="0"/>
              <a:t>                            Reggio Emilia </a:t>
            </a:r>
          </a:p>
          <a:p>
            <a:pPr rtl="0">
              <a:buFont typeface="Arial" panose="020B0604020202020204" pitchFamily="34" charset="0"/>
              <a:buChar char="•"/>
            </a:pPr>
            <a:r>
              <a:rPr lang="it-IT" sz="2400" dirty="0"/>
              <a:t> Silvia Landra  </a:t>
            </a:r>
          </a:p>
          <a:p>
            <a:pPr rtl="0"/>
            <a:r>
              <a:rPr lang="it-IT" sz="2400" dirty="0"/>
              <a:t>                             Milano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A38EA947-54A2-583D-DF4A-F3F89C397B21}"/>
              </a:ext>
            </a:extLst>
          </p:cNvPr>
          <p:cNvSpPr txBox="1"/>
          <p:nvPr/>
        </p:nvSpPr>
        <p:spPr>
          <a:xfrm>
            <a:off x="1076325" y="5929313"/>
            <a:ext cx="43942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solidFill>
                  <a:srgbClr val="CCE8DA"/>
                </a:solidFill>
              </a:rPr>
              <a:t>PERSONE, PROSSIMITA’, RELAZIONE DI CURA:</a:t>
            </a:r>
          </a:p>
          <a:p>
            <a:r>
              <a:rPr lang="it-IT" dirty="0">
                <a:solidFill>
                  <a:srgbClr val="CCE8DA"/>
                </a:solidFill>
              </a:rPr>
              <a:t>NUOVE STRADE PER LA COMUNITÀ</a:t>
            </a:r>
          </a:p>
        </p:txBody>
      </p:sp>
    </p:spTree>
    <p:extLst>
      <p:ext uri="{BB962C8B-B14F-4D97-AF65-F5344CB8AC3E}">
        <p14:creationId xmlns:p14="http://schemas.microsoft.com/office/powerpoint/2010/main" val="7528142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1991544" y="1088014"/>
            <a:ext cx="820891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Calibri" pitchFamily="34" charset="0"/>
                <a:cs typeface="Times New Roman" pitchFamily="18" charset="0"/>
              </a:rPr>
              <a:t>LA CASA DELLA COMUNITA’ PER LA PROMOZIONE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Calibri" pitchFamily="34" charset="0"/>
                <a:cs typeface="Times New Roman" pitchFamily="18" charset="0"/>
              </a:rPr>
              <a:t> E REALIZZAZIONE </a:t>
            </a:r>
            <a:r>
              <a:rPr lang="it-IT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Calibri" pitchFamily="34" charset="0"/>
                <a:cs typeface="Times New Roman" pitchFamily="18" charset="0"/>
              </a:rPr>
              <a:t>DI</a:t>
            </a:r>
            <a:r>
              <a:rPr lang="it-IT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Calibri" pitchFamily="34" charset="0"/>
                <a:cs typeface="Times New Roman" pitchFamily="18" charset="0"/>
              </a:rPr>
              <a:t> NUOVO WELFARE  SOSTENIBILE</a:t>
            </a:r>
            <a:endParaRPr lang="it-IT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pitchFamily="34" charset="0"/>
            </a:endParaRPr>
          </a:p>
        </p:txBody>
      </p:sp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1266825" y="2758443"/>
            <a:ext cx="8933631" cy="34778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2400" b="1" dirty="0">
                <a:ea typeface="Calibri" pitchFamily="34" charset="0"/>
                <a:cs typeface="Times New Roman" pitchFamily="18" charset="0"/>
              </a:rPr>
              <a:t>Aspiriamo ad una   </a:t>
            </a:r>
            <a:r>
              <a:rPr lang="it-IT" sz="28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itchFamily="34" charset="0"/>
                <a:cs typeface="Times New Roman" pitchFamily="18" charset="0"/>
              </a:rPr>
              <a:t>Casa della Comunità</a:t>
            </a:r>
            <a:r>
              <a:rPr lang="it-IT" sz="2400" b="1" i="1" dirty="0">
                <a:ea typeface="Calibri" pitchFamily="34" charset="0"/>
                <a:cs typeface="Times New Roman" pitchFamily="18" charset="0"/>
              </a:rPr>
              <a:t>,</a:t>
            </a:r>
            <a:r>
              <a:rPr lang="it-IT" sz="2400" b="1" dirty="0">
                <a:ea typeface="Calibri" pitchFamily="34" charset="0"/>
                <a:cs typeface="Times New Roman" pitchFamily="18" charset="0"/>
              </a:rPr>
              <a:t> che superando il concetto di servizio e prestazione sanitaria , diventi </a:t>
            </a:r>
            <a:r>
              <a:rPr lang="it-IT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itchFamily="34" charset="0"/>
                <a:cs typeface="Times New Roman" pitchFamily="18" charset="0"/>
              </a:rPr>
              <a:t>luogo dove far convogliare le diverse risorse dei territori</a:t>
            </a:r>
            <a:r>
              <a:rPr lang="it-IT" sz="2400" b="1" dirty="0">
                <a:ea typeface="Calibri" pitchFamily="34" charset="0"/>
                <a:cs typeface="Times New Roman" pitchFamily="18" charset="0"/>
              </a:rPr>
              <a:t>, facendo emergere e dando voce a quella ricchezza socialmente rilevante  che è fatta di valori, storie, esperienze, risorse </a:t>
            </a:r>
            <a:r>
              <a:rPr lang="it-IT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itchFamily="34" charset="0"/>
                <a:cs typeface="Times New Roman" pitchFamily="18" charset="0"/>
              </a:rPr>
              <a:t>la cui scoperta e il cui intreccio “sistemico” permettano di guardare la realtà con occhi nuovi e immaginare che un altro “modo di concepire il Welfare” è possibile. </a:t>
            </a:r>
            <a:endParaRPr lang="it-IT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5735960" y="260648"/>
            <a:ext cx="4932040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 PROGETTO …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524000" y="274638"/>
            <a:ext cx="9144000" cy="562074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it-IT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 UNA “CARTA D’IDENTITA’” DELLA CASA DELLA SALUTE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981200" y="908721"/>
            <a:ext cx="4040188" cy="576064"/>
          </a:xfrm>
          <a:solidFill>
            <a:schemeClr val="tx2">
              <a:lumMod val="40000"/>
              <a:lumOff val="60000"/>
            </a:schemeClr>
          </a:solidFill>
          <a:effectLst>
            <a:softEdge rad="127000"/>
          </a:effectLst>
        </p:spPr>
        <p:txBody>
          <a:bodyPr>
            <a:noAutofit/>
          </a:bodyPr>
          <a:lstStyle/>
          <a:p>
            <a:pPr algn="ctr"/>
            <a:r>
              <a:rPr lang="it-IT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COSA E’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1703512" y="1556792"/>
            <a:ext cx="4248472" cy="4320480"/>
          </a:xfr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txBody>
          <a:bodyPr>
            <a:normAutofit fontScale="85000" lnSpcReduction="20000"/>
          </a:bodyPr>
          <a:lstStyle/>
          <a:p>
            <a:r>
              <a:rPr lang="it-IT" b="1" dirty="0"/>
              <a:t>Luogo di una </a:t>
            </a:r>
            <a:r>
              <a:rPr lang="it-IT" sz="33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nuova identità comunitaria</a:t>
            </a:r>
          </a:p>
          <a:p>
            <a:r>
              <a:rPr lang="it-IT" b="1" dirty="0"/>
              <a:t>Luogo dei </a:t>
            </a:r>
            <a:r>
              <a:rPr lang="it-IT" sz="33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diritti di cittadinanza</a:t>
            </a:r>
          </a:p>
          <a:p>
            <a:r>
              <a:rPr lang="it-IT" b="1" dirty="0"/>
              <a:t>Luogo della partecipazione e della consapevolezza </a:t>
            </a:r>
            <a:r>
              <a:rPr lang="it-IT" sz="33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dei doveri</a:t>
            </a:r>
          </a:p>
          <a:p>
            <a:r>
              <a:rPr lang="it-IT" b="1" dirty="0"/>
              <a:t>Luogo </a:t>
            </a:r>
            <a:r>
              <a:rPr lang="it-IT" sz="33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della integrazione delle risorse</a:t>
            </a:r>
            <a:r>
              <a:rPr lang="it-IT" b="1" dirty="0"/>
              <a:t> (un progetto di sistema)</a:t>
            </a:r>
          </a:p>
          <a:p>
            <a:r>
              <a:rPr lang="it-IT" b="1" dirty="0"/>
              <a:t>Luogo dell’accoglienza e del riconoscimento di cittadinanza e </a:t>
            </a:r>
            <a:r>
              <a:rPr lang="it-IT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dell’avere cura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69026" y="908721"/>
            <a:ext cx="4041775" cy="576064"/>
          </a:xfrm>
          <a:solidFill>
            <a:srgbClr val="FF3300"/>
          </a:solidFill>
          <a:effectLst>
            <a:softEdge rad="127000"/>
          </a:effectLst>
        </p:spPr>
        <p:txBody>
          <a:bodyPr>
            <a:normAutofit fontScale="92500" lnSpcReduction="10000"/>
          </a:bodyPr>
          <a:lstStyle/>
          <a:p>
            <a:pPr algn="ctr"/>
            <a:r>
              <a:rPr lang="it-IT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COSA NON E’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68008" y="1556792"/>
            <a:ext cx="4320480" cy="4320480"/>
          </a:xfr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>
            <a:normAutofit fontScale="92500"/>
          </a:bodyPr>
          <a:lstStyle/>
          <a:p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 luogo dove si erogano solo </a:t>
            </a:r>
            <a:r>
              <a:rPr lang="it-IT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prestazioni</a:t>
            </a:r>
          </a:p>
          <a:p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 luogo esclusivo della </a:t>
            </a:r>
            <a:r>
              <a:rPr lang="it-IT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sanità</a:t>
            </a:r>
          </a:p>
          <a:p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 luogo della </a:t>
            </a:r>
            <a:r>
              <a:rPr lang="it-IT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delega </a:t>
            </a:r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 la soluzione dei problemi individuali</a:t>
            </a:r>
          </a:p>
          <a:p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 luogo degli </a:t>
            </a:r>
            <a:r>
              <a:rPr lang="it-IT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“specialismi” e della tecnologia</a:t>
            </a:r>
          </a:p>
          <a:p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 luogo dell’esercizio del </a:t>
            </a:r>
            <a:r>
              <a:rPr lang="it-IT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potere</a:t>
            </a:r>
          </a:p>
        </p:txBody>
      </p:sp>
      <p:sp>
        <p:nvSpPr>
          <p:cNvPr id="7" name="Ovale 6"/>
          <p:cNvSpPr/>
          <p:nvPr/>
        </p:nvSpPr>
        <p:spPr>
          <a:xfrm>
            <a:off x="1524000" y="5900755"/>
            <a:ext cx="9144000" cy="714380"/>
          </a:xfrm>
          <a:prstGeom prst="ellipse">
            <a:avLst/>
          </a:prstGeom>
          <a:solidFill>
            <a:schemeClr val="accent4">
              <a:lumMod val="50000"/>
            </a:schemeClr>
          </a:solidFill>
          <a:ln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E’ GOVERNATA DALLA COMUNITÀ</a:t>
            </a:r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94B0EB3D-4803-EC6F-DBA4-552431129A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PERSONE, PROSSIMITÀ,RELAZIONE DI CURA: nuove strade per la comunità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build="p" animBg="1"/>
      <p:bldP spid="5" grpId="0" build="p" animBg="1"/>
      <p:bldP spid="6" grpId="0" build="p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2309786" y="500043"/>
            <a:ext cx="8358214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it-I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 MANIFESTO ….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1738282" y="1643051"/>
            <a:ext cx="8572560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/>
              <a:t>… “ Nella comunità” il valore simbolico </a:t>
            </a:r>
          </a:p>
          <a:p>
            <a:r>
              <a:rPr lang="it-IT" sz="2800" b="1" dirty="0"/>
              <a:t>               della “Casa della Comunità ”</a:t>
            </a:r>
          </a:p>
          <a:p>
            <a:pPr>
              <a:buFont typeface="Wingdings" pitchFamily="2" charset="2"/>
              <a:buChar char="ü"/>
            </a:pPr>
            <a:r>
              <a:rPr lang="it-IT" sz="2800" b="1" dirty="0"/>
              <a:t> </a:t>
            </a:r>
            <a:r>
              <a:rPr lang="it-IT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luogo dell’incontro</a:t>
            </a:r>
          </a:p>
          <a:p>
            <a:pPr>
              <a:buFont typeface="Wingdings" pitchFamily="2" charset="2"/>
              <a:buChar char="ü"/>
            </a:pPr>
            <a:r>
              <a:rPr lang="it-IT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luogo della relazione</a:t>
            </a:r>
          </a:p>
          <a:p>
            <a:pPr>
              <a:buFont typeface="Wingdings" pitchFamily="2" charset="2"/>
              <a:buChar char="ü"/>
            </a:pPr>
            <a:r>
              <a:rPr lang="it-IT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luogo della sintesi</a:t>
            </a:r>
          </a:p>
          <a:p>
            <a:pPr>
              <a:buFont typeface="Wingdings" pitchFamily="2" charset="2"/>
              <a:buChar char="ü"/>
            </a:pPr>
            <a:endParaRPr lang="it-IT" dirty="0"/>
          </a:p>
          <a:p>
            <a:endParaRPr lang="it-IT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1809720" y="4214819"/>
            <a:ext cx="857256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“LUOGO DEI LUOGHI” </a:t>
            </a:r>
            <a:r>
              <a:rPr lang="it-IT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CUI “OLTRE” LE ETNIE, LA RELIGIONE, LA LINGUA, LE ESPERIENZE STORICHE CI SI RITROVA  PER COSTRUIRE LE CONDIZIONI DEL VIVERE INSIEME E DELLA SALUTE/BENESSERE  …  DOVE SI CONCRETIZZA LA “VOGLIA DI COMUNITÀ” </a:t>
            </a:r>
            <a:r>
              <a:rPr lang="it-IT" dirty="0"/>
              <a:t>(Bauman)</a:t>
            </a:r>
          </a:p>
        </p:txBody>
      </p:sp>
      <p:pic>
        <p:nvPicPr>
          <p:cNvPr id="1026" name="Picture 2" descr="paese : seamless con il villaggio e le case - illustrazione vettorial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96198" y="1314424"/>
            <a:ext cx="2928958" cy="2928958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B0B2BB4A-2D9C-A597-8489-E12328D969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PERSONE, PROSSIMITÀ,RELAZIONE DI CURA: nuove strade per la comunità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524000" y="274638"/>
            <a:ext cx="7215206" cy="582594"/>
          </a:xfrm>
        </p:spPr>
        <p:txBody>
          <a:bodyPr>
            <a:normAutofit/>
          </a:bodyPr>
          <a:lstStyle/>
          <a:p>
            <a:pPr algn="l"/>
            <a:r>
              <a:rPr lang="it-IT" sz="2800" b="1" dirty="0"/>
              <a:t>CARTA </a:t>
            </a:r>
            <a:r>
              <a:rPr lang="it-IT" sz="2800" b="1" dirty="0" err="1"/>
              <a:t>DI</a:t>
            </a:r>
            <a:r>
              <a:rPr lang="it-IT" sz="2800" b="1" dirty="0"/>
              <a:t> IDENTITÀ della Casa della Comunità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952596" y="1214423"/>
            <a:ext cx="3500462" cy="428627"/>
          </a:xfrm>
          <a:solidFill>
            <a:schemeClr val="accent2">
              <a:lumMod val="60000"/>
              <a:lumOff val="40000"/>
            </a:schemeClr>
          </a:solidFill>
        </p:spPr>
        <p:txBody>
          <a:bodyPr>
            <a:normAutofit lnSpcReduction="10000"/>
          </a:bodyPr>
          <a:lstStyle/>
          <a:p>
            <a:r>
              <a:rPr lang="it-IT" dirty="0"/>
              <a:t>Valori/obiettivi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1952596" y="1643050"/>
            <a:ext cx="3500462" cy="5000660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 fontScale="92500" lnSpcReduction="20000"/>
          </a:bodyPr>
          <a:lstStyle/>
          <a:p>
            <a:r>
              <a:rPr lang="it-IT" sz="2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Andare verso</a:t>
            </a:r>
          </a:p>
          <a:p>
            <a:pPr>
              <a:buNone/>
            </a:pPr>
            <a:endParaRPr lang="it-IT" sz="2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it-IT" sz="2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Cercare chi non arriva</a:t>
            </a:r>
          </a:p>
          <a:p>
            <a:pPr>
              <a:buNone/>
            </a:pPr>
            <a:endParaRPr lang="it-IT" sz="2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it-IT" sz="2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Sviluppare una visione condivisa di salute</a:t>
            </a:r>
          </a:p>
          <a:p>
            <a:pPr>
              <a:buNone/>
            </a:pPr>
            <a:endParaRPr lang="it-IT" sz="2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it-IT" sz="2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Rendere operativa la sostenibilità tecnica sociale ed economica</a:t>
            </a:r>
          </a:p>
          <a:p>
            <a:pPr>
              <a:buNone/>
            </a:pPr>
            <a:endParaRPr lang="it-IT" sz="2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it-IT" sz="2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Favorire il protagonismo della persona</a:t>
            </a:r>
          </a:p>
          <a:p>
            <a:pPr>
              <a:buNone/>
            </a:pPr>
            <a:endParaRPr lang="it-IT" sz="2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it-IT" sz="2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Favorire il protagonismo della comunità</a:t>
            </a:r>
          </a:p>
          <a:p>
            <a:endParaRPr lang="it-IT" sz="2000" b="1" dirty="0"/>
          </a:p>
          <a:p>
            <a:endParaRPr lang="it-IT" sz="2000" b="1" dirty="0"/>
          </a:p>
          <a:p>
            <a:endParaRPr lang="it-IT" sz="2000" b="1" dirty="0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5881686" y="1214422"/>
            <a:ext cx="4500594" cy="428628"/>
          </a:xfrm>
          <a:solidFill>
            <a:schemeClr val="accent2">
              <a:lumMod val="60000"/>
              <a:lumOff val="40000"/>
            </a:schemeClr>
          </a:solidFill>
        </p:spPr>
        <p:txBody>
          <a:bodyPr>
            <a:normAutofit lnSpcReduction="10000"/>
          </a:bodyPr>
          <a:lstStyle/>
          <a:p>
            <a:r>
              <a:rPr lang="it-IT" dirty="0"/>
              <a:t>Strategie/azioni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5881686" y="1643050"/>
            <a:ext cx="4500594" cy="5214950"/>
          </a:xfrm>
          <a:solidFill>
            <a:schemeClr val="accent1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r>
              <a:rPr lang="it-IT" sz="1600" b="1" dirty="0"/>
              <a:t>Fare emergere i bisogni sanitari, sociali e di cittadinanza</a:t>
            </a:r>
          </a:p>
          <a:p>
            <a:r>
              <a:rPr lang="it-IT" sz="1600" b="1" dirty="0"/>
              <a:t>Porre in essere azioni preventive, curative e sociali che raggiungano fisicamente chi è ad alto rischio di vulnerabilità</a:t>
            </a:r>
          </a:p>
          <a:p>
            <a:r>
              <a:rPr lang="it-IT" sz="1600" b="1" dirty="0"/>
              <a:t>Promuovere la realizzazione di interazioni di conoscenza, di collaborazione, di attività (progettuali) con la comunità e le sue istituzioni formali e informali</a:t>
            </a:r>
          </a:p>
          <a:p>
            <a:r>
              <a:rPr lang="it-IT" sz="1600" b="1" dirty="0"/>
              <a:t>Realizzare strumenti per la gestione e la rendicontazione delle risorse attivate a livello di </a:t>
            </a:r>
            <a:r>
              <a:rPr lang="it-IT" sz="1600" b="1" dirty="0" err="1"/>
              <a:t>CdS</a:t>
            </a:r>
            <a:endParaRPr lang="it-IT" sz="1600" b="1" dirty="0"/>
          </a:p>
          <a:p>
            <a:endParaRPr lang="it-IT" sz="1600" b="1" dirty="0"/>
          </a:p>
          <a:p>
            <a:r>
              <a:rPr lang="it-IT" sz="1600" b="1" dirty="0"/>
              <a:t>Sviluppare percorsi di salute, diritti, inclusione sociale nella relazione di presa in carico</a:t>
            </a:r>
          </a:p>
          <a:p>
            <a:r>
              <a:rPr lang="it-IT" sz="1600" b="1" dirty="0"/>
              <a:t>Dotarsi di strumenti formali e sostanziali di partecipazione dei cittadini nei momenti decisionali, di erogazione dei servizi </a:t>
            </a:r>
          </a:p>
        </p:txBody>
      </p:sp>
      <p:sp>
        <p:nvSpPr>
          <p:cNvPr id="7" name="Freccia a destra 6"/>
          <p:cNvSpPr/>
          <p:nvPr/>
        </p:nvSpPr>
        <p:spPr>
          <a:xfrm>
            <a:off x="5310182" y="1714488"/>
            <a:ext cx="590930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8" name="Freccia a destra 7"/>
          <p:cNvSpPr/>
          <p:nvPr/>
        </p:nvSpPr>
        <p:spPr>
          <a:xfrm>
            <a:off x="5381620" y="2357430"/>
            <a:ext cx="500066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0" name="Freccia a destra 9"/>
          <p:cNvSpPr/>
          <p:nvPr/>
        </p:nvSpPr>
        <p:spPr>
          <a:xfrm>
            <a:off x="5381621" y="3000372"/>
            <a:ext cx="412335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1" name="Freccia a destra 10"/>
          <p:cNvSpPr/>
          <p:nvPr/>
        </p:nvSpPr>
        <p:spPr>
          <a:xfrm>
            <a:off x="5381620" y="4000504"/>
            <a:ext cx="465914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2" name="Freccia a destra 11"/>
          <p:cNvSpPr/>
          <p:nvPr/>
        </p:nvSpPr>
        <p:spPr>
          <a:xfrm>
            <a:off x="5381621" y="5072074"/>
            <a:ext cx="412335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4" name="Freccia a destra 13"/>
          <p:cNvSpPr/>
          <p:nvPr/>
        </p:nvSpPr>
        <p:spPr>
          <a:xfrm>
            <a:off x="5381620" y="5786454"/>
            <a:ext cx="428628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3" name="Immagine 12" descr="Mano che tiene la carta d'identità Vettore Premium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53520" y="142852"/>
            <a:ext cx="1500198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5C1DE73-1EFD-1070-2093-91D0456513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874713"/>
            <a:ext cx="10029825" cy="1143000"/>
          </a:xfrm>
        </p:spPr>
        <p:txBody>
          <a:bodyPr/>
          <a:lstStyle/>
          <a:p>
            <a:r>
              <a:rPr lang="it-IT" dirty="0"/>
              <a:t>Un’equipe MULTIDISCIPLINARE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436C461-8CCE-72AB-EC97-E03A5DD75F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2838451"/>
            <a:ext cx="10972800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it-IT" altLang="it-IT" dirty="0"/>
              <a:t>Perché le situazioni sono delicate e complesse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altLang="it-IT" dirty="0"/>
              <a:t>Perché sono necessarie competenze/attitudini diverse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altLang="it-IT" dirty="0"/>
              <a:t>Perché è indispensabile il confronto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altLang="it-IT" dirty="0"/>
              <a:t>Perché spesso il carico emotivo è importante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altLang="it-IT" dirty="0"/>
              <a:t>Perché a volte si affrontano decisioni critiche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altLang="it-IT" dirty="0"/>
              <a:t>…</a:t>
            </a:r>
          </a:p>
          <a:p>
            <a:endParaRPr lang="it-IT" dirty="0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E959E65D-EE0D-F153-3F46-9DE66D3F56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PERSONE, PROSSIMITÀ,RELAZIONE DI CURA: nuove strade per la comunità</a:t>
            </a:r>
          </a:p>
        </p:txBody>
      </p:sp>
    </p:spTree>
    <p:extLst>
      <p:ext uri="{BB962C8B-B14F-4D97-AF65-F5344CB8AC3E}">
        <p14:creationId xmlns:p14="http://schemas.microsoft.com/office/powerpoint/2010/main" val="41537358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olo 21">
            <a:extLst>
              <a:ext uri="{FF2B5EF4-FFF2-40B4-BE49-F238E27FC236}">
                <a16:creationId xmlns:a16="http://schemas.microsoft.com/office/drawing/2014/main" id="{F8FAEED9-1ECD-45F9-87A0-9394BAEABB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0863" y="1501775"/>
            <a:ext cx="5437187" cy="2986234"/>
          </a:xfrm>
        </p:spPr>
        <p:txBody>
          <a:bodyPr rtlCol="0"/>
          <a:lstStyle/>
          <a:p>
            <a:pPr rtl="0"/>
            <a:r>
              <a:rPr lang="it-IT" dirty="0"/>
              <a:t>Grazie</a:t>
            </a:r>
          </a:p>
        </p:txBody>
      </p:sp>
      <p:sp>
        <p:nvSpPr>
          <p:cNvPr id="23" name="Sottotitolo 22">
            <a:extLst>
              <a:ext uri="{FF2B5EF4-FFF2-40B4-BE49-F238E27FC236}">
                <a16:creationId xmlns:a16="http://schemas.microsoft.com/office/drawing/2014/main" id="{8E5E4638-9BCB-4C2E-914F-CC868E2020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46163" y="4713435"/>
            <a:ext cx="5437187" cy="2265216"/>
          </a:xfrm>
        </p:spPr>
        <p:txBody>
          <a:bodyPr rtlCol="0"/>
          <a:lstStyle/>
          <a:p>
            <a:pPr rtl="0"/>
            <a:r>
              <a:rPr lang="it-IT" dirty="0"/>
              <a:t>annamaria.marzi@madonna-uliveto.org</a:t>
            </a:r>
          </a:p>
          <a:p>
            <a:pPr rtl="0"/>
            <a:r>
              <a:rPr lang="it-IT" dirty="0">
                <a:hlinkClick r:id="rId2"/>
              </a:rPr>
              <a:t>www.madonna-uliveto.org</a:t>
            </a:r>
            <a:endParaRPr lang="it-IT" dirty="0"/>
          </a:p>
          <a:p>
            <a:pPr rtl="0"/>
            <a:r>
              <a:rPr lang="it-IT" dirty="0"/>
              <a:t>silvia.landra@casadellacarita.org </a:t>
            </a:r>
          </a:p>
        </p:txBody>
      </p:sp>
      <p:pic>
        <p:nvPicPr>
          <p:cNvPr id="27" name="Segnaposto immagine 26" descr="Sfondo digitale punti dati">
            <a:extLst>
              <a:ext uri="{FF2B5EF4-FFF2-40B4-BE49-F238E27FC236}">
                <a16:creationId xmlns:a16="http://schemas.microsoft.com/office/drawing/2014/main" id="{9E660784-34E2-4CDA-926A-DDD6AAF35046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" r="5"/>
          <a:stretch/>
        </p:blipFill>
        <p:spPr/>
      </p:pic>
      <p:pic>
        <p:nvPicPr>
          <p:cNvPr id="33" name="Segnaposto immagine 32" descr="Sfondo digitale punti dati">
            <a:extLst>
              <a:ext uri="{FF2B5EF4-FFF2-40B4-BE49-F238E27FC236}">
                <a16:creationId xmlns:a16="http://schemas.microsoft.com/office/drawing/2014/main" id="{48106962-23C6-4DFE-BB3A-E5FFF03F38CE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" r="5"/>
          <a:stretch/>
        </p:blipFill>
        <p:spPr/>
      </p:pic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B37A3FF-ED32-4C4A-A21F-848A3BF6F8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/>
              <a:t>PERSONE, PROSSIMITÀ,RELAZIONE DI CURA: nuove strade per la comunità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280DD9E6-E30D-BBE5-0D3C-6FBF84902F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5" y="-4762"/>
            <a:ext cx="12163425" cy="357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77988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046426E-F6F6-4A7C-9181-8C30909962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4" y="733425"/>
            <a:ext cx="3565524" cy="775480"/>
          </a:xfrm>
        </p:spPr>
        <p:txBody>
          <a:bodyPr rtlCol="0"/>
          <a:lstStyle/>
          <a:p>
            <a:pPr algn="ctr" rtl="0"/>
            <a:r>
              <a:rPr lang="it-IT" sz="4000" b="1" dirty="0">
                <a:solidFill>
                  <a:schemeClr val="accent2">
                    <a:lumMod val="75000"/>
                  </a:schemeClr>
                </a:solidFill>
              </a:rPr>
              <a:t>Valori guida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3B60D6F-4D0F-4D33-B2A7-159C8583FF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863" y="2709056"/>
            <a:ext cx="4525962" cy="3415519"/>
          </a:xfrm>
        </p:spPr>
        <p:txBody>
          <a:bodyPr rtlCol="0"/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it-IT" b="1" dirty="0"/>
              <a:t>Salute … Bene Comune</a:t>
            </a:r>
          </a:p>
          <a:p>
            <a:pPr marL="457200" indent="-457200" rtl="0">
              <a:buFont typeface="Wingdings" panose="05000000000000000000" pitchFamily="2" charset="2"/>
              <a:buChar char="Ø"/>
            </a:pPr>
            <a:r>
              <a:rPr lang="it-IT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PERSONA</a:t>
            </a:r>
            <a:endParaRPr lang="it-IT" dirty="0">
              <a:solidFill>
                <a:srgbClr val="FF0000"/>
              </a:solidFill>
            </a:endParaRPr>
          </a:p>
          <a:p>
            <a:pPr marL="342900" indent="-342900" rtl="0">
              <a:buFont typeface="Wingdings" panose="05000000000000000000" pitchFamily="2" charset="2"/>
              <a:buChar char="Ø"/>
            </a:pPr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COMUNITA’/WELFARE </a:t>
            </a:r>
            <a:endParaRPr lang="it-IT" dirty="0"/>
          </a:p>
        </p:txBody>
      </p:sp>
      <p:pic>
        <p:nvPicPr>
          <p:cNvPr id="8" name="Segnaposto immagine 7" descr="Dati digitali">
            <a:extLst>
              <a:ext uri="{FF2B5EF4-FFF2-40B4-BE49-F238E27FC236}">
                <a16:creationId xmlns:a16="http://schemas.microsoft.com/office/drawing/2014/main" id="{06D2324F-3B7B-45EF-9584-C8EADD2C8C0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" b="23"/>
          <a:stretch/>
        </p:blipFill>
        <p:spPr/>
      </p:pic>
      <p:pic>
        <p:nvPicPr>
          <p:cNvPr id="10" name="Segnaposto immagine 9" descr="Punti dati ">
            <a:extLst>
              <a:ext uri="{FF2B5EF4-FFF2-40B4-BE49-F238E27FC236}">
                <a16:creationId xmlns:a16="http://schemas.microsoft.com/office/drawing/2014/main" id="{71F862F9-0E8A-4DB9-8083-1C3AA6E5D777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" b="134"/>
          <a:stretch/>
        </p:blipFill>
        <p:spPr/>
      </p:pic>
      <p:pic>
        <p:nvPicPr>
          <p:cNvPr id="12" name="Segnaposto immagine 11" descr="Sfondo dati">
            <a:extLst>
              <a:ext uri="{FF2B5EF4-FFF2-40B4-BE49-F238E27FC236}">
                <a16:creationId xmlns:a16="http://schemas.microsoft.com/office/drawing/2014/main" id="{A63F39B9-0715-40B5-8ECB-9B983F99C690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sp>
        <p:nvSpPr>
          <p:cNvPr id="14" name="Segnaposto piè di pagina 13">
            <a:extLst>
              <a:ext uri="{FF2B5EF4-FFF2-40B4-BE49-F238E27FC236}">
                <a16:creationId xmlns:a16="http://schemas.microsoft.com/office/drawing/2014/main" id="{B01DF4D0-78BC-4C8C-9570-26F0B2254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/>
              <a:t>PERSONE, PROSSIMITÀ,RELAZIONE DI CURA: nuove strade per la comunità</a:t>
            </a:r>
          </a:p>
        </p:txBody>
      </p:sp>
    </p:spTree>
    <p:extLst>
      <p:ext uri="{BB962C8B-B14F-4D97-AF65-F5344CB8AC3E}">
        <p14:creationId xmlns:p14="http://schemas.microsoft.com/office/powerpoint/2010/main" val="23132348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egnaposto immagine 7" descr="Sfondo digitale punti dati">
            <a:extLst>
              <a:ext uri="{FF2B5EF4-FFF2-40B4-BE49-F238E27FC236}">
                <a16:creationId xmlns:a16="http://schemas.microsoft.com/office/drawing/2014/main" id="{5FED7C55-F545-49A1-90FD-D853A25AB45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7F7F653B-90B5-4F47-A33F-93DCB2EF68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/>
              <a:t>PERSONE, PROSSIMITÀ,RELAZIONE DI CURA: nuove strade per la comunità</a:t>
            </a:r>
          </a:p>
        </p:txBody>
      </p:sp>
      <p:sp>
        <p:nvSpPr>
          <p:cNvPr id="15" name="Titolo 14">
            <a:extLst>
              <a:ext uri="{FF2B5EF4-FFF2-40B4-BE49-F238E27FC236}">
                <a16:creationId xmlns:a16="http://schemas.microsoft.com/office/drawing/2014/main" id="{40F1DF5B-353A-4270-8C10-6A15094411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3350" y="860424"/>
            <a:ext cx="5972175" cy="5513685"/>
          </a:xfrm>
        </p:spPr>
        <p:txBody>
          <a:bodyPr vert="horz" wrap="square" lIns="0" tIns="0" rIns="0" bIns="0" rtlCol="0" anchor="b" anchorCtr="0">
            <a:normAutofit fontScale="9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31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Comunità e Salute</a:t>
            </a:r>
            <a:br>
              <a:rPr lang="it-IT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it-IT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… </a:t>
            </a:r>
            <a:r>
              <a:rPr lang="it-IT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Salute</a:t>
            </a:r>
            <a:r>
              <a:rPr lang="it-IT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è (nel)la comunità, </a:t>
            </a:r>
            <a:br>
              <a:rPr lang="it-IT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(nel)l’insieme delle </a:t>
            </a:r>
            <a:r>
              <a:rPr lang="it-IT" sz="2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relazioni di reciprocità</a:t>
            </a:r>
            <a:r>
              <a:rPr lang="it-IT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br>
              <a:rPr lang="it-IT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che in essa instauriamo e </a:t>
            </a:r>
            <a:br>
              <a:rPr lang="it-IT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che ci “rassicurano” perché “… in una comunità possiamo contare </a:t>
            </a:r>
            <a:br>
              <a:rPr lang="it-IT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sulla benevolenza di tutti. … </a:t>
            </a:r>
            <a:br>
              <a:rPr lang="it-IT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2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Aiutarci reciprocamente</a:t>
            </a:r>
            <a:r>
              <a:rPr lang="it-IT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è un nostro puro e semplice dovere, così come e un nostro puro e semplice diritto aspettarci che l’aiuto richiesto non mancherà” </a:t>
            </a:r>
            <a:br>
              <a:rPr lang="it-IT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it-IT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Zygmunt </a:t>
            </a:r>
            <a:r>
              <a:rPr lang="it-IT" sz="2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Bauman, </a:t>
            </a:r>
            <a:r>
              <a:rPr lang="it-IT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Voglia di comunità </a:t>
            </a:r>
            <a:r>
              <a:rPr lang="it-IT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pag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4</a:t>
            </a:r>
          </a:p>
        </p:txBody>
      </p:sp>
    </p:spTree>
    <p:extLst>
      <p:ext uri="{BB962C8B-B14F-4D97-AF65-F5344CB8AC3E}">
        <p14:creationId xmlns:p14="http://schemas.microsoft.com/office/powerpoint/2010/main" val="5600218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olo 10">
            <a:extLst>
              <a:ext uri="{FF2B5EF4-FFF2-40B4-BE49-F238E27FC236}">
                <a16:creationId xmlns:a16="http://schemas.microsoft.com/office/drawing/2014/main" id="{0D8DEC0D-327C-B6E2-0AFE-E96C6092F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425" y="884238"/>
            <a:ext cx="109728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it-IT" sz="4000" b="1" dirty="0"/>
              <a:t>Salute</a:t>
            </a:r>
            <a:br>
              <a:rPr lang="it-IT" sz="4000" dirty="0"/>
            </a:br>
            <a:r>
              <a:rPr lang="it-IT" sz="4000" dirty="0"/>
              <a:t> </a:t>
            </a:r>
            <a:br>
              <a:rPr lang="it-IT" sz="4000" dirty="0"/>
            </a:br>
            <a:r>
              <a:rPr lang="it-IT" sz="3200" dirty="0"/>
              <a:t>Dal Manifesto dell’Associazione «Prima la comunità»</a:t>
            </a:r>
          </a:p>
        </p:txBody>
      </p:sp>
      <p:sp>
        <p:nvSpPr>
          <p:cNvPr id="12" name="Segnaposto contenuto 11">
            <a:extLst>
              <a:ext uri="{FF2B5EF4-FFF2-40B4-BE49-F238E27FC236}">
                <a16:creationId xmlns:a16="http://schemas.microsoft.com/office/drawing/2014/main" id="{FF8EA27E-2C88-3852-EC82-17D0DA8931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5374" y="2686051"/>
            <a:ext cx="10487025" cy="4525963"/>
          </a:xfrm>
        </p:spPr>
        <p:txBody>
          <a:bodyPr/>
          <a:lstStyle/>
          <a:p>
            <a:pPr marL="0" indent="0">
              <a:buNone/>
            </a:pPr>
            <a:r>
              <a:rPr lang="it-IT" sz="2800" dirty="0"/>
              <a:t>6.  La </a:t>
            </a:r>
            <a:r>
              <a:rPr lang="it-IT" sz="3200" b="1" dirty="0"/>
              <a:t>salute</a:t>
            </a:r>
            <a:r>
              <a:rPr lang="it-IT" sz="2800" dirty="0"/>
              <a:t> oggi può rappresentare il luogo di una </a:t>
            </a:r>
            <a:r>
              <a:rPr lang="it-IT" sz="2800" b="1" dirty="0"/>
              <a:t>nuova identità comunitaria,</a:t>
            </a:r>
            <a:r>
              <a:rPr lang="it-IT" sz="2800" dirty="0"/>
              <a:t> in una società contraddistinta dalla diversità e dalla pluralità </a:t>
            </a:r>
          </a:p>
          <a:p>
            <a:pPr marL="0" indent="0">
              <a:buNone/>
            </a:pPr>
            <a:r>
              <a:rPr lang="it-IT" sz="2800" dirty="0"/>
              <a:t>e può rappresentare il volano per un </a:t>
            </a:r>
            <a:r>
              <a:rPr lang="it-IT" sz="2800" b="1" dirty="0"/>
              <a:t>recupero della coesione sociale </a:t>
            </a:r>
          </a:p>
          <a:p>
            <a:pPr marL="0" indent="0">
              <a:buNone/>
            </a:pPr>
            <a:r>
              <a:rPr lang="it-IT" sz="2800" dirty="0"/>
              <a:t>e per l’affermarsi delle </a:t>
            </a:r>
            <a:r>
              <a:rPr lang="it-IT" sz="2800" b="1" dirty="0"/>
              <a:t>relazioni di reciprocità </a:t>
            </a:r>
            <a:r>
              <a:rPr lang="it-IT" sz="2800" dirty="0"/>
              <a:t>che </a:t>
            </a:r>
            <a:r>
              <a:rPr lang="it-IT" sz="2800" b="1" dirty="0"/>
              <a:t>qualificano e sostengono il vivere stesso</a:t>
            </a:r>
            <a:r>
              <a:rPr lang="it-IT" sz="2800" dirty="0"/>
              <a:t> nella comunità.</a:t>
            </a:r>
          </a:p>
        </p:txBody>
      </p:sp>
      <p:sp>
        <p:nvSpPr>
          <p:cNvPr id="7" name="Segnaposto piè di pagina 6">
            <a:extLst>
              <a:ext uri="{FF2B5EF4-FFF2-40B4-BE49-F238E27FC236}">
                <a16:creationId xmlns:a16="http://schemas.microsoft.com/office/drawing/2014/main" id="{750E4CA1-84FD-702E-98E0-1DCCB0776A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/>
              <a:t>PERSONE, PROSSIMITÀ,RELAZIONE DI CURA: nuove strade per la comunità</a:t>
            </a:r>
          </a:p>
        </p:txBody>
      </p:sp>
    </p:spTree>
    <p:extLst>
      <p:ext uri="{BB962C8B-B14F-4D97-AF65-F5344CB8AC3E}">
        <p14:creationId xmlns:p14="http://schemas.microsoft.com/office/powerpoint/2010/main" val="20666602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olo 10">
            <a:extLst>
              <a:ext uri="{FF2B5EF4-FFF2-40B4-BE49-F238E27FC236}">
                <a16:creationId xmlns:a16="http://schemas.microsoft.com/office/drawing/2014/main" id="{0A7C3E44-18B8-DEAE-D2D1-CB0C75BF7D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2337" y="549275"/>
            <a:ext cx="11091600" cy="1332000"/>
          </a:xfrm>
        </p:spPr>
        <p:txBody>
          <a:bodyPr/>
          <a:lstStyle/>
          <a:p>
            <a:pPr algn="ctr"/>
            <a:r>
              <a:rPr lang="it-IT" sz="4000" b="1" dirty="0">
                <a:solidFill>
                  <a:schemeClr val="accent2">
                    <a:lumMod val="75000"/>
                  </a:schemeClr>
                </a:solidFill>
              </a:rPr>
              <a:t>PERSONA</a:t>
            </a:r>
            <a:br>
              <a:rPr lang="it-IT" sz="4000" dirty="0"/>
            </a:br>
            <a:r>
              <a:rPr lang="it-IT" sz="4000" dirty="0"/>
              <a:t>Il mio mondo: Cure Palliative e Hospice</a:t>
            </a:r>
          </a:p>
        </p:txBody>
      </p:sp>
      <p:sp>
        <p:nvSpPr>
          <p:cNvPr id="12" name="Segnaposto contenuto 11">
            <a:extLst>
              <a:ext uri="{FF2B5EF4-FFF2-40B4-BE49-F238E27FC236}">
                <a16:creationId xmlns:a16="http://schemas.microsoft.com/office/drawing/2014/main" id="{175C423D-0E1B-619C-1177-A0D7A9E543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6325" y="2581276"/>
            <a:ext cx="10972800" cy="4525963"/>
          </a:xfrm>
        </p:spPr>
        <p:txBody>
          <a:bodyPr/>
          <a:lstStyle/>
          <a:p>
            <a:pPr marL="342900" indent="-342900" algn="l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w"/>
            </a:pPr>
            <a:r>
              <a:rPr kumimoji="0" lang="it-IT" sz="2800" dirty="0"/>
              <a:t>Cosa significa </a:t>
            </a:r>
            <a:r>
              <a:rPr kumimoji="0" lang="it-IT" sz="2800" u="sng" dirty="0"/>
              <a:t>QUALITA’</a:t>
            </a:r>
            <a:r>
              <a:rPr kumimoji="0" lang="it-IT" sz="2800" dirty="0"/>
              <a:t> di  VITA, NON solo la QUANTITA’</a:t>
            </a:r>
          </a:p>
          <a:p>
            <a:pPr>
              <a:buClr>
                <a:schemeClr val="accent2"/>
              </a:buClr>
              <a:buFont typeface="Wingdings" pitchFamily="2" charset="2"/>
              <a:buChar char="w"/>
            </a:pPr>
            <a:r>
              <a:rPr kumimoji="0" lang="it-IT" sz="2800" dirty="0"/>
              <a:t>ATTENZIONE ai BISOGNI FISICI,  PSICO-SOCIALI e SPIRITUALI</a:t>
            </a:r>
            <a:r>
              <a:rPr kumimoji="0" lang="it-IT" sz="2800" b="1" dirty="0"/>
              <a:t> </a:t>
            </a:r>
            <a:endParaRPr kumimoji="0" lang="it-IT" sz="2800" dirty="0"/>
          </a:p>
          <a:p>
            <a:pPr marL="342900" indent="-342900" algn="l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w"/>
            </a:pPr>
            <a:r>
              <a:rPr kumimoji="0" lang="it-IT" sz="2800" dirty="0"/>
              <a:t> ACCOMPAGNAMENTO (contare su qualcuno!)</a:t>
            </a:r>
          </a:p>
          <a:p>
            <a:pPr marL="342900" indent="-342900" algn="l">
              <a:lnSpc>
                <a:spcPct val="120000"/>
              </a:lnSpc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w"/>
            </a:pPr>
            <a:r>
              <a:rPr kumimoji="0" lang="it-IT" sz="2800" dirty="0"/>
              <a:t> CONTATTO UMANO («il tempo della relazione è tempo di cura»)</a:t>
            </a:r>
          </a:p>
          <a:p>
            <a:pPr marL="342900" indent="-342900" algn="l">
              <a:lnSpc>
                <a:spcPct val="115000"/>
              </a:lnSpc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w"/>
            </a:pPr>
            <a:r>
              <a:rPr kumimoji="0" lang="it-IT" sz="2800" dirty="0"/>
              <a:t>CONSIDERAZIONE e SUPPORTO  alla  FAMIGLIA</a:t>
            </a:r>
          </a:p>
          <a:p>
            <a:pPr marL="342900" indent="-342900" algn="l">
              <a:lnSpc>
                <a:spcPct val="115000"/>
              </a:lnSpc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None/>
            </a:pPr>
            <a:r>
              <a:rPr kumimoji="0" lang="it-IT" sz="2800" dirty="0"/>
              <a:t>    mediante un </a:t>
            </a:r>
            <a:r>
              <a:rPr kumimoji="0" lang="it-IT" sz="2800" u="sng" dirty="0"/>
              <a:t>lavoro integrato </a:t>
            </a:r>
            <a:r>
              <a:rPr kumimoji="0" lang="it-IT" sz="2800" dirty="0"/>
              <a:t>di ÉQUIPE </a:t>
            </a:r>
            <a:r>
              <a:rPr kumimoji="0" lang="it-IT" sz="2800" b="1" dirty="0">
                <a:solidFill>
                  <a:schemeClr val="tx1"/>
                </a:solidFill>
              </a:rPr>
              <a:t>MULTIDISCIPLINARE</a:t>
            </a:r>
          </a:p>
          <a:p>
            <a:endParaRPr lang="it-IT" dirty="0"/>
          </a:p>
        </p:txBody>
      </p:sp>
      <p:sp>
        <p:nvSpPr>
          <p:cNvPr id="7" name="Segnaposto piè di pagina 6">
            <a:extLst>
              <a:ext uri="{FF2B5EF4-FFF2-40B4-BE49-F238E27FC236}">
                <a16:creationId xmlns:a16="http://schemas.microsoft.com/office/drawing/2014/main" id="{73664DAD-F92C-B5C8-E382-49F5908B45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 dirty="0"/>
              <a:t>PERSONE, PROSSIMITÀ,RELAZIONE DI CURA: nuove strade per la comunità</a:t>
            </a:r>
          </a:p>
        </p:txBody>
      </p:sp>
      <p:graphicFrame>
        <p:nvGraphicFramePr>
          <p:cNvPr id="13" name="Object 5">
            <a:extLst>
              <a:ext uri="{FF2B5EF4-FFF2-40B4-BE49-F238E27FC236}">
                <a16:creationId xmlns:a16="http://schemas.microsoft.com/office/drawing/2014/main" id="{2654222B-1A7A-8160-82F4-8CBAA3C3C13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01978193"/>
              </p:ext>
            </p:extLst>
          </p:nvPr>
        </p:nvGraphicFramePr>
        <p:xfrm>
          <a:off x="47626" y="0"/>
          <a:ext cx="2084388" cy="198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Fotografia Photo Editor" r:id="rId2" imgW="5172797" imgH="5047619" progId="MSPhotoEd.3">
                  <p:embed/>
                </p:oleObj>
              </mc:Choice>
              <mc:Fallback>
                <p:oleObj name="Fotografia Photo Editor" r:id="rId2" imgW="5172797" imgH="5047619" progId="MSPhotoEd.3">
                  <p:embed/>
                  <p:pic>
                    <p:nvPicPr>
                      <p:cNvPr id="142341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626" y="0"/>
                        <a:ext cx="2084388" cy="198120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bg2"/>
                        </a:solidFill>
                        <a:miter lim="800000"/>
                        <a:headEnd/>
                        <a:tailEnd/>
                      </a:ln>
                      <a:effectLst>
                        <a:outerShdw dist="107763" dir="8100000" algn="ctr" rotWithShape="0">
                          <a:schemeClr val="bg2"/>
                        </a:outerShdw>
                      </a:effec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323247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C5A3882-283B-C335-CB5D-F9468A42B1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Alcuni cambi di paradigma </a:t>
            </a:r>
            <a:endParaRPr lang="it-IT" sz="400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0100719-AD33-5688-66B1-6ACBDAED2E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862" y="1141649"/>
            <a:ext cx="11545887" cy="3979625"/>
          </a:xfrm>
        </p:spPr>
        <p:txBody>
          <a:bodyPr/>
          <a:lstStyle/>
          <a:p>
            <a:pPr marL="0" lvl="0" indent="0">
              <a:lnSpc>
                <a:spcPct val="107000"/>
              </a:lnSpc>
              <a:spcAft>
                <a:spcPts val="800"/>
              </a:spcAft>
              <a:buNone/>
            </a:pPr>
            <a:endParaRPr lang="it-IT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28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SALUTE</a:t>
            </a:r>
            <a:r>
              <a:rPr lang="it-IT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  vs </a:t>
            </a:r>
            <a:r>
              <a:rPr lang="it-IT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SANITA’</a:t>
            </a:r>
            <a:r>
              <a:rPr lang="it-IT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</a:t>
            </a:r>
            <a:r>
              <a:rPr lang="it-IT" sz="28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COMUNITA</a:t>
            </a:r>
            <a:r>
              <a:rPr lang="it-IT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’</a:t>
            </a:r>
            <a:r>
              <a:rPr lang="it-IT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vs </a:t>
            </a:r>
            <a:r>
              <a:rPr lang="it-IT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ISTITUZIONI</a:t>
            </a:r>
            <a:r>
              <a:rPr lang="it-IT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              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28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BENE COMUNE</a:t>
            </a:r>
            <a:r>
              <a:rPr lang="it-IT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vs </a:t>
            </a:r>
            <a:r>
              <a:rPr lang="it-IT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MERCATO      </a:t>
            </a:r>
            <a:r>
              <a:rPr lang="it-IT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it-IT" sz="28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SERVIZIO/RELAZIONE di CURA</a:t>
            </a:r>
            <a:r>
              <a:rPr lang="it-IT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vs</a:t>
            </a:r>
            <a:r>
              <a:rPr lang="it-IT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PRESTAZIONE        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28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PERSONA</a:t>
            </a:r>
            <a:r>
              <a:rPr lang="it-IT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vs PATOLOGIA                             </a:t>
            </a:r>
            <a:r>
              <a:rPr lang="it-IT" sz="28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COMPLESSITA</a:t>
            </a:r>
            <a:r>
              <a:rPr lang="it-IT" sz="2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’</a:t>
            </a:r>
            <a:r>
              <a:rPr lang="it-IT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vs SPECIALISMO                 </a:t>
            </a:r>
          </a:p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</a:pPr>
            <a:endParaRPr lang="it-IT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non è forse questa </a:t>
            </a:r>
            <a:r>
              <a:rPr lang="it-IT" sz="32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ecologia integrale?</a:t>
            </a:r>
            <a:endParaRPr lang="it-IT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it-IT" dirty="0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80A13579-64DA-FD79-CE8A-2721E5D6D3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/>
              <a:t>PERSONE, PROSSIMITÀ,RELAZIONE DI CURA: nuove strade per la comunità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434066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olo 9">
            <a:extLst>
              <a:ext uri="{FF2B5EF4-FFF2-40B4-BE49-F238E27FC236}">
                <a16:creationId xmlns:a16="http://schemas.microsoft.com/office/drawing/2014/main" id="{C75FF1C2-4833-FBFA-4162-F6948B47BD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684211"/>
            <a:ext cx="10972800" cy="1209677"/>
          </a:xfrm>
        </p:spPr>
        <p:txBody>
          <a:bodyPr wrap="square" anchor="t">
            <a:normAutofit/>
          </a:bodyPr>
          <a:lstStyle/>
          <a:p>
            <a:r>
              <a:rPr lang="it-IT" sz="3200" dirty="0"/>
              <a:t>Dal Manifesto dell’Associazione «Prima la comunità»</a:t>
            </a:r>
          </a:p>
        </p:txBody>
      </p:sp>
      <p:sp>
        <p:nvSpPr>
          <p:cNvPr id="11" name="Segnaposto contenuto 10">
            <a:extLst>
              <a:ext uri="{FF2B5EF4-FFF2-40B4-BE49-F238E27FC236}">
                <a16:creationId xmlns:a16="http://schemas.microsoft.com/office/drawing/2014/main" id="{ED10A0C8-FC5E-CF48-5730-457342EA0D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2124076"/>
            <a:ext cx="10972800" cy="4525963"/>
          </a:xfrm>
        </p:spPr>
        <p:txBody>
          <a:bodyPr wrap="square">
            <a:normAutofit/>
          </a:bodyPr>
          <a:lstStyle/>
          <a:p>
            <a:pPr marL="0" indent="0">
              <a:buNone/>
            </a:pPr>
            <a:r>
              <a:rPr lang="it-IT" sz="1600" dirty="0"/>
              <a:t>7</a:t>
            </a:r>
            <a:r>
              <a:rPr lang="it-IT" sz="2400" dirty="0"/>
              <a:t>. La </a:t>
            </a:r>
            <a:r>
              <a:rPr lang="it-IT" sz="2800" b="1" dirty="0"/>
              <a:t>comunità</a:t>
            </a:r>
            <a:r>
              <a:rPr lang="it-IT" sz="2800" dirty="0"/>
              <a:t> </a:t>
            </a:r>
            <a:r>
              <a:rPr lang="it-IT" sz="2400" dirty="0"/>
              <a:t>è il luogo naturale della cultura e della produzione di salute, </a:t>
            </a:r>
          </a:p>
          <a:p>
            <a:pPr marL="0" indent="0">
              <a:buNone/>
            </a:pPr>
            <a:r>
              <a:rPr lang="it-IT" sz="2400" u="sng" dirty="0"/>
              <a:t>a partire dalle risorse e dai saperi </a:t>
            </a:r>
            <a:r>
              <a:rPr lang="it-IT" sz="2400" dirty="0"/>
              <a:t>in essa </a:t>
            </a:r>
            <a:r>
              <a:rPr lang="it-IT" sz="2400" u="sng" dirty="0"/>
              <a:t>presenti</a:t>
            </a:r>
            <a:r>
              <a:rPr lang="it-IT" sz="2400" dirty="0"/>
              <a:t>:    un capitale sociale che va valorizzato e sostenuto per contribuire al superamento delle diseguaglianze e per produrre innovazione e benessere. </a:t>
            </a:r>
          </a:p>
          <a:p>
            <a:pPr marL="0" indent="0">
              <a:buNone/>
            </a:pPr>
            <a:r>
              <a:rPr lang="it-IT" sz="2400" dirty="0"/>
              <a:t>Le Istituzioni sociali (scuola, presidi sanitari e assistenziali, organismi culturali e di gestione del territorio, imprese, organi della giustizia) devono </a:t>
            </a:r>
            <a:r>
              <a:rPr lang="it-IT" sz="2400" u="sng" dirty="0"/>
              <a:t>configurarsi quali componenti di un disegno unitario e interconnesso</a:t>
            </a:r>
            <a:r>
              <a:rPr lang="it-IT" sz="2400" dirty="0"/>
              <a:t> nella direzione della </a:t>
            </a:r>
            <a:r>
              <a:rPr lang="it-IT" sz="2400" u="sng" dirty="0"/>
              <a:t>salute</a:t>
            </a:r>
            <a:r>
              <a:rPr lang="it-IT" sz="2400" dirty="0"/>
              <a:t> intesa come </a:t>
            </a:r>
            <a:r>
              <a:rPr lang="it-IT" sz="2400" u="sng" dirty="0"/>
              <a:t>bene comune </a:t>
            </a:r>
          </a:p>
        </p:txBody>
      </p:sp>
      <p:sp>
        <p:nvSpPr>
          <p:cNvPr id="7" name="Segnaposto piè di pagina 6">
            <a:extLst>
              <a:ext uri="{FF2B5EF4-FFF2-40B4-BE49-F238E27FC236}">
                <a16:creationId xmlns:a16="http://schemas.microsoft.com/office/drawing/2014/main" id="{CE790C29-A5CB-8E25-A1E4-D80FADB608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wrap="square" anchor="ctr">
            <a:normAutofit fontScale="92500" lnSpcReduction="20000"/>
          </a:bodyPr>
          <a:lstStyle/>
          <a:p>
            <a:pPr>
              <a:spcAft>
                <a:spcPts val="600"/>
              </a:spcAft>
            </a:pPr>
            <a:r>
              <a:rPr lang="it-IT"/>
              <a:t>PERSONE, PROSSIMITÀ,RELAZIONE DI CURA: nuove strade per la comunità</a:t>
            </a:r>
          </a:p>
        </p:txBody>
      </p:sp>
    </p:spTree>
    <p:extLst>
      <p:ext uri="{BB962C8B-B14F-4D97-AF65-F5344CB8AC3E}">
        <p14:creationId xmlns:p14="http://schemas.microsoft.com/office/powerpoint/2010/main" val="30064526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olo 10">
            <a:extLst>
              <a:ext uri="{FF2B5EF4-FFF2-40B4-BE49-F238E27FC236}">
                <a16:creationId xmlns:a16="http://schemas.microsoft.com/office/drawing/2014/main" id="{23418ADF-358F-4647-A511-FCFFEDA834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888" y="3907125"/>
            <a:ext cx="4500562" cy="1562959"/>
          </a:xfrm>
        </p:spPr>
        <p:txBody>
          <a:bodyPr rtlCol="0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/>
              <a:defRPr/>
            </a:pP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Calibri" pitchFamily="34" charset="0"/>
                <a:cs typeface="Times New Roman" pitchFamily="18" charset="0"/>
              </a:rPr>
              <a:t>LA CASA DELLA COMUNITA’ per la PROMOZIONE </a:t>
            </a:r>
            <a:b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Calibri" pitchFamily="34" charset="0"/>
                <a:cs typeface="Times New Roman" pitchFamily="18" charset="0"/>
              </a:rPr>
            </a:b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Calibri" pitchFamily="34" charset="0"/>
                <a:cs typeface="Times New Roman" pitchFamily="18" charset="0"/>
              </a:rPr>
              <a:t> e REALIZZAZIONE di un NUOVO WELFARE  SOSTENIBILE</a:t>
            </a:r>
            <a:br>
              <a:rPr kumimoji="0" lang="it-IT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Arial" pitchFamily="34" charset="0"/>
              </a:rPr>
            </a:br>
            <a:endParaRPr lang="it-IT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18" name="Segnaposto immagine 17" descr="Gruppo di persone sedute a una scrivania">
            <a:extLst>
              <a:ext uri="{FF2B5EF4-FFF2-40B4-BE49-F238E27FC236}">
                <a16:creationId xmlns:a16="http://schemas.microsoft.com/office/drawing/2014/main" id="{E2536017-F539-430C-A901-70AB81CA612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" b="42"/>
          <a:stretch/>
        </p:blipFill>
        <p:spPr>
          <a:xfrm>
            <a:off x="0" y="0"/>
            <a:ext cx="3054096" cy="3341448"/>
          </a:xfrm>
        </p:spPr>
      </p:pic>
      <p:pic>
        <p:nvPicPr>
          <p:cNvPr id="20" name="Segnaposto immagine 19" descr="Sfondo digitale punti dati">
            <a:extLst>
              <a:ext uri="{FF2B5EF4-FFF2-40B4-BE49-F238E27FC236}">
                <a16:creationId xmlns:a16="http://schemas.microsoft.com/office/drawing/2014/main" id="{528A7D8D-1AB5-46C4-93FA-D92C2FD51692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" b="42"/>
          <a:stretch/>
        </p:blipFill>
        <p:spPr>
          <a:xfrm>
            <a:off x="3054096" y="0"/>
            <a:ext cx="3054096" cy="3341448"/>
          </a:xfrm>
        </p:spPr>
      </p:pic>
      <p:pic>
        <p:nvPicPr>
          <p:cNvPr id="25" name="Segnaposto immagine 24" descr="Schermata diagramma digitale">
            <a:extLst>
              <a:ext uri="{FF2B5EF4-FFF2-40B4-BE49-F238E27FC236}">
                <a16:creationId xmlns:a16="http://schemas.microsoft.com/office/drawing/2014/main" id="{B7353C46-ACC1-4078-85C2-26B57B0E58B7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" b="42"/>
          <a:stretch/>
        </p:blipFill>
        <p:spPr>
          <a:xfrm>
            <a:off x="9137904" y="-435024"/>
            <a:ext cx="3054096" cy="3776472"/>
          </a:xfrm>
        </p:spPr>
      </p:pic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87532D97-6A17-09D8-3D45-649193B212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/>
              <a:t>PERSONE, PROSSIMITÀ,RELAZIONE DI CURA: nuove strade per la comunità</a:t>
            </a:r>
          </a:p>
        </p:txBody>
      </p:sp>
      <p:sp>
        <p:nvSpPr>
          <p:cNvPr id="12" name="Segnaposto contenuto 11">
            <a:extLst>
              <a:ext uri="{FF2B5EF4-FFF2-40B4-BE49-F238E27FC236}">
                <a16:creationId xmlns:a16="http://schemas.microsoft.com/office/drawing/2014/main" id="{E5127060-CDBF-435F-9009-A5451CCE305D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972050" y="3516553"/>
            <a:ext cx="7219949" cy="3265247"/>
          </a:xfrm>
          <a:noFill/>
        </p:spPr>
        <p:txBody>
          <a:bodyPr rtlCol="0">
            <a:norm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32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</a:schemeClr>
              </a:solidFill>
              <a:effectLst/>
              <a:uLnTx/>
              <a:uFillTx/>
              <a:latin typeface="Calibri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Calibri" pitchFamily="34" charset="0"/>
                <a:cs typeface="Times New Roman" pitchFamily="18" charset="0"/>
              </a:rPr>
              <a:t>. </a:t>
            </a:r>
            <a:endParaRPr kumimoji="0" lang="it-IT" sz="32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Arial" pitchFamily="34" charset="0"/>
            </a:endParaRPr>
          </a:p>
          <a:p>
            <a:pPr rtl="0"/>
            <a:endParaRPr lang="it-IT" dirty="0"/>
          </a:p>
        </p:txBody>
      </p:sp>
      <p:pic>
        <p:nvPicPr>
          <p:cNvPr id="23" name="Segnaposto immagine 22" descr="Persona che disegna su una lavagna">
            <a:extLst>
              <a:ext uri="{FF2B5EF4-FFF2-40B4-BE49-F238E27FC236}">
                <a16:creationId xmlns:a16="http://schemas.microsoft.com/office/drawing/2014/main" id="{2B3C4F95-A0FA-45D9-BF43-1C398F65B891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" b="42"/>
          <a:stretch/>
        </p:blipFill>
        <p:spPr>
          <a:xfrm>
            <a:off x="6083808" y="-435024"/>
            <a:ext cx="3054096" cy="3776472"/>
          </a:xfrm>
        </p:spPr>
      </p:pic>
    </p:spTree>
    <p:extLst>
      <p:ext uri="{BB962C8B-B14F-4D97-AF65-F5344CB8AC3E}">
        <p14:creationId xmlns:p14="http://schemas.microsoft.com/office/powerpoint/2010/main" val="21588865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type="title"/>
          </p:nvPr>
        </p:nvSpPr>
        <p:spPr>
          <a:xfrm>
            <a:off x="1523999" y="274638"/>
            <a:ext cx="9782175" cy="654032"/>
          </a:xfrm>
          <a:solidFill>
            <a:schemeClr val="accent2">
              <a:lumMod val="60000"/>
              <a:lumOff val="40000"/>
            </a:schemeClr>
          </a:solidFill>
        </p:spPr>
        <p:txBody>
          <a:bodyPr vert="horz" lIns="92075" tIns="46038" rIns="92075" bIns="46038" rtlCol="0" anchor="ctr">
            <a:normAutofit fontScale="90000"/>
          </a:bodyPr>
          <a:lstStyle/>
          <a:p>
            <a:pPr algn="l" eaLnBrk="1" hangingPunct="1">
              <a:defRPr/>
            </a:pPr>
            <a:r>
              <a:rPr lang="it-IT" sz="2800" b="1" dirty="0"/>
              <a:t>… TRE INTERROGATIVI DI FONDO (per le Istituzioni, per i professionisti …)</a:t>
            </a:r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5310182" y="1895461"/>
            <a:ext cx="5357818" cy="3286147"/>
          </a:xfrm>
          <a:noFill/>
        </p:spPr>
        <p:txBody>
          <a:bodyPr vert="horz" lIns="92075" tIns="46038" rIns="92075" bIns="46038" rtlCol="0">
            <a:normAutofit fontScale="77500" lnSpcReduction="20000"/>
          </a:bodyPr>
          <a:lstStyle/>
          <a:p>
            <a:pPr marL="514350" indent="-514350" eaLnBrk="1" hangingPunct="1">
              <a:buFont typeface="+mj-lt"/>
              <a:buAutoNum type="arabicPeriod"/>
            </a:pPr>
            <a:r>
              <a:rPr lang="it-IT" dirty="0"/>
              <a:t> Quali sono le “</a:t>
            </a:r>
            <a:r>
              <a:rPr lang="it-IT" b="1" dirty="0"/>
              <a:t>questioni/problemi” </a:t>
            </a:r>
          </a:p>
          <a:p>
            <a:pPr eaLnBrk="1" hangingPunct="1">
              <a:buNone/>
            </a:pPr>
            <a:r>
              <a:rPr lang="it-IT" b="1" dirty="0"/>
              <a:t>        prioritari e  documentati</a:t>
            </a:r>
            <a:r>
              <a:rPr lang="it-IT" dirty="0"/>
              <a:t> di </a:t>
            </a:r>
          </a:p>
          <a:p>
            <a:pPr eaLnBrk="1" hangingPunct="1">
              <a:buNone/>
            </a:pPr>
            <a:r>
              <a:rPr lang="it-IT" dirty="0"/>
              <a:t>         salute?</a:t>
            </a:r>
          </a:p>
          <a:p>
            <a:pPr marL="0" indent="0" eaLnBrk="1" hangingPunct="1">
              <a:buNone/>
            </a:pPr>
            <a:r>
              <a:rPr lang="it-IT" dirty="0"/>
              <a:t>2.  Sto facendo </a:t>
            </a:r>
            <a:r>
              <a:rPr lang="it-IT" b="1" dirty="0"/>
              <a:t>cose utili </a:t>
            </a:r>
            <a:r>
              <a:rPr lang="it-IT" dirty="0"/>
              <a:t>alla soluzione</a:t>
            </a:r>
          </a:p>
          <a:p>
            <a:pPr eaLnBrk="1" hangingPunct="1">
              <a:buNone/>
            </a:pPr>
            <a:r>
              <a:rPr lang="it-IT" dirty="0"/>
              <a:t>        dei “problemi” prioritari di salute?</a:t>
            </a:r>
          </a:p>
          <a:p>
            <a:pPr eaLnBrk="1" hangingPunct="1">
              <a:buFontTx/>
              <a:buNone/>
            </a:pPr>
            <a:endParaRPr lang="it-IT" dirty="0"/>
          </a:p>
          <a:p>
            <a:pPr marL="0" indent="0" eaLnBrk="1" hangingPunct="1">
              <a:buNone/>
            </a:pPr>
            <a:r>
              <a:rPr lang="it-IT" dirty="0"/>
              <a:t>3.   Quello che sto facendo, lo sto</a:t>
            </a:r>
          </a:p>
          <a:p>
            <a:pPr eaLnBrk="1" hangingPunct="1">
              <a:buNone/>
            </a:pPr>
            <a:r>
              <a:rPr lang="it-IT" dirty="0"/>
              <a:t>        facendo </a:t>
            </a:r>
            <a:r>
              <a:rPr lang="it-IT" b="1" dirty="0"/>
              <a:t>al meglio</a:t>
            </a:r>
            <a:r>
              <a:rPr lang="it-IT" dirty="0"/>
              <a:t>?</a:t>
            </a:r>
          </a:p>
        </p:txBody>
      </p:sp>
      <p:pic>
        <p:nvPicPr>
          <p:cNvPr id="49154" name="Picture 2" descr="complesso : Domande e strategia chiara e soluzioni per la leadership aziendale con un percorso rettilineo verso il successo scegliere la strada giusta strategica con segnaletica gialla di taglio attraverso un labirinto di intricate strade e autostrad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1" y="1643050"/>
            <a:ext cx="3786181" cy="4071966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5" name="Ovale 4"/>
          <p:cNvSpPr/>
          <p:nvPr/>
        </p:nvSpPr>
        <p:spPr>
          <a:xfrm>
            <a:off x="4381487" y="5500702"/>
            <a:ext cx="6286511" cy="1200152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000" b="1" dirty="0"/>
              <a:t>APPROCCIO TECNICO-PROCEDURALE </a:t>
            </a:r>
          </a:p>
          <a:p>
            <a:pPr algn="ctr"/>
            <a:r>
              <a:rPr lang="it-IT" sz="2000" b="1" dirty="0"/>
              <a:t>O  </a:t>
            </a:r>
          </a:p>
          <a:p>
            <a:pPr algn="ctr"/>
            <a:r>
              <a:rPr lang="it-IT" sz="24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SIMBOLICO – RELAZIONALE </a:t>
            </a:r>
            <a:r>
              <a:rPr lang="it-IT" sz="1400" i="1" dirty="0"/>
              <a:t>(Manghi)</a:t>
            </a:r>
            <a:endParaRPr lang="it-IT" sz="2000" i="1" dirty="0"/>
          </a:p>
        </p:txBody>
      </p:sp>
      <p:sp>
        <p:nvSpPr>
          <p:cNvPr id="6" name="Ovale 5"/>
          <p:cNvSpPr/>
          <p:nvPr/>
        </p:nvSpPr>
        <p:spPr>
          <a:xfrm>
            <a:off x="1809720" y="4676775"/>
            <a:ext cx="4572032" cy="1966935"/>
          </a:xfrm>
          <a:prstGeom prst="ellipse">
            <a:avLst/>
          </a:prstGeom>
          <a:solidFill>
            <a:schemeClr val="tx1"/>
          </a:solidFill>
          <a:scene3d>
            <a:camera prst="isometricOffAxis2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200" b="1" dirty="0"/>
              <a:t>FARE BENE LA COSA GIUSTA</a:t>
            </a:r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8" ma:contentTypeDescription="Create a new document." ma:contentTypeScope="" ma:versionID="22a266b9fa9a230c5a512669d8b298c3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eddc33fff6b14141ee5c74a0d29ea6a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  <xsd:element ref="ns1:_ip_UnifiedCompliancePolicyProperties" minOccurs="0"/>
                <xsd:element ref="ns1:_ip_UnifiedCompliancePolicyUIAction" minOccurs="0"/>
                <xsd:element ref="ns2:Image" minOccurs="0"/>
                <xsd:element ref="ns2:lcf76f155ced4ddcb4097134ff3c332f" minOccurs="0"/>
                <xsd:element ref="ns4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22" nillable="true" ma:displayName="Image" ma:format="Image" ma:internalName="Imag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lcf76f155ced4ddcb4097134ff3c332f" ma:index="24" nillable="true" ma:taxonomy="true" ma:internalName="lcf76f155ced4ddcb4097134ff3c332f" ma:taxonomyFieldName="MediaServiceAITags" ma:displayName="Image Tags" ma:readOnly="false" ma:fieldId="{5cf76f15-5ced-4ddc-b409-7134ff3c332f}" ma:taxonomyMulti="true" ma:sspId="e385fb40-52d4-4fae-9c5b-3e8ff8a5878e" ma:termSetId="09814cd3-568e-4e90-9814-8d621ff8fb84" ma:anchorId="00000000-0000-0000-0000-000000000000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5" nillable="true" ma:displayName="Taxonomy Catch All Column" ma:hidden="true" ma:list="{3f6bfcbc-3db3-4ae6-bd76-326f0798ad28}" ma:internalName="TaxCatchAll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_ip_UnifiedCompliancePolicyProperties xmlns="http://schemas.microsoft.com/sharepoint/v3" xsi:nil="true"/>
    <lcf76f155ced4ddcb4097134ff3c332f xmlns="71af3243-3dd4-4a8d-8c0d-dd76da1f02a5">
      <Terms xmlns="http://schemas.microsoft.com/office/infopath/2007/PartnerControls"/>
    </lcf76f155ced4ddcb4097134ff3c332f>
    <TaxCatchAll xmlns="230e9df3-be65-4c73-a93b-d1236ebd677e"/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904751AB-E840-446F-8D49-E697067EC88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E4876F9-7AE1-498D-B8FE-1E3AD703D2A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0811A92-D464-4AC4-A396-BA73B10CEEAC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docMetadata/LabelInfo.xml><?xml version="1.0" encoding="utf-8"?>
<clbl:labelList xmlns:clbl="http://schemas.microsoft.com/office/2020/mipLabelMetadata">
  <clbl:label id="{f42aa342-8706-4288-bd11-ebb85995028c}" enabled="1" method="Standard" siteId="{72f988bf-86f1-41af-91ab-2d7cd011db47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7306</TotalTime>
  <Words>1118</Words>
  <Application>Microsoft Office PowerPoint</Application>
  <PresentationFormat>Widescreen</PresentationFormat>
  <Paragraphs>125</Paragraphs>
  <Slides>15</Slides>
  <Notes>3</Notes>
  <HiddenSlides>2</HiddenSlides>
  <MMClips>0</MMClips>
  <ScaleCrop>false</ScaleCrop>
  <HeadingPairs>
    <vt:vector size="8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15</vt:i4>
      </vt:variant>
    </vt:vector>
  </HeadingPairs>
  <TitlesOfParts>
    <vt:vector size="20" baseType="lpstr">
      <vt:lpstr>Arial</vt:lpstr>
      <vt:lpstr>Calibri</vt:lpstr>
      <vt:lpstr>Wingdings</vt:lpstr>
      <vt:lpstr>Tema di Office</vt:lpstr>
      <vt:lpstr>Fotografia Photo Editor</vt:lpstr>
      <vt:lpstr>La Casa della Comunità come luogo dell’abitare, dell’incontro            e della sintesi </vt:lpstr>
      <vt:lpstr>Valori guida</vt:lpstr>
      <vt:lpstr>Comunità e Salute  … Salute è (nel)la comunità,  (nel)l’insieme delle relazioni di reciprocità  che in essa instauriamo e  che ci “rassicurano” perché “… in una comunità possiamo contare  sulla benevolenza di tutti. …  Aiutarci reciprocamente è un nostro puro e semplice dovere, così come e un nostro puro e semplice diritto aspettarci che l’aiuto richiesto non mancherà”   Zygmunt Bauman, Voglia di comunità pag 4</vt:lpstr>
      <vt:lpstr>Salute   Dal Manifesto dell’Associazione «Prima la comunità»</vt:lpstr>
      <vt:lpstr>PERSONA Il mio mondo: Cure Palliative e Hospice</vt:lpstr>
      <vt:lpstr>Alcuni cambi di paradigma </vt:lpstr>
      <vt:lpstr>Dal Manifesto dell’Associazione «Prima la comunità»</vt:lpstr>
      <vt:lpstr>LA CASA DELLA COMUNITA’ per la PROMOZIONE   e REALIZZAZIONE di un NUOVO WELFARE  SOSTENIBILE </vt:lpstr>
      <vt:lpstr>… TRE INTERROGATIVI DI FONDO (per le Istituzioni, per i professionisti …)</vt:lpstr>
      <vt:lpstr>Presentazione standard di PowerPoint</vt:lpstr>
      <vt:lpstr>PER UNA “CARTA D’IDENTITA’” DELLA CASA DELLA SALUTE</vt:lpstr>
      <vt:lpstr>Presentazione standard di PowerPoint</vt:lpstr>
      <vt:lpstr>CARTA DI IDENTITÀ della Casa della Comunità</vt:lpstr>
      <vt:lpstr>Un’equipe MULTIDISCIPLINARE</vt:lpstr>
      <vt:lpstr>Grazie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Casa della Comunità come luogo dell’abitare, dell’incontro            e della sintesi </dc:title>
  <dc:creator>Annamaria Marzi</dc:creator>
  <cp:lastModifiedBy>Annamaria Marzi</cp:lastModifiedBy>
  <cp:revision>4</cp:revision>
  <dcterms:created xsi:type="dcterms:W3CDTF">2023-11-22T20:44:42Z</dcterms:created>
  <dcterms:modified xsi:type="dcterms:W3CDTF">2023-11-27T22:30:53Z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