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4"/>
  </p:sldMasterIdLst>
  <p:notesMasterIdLst>
    <p:notesMasterId r:id="rId20"/>
  </p:notesMasterIdLst>
  <p:handoutMasterIdLst>
    <p:handoutMasterId r:id="rId21"/>
  </p:handoutMasterIdLst>
  <p:sldIdLst>
    <p:sldId id="257" r:id="rId5"/>
    <p:sldId id="389" r:id="rId6"/>
    <p:sldId id="317" r:id="rId7"/>
    <p:sldId id="393" r:id="rId8"/>
    <p:sldId id="395" r:id="rId9"/>
    <p:sldId id="396" r:id="rId10"/>
    <p:sldId id="392" r:id="rId11"/>
    <p:sldId id="384" r:id="rId12"/>
    <p:sldId id="284" r:id="rId13"/>
    <p:sldId id="291" r:id="rId14"/>
    <p:sldId id="290" r:id="rId15"/>
    <p:sldId id="288" r:id="rId16"/>
    <p:sldId id="292" r:id="rId17"/>
    <p:sldId id="397" r:id="rId18"/>
    <p:sldId id="391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8DA"/>
    <a:srgbClr val="373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notesViewPr>
    <p:cSldViewPr snapToGrid="0">
      <p:cViewPr varScale="1">
        <p:scale>
          <a:sx n="114" d="100"/>
          <a:sy n="114" d="100"/>
        </p:scale>
        <p:origin x="14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A9267B-D033-4281-9B63-4F1C99F84ECB}" type="datetime1">
              <a:rPr lang="it-IT" smtClean="0"/>
              <a:t>24/11/2023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14B1D0-FE53-4228-9958-6714ED036DFC}" type="datetime1">
              <a:rPr lang="it-IT" smtClean="0"/>
              <a:t>24/11/2023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lo stile del titolo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it-IT" smtClean="0"/>
              <a:t>1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7DE13F-B5DE-4C87-A69A-46B39231F2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D0E25CE-2187-4FD8-A3DF-F80FE2E1CB4B}" type="datetime1">
              <a:rPr lang="it-IT" smtClean="0"/>
              <a:t>24/11/2023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F4C4C1-F3E0-4C63-BC0E-6368F730C3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EB3DC6C-4D4B-4B08-AA70-0D4E074C1755}" type="datetime1">
              <a:rPr lang="it-IT" smtClean="0"/>
              <a:t>24/11/2023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it-IT" smtClean="0"/>
              <a:t>8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A6D876-67AC-48DE-B1AE-755434EF82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F1381FF-EE69-4B57-8BB1-2501E531BBFF}" type="datetime1">
              <a:rPr lang="it-IT" smtClean="0"/>
              <a:t>24/11/2023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71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05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68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it-IT" sz="4800"/>
              <a:t>3DFloat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dirty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dirty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009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it-IT" sz="1600"/>
              <a:t>Fare clic per inserire il testo</a:t>
            </a:r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2" name="Segnaposto immagine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68046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erruzione di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it-IT">
                <a:solidFill>
                  <a:schemeClr val="tx1">
                    <a:alpha val="60000"/>
                  </a:schemeClr>
                </a:solidFill>
              </a:rPr>
              <a:t>Fare clic per modificare lo stile del sottotitolo dello schema</a:t>
            </a:r>
            <a:endParaRPr lang="it-IT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74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8" name="Segnaposto immagine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9" name="Segnaposto immagine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0" name="Segnaposto immagine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0554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it-IT" dirty="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40" name="Titolo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it-IT"/>
              <a:t>Team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it-IT" noProof="0">
                <a:solidFill>
                  <a:schemeClr val="tx1"/>
                </a:solidFill>
              </a:endParaRP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</p:grpSp>
      <p:sp>
        <p:nvSpPr>
          <p:cNvPr id="56" name="Segnaposto immagine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9" name="Segnaposto immagine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63" name="Segnaposto testo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61" name="Segnaposto testo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65" name="Segnaposto testo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64" name="Segnaposto testo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67" name="Segnaposto testo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66" name="Segnaposto testo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69" name="Segnaposto testo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68" name="Segnaposto testo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22559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1" name="Sottotitolo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it-IT">
                <a:solidFill>
                  <a:schemeClr val="tx1">
                    <a:alpha val="60000"/>
                  </a:schemeClr>
                </a:solidFill>
              </a:rPr>
              <a:t>Fare clic per modificare lo stile del sottotitolo dello schema</a:t>
            </a:r>
            <a:endParaRPr lang="it-IT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Segnaposto immagine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noProof="0">
                <a:solidFill>
                  <a:schemeClr val="tx1"/>
                </a:solidFill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4649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ruzione di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it-IT" noProof="0">
                <a:solidFill>
                  <a:schemeClr val="tx1">
                    <a:alpha val="60000"/>
                  </a:schemeClr>
                </a:solidFill>
              </a:rPr>
              <a:t>Fare clic per modificare lo stile del sottotitolo dello schema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igura a mano libera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sp>
          <p:nvSpPr>
            <p:cNvPr id="10" name="Figura a mano libera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Figura a mano libera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</p:grpSp>
      <p:sp>
        <p:nvSpPr>
          <p:cNvPr id="12" name="Oval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871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onna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o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it-IT" noProof="0">
                <a:solidFill>
                  <a:schemeClr val="tx1"/>
                </a:solidFill>
              </a:endParaRPr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</p:grp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it-IT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it-IT" dirty="0"/>
              <a:t>Fare clic per modificare lo stile del titolo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it-IT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Segnaposto contenuto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it-IT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it-IT"/>
              <a:t>Fare clic per MODIFICARE</a:t>
            </a:r>
          </a:p>
        </p:txBody>
      </p:sp>
      <p:sp>
        <p:nvSpPr>
          <p:cNvPr id="21" name="Segnaposto contenuto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0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21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25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7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10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02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PERSONE, PROSSIMITÀ,RELAZIONE DI CURA: nuove strade per la comunità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B2E29-46D0-4354-AA70-57A28BA470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4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34" r:id="rId18"/>
    <p:sldLayoutId id="2147483696" r:id="rId19"/>
    <p:sldLayoutId id="2147483697" r:id="rId20"/>
    <p:sldLayoutId id="2147483731" r:id="rId2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adonna-uliveto.org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2213601"/>
            <a:ext cx="3565524" cy="2384898"/>
          </a:xfrm>
        </p:spPr>
        <p:txBody>
          <a:bodyPr rtlCol="0" anchor="b" anchorCtr="0">
            <a:normAutofit fontScale="90000"/>
          </a:bodyPr>
          <a:lstStyle/>
          <a:p>
            <a:pPr rtl="0"/>
            <a:r>
              <a:rPr lang="it-IT" sz="4400" dirty="0"/>
              <a:t>La Casa della Comunità come luogo dell’abitare, dell’incontro            e della sintesi</a:t>
            </a:r>
            <a:br>
              <a:rPr lang="it-IT" sz="4400" dirty="0"/>
            </a:br>
            <a:endParaRPr lang="it-IT" sz="4400" dirty="0"/>
          </a:p>
        </p:txBody>
      </p:sp>
      <p:pic>
        <p:nvPicPr>
          <p:cNvPr id="14" name="Segnaposto immagine 13" descr="Sfondo digitale punti dati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/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2" y="4302125"/>
            <a:ext cx="3973513" cy="1731963"/>
          </a:xfrm>
        </p:spPr>
        <p:txBody>
          <a:bodyPr rtlCol="0">
            <a:normAutofit lnSpcReduction="10000"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it-IT" sz="2400" dirty="0"/>
              <a:t>Annamaria Marzi </a:t>
            </a:r>
          </a:p>
          <a:p>
            <a:pPr rtl="0"/>
            <a:r>
              <a:rPr lang="it-IT" sz="2400" dirty="0"/>
              <a:t>                            Reggio Emilia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it-IT" sz="2400" dirty="0"/>
              <a:t> Silvia Landra  </a:t>
            </a:r>
          </a:p>
          <a:p>
            <a:pPr rtl="0"/>
            <a:r>
              <a:rPr lang="it-IT" sz="2400" dirty="0"/>
              <a:t>                             Milano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8EA947-54A2-583D-DF4A-F3F89C397B21}"/>
              </a:ext>
            </a:extLst>
          </p:cNvPr>
          <p:cNvSpPr txBox="1"/>
          <p:nvPr/>
        </p:nvSpPr>
        <p:spPr>
          <a:xfrm>
            <a:off x="1076325" y="5929313"/>
            <a:ext cx="439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CE8DA"/>
                </a:solidFill>
              </a:rPr>
              <a:t>PERSONE, PROSSIMITA’, RELAZIONE DI CURA:</a:t>
            </a:r>
          </a:p>
          <a:p>
            <a:r>
              <a:rPr lang="it-IT" dirty="0">
                <a:solidFill>
                  <a:srgbClr val="CCE8DA"/>
                </a:solidFill>
              </a:rPr>
              <a:t>NUOVE STRADE PER LA COMUNITÀ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91544" y="1088014"/>
            <a:ext cx="8208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LA CASA DELLA COMUNITA’ PER LA PROMOZIONE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E REALIZZAZIONE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DI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NUOVO WELFARE  SOSTENIBILE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66825" y="2758443"/>
            <a:ext cx="8933631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ea typeface="Calibri" pitchFamily="34" charset="0"/>
                <a:cs typeface="Times New Roman" pitchFamily="18" charset="0"/>
              </a:rPr>
              <a:t>Aspiriamo ad una   </a:t>
            </a:r>
            <a:r>
              <a:rPr lang="it-IT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Casa della Comunità</a:t>
            </a:r>
            <a:r>
              <a:rPr lang="it-IT" sz="2400" b="1" i="1" dirty="0">
                <a:ea typeface="Calibri" pitchFamily="34" charset="0"/>
                <a:cs typeface="Times New Roman" pitchFamily="18" charset="0"/>
              </a:rPr>
              <a:t>,</a:t>
            </a:r>
            <a:r>
              <a:rPr lang="it-IT" sz="2400" b="1" dirty="0">
                <a:ea typeface="Calibri" pitchFamily="34" charset="0"/>
                <a:cs typeface="Times New Roman" pitchFamily="18" charset="0"/>
              </a:rPr>
              <a:t> che superando il concetto di servizio e prestazione sanitaria , diventi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luogo dove far convogliare le diverse risorse dei territori</a:t>
            </a:r>
            <a:r>
              <a:rPr lang="it-IT" sz="2400" b="1" dirty="0">
                <a:ea typeface="Calibri" pitchFamily="34" charset="0"/>
                <a:cs typeface="Times New Roman" pitchFamily="18" charset="0"/>
              </a:rPr>
              <a:t>, facendo emergere e dando voce a quella ricchezza socialmente rilevante  che è fatta di valori, storie, esperienze, risorse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la cui scoperta e il cui intreccio “sistemico” permettano di guardare la realtà con occhi nuovi e immaginare che un altro “modo di concepire il Welfare” è possibile. 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35960" y="260648"/>
            <a:ext cx="49320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PROGETTO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5620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UNA “CARTA D’IDENTITA’” DELLA CASA DELLA SALUTE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81200" y="908721"/>
            <a:ext cx="4040188" cy="576064"/>
          </a:xfrm>
          <a:solidFill>
            <a:schemeClr val="tx2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E’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03512" y="1556792"/>
            <a:ext cx="4248472" cy="432048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Luogo di una </a:t>
            </a:r>
            <a:r>
              <a:rPr lang="it-IT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nuova identità comunitaria</a:t>
            </a:r>
          </a:p>
          <a:p>
            <a:r>
              <a:rPr lang="it-IT" b="1" dirty="0"/>
              <a:t>Luogo dei </a:t>
            </a:r>
            <a:r>
              <a:rPr lang="it-IT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diritti di cittadinanza</a:t>
            </a:r>
          </a:p>
          <a:p>
            <a:r>
              <a:rPr lang="it-IT" b="1" dirty="0"/>
              <a:t>Luogo della partecipazione e della consapevolezza </a:t>
            </a:r>
            <a:r>
              <a:rPr lang="it-IT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doveri</a:t>
            </a:r>
          </a:p>
          <a:p>
            <a:r>
              <a:rPr lang="it-IT" b="1" dirty="0"/>
              <a:t>Luogo </a:t>
            </a:r>
            <a:r>
              <a:rPr lang="it-IT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integrazione delle risorse</a:t>
            </a:r>
            <a:r>
              <a:rPr lang="it-IT" b="1" dirty="0"/>
              <a:t> (un progetto di sistema)</a:t>
            </a:r>
          </a:p>
          <a:p>
            <a:r>
              <a:rPr lang="it-IT" b="1" dirty="0"/>
              <a:t>Luogo dell’accoglienza e del riconoscimento di cittadinanza e 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dell’avere cura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69026" y="908721"/>
            <a:ext cx="4041775" cy="576064"/>
          </a:xfrm>
          <a:solidFill>
            <a:srgbClr val="FF3300"/>
          </a:solidFill>
          <a:effectLst>
            <a:softEdge rad="127000"/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NON E’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68008" y="1556792"/>
            <a:ext cx="4320480" cy="432048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luogo dove si erogano solo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prestazioni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luogo esclusivo della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sanità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luogo della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soluzione dei problemi individuali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luogo degli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“specialismi” e della tecnologia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luogo dell’esercizio del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potere</a:t>
            </a:r>
          </a:p>
        </p:txBody>
      </p:sp>
      <p:sp>
        <p:nvSpPr>
          <p:cNvPr id="7" name="Ovale 6"/>
          <p:cNvSpPr/>
          <p:nvPr/>
        </p:nvSpPr>
        <p:spPr>
          <a:xfrm>
            <a:off x="1524000" y="5900755"/>
            <a:ext cx="9144000" cy="71438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E’ GOVERNATA DALLA COMUNITÀ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4B0EB3D-4803-EC6F-DBA4-55243112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09786" y="500043"/>
            <a:ext cx="835821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MANIFESTO ….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38282" y="1643051"/>
            <a:ext cx="85725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… “ Nella comunità” il valore simbolico </a:t>
            </a:r>
          </a:p>
          <a:p>
            <a:r>
              <a:rPr lang="it-IT" sz="2800" b="1" dirty="0"/>
              <a:t>               della “Casa della Comunità ”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/>
              <a:t> 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luogo dell’incontro</a:t>
            </a:r>
          </a:p>
          <a:p>
            <a:pPr>
              <a:buFont typeface="Wingdings" pitchFamily="2" charset="2"/>
              <a:buChar char="ü"/>
            </a:pP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luogo della relazione</a:t>
            </a:r>
          </a:p>
          <a:p>
            <a:pPr>
              <a:buFont typeface="Wingdings" pitchFamily="2" charset="2"/>
              <a:buChar char="ü"/>
            </a:pP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luogo della sintesi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09720" y="4214819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“LUOGO DEI LUOGHI”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CUI “OLTRE” LE ETNIE, LA RELIGIONE, LA LINGUA, LE ESPERIENZE STORICHE CI SI RITROVA  PER COSTRUIRE LE CONDIZIONI DEL VIVERE INSIEME E DELLA SALUTE/BENESSERE  …  DOVE SI CONCRETIZZA LA “VOGLIA DI COMUNITÀ” </a:t>
            </a:r>
            <a:r>
              <a:rPr lang="it-IT" dirty="0"/>
              <a:t>(Bauman)</a:t>
            </a:r>
          </a:p>
        </p:txBody>
      </p:sp>
      <p:pic>
        <p:nvPicPr>
          <p:cNvPr id="1026" name="Picture 2" descr="paese : seamless con il villaggio e le case - illustrazione vettori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98" y="1314424"/>
            <a:ext cx="2928958" cy="29289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B2BB4A-2D9C-A597-8489-E12328D9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215206" cy="582594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CARTA </a:t>
            </a:r>
            <a:r>
              <a:rPr lang="it-IT" sz="2800" b="1" dirty="0" err="1"/>
              <a:t>DI</a:t>
            </a:r>
            <a:r>
              <a:rPr lang="it-IT" sz="2800" b="1" dirty="0"/>
              <a:t> IDENTITÀ della Casa della Comunità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52596" y="1214423"/>
            <a:ext cx="3500462" cy="42862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dirty="0"/>
              <a:t>Valori/obiettivi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952596" y="1643050"/>
            <a:ext cx="3500462" cy="50006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Andare verso</a:t>
            </a:r>
          </a:p>
          <a:p>
            <a:pPr>
              <a:buNone/>
            </a:pP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Cercare chi non arriva</a:t>
            </a:r>
          </a:p>
          <a:p>
            <a:pPr>
              <a:buNone/>
            </a:pP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Sviluppare una visione condivisa di salute</a:t>
            </a:r>
          </a:p>
          <a:p>
            <a:pPr>
              <a:buNone/>
            </a:pP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Rendere operativa la sostenibilità tecnica sociale ed economica</a:t>
            </a:r>
          </a:p>
          <a:p>
            <a:pPr>
              <a:buNone/>
            </a:pP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il protagonismo della persona</a:t>
            </a:r>
          </a:p>
          <a:p>
            <a:pPr>
              <a:buNone/>
            </a:pP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il protagonismo della comunità</a:t>
            </a:r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81686" y="1214422"/>
            <a:ext cx="4500594" cy="42862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dirty="0"/>
              <a:t>Strategie/azioni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881686" y="1643050"/>
            <a:ext cx="4500594" cy="52149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t-IT" sz="1600" b="1" dirty="0"/>
              <a:t>Fare emergere i bisogni sanitari, sociali e di cittadinanza</a:t>
            </a:r>
          </a:p>
          <a:p>
            <a:r>
              <a:rPr lang="it-IT" sz="1600" b="1" dirty="0"/>
              <a:t>Porre in essere azioni preventive, curative e sociali che raggiungano fisicamente chi è ad alto rischio di vulnerabilità</a:t>
            </a:r>
          </a:p>
          <a:p>
            <a:r>
              <a:rPr lang="it-IT" sz="1600" b="1" dirty="0"/>
              <a:t>Promuovere la realizzazione di interazioni di conoscenza, di collaborazione, di attività (progettuali) con la comunità e le sue istituzioni formali e informali</a:t>
            </a:r>
          </a:p>
          <a:p>
            <a:r>
              <a:rPr lang="it-IT" sz="1600" b="1" dirty="0"/>
              <a:t>Realizzare strumenti per la gestione e la rendicontazione delle risorse attivate a livello di </a:t>
            </a:r>
            <a:r>
              <a:rPr lang="it-IT" sz="1600" b="1" dirty="0" err="1"/>
              <a:t>CdS</a:t>
            </a:r>
            <a:endParaRPr lang="it-IT" sz="1600" b="1" dirty="0"/>
          </a:p>
          <a:p>
            <a:endParaRPr lang="it-IT" sz="1600" b="1" dirty="0"/>
          </a:p>
          <a:p>
            <a:r>
              <a:rPr lang="it-IT" sz="1600" b="1" dirty="0"/>
              <a:t>Sviluppare percorsi di salute, diritti, inclusione sociale nella relazione di presa in carico</a:t>
            </a:r>
          </a:p>
          <a:p>
            <a:r>
              <a:rPr lang="it-IT" sz="1600" b="1" dirty="0"/>
              <a:t>Dotarsi di strumenti formali e sostanziali di partecipazione dei cittadini nei momenti decisionali, di erogazione dei servizi 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5310182" y="1714488"/>
            <a:ext cx="59093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5381620" y="2357430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5381621" y="3000372"/>
            <a:ext cx="412335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5381620" y="4000504"/>
            <a:ext cx="4659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5381621" y="5072074"/>
            <a:ext cx="412335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5381620" y="578645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magine 12" descr="Mano che tiene la carta d'identità Vettore Premi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20" y="142852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C1DE73-1EFD-1070-2093-91D04565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4713"/>
            <a:ext cx="10029825" cy="1143000"/>
          </a:xfrm>
        </p:spPr>
        <p:txBody>
          <a:bodyPr/>
          <a:lstStyle/>
          <a:p>
            <a:r>
              <a:rPr lang="it-IT" dirty="0"/>
              <a:t>Un’equipe MULTIDISCIPLINARE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36C461-8CCE-72AB-EC97-E03A5DD7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38451"/>
            <a:ext cx="1097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Perché le situazioni sono delicate e complesse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Perché sono necessarie competenze/attitudini diverse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Perché è indispensabile il confronto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Perché spesso il carico emotivo è importante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Perché a volte si affrontano decisioni critiche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…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59E65D-EE0D-F153-3F46-9DE66D3F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PERSONE, PROSSIMITÀ,RELAZIONE DI CURA: nuove strade per la comunità</a:t>
            </a:r>
          </a:p>
        </p:txBody>
      </p:sp>
    </p:spTree>
    <p:extLst>
      <p:ext uri="{BB962C8B-B14F-4D97-AF65-F5344CB8AC3E}">
        <p14:creationId xmlns:p14="http://schemas.microsoft.com/office/powerpoint/2010/main" val="415373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1501775"/>
            <a:ext cx="5437187" cy="2986234"/>
          </a:xfrm>
        </p:spPr>
        <p:txBody>
          <a:bodyPr rtlCol="0"/>
          <a:lstStyle/>
          <a:p>
            <a:pPr rtl="0"/>
            <a:r>
              <a:rPr lang="it-IT" dirty="0"/>
              <a:t>Grazie</a:t>
            </a:r>
          </a:p>
        </p:txBody>
      </p:sp>
      <p:sp>
        <p:nvSpPr>
          <p:cNvPr id="23" name="Sottotitolo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163" y="4713435"/>
            <a:ext cx="5437187" cy="2265216"/>
          </a:xfrm>
        </p:spPr>
        <p:txBody>
          <a:bodyPr rtlCol="0"/>
          <a:lstStyle/>
          <a:p>
            <a:pPr rtl="0"/>
            <a:r>
              <a:rPr lang="it-IT" dirty="0"/>
              <a:t>annamaria.marzi@madonna-uliveto.org</a:t>
            </a:r>
          </a:p>
          <a:p>
            <a:pPr rtl="0"/>
            <a:r>
              <a:rPr lang="it-IT" dirty="0">
                <a:hlinkClick r:id="rId2"/>
              </a:rPr>
              <a:t>www.madonna-uliveto.org</a:t>
            </a:r>
            <a:endParaRPr lang="it-IT" dirty="0"/>
          </a:p>
          <a:p>
            <a:pPr rtl="0"/>
            <a:r>
              <a:rPr lang="it-IT" dirty="0"/>
              <a:t>silvia.landra@casadellacarita.org </a:t>
            </a:r>
          </a:p>
        </p:txBody>
      </p:sp>
      <p:pic>
        <p:nvPicPr>
          <p:cNvPr id="27" name="Segnaposto immagine 26" descr="Sfondo digitale punti dati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pic>
        <p:nvPicPr>
          <p:cNvPr id="33" name="Segnaposto immagine 32" descr="Sfondo digitale punti dati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0DD9E6-E30D-BBE5-0D3C-6FBF8490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-4762"/>
            <a:ext cx="121634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733425"/>
            <a:ext cx="3565524" cy="775480"/>
          </a:xfrm>
        </p:spPr>
        <p:txBody>
          <a:bodyPr rtlCol="0"/>
          <a:lstStyle/>
          <a:p>
            <a:pPr algn="ctr" rtl="0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Valori guida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709056"/>
            <a:ext cx="4525962" cy="3415519"/>
          </a:xfrm>
        </p:spPr>
        <p:txBody>
          <a:bodyPr rtlCol="0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b="1" dirty="0"/>
              <a:t>Salute … Bene Comune</a:t>
            </a:r>
          </a:p>
          <a:p>
            <a:pPr marL="457200" indent="-457200" rtl="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</a:t>
            </a:r>
            <a:endParaRPr lang="it-IT" dirty="0">
              <a:solidFill>
                <a:srgbClr val="FF0000"/>
              </a:solidFill>
            </a:endParaRP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COMUNITA’/WELFARE </a:t>
            </a:r>
            <a:endParaRPr lang="it-IT" dirty="0"/>
          </a:p>
        </p:txBody>
      </p:sp>
      <p:pic>
        <p:nvPicPr>
          <p:cNvPr id="8" name="Segnaposto immagine 7" descr="Dati digitali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/>
        </p:blipFill>
        <p:spPr/>
      </p:pic>
      <p:pic>
        <p:nvPicPr>
          <p:cNvPr id="10" name="Segnaposto immagine 9" descr="Punti dati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134"/>
          <a:stretch/>
        </p:blipFill>
        <p:spPr/>
      </p:pic>
      <p:pic>
        <p:nvPicPr>
          <p:cNvPr id="12" name="Segnaposto immagine 11" descr="Sfondo dati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Sfondo digitale punti dati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" y="860424"/>
            <a:ext cx="5972175" cy="5513685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Comunità e Salute</a:t>
            </a:r>
            <a:b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Salute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(nel)la comunità, 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(nel)l’insieme delle </a:t>
            </a: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relazioni di reciprocità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in essa instauriamo e 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ci “rassicurano” perché “… in una comunità possiamo contare 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sulla benevolenza di tutti. … 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Aiutarci reciprocamente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un nostro puro e semplice dovere, così come e un nostro puro e semplice diritto aspettarci che l’aiuto richiesto non mancherà” 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Zygmunt </a:t>
            </a:r>
            <a:r>
              <a:rPr lang="it-IT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Bauman, 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Voglia di comunità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0D8DEC0D-327C-B6E2-0AFE-E96C6092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884238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Salute</a:t>
            </a:r>
            <a:br>
              <a:rPr lang="it-IT" sz="4000" dirty="0"/>
            </a:br>
            <a:r>
              <a:rPr lang="it-IT" sz="4000" dirty="0"/>
              <a:t> </a:t>
            </a:r>
            <a:br>
              <a:rPr lang="it-IT" sz="4000" dirty="0"/>
            </a:br>
            <a:r>
              <a:rPr lang="it-IT" sz="3200" dirty="0"/>
              <a:t>Dal Manifesto dell’Associazione «Prima la comunità»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FF8EA27E-2C88-3852-EC82-17D0DA893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4" y="2686051"/>
            <a:ext cx="10487025" cy="4525963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6.  La </a:t>
            </a:r>
            <a:r>
              <a:rPr lang="it-IT" sz="3200" b="1" dirty="0"/>
              <a:t>salute</a:t>
            </a:r>
            <a:r>
              <a:rPr lang="it-IT" sz="2800" dirty="0"/>
              <a:t> oggi può rappresentare il luogo di una </a:t>
            </a:r>
            <a:r>
              <a:rPr lang="it-IT" sz="2800" b="1" dirty="0"/>
              <a:t>nuova identità comunitaria,</a:t>
            </a:r>
            <a:r>
              <a:rPr lang="it-IT" sz="2800" dirty="0"/>
              <a:t> in una società contraddistinta dalla diversità e dalla pluralità </a:t>
            </a:r>
          </a:p>
          <a:p>
            <a:pPr marL="0" indent="0">
              <a:buNone/>
            </a:pPr>
            <a:r>
              <a:rPr lang="it-IT" sz="2800" dirty="0"/>
              <a:t>e può rappresentare il volano per un </a:t>
            </a:r>
            <a:r>
              <a:rPr lang="it-IT" sz="2800" b="1" dirty="0"/>
              <a:t>recupero della coesione sociale </a:t>
            </a:r>
          </a:p>
          <a:p>
            <a:pPr marL="0" indent="0">
              <a:buNone/>
            </a:pPr>
            <a:r>
              <a:rPr lang="it-IT" sz="2800" dirty="0"/>
              <a:t>e per l’affermarsi delle </a:t>
            </a:r>
            <a:r>
              <a:rPr lang="it-IT" sz="2800" b="1" dirty="0"/>
              <a:t>relazioni di reciprocità </a:t>
            </a:r>
            <a:r>
              <a:rPr lang="it-IT" sz="2800" dirty="0"/>
              <a:t>che </a:t>
            </a:r>
            <a:r>
              <a:rPr lang="it-IT" sz="2800" b="1" dirty="0"/>
              <a:t>qualificano e sostengono il vivere stesso</a:t>
            </a:r>
            <a:r>
              <a:rPr lang="it-IT" sz="2800" dirty="0"/>
              <a:t> nella comunità.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50E4CA1-84FD-702E-98E0-1DCCB077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</p:spTree>
    <p:extLst>
      <p:ext uri="{BB962C8B-B14F-4D97-AF65-F5344CB8AC3E}">
        <p14:creationId xmlns:p14="http://schemas.microsoft.com/office/powerpoint/2010/main" val="206666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0A7C3E44-18B8-DEAE-D2D1-CB0C75BF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549275"/>
            <a:ext cx="11091600" cy="1332000"/>
          </a:xfrm>
        </p:spPr>
        <p:txBody>
          <a:bodyPr/>
          <a:lstStyle/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PERSONA</a:t>
            </a:r>
            <a:br>
              <a:rPr lang="it-IT" sz="4000" dirty="0"/>
            </a:br>
            <a:r>
              <a:rPr lang="it-IT" sz="4000" dirty="0"/>
              <a:t>Il mio mondo: Cure Palliative e Hospice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175C423D-0E1B-619C-1177-A0D7A9E54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5" y="2581276"/>
            <a:ext cx="10972800" cy="4525963"/>
          </a:xfr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kumimoji="0" lang="it-IT" sz="2800" dirty="0"/>
              <a:t>Cosa significa </a:t>
            </a:r>
            <a:r>
              <a:rPr kumimoji="0" lang="it-IT" sz="2800" u="sng" dirty="0"/>
              <a:t>QUALITA’</a:t>
            </a:r>
            <a:r>
              <a:rPr kumimoji="0" lang="it-IT" sz="2800" dirty="0"/>
              <a:t> di  VITA, NON solo la QUANTITA’</a:t>
            </a:r>
          </a:p>
          <a:p>
            <a:pPr>
              <a:buClr>
                <a:schemeClr val="accent2"/>
              </a:buClr>
              <a:buFont typeface="Wingdings" pitchFamily="2" charset="2"/>
              <a:buChar char="w"/>
            </a:pPr>
            <a:r>
              <a:rPr kumimoji="0" lang="it-IT" sz="2800" dirty="0"/>
              <a:t>ATTENZIONE ai BISOGNI FISICI,  PSICO-SOCIALI e SPIRITUALI</a:t>
            </a:r>
            <a:r>
              <a:rPr kumimoji="0" lang="it-IT" sz="2800" b="1" dirty="0"/>
              <a:t> </a:t>
            </a:r>
            <a:endParaRPr kumimoji="0" lang="it-IT" sz="28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kumimoji="0" lang="it-IT" sz="2800" dirty="0"/>
              <a:t> ACCOMPAGNAMENTO (contare su qualcuno!)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kumimoji="0" lang="it-IT" sz="2800" dirty="0"/>
              <a:t> CONTATTO UMANO («il tempo della relazione è tempo di cura»)</a:t>
            </a:r>
          </a:p>
          <a:p>
            <a:pPr marL="342900" indent="-342900" algn="l">
              <a:lnSpc>
                <a:spcPct val="11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kumimoji="0" lang="it-IT" sz="2800" dirty="0"/>
              <a:t>CONSIDERAZIONE e SUPPORTO  alla  FAMIGLIA</a:t>
            </a:r>
          </a:p>
          <a:p>
            <a:pPr marL="342900" indent="-342900" algn="l">
              <a:lnSpc>
                <a:spcPct val="11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it-IT" sz="2800" dirty="0"/>
              <a:t>    mediante un </a:t>
            </a:r>
            <a:r>
              <a:rPr kumimoji="0" lang="it-IT" sz="2800" u="sng" dirty="0"/>
              <a:t>lavoro integrato </a:t>
            </a:r>
            <a:r>
              <a:rPr kumimoji="0" lang="it-IT" sz="2800" dirty="0"/>
              <a:t>di ÉQUIPE </a:t>
            </a:r>
            <a:r>
              <a:rPr kumimoji="0" lang="it-IT" sz="2800" b="1" dirty="0">
                <a:solidFill>
                  <a:schemeClr val="tx1"/>
                </a:solidFill>
              </a:rPr>
              <a:t>MULTIDISCIPLINARE</a:t>
            </a:r>
          </a:p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3664DAD-F92C-B5C8-E382-49F5908B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PERSONE, PROSSIMITÀ,RELAZIONE DI CURA: nuove strade per la comunità</a:t>
            </a:r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2654222B-1A7A-8160-82F4-8CBAA3C3C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78193"/>
              </p:ext>
            </p:extLst>
          </p:nvPr>
        </p:nvGraphicFramePr>
        <p:xfrm>
          <a:off x="47626" y="0"/>
          <a:ext cx="20843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2" imgW="5172797" imgH="5047619" progId="MSPhotoEd.3">
                  <p:embed/>
                </p:oleObj>
              </mc:Choice>
              <mc:Fallback>
                <p:oleObj name="Fotografia Photo Editor" r:id="rId2" imgW="5172797" imgH="5047619" progId="MSPhotoEd.3">
                  <p:embed/>
                  <p:pic>
                    <p:nvPicPr>
                      <p:cNvPr id="142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6" y="0"/>
                        <a:ext cx="2084388" cy="198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32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A3882-283B-C335-CB5D-F9468A42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Alcuni cambi di paradigma 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100719-AD33-5688-66B1-6ACBDAED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141649"/>
            <a:ext cx="11545887" cy="3979625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SALUTE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vs 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SANITA’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it-IT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COMUNITA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ISTITUZIONI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 COMUNE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 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MERCATO     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SERVIZIO/RELAZIONE di CURA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PRESTAZIONE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vs PATOLOGIA                             </a:t>
            </a:r>
            <a:r>
              <a:rPr lang="it-IT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COMPLESSITA</a:t>
            </a: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 SPECIALISMO               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è forse questa </a:t>
            </a:r>
            <a:r>
              <a:rPr lang="it-IT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ecologia integrale?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A13579-64DA-FD79-CE8A-2721E5D6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PERSONE, PROSSIMITÀ,RELAZIONE DI CURA: nuove strade per la comunità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340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C75FF1C2-4833-FBFA-4162-F6948B47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211"/>
            <a:ext cx="10972800" cy="1209677"/>
          </a:xfrm>
        </p:spPr>
        <p:txBody>
          <a:bodyPr wrap="square" anchor="t">
            <a:normAutofit/>
          </a:bodyPr>
          <a:lstStyle/>
          <a:p>
            <a:r>
              <a:rPr lang="it-IT" sz="3200" dirty="0"/>
              <a:t>Dal Manifesto dell’Associazione «Prima la comunità»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D10A0C8-FC5E-CF48-5730-457342EA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24076"/>
            <a:ext cx="10972800" cy="4525963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it-IT" sz="1600" dirty="0"/>
              <a:t>7</a:t>
            </a:r>
            <a:r>
              <a:rPr lang="it-IT" sz="2400" dirty="0"/>
              <a:t>. La </a:t>
            </a:r>
            <a:r>
              <a:rPr lang="it-IT" sz="2800" b="1" dirty="0"/>
              <a:t>comunità</a:t>
            </a:r>
            <a:r>
              <a:rPr lang="it-IT" sz="2800" dirty="0"/>
              <a:t> </a:t>
            </a:r>
            <a:r>
              <a:rPr lang="it-IT" sz="2400" dirty="0"/>
              <a:t>è il luogo naturale della cultura e della produzione di salute, </a:t>
            </a:r>
          </a:p>
          <a:p>
            <a:pPr marL="0" indent="0">
              <a:buNone/>
            </a:pPr>
            <a:r>
              <a:rPr lang="it-IT" sz="2400" u="sng" dirty="0"/>
              <a:t>a partire dalle risorse e dai saperi </a:t>
            </a:r>
            <a:r>
              <a:rPr lang="it-IT" sz="2400" dirty="0"/>
              <a:t>in essa </a:t>
            </a:r>
            <a:r>
              <a:rPr lang="it-IT" sz="2400" u="sng" dirty="0"/>
              <a:t>presenti</a:t>
            </a:r>
            <a:r>
              <a:rPr lang="it-IT" sz="2400" dirty="0"/>
              <a:t>:    un capitale sociale che va valorizzato e sostenuto per contribuire al superamento delle diseguaglianze e per produrre innovazione e benessere. </a:t>
            </a:r>
          </a:p>
          <a:p>
            <a:pPr marL="0" indent="0">
              <a:buNone/>
            </a:pPr>
            <a:r>
              <a:rPr lang="it-IT" sz="2400" dirty="0"/>
              <a:t>Le Istituzioni sociali (scuola, presidi sanitari e assistenziali, organismi culturali e di gestione del territorio, imprese, organi della giustizia) devono </a:t>
            </a:r>
            <a:r>
              <a:rPr lang="it-IT" sz="2400" u="sng" dirty="0"/>
              <a:t>configurarsi quali componenti di un disegno unitario e interconnesso</a:t>
            </a:r>
            <a:r>
              <a:rPr lang="it-IT" sz="2400" dirty="0"/>
              <a:t> nella direzione della </a:t>
            </a:r>
            <a:r>
              <a:rPr lang="it-IT" sz="2400" u="sng" dirty="0"/>
              <a:t>salute</a:t>
            </a:r>
            <a:r>
              <a:rPr lang="it-IT" sz="2400" dirty="0"/>
              <a:t> intesa come </a:t>
            </a:r>
            <a:r>
              <a:rPr lang="it-IT" sz="2400" u="sng" dirty="0"/>
              <a:t>bene comune 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E790C29-A5CB-8E25-A1E4-D80FADB6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it-IT"/>
              <a:t>PERSONE, PROSSIMITÀ,RELAZIONE DI CURA: nuove strade per la comunità</a:t>
            </a:r>
          </a:p>
        </p:txBody>
      </p:sp>
    </p:spTree>
    <p:extLst>
      <p:ext uri="{BB962C8B-B14F-4D97-AF65-F5344CB8AC3E}">
        <p14:creationId xmlns:p14="http://schemas.microsoft.com/office/powerpoint/2010/main" val="300645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888" y="3907125"/>
            <a:ext cx="4500562" cy="1562959"/>
          </a:xfrm>
        </p:spPr>
        <p:txBody>
          <a:bodyPr rtlCol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LA CASA DELLA COMUNITA’ per la PROMOZIONE </a:t>
            </a:r>
            <a:b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</a:b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e REALIZZAZIONE di un NUOVO WELFARE  SOSTENIBILE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</a:br>
            <a:endParaRPr lang="it-IT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8" name="Segnaposto immagine 17" descr="Gruppo di persone sedute a una scrivania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341448"/>
          </a:xfrm>
        </p:spPr>
      </p:pic>
      <p:pic>
        <p:nvPicPr>
          <p:cNvPr id="20" name="Segnaposto immagine 19" descr="Sfondo digitale punti dati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341448"/>
          </a:xfrm>
        </p:spPr>
      </p:pic>
      <p:pic>
        <p:nvPicPr>
          <p:cNvPr id="25" name="Segnaposto immagine 24" descr="Schermata diagramma digitale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-435024"/>
            <a:ext cx="3054096" cy="3776472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7532D97-6A17-09D8-3D45-649193B2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PERSONE, PROSSIMITÀ,RELAZIONE DI CURA: nuove strade per la comunità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2050" y="3516553"/>
            <a:ext cx="7219949" cy="3265247"/>
          </a:xfrm>
          <a:noFill/>
        </p:spPr>
        <p:txBody>
          <a:bodyPr rtlCol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. 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rtl="0"/>
            <a:endParaRPr lang="it-IT" dirty="0"/>
          </a:p>
        </p:txBody>
      </p:sp>
      <p:pic>
        <p:nvPicPr>
          <p:cNvPr id="23" name="Segnaposto immagine 22" descr="Persona che disegna su una lavagna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-435024"/>
            <a:ext cx="3054096" cy="3776472"/>
          </a:xfrm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3999" y="274638"/>
            <a:ext cx="9782175" cy="654032"/>
          </a:xfrm>
          <a:solidFill>
            <a:schemeClr val="accent2">
              <a:lumMod val="60000"/>
              <a:lumOff val="40000"/>
            </a:schemeClr>
          </a:solidFill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l" eaLnBrk="1" hangingPunct="1">
              <a:defRPr/>
            </a:pPr>
            <a:r>
              <a:rPr lang="it-IT" sz="2800" b="1" dirty="0"/>
              <a:t>… TRE INTERROGATIVI DI FONDO (per le Istituzioni, per i professionisti …)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10182" y="1895461"/>
            <a:ext cx="5357818" cy="3286147"/>
          </a:xfrm>
          <a:noFill/>
        </p:spPr>
        <p:txBody>
          <a:bodyPr vert="horz" lIns="92075" tIns="46038" rIns="92075" bIns="46038" rtlCol="0">
            <a:normAutofit fontScale="77500" lnSpcReduction="2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it-IT" dirty="0"/>
              <a:t> Quali sono le “</a:t>
            </a:r>
            <a:r>
              <a:rPr lang="it-IT" b="1" dirty="0"/>
              <a:t>questioni/problemi” </a:t>
            </a:r>
          </a:p>
          <a:p>
            <a:pPr eaLnBrk="1" hangingPunct="1">
              <a:buNone/>
            </a:pPr>
            <a:r>
              <a:rPr lang="it-IT" b="1" dirty="0"/>
              <a:t>        prioritari e  documentati</a:t>
            </a:r>
            <a:r>
              <a:rPr lang="it-IT" dirty="0"/>
              <a:t> di </a:t>
            </a:r>
          </a:p>
          <a:p>
            <a:pPr eaLnBrk="1" hangingPunct="1">
              <a:buNone/>
            </a:pPr>
            <a:r>
              <a:rPr lang="it-IT" dirty="0"/>
              <a:t>         salute?</a:t>
            </a:r>
          </a:p>
          <a:p>
            <a:pPr marL="0" indent="0" eaLnBrk="1" hangingPunct="1">
              <a:buNone/>
            </a:pPr>
            <a:r>
              <a:rPr lang="it-IT" dirty="0"/>
              <a:t>2.  Sto facendo </a:t>
            </a:r>
            <a:r>
              <a:rPr lang="it-IT" b="1" dirty="0"/>
              <a:t>cose utili </a:t>
            </a:r>
            <a:r>
              <a:rPr lang="it-IT" dirty="0"/>
              <a:t>alla soluzione</a:t>
            </a:r>
          </a:p>
          <a:p>
            <a:pPr eaLnBrk="1" hangingPunct="1">
              <a:buNone/>
            </a:pPr>
            <a:r>
              <a:rPr lang="it-IT" dirty="0"/>
              <a:t>        dei “problemi” prioritari di salute?</a:t>
            </a:r>
          </a:p>
          <a:p>
            <a:pPr eaLnBrk="1" hangingPunct="1">
              <a:buFontTx/>
              <a:buNone/>
            </a:pPr>
            <a:endParaRPr lang="it-IT" dirty="0"/>
          </a:p>
          <a:p>
            <a:pPr marL="0" indent="0" eaLnBrk="1" hangingPunct="1">
              <a:buNone/>
            </a:pPr>
            <a:r>
              <a:rPr lang="it-IT" dirty="0"/>
              <a:t>3.   Quello che sto facendo, lo sto</a:t>
            </a:r>
          </a:p>
          <a:p>
            <a:pPr eaLnBrk="1" hangingPunct="1">
              <a:buNone/>
            </a:pPr>
            <a:r>
              <a:rPr lang="it-IT" dirty="0"/>
              <a:t>        facendo </a:t>
            </a:r>
            <a:r>
              <a:rPr lang="it-IT" b="1" dirty="0"/>
              <a:t>al meglio</a:t>
            </a:r>
            <a:r>
              <a:rPr lang="it-IT" dirty="0"/>
              <a:t>?</a:t>
            </a:r>
          </a:p>
        </p:txBody>
      </p:sp>
      <p:pic>
        <p:nvPicPr>
          <p:cNvPr id="49154" name="Picture 2" descr="complesso : Domande e strategia chiara e soluzioni per la leadership aziendale con un percorso rettilineo verso il successo scegliere la strada giusta strategica con segnaletica gialla di taglio attraverso un labirinto di intricate strade e autostr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643050"/>
            <a:ext cx="3786181" cy="407196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Ovale 4"/>
          <p:cNvSpPr/>
          <p:nvPr/>
        </p:nvSpPr>
        <p:spPr>
          <a:xfrm>
            <a:off x="4381487" y="5500702"/>
            <a:ext cx="6286511" cy="12001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/>
              <a:t>APPROCCIO TECNICO-PROCEDURALE </a:t>
            </a:r>
          </a:p>
          <a:p>
            <a:pPr algn="ctr"/>
            <a:r>
              <a:rPr lang="it-IT" sz="2000" b="1" dirty="0"/>
              <a:t>O  </a:t>
            </a:r>
          </a:p>
          <a:p>
            <a:pPr algn="ctr"/>
            <a:r>
              <a:rPr 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SIMBOLICO – RELAZIONALE </a:t>
            </a:r>
            <a:r>
              <a:rPr lang="it-IT" sz="1400" i="1" dirty="0"/>
              <a:t>(Manghi)</a:t>
            </a:r>
            <a:endParaRPr lang="it-IT" sz="2000" i="1" dirty="0"/>
          </a:p>
        </p:txBody>
      </p:sp>
      <p:sp>
        <p:nvSpPr>
          <p:cNvPr id="6" name="Ovale 5"/>
          <p:cNvSpPr/>
          <p:nvPr/>
        </p:nvSpPr>
        <p:spPr>
          <a:xfrm>
            <a:off x="1809720" y="4676775"/>
            <a:ext cx="4572032" cy="1966935"/>
          </a:xfrm>
          <a:prstGeom prst="ellipse">
            <a:avLst/>
          </a:prstGeom>
          <a:solidFill>
            <a:schemeClr val="tx1"/>
          </a:soli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FARE BENE LA COSA GIUSTA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7306</TotalTime>
  <Words>1118</Words>
  <Application>Microsoft Office PowerPoint</Application>
  <PresentationFormat>Widescreen</PresentationFormat>
  <Paragraphs>125</Paragraphs>
  <Slides>15</Slides>
  <Notes>3</Notes>
  <HiddenSlides>2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Tema di Office</vt:lpstr>
      <vt:lpstr>Fotografia Photo Editor</vt:lpstr>
      <vt:lpstr>La Casa della Comunità come luogo dell’abitare, dell’incontro            e della sintesi </vt:lpstr>
      <vt:lpstr>Valori guida</vt:lpstr>
      <vt:lpstr>Comunità e Salute  … Salute è (nel)la comunità,  (nel)l’insieme delle relazioni di reciprocità  che in essa instauriamo e  che ci “rassicurano” perché “… in una comunità possiamo contare  sulla benevolenza di tutti. …  Aiutarci reciprocamente è un nostro puro e semplice dovere, così come e un nostro puro e semplice diritto aspettarci che l’aiuto richiesto non mancherà”   Zygmunt Bauman, Voglia di comunità pag 4</vt:lpstr>
      <vt:lpstr>Salute   Dal Manifesto dell’Associazione «Prima la comunità»</vt:lpstr>
      <vt:lpstr>PERSONA Il mio mondo: Cure Palliative e Hospice</vt:lpstr>
      <vt:lpstr>Alcuni cambi di paradigma </vt:lpstr>
      <vt:lpstr>Dal Manifesto dell’Associazione «Prima la comunità»</vt:lpstr>
      <vt:lpstr>LA CASA DELLA COMUNITA’ per la PROMOZIONE   e REALIZZAZIONE di un NUOVO WELFARE  SOSTENIBILE </vt:lpstr>
      <vt:lpstr>… TRE INTERROGATIVI DI FONDO (per le Istituzioni, per i professionisti …)</vt:lpstr>
      <vt:lpstr>Presentazione standard di PowerPoint</vt:lpstr>
      <vt:lpstr>PER UNA “CARTA D’IDENTITA’” DELLA CASA DELLA SALUTE</vt:lpstr>
      <vt:lpstr>Presentazione standard di PowerPoint</vt:lpstr>
      <vt:lpstr>CARTA DI IDENTITÀ della Casa della Comunità</vt:lpstr>
      <vt:lpstr>Un’equipe MULTIDISCIPLINARE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 della Comunità come luogo dell’abitare, dell’incontro            e della sintesi </dc:title>
  <dc:creator>Annamaria Marzi</dc:creator>
  <cp:lastModifiedBy>Annamaria Marzi</cp:lastModifiedBy>
  <cp:revision>4</cp:revision>
  <dcterms:created xsi:type="dcterms:W3CDTF">2023-11-22T20:44:42Z</dcterms:created>
  <dcterms:modified xsi:type="dcterms:W3CDTF">2023-11-27T22:30:53Z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