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3" r:id="rId3"/>
    <p:sldId id="306" r:id="rId4"/>
    <p:sldId id="309" r:id="rId5"/>
    <p:sldId id="314" r:id="rId6"/>
    <p:sldId id="303" r:id="rId7"/>
    <p:sldId id="304" r:id="rId8"/>
    <p:sldId id="298" r:id="rId9"/>
    <p:sldId id="300" r:id="rId10"/>
    <p:sldId id="312" r:id="rId11"/>
    <p:sldId id="30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D26C3E"/>
    <a:srgbClr val="C67410"/>
    <a:srgbClr val="DE9270"/>
    <a:srgbClr val="CCFFFF"/>
    <a:srgbClr val="F2AE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06" autoAdjust="0"/>
  </p:normalViewPr>
  <p:slideViewPr>
    <p:cSldViewPr snapToGrid="0">
      <p:cViewPr varScale="1">
        <p:scale>
          <a:sx n="86" d="100"/>
          <a:sy n="86" d="100"/>
        </p:scale>
        <p:origin x="-87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88E9F-329F-4167-9DC0-59792B36FC4A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BA00-F2E8-4F00-98FB-6EADD4C19A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830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7BA00-F2E8-4F00-98FB-6EADD4C19A8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9690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472479" y="4715153"/>
            <a:ext cx="5645428" cy="4466987"/>
          </a:xfrm>
        </p:spPr>
        <p:txBody>
          <a:bodyPr>
            <a:normAutofit/>
          </a:bodyPr>
          <a:lstStyle/>
          <a:p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9A496-97A5-4AB1-8980-0A59B78AC30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Le ragioni che ci orientano verso lo sviluppo di competenze avanzate</a:t>
            </a:r>
          </a:p>
          <a:p>
            <a:r>
              <a:rPr lang="it-IT" b="1" dirty="0"/>
              <a:t>In primis  i Bisogni i di salute</a:t>
            </a:r>
          </a:p>
          <a:p>
            <a:r>
              <a:rPr lang="it-IT" dirty="0"/>
              <a:t>Ad un progressivo invecchiamento della popolazione ;</a:t>
            </a:r>
          </a:p>
          <a:p>
            <a:r>
              <a:rPr lang="it-IT" dirty="0"/>
              <a:t>all’incremento di persone con almeno una patologia cronica (39,9% della popolazione) e</a:t>
            </a:r>
          </a:p>
          <a:p>
            <a:r>
              <a:rPr lang="it-IT" dirty="0"/>
              <a:t>di condizioni di </a:t>
            </a:r>
            <a:r>
              <a:rPr lang="it-IT" dirty="0" err="1"/>
              <a:t>co-morbidità</a:t>
            </a:r>
            <a:r>
              <a:rPr lang="it-IT" dirty="0"/>
              <a:t>, in particolare in soggetti </a:t>
            </a:r>
            <a:r>
              <a:rPr lang="it-IT" dirty="0" err="1"/>
              <a:t>over</a:t>
            </a:r>
            <a:r>
              <a:rPr lang="it-IT" dirty="0"/>
              <a:t> settantacinquenni (59%);</a:t>
            </a:r>
          </a:p>
          <a:p>
            <a:r>
              <a:rPr lang="it-IT" dirty="0"/>
              <a:t>una riduzione del circa il 50% degli anni di vita liberi da disabilità nelle persone sopra i 65 anni, con sostanziali differenze sulla base delle condizioni socio economiche (3).</a:t>
            </a:r>
          </a:p>
          <a:p>
            <a:pPr defTabSz="914126">
              <a:defRPr/>
            </a:pPr>
            <a:r>
              <a:rPr lang="it-IT" b="1" dirty="0"/>
              <a:t>Focus sull’assistenza territoriale degli ultimi atti normativi es </a:t>
            </a:r>
            <a:r>
              <a:rPr lang="it-IT" dirty="0"/>
              <a:t>DM77/22</a:t>
            </a:r>
            <a:r>
              <a:rPr lang="it-IT" baseline="0" dirty="0"/>
              <a:t> e PNRR, Piano Nazionale Cronicità e della prevenzione, e dei documenti della FNOPI</a:t>
            </a:r>
          </a:p>
          <a:p>
            <a:r>
              <a:rPr lang="it-IT" b="1" dirty="0"/>
              <a:t>Progettualità in atto all’interno del sistema sanitario con un </a:t>
            </a:r>
            <a:r>
              <a:rPr lang="it-IT" dirty="0"/>
              <a:t>ripensamento dei modelli organizzativi dell’assistenza territoriale. Il sistema sanitario è chiamato ad anticipare i bisogni dei pazienti e a seguirli in maniera continuativa lungo tutto il percorso assistenziale, secondo una sanità di iniziativa integrata con i servizi sociali</a:t>
            </a:r>
          </a:p>
          <a:p>
            <a:r>
              <a:rPr lang="it-IT" b="1" kern="0" dirty="0">
                <a:latin typeface="Calibri" panose="020F0502020204030204" pitchFamily="34" charset="0"/>
                <a:ea typeface="Calibri" panose="020F0502020204030204" pitchFamily="34" charset="0"/>
              </a:rPr>
              <a:t>Bisogno di crescita professionale e forte propensione a formarsi dei neo-laureati  da una parte e bisogni di salute sempre più complessi  che richiedono competenze sempre più elevate</a:t>
            </a:r>
          </a:p>
          <a:p>
            <a:r>
              <a:rPr lang="it-IT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In questo scenario si colloca l’orientamento </a:t>
            </a:r>
            <a:endParaRPr lang="it-IT" kern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8F24-E44E-4ED1-BFBC-445D7B9F330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3037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Campione</a:t>
            </a:r>
            <a:r>
              <a:rPr lang="it-IT" baseline="0" dirty="0"/>
              <a:t> di convenienza di 139 infermieri di 6 regioni: Emilia Romagna, FVG, Lombardia, Piemonte, TAA e Veneto e diversi ambiti di riferimento: 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Descrivere per quali problemi si fossero (o si sarebbero) rivolti ad un collega esperto/ specialista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Descrivere quali competenze dovrebbe avere in più, rispetto ad un infermiere esperto di reparto, un infermiere specialista, a livello clinico, organizzativo e formativo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EACFB-7B8E-4066-8497-07A827EC26F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039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7BA00-F2E8-4F00-98FB-6EADD4C19A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Quando si parla di </a:t>
            </a:r>
            <a:r>
              <a:rPr lang="it-IT" dirty="0" err="1"/>
              <a:t>advanced</a:t>
            </a:r>
            <a:r>
              <a:rPr lang="it-IT" dirty="0"/>
              <a:t>  è un aggettivo collegato alla pratica e non alla figura/ruolo</a:t>
            </a:r>
          </a:p>
          <a:p>
            <a:r>
              <a:rPr lang="it-IT" dirty="0"/>
              <a:t>Spostato</a:t>
            </a:r>
            <a:r>
              <a:rPr lang="it-IT" baseline="0" dirty="0"/>
              <a:t> il dibattito dalla “figura” o dai contesti verso fornire competenze più approfondite e/o  nuove  con una maggior area di autonomia e responsabilità   contribuendo così  ad esiti positivi sui pazienti</a:t>
            </a:r>
          </a:p>
          <a:p>
            <a:r>
              <a:rPr lang="it-IT" baseline="0" dirty="0"/>
              <a:t>Ad esempio Infermiere di famiglia può essere letto come cornice di ruolo, come area di lavoro e come competenze assistenziali quali ad esempio farsi carico  dove lavora e …. Quindi ambiti ospedaliero, territoriale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EACFB-7B8E-4066-8497-07A827EC26F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Essere</a:t>
            </a:r>
            <a:r>
              <a:rPr lang="it-IT" baseline="0" dirty="0"/>
              <a:t> agente di cambiamento </a:t>
            </a:r>
          </a:p>
          <a:p>
            <a:r>
              <a:rPr lang="it-IT" baseline="0" dirty="0"/>
              <a:t>Presa di decisione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EACFB-7B8E-4066-8497-07A827EC26F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89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aseline="0" dirty="0"/>
              <a:t>rispetto alle 4 aree che hanno caratterizzato la LM negli</a:t>
            </a:r>
            <a:r>
              <a:rPr lang="it-IT" sz="1600" baseline="0"/>
              <a:t>, l’area</a:t>
            </a:r>
            <a:r>
              <a:rPr lang="it-IT" sz="1600"/>
              <a:t> </a:t>
            </a:r>
            <a:r>
              <a:rPr lang="it-IT" sz="1600" dirty="0"/>
              <a:t>disciplinare  - collegata all’infermieristica/ostetricia di famiglia e comunità- è diventata l’organizzatore principale delle altre dimensioni</a:t>
            </a:r>
          </a:p>
          <a:p>
            <a:endParaRPr lang="it-IT" sz="1600" dirty="0"/>
          </a:p>
          <a:p>
            <a:r>
              <a:rPr lang="it-IT" sz="1600" dirty="0"/>
              <a:t>Il</a:t>
            </a:r>
            <a:r>
              <a:rPr lang="it-IT" sz="1600" baseline="0" dirty="0"/>
              <a:t> corso si propone di potenziare il disciplinare in termini di contenuto e competenza anni ma senza staccarsi dalla clinica e dai bisogni per effetto di un “bilanciamento” di queste 4 aree 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8F24-E44E-4ED1-BFBC-445D7B9F330A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3740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28F24-E44E-4ED1-BFBC-445D7B9F330A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472479" y="4715153"/>
            <a:ext cx="5645428" cy="4466987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tx1"/>
                </a:solidFill>
              </a:rPr>
              <a:t>Migliori livelli di salute dei pazienti in presenza di una maggior “concentrazione” di conoscenza/competenza infermieristica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9A496-97A5-4AB1-8980-0A59B78AC30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397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497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8910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0BFB3-9924-489D-AEDF-617E0F2A2EEE}" type="datetimeFigureOut">
              <a:rPr lang="it-IT" smtClean="0"/>
              <a:pPr>
                <a:defRPr/>
              </a:pPr>
              <a:t>27/11/2023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CF4A6-EA7F-46E4-AFAB-A929E63EB1C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902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82D8E-51C1-48AA-B2CC-5E095CB2F68B}" type="datetimeFigureOut">
              <a:rPr lang="it-IT" smtClean="0"/>
              <a:pPr>
                <a:defRPr/>
              </a:pPr>
              <a:t>27/11/2023</a:t>
            </a:fld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2E6DB-5217-4E1A-A40B-2964BD518F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951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780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8463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763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4634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17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84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121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74EFAC-D465-4308-860D-469134F05B96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AA52CC-9371-415D-B130-0CE9DA0CB6C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63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AE220058-3FCE-496E-ADF2-D8A6961F39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="" xmlns:a16="http://schemas.microsoft.com/office/drawing/2014/main" id="{E193F809-7E50-4AAD-8E26-878207931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222BAAF-4C9E-4692-86BC-6C3BECECE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374" y="2132055"/>
            <a:ext cx="7319175" cy="2229025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chemeClr val="accent2"/>
                </a:solidFill>
              </a:rPr>
              <a:t>Le «formazioni» come risorsa per accompagnare il cambiamento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A35064ED-43C7-4031-8A4C-16A30C20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603" y="4460008"/>
            <a:ext cx="7321946" cy="1143000"/>
          </a:xfrm>
        </p:spPr>
        <p:txBody>
          <a:bodyPr>
            <a:normAutofit/>
          </a:bodyPr>
          <a:lstStyle/>
          <a:p>
            <a:r>
              <a:rPr lang="it-IT" sz="1600" b="1" dirty="0"/>
              <a:t>DANIEL PEDROTTI, ANNA BRUGNOLLI</a:t>
            </a:r>
          </a:p>
          <a:p>
            <a:r>
              <a:rPr lang="it-IT" sz="1300" cap="none" dirty="0"/>
              <a:t>Polo Universitario delle Professioni Sanitarie, APSS Trento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9C5090-7D25-41E3-A6D3-CCAEE505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1BF8809-0DAC-41E5-A212-ACB4A01BE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DB69E2F-E7BB-1EF1-3C5E-B205EBA74CB8}"/>
              </a:ext>
            </a:extLst>
          </p:cNvPr>
          <p:cNvSpPr txBox="1"/>
          <p:nvPr/>
        </p:nvSpPr>
        <p:spPr>
          <a:xfrm>
            <a:off x="4484629" y="5959065"/>
            <a:ext cx="3222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pc="200" dirty="0">
                <a:solidFill>
                  <a:schemeClr val="tx2"/>
                </a:solidFill>
                <a:latin typeface="+mj-lt"/>
              </a:rPr>
              <a:t>Bologna, 30 novembre 2023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538276D-79DD-FC94-D2CC-76A97DF10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9" y="204602"/>
            <a:ext cx="5201376" cy="112410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B151CDCE-A8BE-3554-8C31-D28B4FFA8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62" y="473831"/>
            <a:ext cx="4839375" cy="13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79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05080" y="1233889"/>
            <a:ext cx="10961783" cy="90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25137" y="1233889"/>
            <a:ext cx="10695313" cy="4893785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200" dirty="0">
                <a:solidFill>
                  <a:schemeClr val="tx1"/>
                </a:solidFill>
              </a:rPr>
              <a:t>Associazioni tra </a:t>
            </a:r>
            <a:r>
              <a:rPr lang="it-IT" sz="2200" dirty="0">
                <a:solidFill>
                  <a:srgbClr val="0000CC"/>
                </a:solidFill>
              </a:rPr>
              <a:t>esiti </a:t>
            </a:r>
            <a:r>
              <a:rPr lang="it-IT" sz="2200" dirty="0">
                <a:solidFill>
                  <a:schemeClr val="tx1"/>
                </a:solidFill>
              </a:rPr>
              <a:t>sul paziente e </a:t>
            </a:r>
            <a:r>
              <a:rPr lang="it-IT" sz="2200" dirty="0">
                <a:solidFill>
                  <a:srgbClr val="0000CC"/>
                </a:solidFill>
              </a:rPr>
              <a:t>grado di preparazione </a:t>
            </a:r>
            <a:r>
              <a:rPr lang="it-IT" sz="2200" dirty="0">
                <a:solidFill>
                  <a:schemeClr val="tx1"/>
                </a:solidFill>
              </a:rPr>
              <a:t>e </a:t>
            </a:r>
            <a:r>
              <a:rPr lang="it-IT" sz="2200" dirty="0">
                <a:solidFill>
                  <a:srgbClr val="0000CC"/>
                </a:solidFill>
              </a:rPr>
              <a:t>livello di formazione elevato </a:t>
            </a:r>
            <a:r>
              <a:rPr lang="it-IT" sz="2200" dirty="0">
                <a:solidFill>
                  <a:schemeClr val="tx1"/>
                </a:solidFill>
              </a:rPr>
              <a:t>degli infermieri</a:t>
            </a:r>
          </a:p>
          <a:p>
            <a:pPr mar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200" i="1" dirty="0">
                <a:solidFill>
                  <a:schemeClr val="tx1"/>
                </a:solidFill>
              </a:rPr>
              <a:t>riduzione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>
                <a:solidFill>
                  <a:schemeClr val="tx1"/>
                </a:solidFill>
              </a:rPr>
              <a:t>mortalità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 err="1">
                <a:solidFill>
                  <a:schemeClr val="tx1"/>
                </a:solidFill>
              </a:rPr>
              <a:t>ri</a:t>
            </a:r>
            <a:r>
              <a:rPr lang="it-IT" sz="2200" dirty="0">
                <a:solidFill>
                  <a:schemeClr val="tx1"/>
                </a:solidFill>
              </a:rPr>
              <a:t>-ospedalizzazioni 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 smtClean="0">
                <a:solidFill>
                  <a:schemeClr val="tx1"/>
                </a:solidFill>
              </a:rPr>
              <a:t>lesioni </a:t>
            </a:r>
            <a:r>
              <a:rPr lang="it-IT" sz="2200" dirty="0">
                <a:solidFill>
                  <a:schemeClr val="tx1"/>
                </a:solidFill>
              </a:rPr>
              <a:t>da </a:t>
            </a:r>
            <a:r>
              <a:rPr lang="it-IT" sz="2200" dirty="0" smtClean="0">
                <a:solidFill>
                  <a:schemeClr val="tx1"/>
                </a:solidFill>
              </a:rPr>
              <a:t>decubito</a:t>
            </a:r>
            <a:endParaRPr lang="it-IT" sz="2200" dirty="0">
              <a:solidFill>
                <a:schemeClr val="tx1"/>
              </a:solidFill>
            </a:endParaRP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>
                <a:solidFill>
                  <a:schemeClr val="tx1"/>
                </a:solidFill>
              </a:rPr>
              <a:t>cadute </a:t>
            </a:r>
            <a:endParaRPr lang="it-IT" sz="2200" dirty="0" smtClean="0">
              <a:solidFill>
                <a:schemeClr val="tx1"/>
              </a:solidFill>
            </a:endParaRP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 smtClean="0">
                <a:solidFill>
                  <a:schemeClr val="tx1"/>
                </a:solidFill>
              </a:rPr>
              <a:t>infezioni </a:t>
            </a:r>
            <a:r>
              <a:rPr lang="it-IT" sz="2200" dirty="0">
                <a:solidFill>
                  <a:schemeClr val="tx1"/>
                </a:solidFill>
              </a:rPr>
              <a:t>correlate processi assistenziali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>
                <a:solidFill>
                  <a:schemeClr val="tx1"/>
                </a:solidFill>
              </a:rPr>
              <a:t>complicanze post operatorie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r>
              <a:rPr lang="it-IT" sz="2200" dirty="0">
                <a:solidFill>
                  <a:schemeClr val="tx1"/>
                </a:solidFill>
              </a:rPr>
              <a:t>costi</a:t>
            </a:r>
          </a:p>
          <a:p>
            <a:pPr marL="361950" indent="-1905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-"/>
              <a:defRPr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it-IT" sz="2200" i="1" dirty="0">
                <a:solidFill>
                  <a:schemeClr val="tx1"/>
                </a:solidFill>
              </a:rPr>
              <a:t>miglioramento</a:t>
            </a:r>
            <a:r>
              <a:rPr lang="it-IT" sz="2200" dirty="0">
                <a:solidFill>
                  <a:schemeClr val="tx1"/>
                </a:solidFill>
              </a:rPr>
              <a:t> qualità dell’assistenza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555" name="Titolo 2"/>
          <p:cNvSpPr>
            <a:spLocks noGrp="1"/>
          </p:cNvSpPr>
          <p:nvPr>
            <p:ph type="title"/>
          </p:nvPr>
        </p:nvSpPr>
        <p:spPr>
          <a:xfrm>
            <a:off x="525137" y="433609"/>
            <a:ext cx="11141726" cy="575791"/>
          </a:xfrm>
        </p:spPr>
        <p:txBody>
          <a:bodyPr>
            <a:normAutofit fontScale="90000"/>
          </a:bodyPr>
          <a:lstStyle/>
          <a:p>
            <a:r>
              <a:rPr lang="it-IT" sz="43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/>
              </a:rPr>
              <a:t>Competenze avanzate e esiti dei pazienti</a:t>
            </a:r>
            <a:endParaRPr lang="it-IT" sz="43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3EC160F-C6D4-0335-EEDB-1D388BB74A44}"/>
              </a:ext>
            </a:extLst>
          </p:cNvPr>
          <p:cNvSpPr txBox="1"/>
          <p:nvPr/>
        </p:nvSpPr>
        <p:spPr>
          <a:xfrm>
            <a:off x="5200649" y="5912971"/>
            <a:ext cx="6743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Li, 2021: Hirose et al., 2021;  Liego et al., 2014; Manojlovich et al., 2008; Sidani et al., 2010</a:t>
            </a:r>
            <a:endParaRPr lang="it-IT" sz="1400" i="1" dirty="0"/>
          </a:p>
        </p:txBody>
      </p:sp>
      <p:sp>
        <p:nvSpPr>
          <p:cNvPr id="8" name="Ovale 7"/>
          <p:cNvSpPr/>
          <p:nvPr/>
        </p:nvSpPr>
        <p:spPr>
          <a:xfrm>
            <a:off x="6510969" y="2412696"/>
            <a:ext cx="4704200" cy="2379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Propensione al cambiamento e innovazione 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Alta autonomia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Decisioni complesse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05080" y="1233889"/>
            <a:ext cx="10961783" cy="90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34434" y="1600201"/>
            <a:ext cx="11137900" cy="2188840"/>
          </a:xfrm>
        </p:spPr>
        <p:txBody>
          <a:bodyPr>
            <a:normAutofit/>
          </a:bodyPr>
          <a:lstStyle/>
          <a:p>
            <a:pPr marL="342865" indent="-34286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1200" dirty="0"/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ysClr val="windowText" lastClr="000000"/>
              </a:solidFill>
            </a:endParaRP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u="sng" dirty="0">
              <a:solidFill>
                <a:sysClr val="windowText" lastClr="000000"/>
              </a:solidFill>
            </a:endParaRP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u="sng" dirty="0">
              <a:solidFill>
                <a:sysClr val="windowText" lastClr="000000"/>
              </a:solidFill>
            </a:endParaRP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u="sng" dirty="0">
              <a:solidFill>
                <a:sysClr val="windowText" lastClr="000000"/>
              </a:solidFill>
            </a:endParaRPr>
          </a:p>
        </p:txBody>
      </p:sp>
      <p:sp>
        <p:nvSpPr>
          <p:cNvPr id="23555" name="Titolo 2"/>
          <p:cNvSpPr>
            <a:spLocks noGrp="1"/>
          </p:cNvSpPr>
          <p:nvPr>
            <p:ph type="title"/>
          </p:nvPr>
        </p:nvSpPr>
        <p:spPr>
          <a:xfrm>
            <a:off x="416984" y="375425"/>
            <a:ext cx="10972800" cy="575791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Conclusioni</a:t>
            </a:r>
            <a:r>
              <a:rPr lang="it-IT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0" t="5357" r="3020" b="35833"/>
          <a:stretch/>
        </p:blipFill>
        <p:spPr bwMode="auto">
          <a:xfrm>
            <a:off x="8975558" y="845294"/>
            <a:ext cx="2731169" cy="3353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0095" y="1244334"/>
            <a:ext cx="8212168" cy="407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buFontTx/>
              <a:buChar char="-"/>
            </a:pPr>
            <a:r>
              <a:rPr lang="it-IT" sz="2000" dirty="0">
                <a:sym typeface="Wingdings"/>
              </a:rPr>
              <a:t>Progettare (</a:t>
            </a:r>
            <a:r>
              <a:rPr lang="it-IT" sz="2000" i="1" dirty="0">
                <a:sym typeface="Wingdings"/>
              </a:rPr>
              <a:t>ai formatori</a:t>
            </a:r>
            <a:r>
              <a:rPr lang="it-IT" sz="2000" dirty="0">
                <a:sym typeface="Wingdings"/>
              </a:rPr>
              <a:t>) e scegliere (</a:t>
            </a:r>
            <a:r>
              <a:rPr lang="it-IT" sz="2000" i="1" dirty="0">
                <a:sym typeface="Wingdings"/>
              </a:rPr>
              <a:t>ai “partecipanti”</a:t>
            </a:r>
            <a:r>
              <a:rPr lang="it-IT" sz="2000" dirty="0">
                <a:sym typeface="Wingdings"/>
              </a:rPr>
              <a:t>) percorsi  che  </a:t>
            </a:r>
            <a:r>
              <a:rPr lang="it-IT" sz="2000" dirty="0">
                <a:solidFill>
                  <a:srgbClr val="0000CC"/>
                </a:solidFill>
                <a:sym typeface="Wingdings"/>
              </a:rPr>
              <a:t>“producano” cambiamenti dei comportamenti e impatto sugli esiti di salute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Tx/>
              <a:buChar char="-"/>
            </a:pPr>
            <a:r>
              <a:rPr lang="it-IT" sz="2000" dirty="0">
                <a:sym typeface="Wingdings"/>
              </a:rPr>
              <a:t>Investimento sul </a:t>
            </a:r>
            <a:r>
              <a:rPr lang="it-IT" sz="2000" dirty="0">
                <a:solidFill>
                  <a:srgbClr val="0000CC"/>
                </a:solidFill>
                <a:sym typeface="Wingdings"/>
              </a:rPr>
              <a:t>proprio sviluppo professionale: aggiornamento vs competenze avanzate</a:t>
            </a:r>
            <a:r>
              <a:rPr lang="it-IT" sz="2000" dirty="0">
                <a:sym typeface="Wingdings"/>
              </a:rPr>
              <a:t> </a:t>
            </a:r>
            <a:r>
              <a:rPr lang="it-IT" sz="2000" i="1" dirty="0">
                <a:solidFill>
                  <a:srgbClr val="0000CC"/>
                </a:solidFill>
                <a:sym typeface="Wingdings"/>
              </a:rPr>
              <a:t>specialistiche  </a:t>
            </a:r>
            <a:r>
              <a:rPr lang="it-IT" dirty="0">
                <a:sym typeface="Wingdings"/>
              </a:rPr>
              <a:t>(</a:t>
            </a:r>
            <a:r>
              <a:rPr lang="it-IT" dirty="0" err="1">
                <a:sym typeface="Wingdings"/>
              </a:rPr>
              <a:t>assessment</a:t>
            </a:r>
            <a:r>
              <a:rPr lang="it-IT" dirty="0">
                <a:sym typeface="Wingdings"/>
              </a:rPr>
              <a:t> avanzato, skills,</a:t>
            </a:r>
            <a:r>
              <a:rPr lang="mr-IN" dirty="0">
                <a:sym typeface="Wingdings"/>
              </a:rPr>
              <a:t>…</a:t>
            </a:r>
            <a:r>
              <a:rPr lang="it-IT" dirty="0">
                <a:sym typeface="Wingdings"/>
              </a:rPr>
              <a:t>) </a:t>
            </a:r>
            <a:r>
              <a:rPr lang="it-IT" sz="2000" dirty="0">
                <a:sym typeface="Wingdings"/>
              </a:rPr>
              <a:t>e </a:t>
            </a:r>
            <a:r>
              <a:rPr lang="it-IT" sz="2000" i="1" dirty="0">
                <a:solidFill>
                  <a:srgbClr val="0000CC"/>
                </a:solidFill>
                <a:sym typeface="Wingdings"/>
              </a:rPr>
              <a:t>trasversali</a:t>
            </a:r>
            <a:r>
              <a:rPr lang="it-IT" sz="2000" i="1" dirty="0">
                <a:sym typeface="Wingdings"/>
              </a:rPr>
              <a:t> </a:t>
            </a:r>
            <a:r>
              <a:rPr lang="it-IT" dirty="0">
                <a:sym typeface="Wingdings"/>
              </a:rPr>
              <a:t>(autoapprendimento, pratica interprofessionale, prendere decisioni,..)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Tx/>
              <a:buChar char="-"/>
            </a:pPr>
            <a:r>
              <a:rPr lang="it-IT" sz="2000" dirty="0"/>
              <a:t>Investimento importante nelle </a:t>
            </a:r>
            <a:r>
              <a:rPr lang="it-IT" sz="2000" dirty="0">
                <a:solidFill>
                  <a:srgbClr val="0000CC"/>
                </a:solidFill>
              </a:rPr>
              <a:t>metodologie didattiche e tutoriali</a:t>
            </a:r>
            <a:r>
              <a:rPr lang="it-IT" dirty="0">
                <a:sym typeface="Wingdings"/>
              </a:rPr>
              <a:t>: formazione non solo in aula, ma molti laboratori e esposizione a casistiche 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Tx/>
              <a:buChar char="-"/>
            </a:pPr>
            <a:r>
              <a:rPr lang="it-IT" sz="2000" dirty="0">
                <a:solidFill>
                  <a:srgbClr val="0000CC"/>
                </a:solidFill>
              </a:rPr>
              <a:t>Responsabilità nel certificare </a:t>
            </a:r>
            <a:r>
              <a:rPr lang="it-IT" sz="2000" dirty="0"/>
              <a:t>le competenze e skills attese e dichiarate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125" y="3770897"/>
            <a:ext cx="3896643" cy="1381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Freccia a destra 7"/>
          <p:cNvSpPr/>
          <p:nvPr/>
        </p:nvSpPr>
        <p:spPr>
          <a:xfrm rot="5400000">
            <a:off x="1567148" y="5312887"/>
            <a:ext cx="358049" cy="231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24567" y="5629619"/>
            <a:ext cx="10311789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Ruoli ad alta responsabilità</a:t>
            </a:r>
            <a:r>
              <a:rPr lang="it-IT" dirty="0" smtClean="0"/>
              <a:t> e </a:t>
            </a:r>
            <a:r>
              <a:rPr lang="it-IT" b="1" dirty="0" smtClean="0"/>
              <a:t>abilitazioni a competenze “avanzate”</a:t>
            </a:r>
          </a:p>
          <a:p>
            <a:r>
              <a:rPr lang="it-IT" b="1" dirty="0" smtClean="0"/>
              <a:t>Modelli organizzativi innovativi </a:t>
            </a:r>
            <a:r>
              <a:rPr lang="it-IT" dirty="0" smtClean="0"/>
              <a:t>– </a:t>
            </a:r>
            <a:r>
              <a:rPr lang="it-IT" i="1" dirty="0" smtClean="0"/>
              <a:t>interprofessionalità</a:t>
            </a:r>
            <a:r>
              <a:rPr lang="it-IT" dirty="0" smtClean="0"/>
              <a:t> ed </a:t>
            </a:r>
            <a:r>
              <a:rPr lang="it-IT" i="1" dirty="0" smtClean="0"/>
              <a:t>elevata autonomia 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300789" y="1263316"/>
            <a:ext cx="11261558" cy="11790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57BCDD51-9D9C-261E-454C-1858936BDD6B}"/>
              </a:ext>
            </a:extLst>
          </p:cNvPr>
          <p:cNvSpPr/>
          <p:nvPr/>
        </p:nvSpPr>
        <p:spPr>
          <a:xfrm>
            <a:off x="573505" y="1183934"/>
            <a:ext cx="4680000" cy="1980000"/>
          </a:xfrm>
          <a:prstGeom prst="rect">
            <a:avLst/>
          </a:prstGeom>
          <a:ln w="222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t-IT" b="1" dirty="0"/>
              <a:t>Bisogni di salute</a:t>
            </a:r>
          </a:p>
          <a:p>
            <a:pPr algn="ctr"/>
            <a:r>
              <a:rPr lang="it-IT" dirty="0"/>
              <a:t>Invecchiamento popolazione </a:t>
            </a:r>
            <a:r>
              <a:rPr lang="it-IT" sz="1400" i="1" dirty="0"/>
              <a:t>23,5% </a:t>
            </a:r>
            <a:r>
              <a:rPr lang="it-IT" sz="1400" i="1" dirty="0">
                <a:sym typeface="Symbol"/>
              </a:rPr>
              <a:t> 65aa; 34,9% previsione ISTAT 2050 </a:t>
            </a:r>
          </a:p>
          <a:p>
            <a:pPr algn="ctr"/>
            <a:r>
              <a:rPr lang="it-IT" dirty="0"/>
              <a:t>Incremento cronicità </a:t>
            </a:r>
            <a:r>
              <a:rPr lang="it-IT" sz="1400" i="1" dirty="0">
                <a:sym typeface="Symbol"/>
              </a:rPr>
              <a:t>39,9 % pop.; 59%  65aa</a:t>
            </a:r>
            <a:r>
              <a:rPr lang="it-IT" i="1" dirty="0"/>
              <a:t> </a:t>
            </a:r>
          </a:p>
          <a:p>
            <a:pPr algn="ctr"/>
            <a:r>
              <a:rPr lang="it-IT" dirty="0"/>
              <a:t>&gt; 75 anni </a:t>
            </a:r>
            <a:r>
              <a:rPr lang="it-IT" sz="1400" i="1" dirty="0">
                <a:sym typeface="Symbol"/>
              </a:rPr>
              <a:t>29,6%vive solo</a:t>
            </a:r>
          </a:p>
          <a:p>
            <a:pPr algn="ctr"/>
            <a:r>
              <a:rPr lang="it-IT" dirty="0"/>
              <a:t>Differenze sociali </a:t>
            </a:r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D0D7485-9436-EC1A-9BDC-5FE7A80F828F}"/>
              </a:ext>
            </a:extLst>
          </p:cNvPr>
          <p:cNvSpPr/>
          <p:nvPr/>
        </p:nvSpPr>
        <p:spPr>
          <a:xfrm>
            <a:off x="6226894" y="1183934"/>
            <a:ext cx="4680000" cy="1980000"/>
          </a:xfrm>
          <a:prstGeom prst="rect">
            <a:avLst/>
          </a:prstGeom>
          <a:ln w="222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t-IT" b="1" dirty="0"/>
              <a:t>Progettualità  sistema sanitario</a:t>
            </a:r>
          </a:p>
          <a:p>
            <a:pPr algn="ctr"/>
            <a:r>
              <a:rPr lang="it-IT" kern="0" dirty="0">
                <a:ea typeface="Calibri" panose="020F0502020204030204" pitchFamily="34" charset="0"/>
              </a:rPr>
              <a:t>Modelli organizzativi e assistenziali per anticipare i bisogni, </a:t>
            </a:r>
            <a:r>
              <a:rPr lang="it-IT" dirty="0"/>
              <a:t>sanità di iniziativa integrata, coordinamento dei percorsi di cura</a:t>
            </a:r>
            <a:endParaRPr lang="it-IT" kern="0" dirty="0">
              <a:ea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D49B60CB-F119-66F0-72BF-BC8402A2EA78}"/>
              </a:ext>
            </a:extLst>
          </p:cNvPr>
          <p:cNvSpPr/>
          <p:nvPr/>
        </p:nvSpPr>
        <p:spPr>
          <a:xfrm>
            <a:off x="6262989" y="3679486"/>
            <a:ext cx="4680000" cy="1980000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t-IT" b="1" dirty="0"/>
              <a:t>Competenze culturali e disciplinari specialistiche  </a:t>
            </a:r>
          </a:p>
          <a:p>
            <a:pPr algn="ctr"/>
            <a:r>
              <a:rPr lang="it-IT" kern="0" dirty="0">
                <a:latin typeface="Calibri" panose="020F0502020204030204" pitchFamily="34" charset="0"/>
                <a:ea typeface="Calibri" panose="020F0502020204030204" pitchFamily="34" charset="0"/>
              </a:rPr>
              <a:t>Bisogno di crescita professionale </a:t>
            </a:r>
          </a:p>
          <a:p>
            <a:pPr algn="ctr"/>
            <a:r>
              <a:rPr lang="it-IT" kern="0" dirty="0">
                <a:latin typeface="Calibri" panose="020F0502020204030204" pitchFamily="34" charset="0"/>
                <a:ea typeface="Calibri" panose="020F0502020204030204" pitchFamily="34" charset="0"/>
              </a:rPr>
              <a:t>e forte propensione a formarsi dei neo-laureati</a:t>
            </a:r>
          </a:p>
          <a:p>
            <a:pPr algn="ctr"/>
            <a:r>
              <a:rPr lang="it-IT" kern="0" dirty="0">
                <a:latin typeface="Calibri" panose="020F0502020204030204" pitchFamily="34" charset="0"/>
                <a:ea typeface="Calibri" panose="020F0502020204030204" pitchFamily="34" charset="0"/>
              </a:rPr>
              <a:t>Richiesta di formazione specialistica</a:t>
            </a:r>
            <a:endParaRPr lang="it-IT" sz="21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C8404089-596A-6DE5-612F-96ABABB8D585}"/>
              </a:ext>
            </a:extLst>
          </p:cNvPr>
          <p:cNvSpPr/>
          <p:nvPr/>
        </p:nvSpPr>
        <p:spPr>
          <a:xfrm>
            <a:off x="587541" y="3703549"/>
            <a:ext cx="4680000" cy="1980000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t-IT" b="1" dirty="0"/>
              <a:t>Orientamenti normativi e FNOPI</a:t>
            </a:r>
          </a:p>
          <a:p>
            <a:pPr algn="ctr"/>
            <a:r>
              <a:rPr lang="it-IT" dirty="0"/>
              <a:t>Focus sull’</a:t>
            </a:r>
            <a:r>
              <a:rPr lang="it-IT" i="1" dirty="0"/>
              <a:t>assistenza territoriale </a:t>
            </a:r>
            <a:r>
              <a:rPr lang="it-IT" dirty="0"/>
              <a:t>obiettivi di presa in carico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5414" y="260648"/>
            <a:ext cx="10849205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t-IT" sz="2700" b="1" dirty="0" smtClean="0">
                <a:solidFill>
                  <a:srgbClr val="C00000"/>
                </a:solidFill>
              </a:rPr>
              <a:t>“Competenze </a:t>
            </a:r>
            <a:r>
              <a:rPr lang="it-IT" sz="2700" b="1" dirty="0">
                <a:solidFill>
                  <a:srgbClr val="C00000"/>
                </a:solidFill>
              </a:rPr>
              <a:t>avanzate</a:t>
            </a:r>
            <a:r>
              <a:rPr lang="it-IT" sz="2700" b="1" dirty="0" smtClean="0">
                <a:solidFill>
                  <a:srgbClr val="C00000"/>
                </a:solidFill>
              </a:rPr>
              <a:t>”: le ragioni</a:t>
            </a:r>
            <a:endParaRPr lang="it-IT" sz="2700" b="1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55933" y="5975502"/>
            <a:ext cx="336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EUROSTAT, 2023;  OECD, 2023; ISTAT 2022 </a:t>
            </a:r>
          </a:p>
        </p:txBody>
      </p:sp>
    </p:spTree>
    <p:extLst>
      <p:ext uri="{BB962C8B-B14F-4D97-AF65-F5344CB8AC3E}">
        <p14:creationId xmlns="" xmlns:p14="http://schemas.microsoft.com/office/powerpoint/2010/main" val="28016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05080" y="1233889"/>
            <a:ext cx="10961783" cy="90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5969508"/>
              </p:ext>
            </p:extLst>
          </p:nvPr>
        </p:nvGraphicFramePr>
        <p:xfrm>
          <a:off x="373628" y="1531791"/>
          <a:ext cx="7028069" cy="3566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02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9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Categorie di problemi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400" dirty="0"/>
                        <a:t>(258)</a:t>
                      </a:r>
                      <a:endParaRPr lang="it-IT" sz="1400" b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D26C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N. Infermieri</a:t>
                      </a:r>
                    </a:p>
                    <a:p>
                      <a:pPr algn="ctr"/>
                      <a:r>
                        <a:rPr lang="it-IT" sz="1400" dirty="0"/>
                        <a:t>(139)</a:t>
                      </a:r>
                      <a:endParaRPr lang="it-IT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D26C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Casi segnalati</a:t>
                      </a:r>
                    </a:p>
                    <a:p>
                      <a:pPr algn="ctr"/>
                      <a:r>
                        <a:rPr lang="it-IT" sz="1600" dirty="0"/>
                        <a:t>N.            %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D26C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E6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Clinical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assessment</a:t>
                      </a:r>
                      <a:r>
                        <a:rPr lang="it-IT" sz="1600" dirty="0"/>
                        <a:t>  di casi complessi </a:t>
                      </a:r>
                    </a:p>
                    <a:p>
                      <a:pPr marL="361950" indent="0">
                        <a:tabLst>
                          <a:tab pos="361950" algn="l"/>
                        </a:tabLst>
                      </a:pPr>
                      <a:r>
                        <a:rPr lang="it-IT" sz="1400" dirty="0"/>
                        <a:t>Valutare segni e sintomi di un peggioramento</a:t>
                      </a:r>
                    </a:p>
                    <a:p>
                      <a:pPr marL="361950" indent="0">
                        <a:tabLst>
                          <a:tab pos="361950" algn="l"/>
                        </a:tabLst>
                      </a:pPr>
                      <a:r>
                        <a:rPr lang="it-IT" sz="1400" dirty="0"/>
                        <a:t>Interpretare parametri clinici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127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62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Ulcere da decubito,</a:t>
                      </a:r>
                      <a:r>
                        <a:rPr lang="it-IT" sz="1600" baseline="0" dirty="0"/>
                        <a:t> vascolari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33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12.8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Tecniche e gestione dei</a:t>
                      </a:r>
                      <a:r>
                        <a:rPr lang="it-IT" sz="1600" baseline="0" dirty="0"/>
                        <a:t> presidi (es. respiratori)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55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28.3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Gestione cateteri venosi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43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16.6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Organizzazione e burocrazia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22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22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8.5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Educazione/relazione/etica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9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4.3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Continuità assistenziale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it-IT" sz="1600" dirty="0"/>
                        <a:t>5</a:t>
                      </a:r>
                      <a:endParaRPr lang="it-IT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1.9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3392" y="260649"/>
            <a:ext cx="10972800" cy="909295"/>
          </a:xfrm>
        </p:spPr>
        <p:txBody>
          <a:bodyPr>
            <a:noAutofit/>
          </a:bodyPr>
          <a:lstStyle/>
          <a:p>
            <a:pPr algn="r"/>
            <a:r>
              <a:rPr lang="it-IT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Bisogni di competenze specialistiche </a:t>
            </a:r>
            <a:br>
              <a:rPr lang="it-IT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percepiti dagli infermieri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0728" y="5164175"/>
            <a:ext cx="400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Brugnolli, Campagna, </a:t>
            </a:r>
            <a:r>
              <a:rPr lang="it-IT" sz="1400" i="1" dirty="0" err="1"/>
              <a:t>Dellorusso</a:t>
            </a:r>
            <a:r>
              <a:rPr lang="it-IT" sz="1400" i="1" dirty="0"/>
              <a:t>, Forni, Milani, 2016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="" xmlns:a16="http://schemas.microsoft.com/office/drawing/2014/main" id="{DC863E72-10AB-5392-8A7C-1CE74724FE59}"/>
              </a:ext>
            </a:extLst>
          </p:cNvPr>
          <p:cNvSpPr/>
          <p:nvPr/>
        </p:nvSpPr>
        <p:spPr>
          <a:xfrm>
            <a:off x="8199331" y="2071831"/>
            <a:ext cx="3396861" cy="271433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it-IT" b="1" dirty="0">
                <a:solidFill>
                  <a:srgbClr val="0000CC"/>
                </a:solidFill>
              </a:rPr>
              <a:t>77,4% </a:t>
            </a:r>
            <a:r>
              <a:rPr lang="it-IT" b="1" dirty="0">
                <a:solidFill>
                  <a:schemeClr val="tx1"/>
                </a:solidFill>
              </a:rPr>
              <a:t>dei Laureati in infermieristica intendono proseguire gli studi </a:t>
            </a:r>
          </a:p>
          <a:p>
            <a:pPr marL="185738">
              <a:lnSpc>
                <a:spcPts val="2500"/>
              </a:lnSpc>
            </a:pPr>
            <a:r>
              <a:rPr lang="it-IT" dirty="0">
                <a:solidFill>
                  <a:schemeClr val="tx1"/>
                </a:solidFill>
              </a:rPr>
              <a:t>24,8% Laurea Magistrale</a:t>
            </a:r>
          </a:p>
          <a:p>
            <a:pPr marL="185738">
              <a:lnSpc>
                <a:spcPts val="2500"/>
              </a:lnSpc>
            </a:pPr>
            <a:r>
              <a:rPr lang="it-IT" dirty="0">
                <a:solidFill>
                  <a:schemeClr val="tx1"/>
                </a:solidFill>
              </a:rPr>
              <a:t>39,5% Master Universitario</a:t>
            </a:r>
          </a:p>
          <a:p>
            <a:pPr marL="185738" algn="r">
              <a:lnSpc>
                <a:spcPts val="2500"/>
              </a:lnSpc>
            </a:pPr>
            <a:endParaRPr lang="it-IT" sz="1000" dirty="0">
              <a:solidFill>
                <a:schemeClr val="tx1"/>
              </a:solidFill>
            </a:endParaRPr>
          </a:p>
          <a:p>
            <a:pPr marL="185738" algn="r">
              <a:lnSpc>
                <a:spcPts val="2500"/>
              </a:lnSpc>
            </a:pPr>
            <a:r>
              <a:rPr lang="it-IT" sz="1400" i="1" dirty="0">
                <a:solidFill>
                  <a:schemeClr val="tx1"/>
                </a:solidFill>
              </a:rPr>
              <a:t>AlmaLaurea, 2022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9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arrotondato 46"/>
          <p:cNvSpPr/>
          <p:nvPr/>
        </p:nvSpPr>
        <p:spPr>
          <a:xfrm>
            <a:off x="180474" y="1239253"/>
            <a:ext cx="11742821" cy="866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2 32"/>
          <p:cNvCxnSpPr>
            <a:stCxn id="13" idx="0"/>
            <a:endCxn id="25" idx="2"/>
          </p:cNvCxnSpPr>
          <p:nvPr/>
        </p:nvCxnSpPr>
        <p:spPr>
          <a:xfrm flipV="1">
            <a:off x="7156036" y="2574565"/>
            <a:ext cx="0" cy="1467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8" idx="2"/>
          </p:cNvCxnSpPr>
          <p:nvPr/>
        </p:nvCxnSpPr>
        <p:spPr>
          <a:xfrm flipH="1" flipV="1">
            <a:off x="6104963" y="3470747"/>
            <a:ext cx="1029763" cy="752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2877" y="407624"/>
            <a:ext cx="11116020" cy="495759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 “strumenti” di </a:t>
            </a:r>
            <a:r>
              <a:rPr lang="it-IT" sz="3200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sviluppo professionale</a:t>
            </a:r>
            <a:r>
              <a:rPr lang="it-IT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76272" y="2963537"/>
            <a:ext cx="2324558" cy="980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Laurea in infermieristica 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5635708" y="4041595"/>
            <a:ext cx="3040656" cy="98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Laurea Magistrale </a:t>
            </a:r>
          </a:p>
          <a:p>
            <a:pPr algn="ctr"/>
            <a:r>
              <a:rPr lang="it-IT" b="1" dirty="0"/>
              <a:t>indirizzo specialistico clinico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79262" y="1441375"/>
            <a:ext cx="2346037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FORMAZIONE CONTINUA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43642" y="1441375"/>
            <a:ext cx="6291018" cy="61555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FORMAZIONE ACCADEMICA POST LAUREAM</a:t>
            </a:r>
          </a:p>
          <a:p>
            <a:pPr algn="ctr"/>
            <a:r>
              <a:rPr lang="it-IT" sz="1600" b="1" dirty="0"/>
              <a:t>competenza specialistica e avanzata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622013" y="2456762"/>
            <a:ext cx="2115240" cy="2269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Aggiornamento professionale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- </a:t>
            </a:r>
            <a:r>
              <a:rPr lang="it-IT" sz="1400" i="1" dirty="0">
                <a:solidFill>
                  <a:schemeClr val="tx1"/>
                </a:solidFill>
              </a:rPr>
              <a:t>responsabilità</a:t>
            </a:r>
            <a:r>
              <a:rPr lang="it-IT" sz="1400" dirty="0">
                <a:solidFill>
                  <a:schemeClr val="tx1"/>
                </a:solidFill>
              </a:rPr>
              <a:t> -</a:t>
            </a: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competenza esperta  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5243642" y="2850132"/>
            <a:ext cx="1722642" cy="620615"/>
          </a:xfrm>
          <a:prstGeom prst="roundRect">
            <a:avLst/>
          </a:prstGeom>
          <a:solidFill>
            <a:srgbClr val="C6741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Dottorato di ricerca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06635" y="1419340"/>
            <a:ext cx="2117075" cy="89255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FORMAZIONE ACCADEMICA</a:t>
            </a:r>
          </a:p>
          <a:p>
            <a:pPr algn="ctr"/>
            <a:r>
              <a:rPr lang="it-IT" sz="1600" b="1" dirty="0"/>
              <a:t>abilitante</a:t>
            </a:r>
            <a:endParaRPr lang="it-IT" sz="1400" dirty="0"/>
          </a:p>
        </p:txBody>
      </p:sp>
      <p:sp>
        <p:nvSpPr>
          <p:cNvPr id="20" name="Freccia bidirezionale orizzontale 19"/>
          <p:cNvSpPr/>
          <p:nvPr/>
        </p:nvSpPr>
        <p:spPr>
          <a:xfrm>
            <a:off x="4832670" y="1661017"/>
            <a:ext cx="462708" cy="17626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6004193" y="5346852"/>
            <a:ext cx="2410857" cy="37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Master di I livello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7339263" y="2851483"/>
            <a:ext cx="1800000" cy="612000"/>
          </a:xfrm>
          <a:prstGeom prst="roundRect">
            <a:avLst/>
          </a:prstGeom>
          <a:solidFill>
            <a:srgbClr val="C67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Master di II livello</a:t>
            </a:r>
          </a:p>
        </p:txBody>
      </p:sp>
      <p:sp>
        <p:nvSpPr>
          <p:cNvPr id="27" name="Freccia a destra con strisce 26"/>
          <p:cNvSpPr/>
          <p:nvPr/>
        </p:nvSpPr>
        <p:spPr>
          <a:xfrm rot="16200000">
            <a:off x="8391552" y="3727005"/>
            <a:ext cx="4208442" cy="742537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9098096" y="5188944"/>
            <a:ext cx="2071171" cy="705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competenza </a:t>
            </a:r>
            <a:r>
              <a:rPr lang="it-IT" sz="1400" b="1" dirty="0">
                <a:solidFill>
                  <a:schemeClr val="tx1"/>
                </a:solidFill>
              </a:rPr>
              <a:t>specialistica</a:t>
            </a:r>
            <a:r>
              <a:rPr lang="it-IT" sz="1400" dirty="0">
                <a:solidFill>
                  <a:schemeClr val="tx1"/>
                </a:solidFill>
              </a:rPr>
              <a:t> su </a:t>
            </a:r>
            <a:r>
              <a:rPr lang="it-IT" sz="1400" i="1" dirty="0" smtClean="0">
                <a:solidFill>
                  <a:schemeClr val="tx1"/>
                </a:solidFill>
              </a:rPr>
              <a:t>specifici processi, </a:t>
            </a:r>
            <a:r>
              <a:rPr lang="it-IT" sz="1400" i="1" dirty="0" err="1" smtClean="0">
                <a:solidFill>
                  <a:schemeClr val="tx1"/>
                </a:solidFill>
              </a:rPr>
              <a:t>skills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>
                <a:solidFill>
                  <a:schemeClr val="tx1"/>
                </a:solidFill>
              </a:rPr>
              <a:t>o metodologie</a:t>
            </a:r>
            <a:endParaRPr lang="it-IT" i="1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9416956" y="4118521"/>
            <a:ext cx="2071171" cy="705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competenza </a:t>
            </a:r>
            <a:r>
              <a:rPr lang="it-IT" sz="1400" b="1" dirty="0">
                <a:solidFill>
                  <a:schemeClr val="tx1"/>
                </a:solidFill>
              </a:rPr>
              <a:t>specialistica</a:t>
            </a:r>
            <a:r>
              <a:rPr lang="it-IT" sz="1400" dirty="0">
                <a:solidFill>
                  <a:schemeClr val="tx1"/>
                </a:solidFill>
              </a:rPr>
              <a:t> con </a:t>
            </a:r>
            <a:r>
              <a:rPr lang="it-IT" sz="1400" i="1" dirty="0">
                <a:solidFill>
                  <a:srgbClr val="0000CC"/>
                </a:solidFill>
              </a:rPr>
              <a:t>abilitazione</a:t>
            </a:r>
            <a:r>
              <a:rPr lang="it-IT" sz="1400" i="1" dirty="0">
                <a:solidFill>
                  <a:schemeClr val="tx1"/>
                </a:solidFill>
              </a:rPr>
              <a:t> a pratica </a:t>
            </a:r>
            <a:r>
              <a:rPr lang="it-IT" sz="1400" b="1" dirty="0">
                <a:solidFill>
                  <a:schemeClr val="tx1"/>
                </a:solidFill>
              </a:rPr>
              <a:t>avanzata 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9387577" y="2749820"/>
            <a:ext cx="2225407" cy="499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competenza </a:t>
            </a:r>
            <a:r>
              <a:rPr lang="it-IT" sz="1400" b="1" dirty="0">
                <a:solidFill>
                  <a:schemeClr val="tx1"/>
                </a:solidFill>
              </a:rPr>
              <a:t>avanzata </a:t>
            </a:r>
            <a:r>
              <a:rPr lang="it-IT" sz="1400" i="1" dirty="0">
                <a:solidFill>
                  <a:schemeClr val="tx1"/>
                </a:solidFill>
              </a:rPr>
              <a:t>metodologie, ricerca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5958894" y="2225407"/>
            <a:ext cx="2394284" cy="349158"/>
          </a:xfrm>
          <a:prstGeom prst="roundRect">
            <a:avLst/>
          </a:prstGeom>
          <a:solidFill>
            <a:srgbClr val="C6741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Specializzazioni? </a:t>
            </a:r>
          </a:p>
        </p:txBody>
      </p:sp>
      <p:cxnSp>
        <p:nvCxnSpPr>
          <p:cNvPr id="35" name="Connettore 2 34"/>
          <p:cNvCxnSpPr>
            <a:endCxn id="22" idx="2"/>
          </p:cNvCxnSpPr>
          <p:nvPr/>
        </p:nvCxnSpPr>
        <p:spPr>
          <a:xfrm flipV="1">
            <a:off x="7371348" y="3463483"/>
            <a:ext cx="867915" cy="695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5049DE1D-BFD9-A55A-6CA1-DD97BB312769}"/>
              </a:ext>
            </a:extLst>
          </p:cNvPr>
          <p:cNvSpPr/>
          <p:nvPr/>
        </p:nvSpPr>
        <p:spPr>
          <a:xfrm>
            <a:off x="2280356" y="1661017"/>
            <a:ext cx="341657" cy="1762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30" grpId="0" animBg="1"/>
      <p:bldP spid="31" grpId="0" animBg="1"/>
      <p:bldP spid="2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80474" y="1239253"/>
            <a:ext cx="11742821" cy="866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936938" y="1292097"/>
            <a:ext cx="4500000" cy="4680000"/>
          </a:xfr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Orientamento al </a:t>
            </a:r>
            <a:r>
              <a:rPr lang="it-IT" sz="2000" i="1" dirty="0">
                <a:solidFill>
                  <a:schemeClr val="tx1"/>
                </a:solidFill>
                <a:cs typeface="Arial" panose="020B0604020202020204" pitchFamily="34" charset="0"/>
              </a:rPr>
              <a:t>contesto</a:t>
            </a:r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 o </a:t>
            </a:r>
            <a:r>
              <a:rPr lang="it-IT" sz="2000" i="1" dirty="0">
                <a:solidFill>
                  <a:schemeClr val="tx1"/>
                </a:solidFill>
                <a:cs typeface="Arial" panose="020B0604020202020204" pitchFamily="34" charset="0"/>
              </a:rPr>
              <a:t>ruolo</a:t>
            </a:r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  <a:sym typeface="Wingdings" pitchFamily="2" charset="2"/>
              </a:rPr>
              <a:t>focus su aspetti di </a:t>
            </a:r>
            <a:r>
              <a:rPr lang="it-IT" sz="2000" b="1" dirty="0">
                <a:solidFill>
                  <a:schemeClr val="tx1"/>
                </a:solidFill>
                <a:cs typeface="Arial" panose="020B0604020202020204" pitchFamily="34" charset="0"/>
                <a:sym typeface="Wingdings" pitchFamily="2" charset="2"/>
              </a:rPr>
              <a:t>struttura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tx1"/>
                </a:solidFill>
                <a:cs typeface="Arial" panose="020B0604020202020204" pitchFamily="34" charset="0"/>
                <a:sym typeface="Wingdings" pitchFamily="2" charset="2"/>
              </a:rPr>
              <a:t>“contesto o cornice di ruolo”</a:t>
            </a:r>
            <a:endParaRPr lang="it-IT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cs typeface="Arial" panose="020B0604020202020204" pitchFamily="34" charset="0"/>
            </a:endParaRPr>
          </a:p>
          <a:p>
            <a:pPr marL="8413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cs typeface="Arial" panose="020B0604020202020204" pitchFamily="34" charset="0"/>
              </a:rPr>
              <a:t>“in </a:t>
            </a:r>
            <a:r>
              <a:rPr lang="it-IT" sz="2400" dirty="0">
                <a:cs typeface="Arial" panose="020B0604020202020204" pitchFamily="34" charset="0"/>
              </a:rPr>
              <a:t>cure primarie”</a:t>
            </a:r>
          </a:p>
          <a:p>
            <a:pPr marL="8413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cs typeface="Arial" panose="020B0604020202020204" pitchFamily="34" charset="0"/>
              </a:rPr>
              <a:t>“in</a:t>
            </a:r>
            <a:r>
              <a:rPr lang="it-IT" sz="2400" dirty="0">
                <a:cs typeface="Arial" panose="020B0604020202020204" pitchFamily="34" charset="0"/>
              </a:rPr>
              <a:t> area critica (…)” </a:t>
            </a:r>
          </a:p>
          <a:p>
            <a:pPr marL="8413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cs typeface="Arial" panose="020B0604020202020204" pitchFamily="34" charset="0"/>
            </a:endParaRPr>
          </a:p>
          <a:p>
            <a:pPr marL="8413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cs typeface="Arial" panose="020B0604020202020204" pitchFamily="34" charset="0"/>
              </a:rPr>
              <a:t>“per </a:t>
            </a:r>
            <a:r>
              <a:rPr lang="it-IT" sz="2400" dirty="0">
                <a:cs typeface="Arial" panose="020B0604020202020204" pitchFamily="34" charset="0"/>
              </a:rPr>
              <a:t>infermiere di famiglia”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"/>
          </p:nvPr>
        </p:nvSpPr>
        <p:spPr>
          <a:xfrm>
            <a:off x="6420853" y="1292098"/>
            <a:ext cx="4500000" cy="4680000"/>
          </a:xfr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cs typeface="Arial" panose="020B0604020202020204" pitchFamily="34" charset="0"/>
              </a:rPr>
              <a:t>Orientamento alle </a:t>
            </a:r>
            <a:r>
              <a:rPr lang="it-IT" sz="2000" i="1" dirty="0">
                <a:cs typeface="Arial" panose="020B0604020202020204" pitchFamily="34" charset="0"/>
              </a:rPr>
              <a:t>competenze</a:t>
            </a:r>
            <a:r>
              <a:rPr lang="it-IT" sz="2000" dirty="0"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cs typeface="Arial" panose="020B0604020202020204" pitchFamily="34" charset="0"/>
                <a:sym typeface="Wingdings" pitchFamily="2" charset="2"/>
              </a:rPr>
              <a:t>focus su aspetti di </a:t>
            </a:r>
            <a:r>
              <a:rPr lang="it-IT" sz="2000" b="1" dirty="0">
                <a:cs typeface="Arial" panose="020B0604020202020204" pitchFamily="34" charset="0"/>
                <a:sym typeface="Wingdings" pitchFamily="2" charset="2"/>
              </a:rPr>
              <a:t>contenuto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cs typeface="Arial" panose="020B0604020202020204" pitchFamily="34" charset="0"/>
                <a:sym typeface="Wingdings" pitchFamily="2" charset="2"/>
              </a:rPr>
              <a:t>“competenza disciplinare”</a:t>
            </a:r>
            <a:endParaRPr lang="it-IT" sz="2000" b="1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cs typeface="Arial" panose="020B0604020202020204" pitchFamily="34" charset="0"/>
            </a:endParaRPr>
          </a:p>
          <a:p>
            <a:pPr marL="8413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cs typeface="Arial" panose="020B0604020202020204" pitchFamily="34" charset="0"/>
              </a:rPr>
              <a:t>“infermieristica di famiglia”</a:t>
            </a:r>
          </a:p>
          <a:p>
            <a:pPr marL="8413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cs typeface="Arial" panose="020B0604020202020204" pitchFamily="34" charset="0"/>
            </a:endParaRPr>
          </a:p>
          <a:p>
            <a:pPr marL="8413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cs typeface="Arial" panose="020B0604020202020204" pitchFamily="34" charset="0"/>
              </a:rPr>
              <a:t>“</a:t>
            </a:r>
            <a:r>
              <a:rPr lang="it-IT" sz="2400" dirty="0" err="1">
                <a:cs typeface="Arial" panose="020B0604020202020204" pitchFamily="34" charset="0"/>
              </a:rPr>
              <a:t>wound</a:t>
            </a:r>
            <a:r>
              <a:rPr lang="it-IT" sz="2400" dirty="0">
                <a:cs typeface="Arial" panose="020B0604020202020204" pitchFamily="34" charset="0"/>
              </a:rPr>
              <a:t> care”</a:t>
            </a:r>
          </a:p>
          <a:p>
            <a:pPr marL="8413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cs typeface="Arial" panose="020B0604020202020204" pitchFamily="34" charset="0"/>
            </a:endParaRPr>
          </a:p>
          <a:p>
            <a:pPr marL="8413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cs typeface="Arial" panose="020B0604020202020204" pitchFamily="34" charset="0"/>
              </a:rPr>
              <a:t>“</a:t>
            </a:r>
            <a:r>
              <a:rPr lang="it-IT" sz="2400" dirty="0" err="1">
                <a:cs typeface="Arial" panose="020B0604020202020204" pitchFamily="34" charset="0"/>
              </a:rPr>
              <a:t>assessment</a:t>
            </a:r>
            <a:r>
              <a:rPr lang="it-IT" sz="2400" dirty="0">
                <a:cs typeface="Arial" panose="020B0604020202020204" pitchFamily="34" charset="0"/>
              </a:rPr>
              <a:t> e decision making avanzati per la gestione di situazioni ad elevata complessità”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864096"/>
          </a:xfrm>
        </p:spPr>
        <p:txBody>
          <a:bodyPr>
            <a:normAutofit fontScale="90000"/>
          </a:bodyPr>
          <a:lstStyle/>
          <a:p>
            <a:pPr algn="r">
              <a:tabLst>
                <a:tab pos="4667250" algn="l"/>
              </a:tabLst>
            </a:pPr>
            <a:r>
              <a:rPr lang="it-IT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Laurea Magistrale e Master a supporto dello sviluppo </a:t>
            </a:r>
            <a:br>
              <a:rPr lang="it-IT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competenze avanzate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937084" y="5594684"/>
            <a:ext cx="2550695" cy="57751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CC"/>
                </a:solidFill>
              </a:rPr>
              <a:t>Contenitore/Etichetta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255042" y="5582652"/>
            <a:ext cx="3007895" cy="637674"/>
          </a:xfrm>
          <a:prstGeom prst="roundRect">
            <a:avLst/>
          </a:prstGeom>
          <a:solidFill>
            <a:schemeClr val="bg1"/>
          </a:solidFill>
          <a:ln>
            <a:solidFill>
              <a:srgbClr val="C67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CC"/>
                </a:solidFill>
              </a:rPr>
              <a:t>Contenuto della competenza specialistica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05080" y="1233889"/>
            <a:ext cx="10961783" cy="90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360" y="849833"/>
            <a:ext cx="10972800" cy="6212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 infermieristica avanzata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48537" y="5766776"/>
            <a:ext cx="264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ICN, 2017; RCN, 2012; CNA, 2008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455843" y="2207622"/>
            <a:ext cx="8867252" cy="23869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2400"/>
              </a:spcBef>
              <a:buNone/>
            </a:pPr>
            <a:r>
              <a:rPr lang="it-IT" dirty="0"/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Pratica clinica infermieristica di livello avanzato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che massimizza, attraverso una formazione universitaria, l’utilizzo  di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conoscenze approfondite  e expertise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rispondere ai bisogni di individui, famiglie, gruppi, comunità e popolazione”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05080" y="1233889"/>
            <a:ext cx="10961783" cy="90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705080" y="1556793"/>
            <a:ext cx="11151560" cy="489974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t-IT" sz="2800" b="1" dirty="0">
                <a:cs typeface="Arial" panose="020B0604020202020204" pitchFamily="34" charset="0"/>
              </a:rPr>
              <a:t>Alto grado di autonomia </a:t>
            </a:r>
            <a:r>
              <a:rPr lang="it-IT" sz="2800" dirty="0">
                <a:cs typeface="Arial" panose="020B0604020202020204" pitchFamily="34" charset="0"/>
              </a:rPr>
              <a:t>nel realizzare un’assistenza efficace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b="1" dirty="0">
                <a:cs typeface="Arial" panose="020B0604020202020204" pitchFamily="34" charset="0"/>
              </a:rPr>
              <a:t>Leadership</a:t>
            </a:r>
            <a:r>
              <a:rPr lang="it-IT" sz="2800" dirty="0">
                <a:cs typeface="Arial" panose="020B0604020202020204" pitchFamily="34" charset="0"/>
              </a:rPr>
              <a:t> che orienta/promuove l’innovazione e il cambiamento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dirty="0">
                <a:cs typeface="Arial" panose="020B0604020202020204" pitchFamily="34" charset="0"/>
              </a:rPr>
              <a:t>Dimostra capacità di </a:t>
            </a:r>
            <a:r>
              <a:rPr lang="it-IT" sz="2800" b="1" dirty="0" err="1">
                <a:cs typeface="Arial" panose="020B0604020202020204" pitchFamily="34" charset="0"/>
              </a:rPr>
              <a:t>assessment</a:t>
            </a:r>
            <a:r>
              <a:rPr lang="it-IT" sz="2800" dirty="0">
                <a:cs typeface="Arial" panose="020B0604020202020204" pitchFamily="34" charset="0"/>
              </a:rPr>
              <a:t>, </a:t>
            </a:r>
            <a:r>
              <a:rPr lang="it-IT" sz="2800" b="1" dirty="0">
                <a:cs typeface="Arial" panose="020B0604020202020204" pitchFamily="34" charset="0"/>
              </a:rPr>
              <a:t>decisionali</a:t>
            </a:r>
            <a:r>
              <a:rPr lang="it-IT" sz="2800" dirty="0">
                <a:cs typeface="Arial" panose="020B0604020202020204" pitchFamily="34" charset="0"/>
              </a:rPr>
              <a:t> e di </a:t>
            </a:r>
            <a:r>
              <a:rPr lang="it-IT" sz="2800" b="1" dirty="0">
                <a:cs typeface="Arial" panose="020B0604020202020204" pitchFamily="34" charset="0"/>
              </a:rPr>
              <a:t>giudizio</a:t>
            </a:r>
            <a:r>
              <a:rPr lang="it-IT" sz="2800" dirty="0">
                <a:cs typeface="Arial" panose="020B0604020202020204" pitchFamily="34" charset="0"/>
              </a:rPr>
              <a:t>  in situazioni </a:t>
            </a:r>
            <a:r>
              <a:rPr lang="it-IT" sz="2800" b="1" dirty="0">
                <a:cs typeface="Arial" panose="020B0604020202020204" pitchFamily="34" charset="0"/>
              </a:rPr>
              <a:t>complesse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it-IT" sz="2800" b="1" dirty="0">
                <a:cs typeface="Arial" panose="020B0604020202020204" pitchFamily="34" charset="0"/>
              </a:rPr>
              <a:t>Progettazione</a:t>
            </a:r>
            <a:r>
              <a:rPr lang="it-IT" sz="2800" dirty="0">
                <a:cs typeface="Arial" panose="020B0604020202020204" pitchFamily="34" charset="0"/>
              </a:rPr>
              <a:t> e </a:t>
            </a:r>
            <a:r>
              <a:rPr lang="it-IT" sz="2800" b="1" dirty="0">
                <a:cs typeface="Arial" panose="020B0604020202020204" pitchFamily="34" charset="0"/>
              </a:rPr>
              <a:t>gestione integrata </a:t>
            </a:r>
            <a:r>
              <a:rPr lang="it-IT" sz="2800" dirty="0">
                <a:cs typeface="Arial" panose="020B0604020202020204" pitchFamily="34" charset="0"/>
              </a:rPr>
              <a:t>del percorso del caso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it-IT" sz="2800" dirty="0">
                <a:cs typeface="Arial" panose="020B0604020202020204" pitchFamily="34" charset="0"/>
              </a:rPr>
              <a:t>Collaborazione e </a:t>
            </a:r>
            <a:r>
              <a:rPr lang="it-IT" sz="2800" b="1" dirty="0">
                <a:cs typeface="Arial" panose="020B0604020202020204" pitchFamily="34" charset="0"/>
              </a:rPr>
              <a:t>coordinamento del team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it-IT" sz="2800" b="1" dirty="0">
                <a:cs typeface="Arial" panose="020B0604020202020204" pitchFamily="34" charset="0"/>
              </a:rPr>
              <a:t>Consulenza</a:t>
            </a:r>
            <a:r>
              <a:rPr lang="it-IT" sz="2800" dirty="0">
                <a:cs typeface="Arial" panose="020B0604020202020204" pitchFamily="34" charset="0"/>
              </a:rPr>
              <a:t> per i colleghi e gli assistiti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it-IT" sz="2800" b="1" dirty="0">
                <a:cs typeface="Arial" panose="020B0604020202020204" pitchFamily="34" charset="0"/>
              </a:rPr>
              <a:t>Ricerca </a:t>
            </a:r>
            <a:r>
              <a:rPr lang="it-IT" sz="2800" dirty="0">
                <a:cs typeface="Arial" panose="020B0604020202020204" pitchFamily="34" charset="0"/>
              </a:rPr>
              <a:t>e </a:t>
            </a:r>
            <a:r>
              <a:rPr lang="it-IT" sz="2800" b="1" dirty="0">
                <a:cs typeface="Arial" panose="020B0604020202020204" pitchFamily="34" charset="0"/>
              </a:rPr>
              <a:t>formazione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9600" y="359467"/>
            <a:ext cx="10972800" cy="687136"/>
          </a:xfrm>
        </p:spPr>
        <p:txBody>
          <a:bodyPr>
            <a:noAutofit/>
          </a:bodyPr>
          <a:lstStyle/>
          <a:p>
            <a:r>
              <a:rPr lang="it-IT" sz="43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Pratica infermieristica avanzata: </a:t>
            </a:r>
            <a:r>
              <a:rPr lang="it-IT" sz="3600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caratteristiche </a:t>
            </a:r>
            <a:endParaRPr lang="it-IT" sz="4300" i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03368" y="5851722"/>
            <a:ext cx="281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ICN, 2017; RCN, 2012; CNA,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FE5C42AC-9FC6-D57A-3D6F-D72E509B8055}"/>
              </a:ext>
            </a:extLst>
          </p:cNvPr>
          <p:cNvSpPr/>
          <p:nvPr/>
        </p:nvSpPr>
        <p:spPr>
          <a:xfrm>
            <a:off x="857875" y="1557867"/>
            <a:ext cx="10972800" cy="5382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08369" y="3128055"/>
            <a:ext cx="10084175" cy="316835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  <a:defRPr/>
            </a:pPr>
            <a:endParaRPr lang="it-IT" sz="3200" i="1" dirty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it-IT" sz="2400" i="1" dirty="0">
                <a:solidFill>
                  <a:srgbClr val="D26C3E"/>
                </a:solidFill>
              </a:rPr>
              <a:t>cure primarie, infermieristica/ostetricia di famiglia e comunità </a:t>
            </a:r>
          </a:p>
          <a:p>
            <a:pPr algn="ctr">
              <a:buNone/>
              <a:defRPr/>
            </a:pP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55574" y="3613826"/>
            <a:ext cx="192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Leadership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22992" y="3503508"/>
            <a:ext cx="335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Formazione, Consulenza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115098" y="5115160"/>
            <a:ext cx="3840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Clinico- Assistenziale  </a:t>
            </a:r>
            <a:endParaRPr lang="it-IT" sz="2400" i="1" dirty="0"/>
          </a:p>
          <a:p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73020" y="503573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EBP e Ricerca</a:t>
            </a:r>
          </a:p>
          <a:p>
            <a:endParaRPr lang="it-IT" sz="2400" dirty="0"/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0275D0EA-D1C6-7ACE-45D4-3896AD985342}"/>
              </a:ext>
            </a:extLst>
          </p:cNvPr>
          <p:cNvSpPr/>
          <p:nvPr/>
        </p:nvSpPr>
        <p:spPr>
          <a:xfrm>
            <a:off x="857875" y="1406766"/>
            <a:ext cx="2496277" cy="134414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it-IT" sz="2267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manageriale</a:t>
            </a:r>
          </a:p>
        </p:txBody>
      </p:sp>
      <p:sp>
        <p:nvSpPr>
          <p:cNvPr id="3" name="Ovale 2">
            <a:extLst>
              <a:ext uri="{FF2B5EF4-FFF2-40B4-BE49-F238E27FC236}">
                <a16:creationId xmlns="" xmlns:a16="http://schemas.microsoft.com/office/drawing/2014/main" id="{3549C86F-B815-4543-3F40-78829ADC0153}"/>
              </a:ext>
            </a:extLst>
          </p:cNvPr>
          <p:cNvSpPr/>
          <p:nvPr/>
        </p:nvSpPr>
        <p:spPr>
          <a:xfrm>
            <a:off x="3715703" y="1357898"/>
            <a:ext cx="2496476" cy="13445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formativa</a:t>
            </a:r>
          </a:p>
        </p:txBody>
      </p:sp>
      <p:sp>
        <p:nvSpPr>
          <p:cNvPr id="5" name="Ovale 4">
            <a:extLst>
              <a:ext uri="{FF2B5EF4-FFF2-40B4-BE49-F238E27FC236}">
                <a16:creationId xmlns="" xmlns:a16="http://schemas.microsoft.com/office/drawing/2014/main" id="{B224EF74-2A7F-58C4-8675-C94831D0DBF9}"/>
              </a:ext>
            </a:extLst>
          </p:cNvPr>
          <p:cNvSpPr/>
          <p:nvPr/>
        </p:nvSpPr>
        <p:spPr>
          <a:xfrm>
            <a:off x="6533594" y="1406765"/>
            <a:ext cx="2304256" cy="134414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ricerca</a:t>
            </a:r>
          </a:p>
        </p:txBody>
      </p: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42D7BDEF-B186-C612-5014-5D7218211E07}"/>
              </a:ext>
            </a:extLst>
          </p:cNvPr>
          <p:cNvSpPr/>
          <p:nvPr/>
        </p:nvSpPr>
        <p:spPr>
          <a:xfrm>
            <a:off x="9155325" y="1461246"/>
            <a:ext cx="2400267" cy="134414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it-IT" sz="2133" b="1" dirty="0">
                <a:solidFill>
                  <a:schemeClr val="tx2">
                    <a:lumMod val="75000"/>
                  </a:schemeClr>
                </a:solidFill>
              </a:rPr>
              <a:t>disciplinare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="" xmlns:a16="http://schemas.microsoft.com/office/drawing/2014/main" id="{A37A895D-7117-986C-8696-7A8CDC7A6A40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8016215" y="2805395"/>
            <a:ext cx="2339244" cy="152953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8962B5F1-014B-EDB9-0F06-5806C0E8C9B1}"/>
              </a:ext>
            </a:extLst>
          </p:cNvPr>
          <p:cNvSpPr/>
          <p:nvPr/>
        </p:nvSpPr>
        <p:spPr>
          <a:xfrm>
            <a:off x="373721" y="217394"/>
            <a:ext cx="1145695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i="1" dirty="0"/>
              <a:t>L’esperienza…….</a:t>
            </a:r>
          </a:p>
          <a:p>
            <a:r>
              <a:rPr lang="it-IT" b="1" dirty="0"/>
              <a:t>Corso di laurea magistrale in scienze infermieristiche ed ostetriche </a:t>
            </a:r>
            <a:r>
              <a:rPr lang="it-IT" b="1" i="1" dirty="0"/>
              <a:t>ad indirizzo in cure primarie, infermieristica e ostetricia di famiglia e comunità - </a:t>
            </a:r>
            <a:r>
              <a:rPr lang="it-IT" dirty="0"/>
              <a:t>Università degli Studi di Verona - sede di Trento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371" y="129281"/>
            <a:ext cx="10972800" cy="37005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Competenze </a:t>
            </a:r>
            <a:r>
              <a:rPr lang="it-IT" sz="3200" dirty="0" err="1">
                <a:solidFill>
                  <a:srgbClr val="C00000"/>
                </a:solidFill>
              </a:rPr>
              <a:t>core</a:t>
            </a:r>
            <a:r>
              <a:rPr lang="it-IT" sz="3200" dirty="0">
                <a:solidFill>
                  <a:srgbClr val="C00000"/>
                </a:solidFill>
              </a:rPr>
              <a:t>: alcune parole chiave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9403" y="189283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3193385"/>
              </p:ext>
            </p:extLst>
          </p:nvPr>
        </p:nvGraphicFramePr>
        <p:xfrm>
          <a:off x="176988" y="1275401"/>
          <a:ext cx="11838024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0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07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69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9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Educazione del pazi</a:t>
                      </a:r>
                      <a:r>
                        <a:rPr lang="it-IT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ente /famiglia e </a:t>
                      </a:r>
                      <a:r>
                        <a:rPr lang="it-IT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advocacy</a:t>
                      </a:r>
                      <a:endParaRPr lang="it-IT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Comunicazione efficace e </a:t>
                      </a:r>
                      <a:r>
                        <a:rPr lang="it-IT" sz="18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teamworking</a:t>
                      </a:r>
                      <a:endParaRPr lang="it-I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r>
                        <a:rPr lang="it-IT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nei processi di cambiamento e innovazione tecnologica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Cure alla  persona-famiglia - comunità  nella pratica clinica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Apprendimento continuo e ricerca</a:t>
                      </a:r>
                    </a:p>
                    <a:p>
                      <a:pPr algn="l"/>
                      <a:endParaRPr lang="it-IT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0115">
                <a:tc>
                  <a:txBody>
                    <a:bodyPr/>
                    <a:lstStyle/>
                    <a:p>
                      <a:r>
                        <a:rPr lang="it-IT" sz="1800" baseline="0" dirty="0" err="1"/>
                        <a:t>Em</a:t>
                      </a:r>
                      <a:r>
                        <a:rPr lang="it-IT" sz="1800" dirty="0" err="1"/>
                        <a:t>powerment</a:t>
                      </a:r>
                      <a:r>
                        <a:rPr lang="it-IT" sz="1800" dirty="0"/>
                        <a:t> individuale e di </a:t>
                      </a:r>
                      <a:r>
                        <a:rPr lang="it-IT" sz="1800" i="1" dirty="0"/>
                        <a:t>comunità</a:t>
                      </a:r>
                      <a:endParaRPr lang="it-IT" sz="1800" i="1" baseline="0" dirty="0"/>
                    </a:p>
                    <a:p>
                      <a:pPr marL="0" algn="l" defTabSz="914400" rtl="0" eaLnBrk="1" latinLnBrk="0" hangingPunct="1"/>
                      <a:endParaRPr lang="it-I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Salutogenesi</a:t>
                      </a:r>
                      <a:endParaRPr lang="it-I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care e self-management</a:t>
                      </a:r>
                    </a:p>
                    <a:p>
                      <a:pPr marL="0" algn="l" defTabSz="914400" rtl="0" eaLnBrk="1" latinLnBrk="0" hangingPunct="1"/>
                      <a:endParaRPr lang="it-I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dirty="0">
                          <a:solidFill>
                            <a:srgbClr val="0000CC"/>
                          </a:solidFill>
                        </a:rPr>
                        <a:t>Colloquio</a:t>
                      </a:r>
                      <a:r>
                        <a:rPr lang="it-IT" sz="1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it-IT" sz="1800" dirty="0">
                          <a:solidFill>
                            <a:srgbClr val="0000CC"/>
                          </a:solidFill>
                        </a:rPr>
                        <a:t>motivazionale </a:t>
                      </a:r>
                      <a:r>
                        <a:rPr lang="it-IT" sz="1800" dirty="0"/>
                        <a:t>e </a:t>
                      </a:r>
                    </a:p>
                    <a:p>
                      <a:r>
                        <a:rPr lang="it-IT" sz="1800" dirty="0"/>
                        <a:t>Counselling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dirty="0"/>
                        <a:t>Processi decisionali etici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CC"/>
                          </a:solidFill>
                        </a:rPr>
                        <a:t>Pratica interprofessionale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baseline="0" dirty="0"/>
                        <a:t>Comunicazione scientifica vs comunità</a:t>
                      </a:r>
                    </a:p>
                    <a:p>
                      <a:endParaRPr lang="it-IT" sz="1800" baseline="0" dirty="0"/>
                    </a:p>
                    <a:p>
                      <a:r>
                        <a:rPr lang="it-IT" sz="1800" baseline="0" dirty="0"/>
                        <a:t>Relazione con pop vulnerabili e anziani</a:t>
                      </a:r>
                    </a:p>
                    <a:p>
                      <a:endParaRPr lang="it-IT" sz="1800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800" i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Consulenza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Lavoro di rete 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integrazione tra servizi 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dirty="0"/>
                        <a:t>Integrazione socio-</a:t>
                      </a:r>
                    </a:p>
                    <a:p>
                      <a:r>
                        <a:rPr lang="it-IT" sz="1800" dirty="0"/>
                        <a:t>assistenziale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dirty="0">
                          <a:solidFill>
                            <a:srgbClr val="0000CC"/>
                          </a:solidFill>
                        </a:rPr>
                        <a:t>Coaching</a:t>
                      </a:r>
                      <a:endParaRPr lang="it-IT" sz="1800" b="0" i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baseline="0" dirty="0">
                          <a:solidFill>
                            <a:schemeClr val="tx1"/>
                          </a:solidFill>
                        </a:rPr>
                        <a:t>Essere agente di cambiamento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Telemedicina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CC"/>
                          </a:solidFill>
                        </a:rPr>
                        <a:t>Assessement avanzato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dirty="0" err="1">
                          <a:solidFill>
                            <a:srgbClr val="0000CC"/>
                          </a:solidFill>
                        </a:rPr>
                        <a:t>Assessment</a:t>
                      </a:r>
                      <a:r>
                        <a:rPr lang="it-IT" sz="1800" dirty="0"/>
                        <a:t>, </a:t>
                      </a:r>
                      <a:r>
                        <a:rPr lang="it-IT" sz="1800" dirty="0">
                          <a:solidFill>
                            <a:srgbClr val="0000CC"/>
                          </a:solidFill>
                        </a:rPr>
                        <a:t>colloquio   e interventi con </a:t>
                      </a:r>
                      <a:r>
                        <a:rPr lang="it-IT" sz="1800" i="1" dirty="0">
                          <a:solidFill>
                            <a:srgbClr val="0000CC"/>
                          </a:solidFill>
                        </a:rPr>
                        <a:t>famiglia </a:t>
                      </a:r>
                      <a:r>
                        <a:rPr lang="it-IT" sz="1800" i="1" dirty="0"/>
                        <a:t>(</a:t>
                      </a:r>
                      <a:r>
                        <a:rPr lang="it-IT" sz="1800" i="1" dirty="0" err="1"/>
                        <a:t>ecogenogramma</a:t>
                      </a:r>
                      <a:r>
                        <a:rPr lang="it-IT" sz="1800" i="1" dirty="0"/>
                        <a:t>)</a:t>
                      </a:r>
                    </a:p>
                    <a:p>
                      <a:endParaRPr lang="it-IT" sz="1800" dirty="0"/>
                    </a:p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Sviluppo della </a:t>
                      </a:r>
                      <a:r>
                        <a:rPr lang="it-IT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comunità 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e </a:t>
                      </a:r>
                      <a:r>
                        <a:rPr lang="it-IT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community care</a:t>
                      </a:r>
                    </a:p>
                    <a:p>
                      <a:endParaRPr lang="it-IT" sz="1800" dirty="0"/>
                    </a:p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Gestione di problematiche  complesse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Utilizzo  migliori prove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disponibili</a:t>
                      </a:r>
                    </a:p>
                    <a:p>
                      <a:endParaRPr lang="it-IT" sz="1800" baseline="0" dirty="0"/>
                    </a:p>
                    <a:p>
                      <a:r>
                        <a:rPr lang="it-IT" sz="1800" i="1" dirty="0"/>
                        <a:t>Utilizzare</a:t>
                      </a:r>
                      <a:r>
                        <a:rPr lang="it-IT" sz="1800" i="1" baseline="0" dirty="0"/>
                        <a:t> i</a:t>
                      </a:r>
                      <a:r>
                        <a:rPr lang="it-IT" sz="1800" i="1" dirty="0"/>
                        <a:t> flussi di dati </a:t>
                      </a:r>
                      <a:r>
                        <a:rPr lang="it-IT" sz="1800" dirty="0"/>
                        <a:t>per prendere decisioni</a:t>
                      </a:r>
                      <a:endParaRPr lang="it-IT" sz="1800" baseline="0" dirty="0"/>
                    </a:p>
                    <a:p>
                      <a:endParaRPr lang="it-IT" sz="1800" baseline="0" dirty="0"/>
                    </a:p>
                    <a:p>
                      <a:r>
                        <a:rPr lang="it-IT" sz="1800" baseline="0" dirty="0">
                          <a:solidFill>
                            <a:srgbClr val="0000CC"/>
                          </a:solidFill>
                        </a:rPr>
                        <a:t>Standard assistenziali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baseline="0" dirty="0"/>
                        <a:t>Self </a:t>
                      </a:r>
                      <a:r>
                        <a:rPr lang="it-IT" sz="1800" baseline="0" dirty="0" err="1"/>
                        <a:t>Directed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learning</a:t>
                      </a:r>
                      <a:endParaRPr lang="it-IT" sz="1800" baseline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32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DA0BD1DD-51FB-D4BF-5EB2-1225D481884E}"/>
              </a:ext>
            </a:extLst>
          </p:cNvPr>
          <p:cNvSpPr/>
          <p:nvPr/>
        </p:nvSpPr>
        <p:spPr>
          <a:xfrm>
            <a:off x="431371" y="495720"/>
            <a:ext cx="1145695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Corso di laurea magistrale in scienze infermieristiche ed ostetriche </a:t>
            </a:r>
            <a:r>
              <a:rPr lang="it-IT" b="1" i="1" dirty="0"/>
              <a:t>ad indirizzo in cure primarie, infermieristica e ostetricia di famiglia e comunità - </a:t>
            </a:r>
            <a:r>
              <a:rPr lang="it-IT" dirty="0"/>
              <a:t>Università degli Studi di Verona - sede di Trento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1344</Words>
  <Application>Microsoft Office PowerPoint</Application>
  <PresentationFormat>Personalizzato</PresentationFormat>
  <Paragraphs>237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Retrospettivo</vt:lpstr>
      <vt:lpstr>Le «formazioni» come risorsa per accompagnare il cambiamento</vt:lpstr>
      <vt:lpstr>Diapositiva 2</vt:lpstr>
      <vt:lpstr>Bisogni di competenze specialistiche  percepiti dagli infermieri</vt:lpstr>
      <vt:lpstr>Quali “strumenti” di sviluppo professionale?</vt:lpstr>
      <vt:lpstr>Laurea Magistrale e Master a supporto dello sviluppo  di competenze avanzate</vt:lpstr>
      <vt:lpstr>Pratica infermieristica avanzata</vt:lpstr>
      <vt:lpstr>Pratica infermieristica avanzata: caratteristiche </vt:lpstr>
      <vt:lpstr>Diapositiva 8</vt:lpstr>
      <vt:lpstr>Competenze core: alcune parole chiave</vt:lpstr>
      <vt:lpstr>Competenze avanzate e esiti dei pazienti</vt:lpstr>
      <vt:lpstr>Conclusioni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Assistenza alla persona con SCOMPENSO CARDIACO</dc:title>
  <dc:creator>Martina Debiasi</dc:creator>
  <cp:lastModifiedBy>DPedrotti</cp:lastModifiedBy>
  <cp:revision>172</cp:revision>
  <dcterms:created xsi:type="dcterms:W3CDTF">2019-10-29T17:49:14Z</dcterms:created>
  <dcterms:modified xsi:type="dcterms:W3CDTF">2023-11-27T15:08:20Z</dcterms:modified>
</cp:coreProperties>
</file>