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4"/>
  </p:notesMasterIdLst>
  <p:sldIdLst>
    <p:sldId id="256" r:id="rId2"/>
    <p:sldId id="333" r:id="rId3"/>
    <p:sldId id="334" r:id="rId4"/>
    <p:sldId id="335" r:id="rId5"/>
    <p:sldId id="302" r:id="rId6"/>
    <p:sldId id="329" r:id="rId7"/>
    <p:sldId id="330" r:id="rId8"/>
    <p:sldId id="331" r:id="rId9"/>
    <p:sldId id="328" r:id="rId10"/>
    <p:sldId id="303" r:id="rId11"/>
    <p:sldId id="304" r:id="rId12"/>
    <p:sldId id="305" r:id="rId13"/>
    <p:sldId id="313" r:id="rId14"/>
    <p:sldId id="314" r:id="rId15"/>
    <p:sldId id="309" r:id="rId16"/>
    <p:sldId id="315" r:id="rId17"/>
    <p:sldId id="316" r:id="rId18"/>
    <p:sldId id="317" r:id="rId19"/>
    <p:sldId id="318" r:id="rId20"/>
    <p:sldId id="319" r:id="rId21"/>
    <p:sldId id="320" r:id="rId22"/>
    <p:sldId id="321" r:id="rId23"/>
    <p:sldId id="322" r:id="rId24"/>
    <p:sldId id="289" r:id="rId25"/>
    <p:sldId id="290" r:id="rId26"/>
    <p:sldId id="292" r:id="rId27"/>
    <p:sldId id="291" r:id="rId28"/>
    <p:sldId id="296" r:id="rId29"/>
    <p:sldId id="297" r:id="rId30"/>
    <p:sldId id="294" r:id="rId31"/>
    <p:sldId id="293" r:id="rId32"/>
    <p:sldId id="295" r:id="rId33"/>
    <p:sldId id="299" r:id="rId34"/>
    <p:sldId id="298" r:id="rId35"/>
    <p:sldId id="306" r:id="rId36"/>
    <p:sldId id="307" r:id="rId37"/>
    <p:sldId id="308" r:id="rId38"/>
    <p:sldId id="276" r:id="rId39"/>
    <p:sldId id="277" r:id="rId40"/>
    <p:sldId id="278" r:id="rId41"/>
    <p:sldId id="279" r:id="rId42"/>
    <p:sldId id="301" r:id="rId43"/>
    <p:sldId id="258" r:id="rId44"/>
    <p:sldId id="260" r:id="rId45"/>
    <p:sldId id="261" r:id="rId46"/>
    <p:sldId id="262" r:id="rId47"/>
    <p:sldId id="259" r:id="rId48"/>
    <p:sldId id="332" r:id="rId49"/>
    <p:sldId id="263" r:id="rId50"/>
    <p:sldId id="275" r:id="rId51"/>
    <p:sldId id="265" r:id="rId52"/>
    <p:sldId id="264" r:id="rId53"/>
    <p:sldId id="266" r:id="rId54"/>
    <p:sldId id="287" r:id="rId55"/>
    <p:sldId id="288" r:id="rId56"/>
    <p:sldId id="286" r:id="rId57"/>
    <p:sldId id="267" r:id="rId58"/>
    <p:sldId id="268" r:id="rId59"/>
    <p:sldId id="300" r:id="rId60"/>
    <p:sldId id="280" r:id="rId61"/>
    <p:sldId id="281" r:id="rId62"/>
    <p:sldId id="282" r:id="rId63"/>
    <p:sldId id="310" r:id="rId64"/>
    <p:sldId id="284" r:id="rId65"/>
    <p:sldId id="283" r:id="rId66"/>
    <p:sldId id="285" r:id="rId67"/>
    <p:sldId id="323" r:id="rId68"/>
    <p:sldId id="311" r:id="rId69"/>
    <p:sldId id="324" r:id="rId70"/>
    <p:sldId id="325" r:id="rId71"/>
    <p:sldId id="326" r:id="rId72"/>
    <p:sldId id="336" r:id="rId73"/>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100" d="100"/>
          <a:sy n="100" d="100"/>
        </p:scale>
        <p:origin x="-1848" y="-22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E56D17-D789-4530-89D1-5DBBA2500587}" type="datetimeFigureOut">
              <a:rPr lang="it-IT" smtClean="0"/>
              <a:pPr/>
              <a:t>20/03/2024</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A122A6-6AC0-4622-82D2-42C6D86800A9}" type="slidenum">
              <a:rPr lang="it-IT" smtClean="0"/>
              <a:pPr/>
              <a:t>‹N›</a:t>
            </a:fld>
            <a:endParaRPr lang="it-IT"/>
          </a:p>
        </p:txBody>
      </p:sp>
    </p:spTree>
    <p:extLst>
      <p:ext uri="{BB962C8B-B14F-4D97-AF65-F5344CB8AC3E}">
        <p14:creationId xmlns:p14="http://schemas.microsoft.com/office/powerpoint/2010/main" xmlns="" val="4111332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96A122A6-6AC0-4622-82D2-42C6D86800A9}" type="slidenum">
              <a:rPr lang="it-IT" smtClean="0"/>
              <a:pPr/>
              <a:t>15</a:t>
            </a:fld>
            <a:endParaRPr lang="it-IT"/>
          </a:p>
        </p:txBody>
      </p:sp>
    </p:spTree>
    <p:extLst>
      <p:ext uri="{BB962C8B-B14F-4D97-AF65-F5344CB8AC3E}">
        <p14:creationId xmlns:p14="http://schemas.microsoft.com/office/powerpoint/2010/main" xmlns="" val="181670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p:txBody>
          <a:bodyPr/>
          <a:lstStyle/>
          <a:p>
            <a:pPr>
              <a:defRPr/>
            </a:pPr>
            <a:fld id="{1CB4AB08-26F9-47E5-8A2A-05A196D2187F}" type="slidenum">
              <a:rPr lang="en-US" smtClean="0">
                <a:latin typeface="Arial" pitchFamily="34" charset="0"/>
              </a:rPr>
              <a:pPr>
                <a:defRPr/>
              </a:pPr>
              <a:t>52</a:t>
            </a:fld>
            <a:endParaRPr lang="en-US">
              <a:latin typeface="Arial" pitchFamily="34"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ru-RU">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p:txBody>
          <a:bodyPr/>
          <a:lstStyle/>
          <a:p>
            <a:pPr>
              <a:defRPr/>
            </a:pPr>
            <a:fld id="{C8FB6E46-2256-45CA-8DB8-3A603747D377}" type="slidenum">
              <a:rPr lang="en-US" smtClean="0">
                <a:latin typeface="Arial" pitchFamily="34" charset="0"/>
              </a:rPr>
              <a:pPr>
                <a:defRPr/>
              </a:pPr>
              <a:t>57</a:t>
            </a:fld>
            <a:endParaRPr lang="en-US">
              <a:latin typeface="Arial" pitchFamily="34"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ru-RU">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egnaposto immagine diapositiva 1">
            <a:extLst>
              <a:ext uri="{FF2B5EF4-FFF2-40B4-BE49-F238E27FC236}">
                <a16:creationId xmlns="" xmlns:a16="http://schemas.microsoft.com/office/drawing/2014/main" id="{8B0CD1C0-42EB-4089-AD54-86CACB650A1B}"/>
              </a:ext>
            </a:extLst>
          </p:cNvPr>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8003" name="Segnaposto note 2">
            <a:extLst>
              <a:ext uri="{FF2B5EF4-FFF2-40B4-BE49-F238E27FC236}">
                <a16:creationId xmlns="" xmlns:a16="http://schemas.microsoft.com/office/drawing/2014/main" id="{AD87FA89-2400-411D-BBB4-495DCB68CF71}"/>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it-IT" altLang="it-IT"/>
          </a:p>
        </p:txBody>
      </p:sp>
      <p:sp>
        <p:nvSpPr>
          <p:cNvPr id="128004" name="Segnaposto numero diapositiva 3">
            <a:extLst>
              <a:ext uri="{FF2B5EF4-FFF2-40B4-BE49-F238E27FC236}">
                <a16:creationId xmlns="" xmlns:a16="http://schemas.microsoft.com/office/drawing/2014/main" id="{0B394132-8B15-493A-9244-090E0570DF00}"/>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fld id="{3918D51B-06CD-47F1-AA9F-57688F84E8A7}" type="slidenum">
              <a:rPr lang="it-IT" altLang="it-IT">
                <a:solidFill>
                  <a:prstClr val="black"/>
                </a:solidFill>
              </a:rPr>
              <a:pPr eaLnBrk="1" hangingPunct="1">
                <a:defRPr/>
              </a:pPr>
              <a:t>59</a:t>
            </a:fld>
            <a:endParaRPr lang="it-IT" altLang="it-IT">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066800" y="3352800"/>
            <a:ext cx="7086600" cy="704850"/>
          </a:xfrm>
        </p:spPr>
        <p:txBody>
          <a:bodyPr/>
          <a:lstStyle>
            <a:lvl1pPr>
              <a:defRPr sz="4000"/>
            </a:lvl1pPr>
          </a:lstStyle>
          <a:p>
            <a:r>
              <a:rPr lang="it-IT" smtClean="0"/>
              <a:t>Fare clic per modificare lo stile del titolo</a:t>
            </a:r>
            <a:endParaRPr lang="en-US"/>
          </a:p>
        </p:txBody>
      </p:sp>
      <p:sp>
        <p:nvSpPr>
          <p:cNvPr id="3075" name="Rectangle 3"/>
          <p:cNvSpPr>
            <a:spLocks noGrp="1" noChangeArrowheads="1"/>
          </p:cNvSpPr>
          <p:nvPr>
            <p:ph type="subTitle" idx="1"/>
          </p:nvPr>
        </p:nvSpPr>
        <p:spPr>
          <a:xfrm>
            <a:off x="1066800" y="3978275"/>
            <a:ext cx="7086600" cy="441325"/>
          </a:xfrm>
        </p:spPr>
        <p:txBody>
          <a:bodyPr/>
          <a:lstStyle>
            <a:lvl1pPr marL="0" indent="0" algn="ctr">
              <a:buFontTx/>
              <a:buNone/>
              <a:defRPr sz="2800">
                <a:solidFill>
                  <a:schemeClr val="bg2"/>
                </a:solidFill>
              </a:defRPr>
            </a:lvl1pPr>
          </a:lstStyle>
          <a:p>
            <a:r>
              <a:rPr lang="it-IT" smtClean="0"/>
              <a:t>Fare clic per modificare lo stile del sottotitolo dello schema</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724650" y="274638"/>
            <a:ext cx="2114550" cy="6354762"/>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381000" y="274638"/>
            <a:ext cx="6191250" cy="6354762"/>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152400"/>
            <a:ext cx="8229600" cy="12192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457200" y="1447800"/>
            <a:ext cx="4038600" cy="46783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447800"/>
            <a:ext cx="4038600" cy="46783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23"/>
          <p:cNvSpPr>
            <a:spLocks noGrp="1"/>
          </p:cNvSpPr>
          <p:nvPr>
            <p:ph type="dt" sz="half" idx="10"/>
          </p:nvPr>
        </p:nvSpPr>
        <p:spPr>
          <a:xfrm>
            <a:off x="457200" y="6245225"/>
            <a:ext cx="2133600" cy="476250"/>
          </a:xfrm>
          <a:prstGeom prst="rect">
            <a:avLst/>
          </a:prstGeom>
        </p:spPr>
        <p:txBody>
          <a:bodyPr/>
          <a:lstStyle>
            <a:lvl1pPr algn="ctr">
              <a:defRPr>
                <a:latin typeface="Arial" charset="0"/>
                <a:cs typeface="+mn-cs"/>
              </a:defRPr>
            </a:lvl1pPr>
          </a:lstStyle>
          <a:p>
            <a:pPr>
              <a:defRPr/>
            </a:pPr>
            <a:endParaRPr lang="it-IT"/>
          </a:p>
        </p:txBody>
      </p:sp>
      <p:sp>
        <p:nvSpPr>
          <p:cNvPr id="6" name="Segnaposto piè di pagina 9"/>
          <p:cNvSpPr>
            <a:spLocks noGrp="1"/>
          </p:cNvSpPr>
          <p:nvPr>
            <p:ph type="ftr" sz="quarter" idx="11"/>
          </p:nvPr>
        </p:nvSpPr>
        <p:spPr>
          <a:xfrm>
            <a:off x="3124200" y="6245225"/>
            <a:ext cx="2895600" cy="476250"/>
          </a:xfrm>
          <a:prstGeom prst="rect">
            <a:avLst/>
          </a:prstGeom>
        </p:spPr>
        <p:txBody>
          <a:bodyPr/>
          <a:lstStyle>
            <a:lvl1pPr algn="ctr">
              <a:defRPr>
                <a:latin typeface="Arial" charset="0"/>
                <a:cs typeface="+mn-cs"/>
              </a:defRPr>
            </a:lvl1pPr>
          </a:lstStyle>
          <a:p>
            <a:pPr>
              <a:defRPr/>
            </a:pPr>
            <a:endParaRPr lang="it-IT"/>
          </a:p>
        </p:txBody>
      </p:sp>
      <p:sp>
        <p:nvSpPr>
          <p:cNvPr id="7" name="Segnaposto numero diapositiva 21"/>
          <p:cNvSpPr>
            <a:spLocks noGrp="1"/>
          </p:cNvSpPr>
          <p:nvPr>
            <p:ph type="sldNum" sz="quarter" idx="12"/>
          </p:nvPr>
        </p:nvSpPr>
        <p:spPr>
          <a:xfrm>
            <a:off x="6553200" y="6245225"/>
            <a:ext cx="2133600" cy="476250"/>
          </a:xfrm>
          <a:prstGeom prst="rect">
            <a:avLst/>
          </a:prstGeom>
        </p:spPr>
        <p:txBody>
          <a:bodyPr/>
          <a:lstStyle>
            <a:lvl1pPr algn="ctr">
              <a:defRPr>
                <a:latin typeface="Arial" charset="0"/>
                <a:cs typeface="+mn-cs"/>
              </a:defRPr>
            </a:lvl1pPr>
          </a:lstStyle>
          <a:p>
            <a:pPr>
              <a:defRPr/>
            </a:pPr>
            <a:fld id="{D10BEA50-016D-4D5E-B82E-52730C7A4C2B}" type="slidenum">
              <a:rPr lang="it-IT"/>
              <a:pPr>
                <a:defRPr/>
              </a:pPr>
              <a:t>‹N›</a:t>
            </a:fld>
            <a:endParaRPr lang="it-IT"/>
          </a:p>
        </p:txBody>
      </p:sp>
    </p:spTree>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990600" y="1143000"/>
            <a:ext cx="38481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991100" y="1143000"/>
            <a:ext cx="38481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smtClean="0"/>
              <a:t>Fare clic sull'icona per inserire un'immagine</a:t>
            </a:r>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274638"/>
            <a:ext cx="8458200" cy="7159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endParaRPr lang="en-US" smtClean="0"/>
          </a:p>
        </p:txBody>
      </p:sp>
      <p:sp>
        <p:nvSpPr>
          <p:cNvPr id="1027" name="Rectangle 3"/>
          <p:cNvSpPr>
            <a:spLocks noGrp="1" noChangeArrowheads="1"/>
          </p:cNvSpPr>
          <p:nvPr>
            <p:ph type="body" idx="1"/>
          </p:nvPr>
        </p:nvSpPr>
        <p:spPr bwMode="auto">
          <a:xfrm>
            <a:off x="990600" y="1143000"/>
            <a:ext cx="7848600" cy="5486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smtClean="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a:solidFill>
            <a:schemeClr val="bg2"/>
          </a:solidFill>
          <a:latin typeface="+mj-lt"/>
          <a:ea typeface="+mj-ea"/>
          <a:cs typeface="+mj-cs"/>
        </a:defRPr>
      </a:lvl1pPr>
      <a:lvl2pPr algn="ctr" rtl="0" eaLnBrk="0" fontAlgn="base" hangingPunct="0">
        <a:spcBef>
          <a:spcPct val="0"/>
        </a:spcBef>
        <a:spcAft>
          <a:spcPct val="0"/>
        </a:spcAft>
        <a:defRPr sz="4400">
          <a:solidFill>
            <a:schemeClr val="bg2"/>
          </a:solidFill>
          <a:latin typeface="Microsoft Sans Serif" pitchFamily="34" charset="0"/>
        </a:defRPr>
      </a:lvl2pPr>
      <a:lvl3pPr algn="ctr" rtl="0" eaLnBrk="0" fontAlgn="base" hangingPunct="0">
        <a:spcBef>
          <a:spcPct val="0"/>
        </a:spcBef>
        <a:spcAft>
          <a:spcPct val="0"/>
        </a:spcAft>
        <a:defRPr sz="4400">
          <a:solidFill>
            <a:schemeClr val="bg2"/>
          </a:solidFill>
          <a:latin typeface="Microsoft Sans Serif" pitchFamily="34" charset="0"/>
        </a:defRPr>
      </a:lvl3pPr>
      <a:lvl4pPr algn="ctr" rtl="0" eaLnBrk="0" fontAlgn="base" hangingPunct="0">
        <a:spcBef>
          <a:spcPct val="0"/>
        </a:spcBef>
        <a:spcAft>
          <a:spcPct val="0"/>
        </a:spcAft>
        <a:defRPr sz="4400">
          <a:solidFill>
            <a:schemeClr val="bg2"/>
          </a:solidFill>
          <a:latin typeface="Microsoft Sans Serif" pitchFamily="34" charset="0"/>
        </a:defRPr>
      </a:lvl4pPr>
      <a:lvl5pPr algn="ctr" rtl="0" eaLnBrk="0" fontAlgn="base" hangingPunct="0">
        <a:spcBef>
          <a:spcPct val="0"/>
        </a:spcBef>
        <a:spcAft>
          <a:spcPct val="0"/>
        </a:spcAft>
        <a:defRPr sz="4400">
          <a:solidFill>
            <a:schemeClr val="bg2"/>
          </a:solidFill>
          <a:latin typeface="Microsoft Sans Serif" pitchFamily="34" charset="0"/>
        </a:defRPr>
      </a:lvl5pPr>
      <a:lvl6pPr marL="457200" algn="ctr" rtl="0" eaLnBrk="1" fontAlgn="base" hangingPunct="1">
        <a:spcBef>
          <a:spcPct val="0"/>
        </a:spcBef>
        <a:spcAft>
          <a:spcPct val="0"/>
        </a:spcAft>
        <a:defRPr sz="4400">
          <a:solidFill>
            <a:schemeClr val="bg2"/>
          </a:solidFill>
          <a:latin typeface="Microsoft Sans Serif" pitchFamily="34" charset="0"/>
        </a:defRPr>
      </a:lvl6pPr>
      <a:lvl7pPr marL="914400" algn="ctr" rtl="0" eaLnBrk="1" fontAlgn="base" hangingPunct="1">
        <a:spcBef>
          <a:spcPct val="0"/>
        </a:spcBef>
        <a:spcAft>
          <a:spcPct val="0"/>
        </a:spcAft>
        <a:defRPr sz="4400">
          <a:solidFill>
            <a:schemeClr val="bg2"/>
          </a:solidFill>
          <a:latin typeface="Microsoft Sans Serif" pitchFamily="34" charset="0"/>
        </a:defRPr>
      </a:lvl7pPr>
      <a:lvl8pPr marL="1371600" algn="ctr" rtl="0" eaLnBrk="1" fontAlgn="base" hangingPunct="1">
        <a:spcBef>
          <a:spcPct val="0"/>
        </a:spcBef>
        <a:spcAft>
          <a:spcPct val="0"/>
        </a:spcAft>
        <a:defRPr sz="4400">
          <a:solidFill>
            <a:schemeClr val="bg2"/>
          </a:solidFill>
          <a:latin typeface="Microsoft Sans Serif" pitchFamily="34" charset="0"/>
        </a:defRPr>
      </a:lvl8pPr>
      <a:lvl9pPr marL="1828800" algn="ctr" rtl="0" eaLnBrk="1" fontAlgn="base" hangingPunct="1">
        <a:spcBef>
          <a:spcPct val="0"/>
        </a:spcBef>
        <a:spcAft>
          <a:spcPct val="0"/>
        </a:spcAft>
        <a:defRPr sz="4400">
          <a:solidFill>
            <a:schemeClr val="bg2"/>
          </a:solidFill>
          <a:latin typeface="Microsoft Sans Serif"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s://www.corriere.it/scuola/17_gennaio_12/seconda-guerra-mondiale-mostra-varie-versioni-insegnate-scuola-722a7a6e-d8c8-11e6-97e6-e1e054cdfc34.shtml"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s://www.preloved.co.uk/adverts/show/119249742/meccano-vintage-1950s-twin-level-boxed-set-box-instruction-b.html"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www.google.it/url?sa=i&amp;rct=j&amp;q=&amp;esrc=s&amp;source=images&amp;cd=&amp;ved=&amp;url=https://www.ebay.it/itm/PISA-INTERNO-CAMPOSANTO-ANTICO-fotocartolina-1917-/361318237074&amp;psig=AOvVaw3rva6Z-FgZ6ZKqDpKBgXsM&amp;ust=1572429403924902"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google.it/url?sa=i&amp;rct=j&amp;q=&amp;esrc=s&amp;source=images&amp;cd=&amp;ved=2ahUKEwiEmorKkcHlAhUrIMUKHdsvB9EQjRx6BAgBEAQ&amp;url=http://www.nevaroli.com/la-festa-dei-morti-in-sicilia-tra-tradizione-e-dolci-tipici/&amp;psig=AOvVaw2qj9Z-6ou0jopGNDZUhto0&amp;ust=1572427100132205" TargetMode="External"/><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hyperlink" Target="https://www.lacittadisalerno.it/cultura-e-spettacoli/2-novembre-2018-frasi-e-immagini-per-la-commemorazione-dei-defunti-su-facebook-e-whatsapp-1.2064947" TargetMode="External"/><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xml"/><Relationship Id="rId4" Type="http://schemas.openxmlformats.org/officeDocument/2006/relationships/image" Target="../media/image64.jpeg"/></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5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5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olo 3"/>
          <p:cNvSpPr>
            <a:spLocks noGrp="1"/>
          </p:cNvSpPr>
          <p:nvPr>
            <p:ph type="title"/>
          </p:nvPr>
        </p:nvSpPr>
        <p:spPr>
          <a:xfrm>
            <a:off x="142844" y="0"/>
            <a:ext cx="9001156" cy="990600"/>
          </a:xfrm>
        </p:spPr>
        <p:txBody>
          <a:bodyPr/>
          <a:lstStyle/>
          <a:p>
            <a:r>
              <a:rPr lang="it-IT" sz="3200" b="1" dirty="0" smtClean="0">
                <a:solidFill>
                  <a:schemeClr val="bg2"/>
                </a:solidFill>
                <a:latin typeface="+mj-lt"/>
                <a:ea typeface="+mj-ea"/>
                <a:cs typeface="+mj-cs"/>
              </a:rPr>
              <a:t/>
            </a:r>
            <a:br>
              <a:rPr lang="it-IT" sz="3200" b="1" dirty="0" smtClean="0">
                <a:solidFill>
                  <a:schemeClr val="bg2"/>
                </a:solidFill>
                <a:latin typeface="+mj-lt"/>
                <a:ea typeface="+mj-ea"/>
                <a:cs typeface="+mj-cs"/>
              </a:rPr>
            </a:br>
            <a:r>
              <a:rPr lang="it-IT" b="1" dirty="0" smtClean="0">
                <a:solidFill>
                  <a:schemeClr val="tx1"/>
                </a:solidFill>
                <a:latin typeface="+mj-lt"/>
                <a:ea typeface="+mj-ea"/>
                <a:cs typeface="+mj-cs"/>
              </a:rPr>
              <a:t>Della perdita: </a:t>
            </a:r>
            <a:r>
              <a:rPr lang="it-IT" sz="2400" b="1" dirty="0" smtClean="0">
                <a:solidFill>
                  <a:schemeClr val="tx1"/>
                </a:solidFill>
                <a:latin typeface="+mj-lt"/>
                <a:ea typeface="+mj-ea"/>
                <a:cs typeface="+mj-cs"/>
              </a:rPr>
              <a:t>passi da compiere alla fine della vita</a:t>
            </a:r>
            <a:endParaRPr lang="it-IT" sz="2400" b="1" dirty="0">
              <a:solidFill>
                <a:schemeClr val="tx1"/>
              </a:solidFill>
            </a:endParaRPr>
          </a:p>
        </p:txBody>
      </p:sp>
      <p:sp>
        <p:nvSpPr>
          <p:cNvPr id="20483" name="Segnaposto contenuto 7"/>
          <p:cNvSpPr>
            <a:spLocks noGrp="1"/>
          </p:cNvSpPr>
          <p:nvPr>
            <p:ph sz="quarter" idx="4294967295"/>
          </p:nvPr>
        </p:nvSpPr>
        <p:spPr>
          <a:xfrm>
            <a:off x="3924300" y="1117600"/>
            <a:ext cx="5219700" cy="2024063"/>
          </a:xfrm>
        </p:spPr>
        <p:txBody>
          <a:bodyPr/>
          <a:lstStyle/>
          <a:p>
            <a:endParaRPr lang="it-IT" smtClean="0"/>
          </a:p>
          <a:p>
            <a:endParaRPr lang="it-IT" smtClean="0"/>
          </a:p>
        </p:txBody>
      </p:sp>
      <p:sp>
        <p:nvSpPr>
          <p:cNvPr id="20484" name="Sottotitolo 4"/>
          <p:cNvSpPr txBox="1">
            <a:spLocks/>
          </p:cNvSpPr>
          <p:nvPr/>
        </p:nvSpPr>
        <p:spPr bwMode="auto">
          <a:xfrm>
            <a:off x="1000100" y="6215082"/>
            <a:ext cx="6643734" cy="285752"/>
          </a:xfrm>
          <a:prstGeom prst="rect">
            <a:avLst/>
          </a:prstGeom>
          <a:noFill/>
          <a:ln w="9525">
            <a:noFill/>
            <a:miter lim="800000"/>
            <a:headEnd/>
            <a:tailEnd/>
          </a:ln>
        </p:spPr>
        <p:txBody>
          <a:bodyPr/>
          <a:lstStyle/>
          <a:p>
            <a:pPr>
              <a:spcBef>
                <a:spcPct val="20000"/>
              </a:spcBef>
            </a:pPr>
            <a:r>
              <a:rPr lang="it-IT" sz="3200" dirty="0">
                <a:solidFill>
                  <a:srgbClr val="002060"/>
                </a:solidFill>
                <a:latin typeface="Microsoft Sans Serif" pitchFamily="34" charset="0"/>
              </a:rPr>
              <a:t>    </a:t>
            </a:r>
            <a:r>
              <a:rPr lang="it-IT" sz="3200" dirty="0" smtClean="0">
                <a:solidFill>
                  <a:srgbClr val="002060"/>
                </a:solidFill>
                <a:latin typeface="Microsoft Sans Serif" pitchFamily="34" charset="0"/>
              </a:rPr>
              <a:t>                   </a:t>
            </a:r>
            <a:r>
              <a:rPr lang="it-IT" sz="3200" b="1" dirty="0" smtClean="0">
                <a:solidFill>
                  <a:srgbClr val="002060"/>
                </a:solidFill>
                <a:latin typeface="Microsoft Sans Serif" pitchFamily="34" charset="0"/>
              </a:rPr>
              <a:t>Pio </a:t>
            </a:r>
            <a:r>
              <a:rPr lang="it-IT" sz="3200" b="1" dirty="0">
                <a:solidFill>
                  <a:srgbClr val="002060"/>
                </a:solidFill>
                <a:latin typeface="Microsoft Sans Serif" pitchFamily="34" charset="0"/>
              </a:rPr>
              <a:t>LATTARULO</a:t>
            </a:r>
          </a:p>
        </p:txBody>
      </p:sp>
      <p:pic>
        <p:nvPicPr>
          <p:cNvPr id="1026" name="Picture 2" descr="Come Superare la Sofferenza della Perdita di Una Persona Cara"/>
          <p:cNvPicPr>
            <a:picLocks noChangeAspect="1" noChangeArrowheads="1"/>
          </p:cNvPicPr>
          <p:nvPr/>
        </p:nvPicPr>
        <p:blipFill>
          <a:blip r:embed="rId2"/>
          <a:srcRect/>
          <a:stretch>
            <a:fillRect/>
          </a:stretch>
        </p:blipFill>
        <p:spPr bwMode="auto">
          <a:xfrm>
            <a:off x="142844" y="1357298"/>
            <a:ext cx="8858252" cy="464347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t>Della perdita … </a:t>
            </a:r>
            <a:endParaRPr lang="it-IT" b="1" dirty="0"/>
          </a:p>
        </p:txBody>
      </p:sp>
      <p:sp>
        <p:nvSpPr>
          <p:cNvPr id="3" name="Segnaposto contenuto 2"/>
          <p:cNvSpPr>
            <a:spLocks noGrp="1"/>
          </p:cNvSpPr>
          <p:nvPr>
            <p:ph idx="1"/>
          </p:nvPr>
        </p:nvSpPr>
        <p:spPr>
          <a:xfrm>
            <a:off x="4857752" y="1500174"/>
            <a:ext cx="4000528" cy="5129226"/>
          </a:xfrm>
        </p:spPr>
        <p:txBody>
          <a:bodyPr/>
          <a:lstStyle/>
          <a:p>
            <a:pPr>
              <a:buNone/>
            </a:pPr>
            <a:r>
              <a:rPr lang="it-IT" sz="2400" i="1" dirty="0" smtClean="0"/>
              <a:t>“ E </a:t>
            </a:r>
            <a:r>
              <a:rPr lang="it-IT" sz="2400" i="1" dirty="0" err="1" smtClean="0"/>
              <a:t>statte</a:t>
            </a:r>
            <a:r>
              <a:rPr lang="it-IT" sz="2400" i="1" dirty="0" smtClean="0"/>
              <a:t> zitta</a:t>
            </a:r>
          </a:p>
          <a:p>
            <a:pPr>
              <a:buNone/>
            </a:pPr>
            <a:r>
              <a:rPr lang="it-IT" sz="2400" i="1" dirty="0" smtClean="0"/>
              <a:t>che ne sai tu di quello che sento</a:t>
            </a:r>
          </a:p>
          <a:p>
            <a:pPr>
              <a:buNone/>
            </a:pPr>
            <a:r>
              <a:rPr lang="it-IT" sz="2400" i="1" dirty="0" smtClean="0"/>
              <a:t>C’ho una fitta ma </a:t>
            </a:r>
            <a:r>
              <a:rPr lang="it-IT" sz="2400" i="1" dirty="0" err="1" smtClean="0"/>
              <a:t>nun</a:t>
            </a:r>
            <a:r>
              <a:rPr lang="it-IT" sz="2400" i="1" dirty="0" smtClean="0"/>
              <a:t> me lamento, </a:t>
            </a:r>
            <a:r>
              <a:rPr lang="it-IT" sz="2400" i="1" dirty="0" err="1" smtClean="0"/>
              <a:t>nun</a:t>
            </a:r>
            <a:r>
              <a:rPr lang="it-IT" sz="2400" i="1" dirty="0" smtClean="0"/>
              <a:t> me lamento</a:t>
            </a:r>
          </a:p>
          <a:p>
            <a:pPr>
              <a:buNone/>
            </a:pPr>
            <a:r>
              <a:rPr lang="it-IT" sz="2400" i="1" dirty="0" smtClean="0"/>
              <a:t>Amore un corno</a:t>
            </a:r>
          </a:p>
          <a:p>
            <a:pPr>
              <a:buNone/>
            </a:pPr>
            <a:r>
              <a:rPr lang="it-IT" sz="2400" i="1" dirty="0" smtClean="0"/>
              <a:t>i panni s’asciugano soli</a:t>
            </a:r>
          </a:p>
          <a:p>
            <a:pPr>
              <a:buNone/>
            </a:pPr>
            <a:r>
              <a:rPr lang="it-IT" sz="2400" i="1" dirty="0" smtClean="0"/>
              <a:t>e sto freddo non viene da fuori</a:t>
            </a:r>
          </a:p>
          <a:p>
            <a:pPr>
              <a:buNone/>
            </a:pPr>
            <a:r>
              <a:rPr lang="it-IT" sz="2400" i="1" dirty="0" smtClean="0"/>
              <a:t>io ce l’ho dentro</a:t>
            </a:r>
            <a:endParaRPr lang="it-IT" sz="2400" i="1" dirty="0"/>
          </a:p>
        </p:txBody>
      </p:sp>
      <p:pic>
        <p:nvPicPr>
          <p:cNvPr id="4" name="Picture 2" descr="Ascolta tutta la musica di Alessandro Mannarino | Canzoni e testi | Deezer"/>
          <p:cNvPicPr>
            <a:picLocks noChangeAspect="1" noChangeArrowheads="1"/>
          </p:cNvPicPr>
          <p:nvPr/>
        </p:nvPicPr>
        <p:blipFill>
          <a:blip r:embed="rId2"/>
          <a:srcRect/>
          <a:stretch>
            <a:fillRect/>
          </a:stretch>
        </p:blipFill>
        <p:spPr bwMode="auto">
          <a:xfrm>
            <a:off x="214282" y="1643050"/>
            <a:ext cx="4214810" cy="4762500"/>
          </a:xfrm>
          <a:prstGeom prst="rect">
            <a:avLst/>
          </a:prstGeom>
          <a:noFill/>
        </p:spPr>
      </p:pic>
    </p:spTree>
    <p:extLst>
      <p:ext uri="{BB962C8B-B14F-4D97-AF65-F5344CB8AC3E}">
        <p14:creationId xmlns:p14="http://schemas.microsoft.com/office/powerpoint/2010/main" xmlns="" val="40917215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it-IT" b="1" dirty="0" smtClean="0">
                <a:solidFill>
                  <a:schemeClr val="tx1"/>
                </a:solidFill>
              </a:rPr>
              <a:t>Della perdita … </a:t>
            </a:r>
            <a:endParaRPr lang="it-IT" dirty="0"/>
          </a:p>
        </p:txBody>
      </p:sp>
      <p:sp>
        <p:nvSpPr>
          <p:cNvPr id="5" name="Segnaposto testo 4"/>
          <p:cNvSpPr>
            <a:spLocks noGrp="1"/>
          </p:cNvSpPr>
          <p:nvPr>
            <p:ph type="body" idx="1"/>
          </p:nvPr>
        </p:nvSpPr>
        <p:spPr/>
        <p:txBody>
          <a:bodyPr/>
          <a:lstStyle/>
          <a:p>
            <a:endParaRPr lang="it-IT"/>
          </a:p>
        </p:txBody>
      </p:sp>
      <p:sp>
        <p:nvSpPr>
          <p:cNvPr id="6" name="Segnaposto contenuto 5"/>
          <p:cNvSpPr>
            <a:spLocks noGrp="1"/>
          </p:cNvSpPr>
          <p:nvPr>
            <p:ph sz="half" idx="2"/>
          </p:nvPr>
        </p:nvSpPr>
        <p:spPr>
          <a:xfrm>
            <a:off x="214282" y="1571612"/>
            <a:ext cx="4071966" cy="4554551"/>
          </a:xfrm>
        </p:spPr>
        <p:txBody>
          <a:bodyPr/>
          <a:lstStyle/>
          <a:p>
            <a:pPr>
              <a:buNone/>
            </a:pPr>
            <a:r>
              <a:rPr lang="it-IT" i="1" dirty="0" smtClean="0"/>
              <a:t>E </a:t>
            </a:r>
            <a:r>
              <a:rPr lang="it-IT" i="1" dirty="0" err="1" smtClean="0"/>
              <a:t>statte</a:t>
            </a:r>
            <a:r>
              <a:rPr lang="it-IT" i="1" dirty="0" smtClean="0"/>
              <a:t> zitta</a:t>
            </a:r>
          </a:p>
          <a:p>
            <a:pPr>
              <a:buNone/>
            </a:pPr>
            <a:r>
              <a:rPr lang="it-IT" i="1" dirty="0" smtClean="0"/>
              <a:t>che ne sai tu di quello che ho visto</a:t>
            </a:r>
          </a:p>
          <a:p>
            <a:pPr>
              <a:buNone/>
            </a:pPr>
            <a:r>
              <a:rPr lang="it-IT" i="1" dirty="0" smtClean="0"/>
              <a:t>Eri bella in un altro posto</a:t>
            </a:r>
          </a:p>
          <a:p>
            <a:pPr>
              <a:buNone/>
            </a:pPr>
            <a:r>
              <a:rPr lang="it-IT" i="1" dirty="0" smtClean="0"/>
              <a:t>e non insisto</a:t>
            </a:r>
          </a:p>
          <a:p>
            <a:pPr>
              <a:buNone/>
            </a:pPr>
            <a:r>
              <a:rPr lang="it-IT" i="1" dirty="0" smtClean="0"/>
              <a:t>Amore in fondo</a:t>
            </a:r>
          </a:p>
          <a:p>
            <a:pPr>
              <a:buNone/>
            </a:pPr>
            <a:r>
              <a:rPr lang="it-IT" i="1" dirty="0" smtClean="0"/>
              <a:t>la vita mia è una bottiglia che se scola</a:t>
            </a:r>
          </a:p>
          <a:p>
            <a:pPr>
              <a:buNone/>
            </a:pPr>
            <a:r>
              <a:rPr lang="it-IT" i="1" dirty="0" smtClean="0"/>
              <a:t>e non me serve fra le lenzuola </a:t>
            </a:r>
          </a:p>
          <a:p>
            <a:pPr>
              <a:buNone/>
            </a:pPr>
            <a:r>
              <a:rPr lang="it-IT" i="1" dirty="0" smtClean="0"/>
              <a:t>chi me consola</a:t>
            </a:r>
            <a:endParaRPr lang="it-IT" i="1" dirty="0"/>
          </a:p>
        </p:txBody>
      </p:sp>
      <p:sp>
        <p:nvSpPr>
          <p:cNvPr id="7" name="Segnaposto testo 6"/>
          <p:cNvSpPr>
            <a:spLocks noGrp="1"/>
          </p:cNvSpPr>
          <p:nvPr>
            <p:ph type="body" sz="quarter" idx="3"/>
          </p:nvPr>
        </p:nvSpPr>
        <p:spPr/>
        <p:txBody>
          <a:bodyPr/>
          <a:lstStyle/>
          <a:p>
            <a:endParaRPr lang="it-IT"/>
          </a:p>
        </p:txBody>
      </p:sp>
      <p:sp>
        <p:nvSpPr>
          <p:cNvPr id="8" name="Segnaposto contenuto 7"/>
          <p:cNvSpPr>
            <a:spLocks noGrp="1"/>
          </p:cNvSpPr>
          <p:nvPr>
            <p:ph sz="quarter" idx="4"/>
          </p:nvPr>
        </p:nvSpPr>
        <p:spPr/>
        <p:txBody>
          <a:bodyPr/>
          <a:lstStyle/>
          <a:p>
            <a:endParaRPr lang="it-IT"/>
          </a:p>
        </p:txBody>
      </p:sp>
      <p:sp>
        <p:nvSpPr>
          <p:cNvPr id="27652" name="AutoShape 4" descr="Pin di gio_co su quotes | Citazioni semplici, Citazioni instagram, Parol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27654" name="AutoShape 6" descr="Pin di gio_co su quotes | Citazioni semplici, Citazioni instagram, Parol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026" name="Picture 2" descr="Mannarino • BitConcerti"/>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932040" y="1340768"/>
            <a:ext cx="3495675" cy="52387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212446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solidFill>
                  <a:schemeClr val="tx1"/>
                </a:solidFill>
              </a:rPr>
              <a:t>Della perdita … </a:t>
            </a:r>
            <a:endParaRPr lang="it-IT" dirty="0"/>
          </a:p>
        </p:txBody>
      </p:sp>
      <p:sp>
        <p:nvSpPr>
          <p:cNvPr id="3" name="Segnaposto testo 2"/>
          <p:cNvSpPr>
            <a:spLocks noGrp="1"/>
          </p:cNvSpPr>
          <p:nvPr>
            <p:ph type="body" idx="1"/>
          </p:nvPr>
        </p:nvSpPr>
        <p:spPr/>
        <p:txBody>
          <a:bodyPr/>
          <a:lstStyle/>
          <a:p>
            <a:endParaRPr lang="it-IT"/>
          </a:p>
        </p:txBody>
      </p:sp>
      <p:sp>
        <p:nvSpPr>
          <p:cNvPr id="4" name="Segnaposto contenuto 3"/>
          <p:cNvSpPr>
            <a:spLocks noGrp="1"/>
          </p:cNvSpPr>
          <p:nvPr>
            <p:ph sz="half" idx="2"/>
          </p:nvPr>
        </p:nvSpPr>
        <p:spPr/>
        <p:txBody>
          <a:bodyPr/>
          <a:lstStyle/>
          <a:p>
            <a:pPr>
              <a:buNone/>
            </a:pPr>
            <a:endParaRPr lang="it-IT" dirty="0" smtClean="0"/>
          </a:p>
          <a:p>
            <a:pPr>
              <a:buNone/>
            </a:pPr>
            <a:r>
              <a:rPr lang="it-IT" i="1" dirty="0" smtClean="0"/>
              <a:t>Me ne andrò su una barca che vola</a:t>
            </a:r>
          </a:p>
          <a:p>
            <a:pPr>
              <a:buNone/>
            </a:pPr>
            <a:endParaRPr lang="it-IT" i="1" dirty="0" smtClean="0"/>
          </a:p>
          <a:p>
            <a:pPr>
              <a:buNone/>
            </a:pPr>
            <a:r>
              <a:rPr lang="it-IT" i="1" dirty="0" smtClean="0"/>
              <a:t>Me ne andrò ma non resterai sola”</a:t>
            </a:r>
            <a:endParaRPr lang="it-IT" i="1" dirty="0"/>
          </a:p>
        </p:txBody>
      </p:sp>
      <p:sp>
        <p:nvSpPr>
          <p:cNvPr id="5" name="Segnaposto testo 4"/>
          <p:cNvSpPr>
            <a:spLocks noGrp="1"/>
          </p:cNvSpPr>
          <p:nvPr>
            <p:ph type="body" sz="quarter" idx="3"/>
          </p:nvPr>
        </p:nvSpPr>
        <p:spPr/>
        <p:txBody>
          <a:bodyPr/>
          <a:lstStyle/>
          <a:p>
            <a:endParaRPr lang="it-IT"/>
          </a:p>
        </p:txBody>
      </p:sp>
      <p:sp>
        <p:nvSpPr>
          <p:cNvPr id="6" name="Segnaposto contenuto 5"/>
          <p:cNvSpPr>
            <a:spLocks noGrp="1"/>
          </p:cNvSpPr>
          <p:nvPr>
            <p:ph sz="quarter" idx="4"/>
          </p:nvPr>
        </p:nvSpPr>
        <p:spPr/>
        <p:txBody>
          <a:bodyPr/>
          <a:lstStyle/>
          <a:p>
            <a:endParaRPr lang="it-IT"/>
          </a:p>
        </p:txBody>
      </p:sp>
      <p:pic>
        <p:nvPicPr>
          <p:cNvPr id="31746" name="Picture 2" descr="2021 l'Hobie Cat 14 VOLA! – Associazione Italiana Hobie Cat"/>
          <p:cNvPicPr>
            <a:picLocks noChangeAspect="1" noChangeArrowheads="1"/>
          </p:cNvPicPr>
          <p:nvPr/>
        </p:nvPicPr>
        <p:blipFill>
          <a:blip r:embed="rId2"/>
          <a:srcRect/>
          <a:stretch>
            <a:fillRect/>
          </a:stretch>
        </p:blipFill>
        <p:spPr bwMode="auto">
          <a:xfrm>
            <a:off x="4500566" y="3105144"/>
            <a:ext cx="4643434" cy="3752856"/>
          </a:xfrm>
          <a:prstGeom prst="rect">
            <a:avLst/>
          </a:prstGeom>
          <a:noFill/>
        </p:spPr>
      </p:pic>
    </p:spTree>
    <p:extLst>
      <p:ext uri="{BB962C8B-B14F-4D97-AF65-F5344CB8AC3E}">
        <p14:creationId xmlns:p14="http://schemas.microsoft.com/office/powerpoint/2010/main" xmlns="" val="19405516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a:off x="611560" y="2852936"/>
            <a:ext cx="8227640" cy="3776464"/>
          </a:xfrm>
        </p:spPr>
        <p:txBody>
          <a:bodyPr/>
          <a:lstStyle/>
          <a:p>
            <a:pPr algn="just"/>
            <a:r>
              <a:rPr lang="it-IT" sz="2400" dirty="0" smtClean="0"/>
              <a:t>«Mangi, che è grande è grosso e ha bisogno di energie per trovare l’assassino di mia nipote….» disse lei. Senza nemmeno voltarsi, aveva compreso che l’invitato aveva smesso di cibarsi. </a:t>
            </a:r>
          </a:p>
          <a:p>
            <a:pPr algn="just"/>
            <a:r>
              <a:rPr lang="it-IT" sz="2400" dirty="0" smtClean="0"/>
              <a:t>«Forse è meglio che aspetti l’altra sua ospite. Mi sembra poco educato … «</a:t>
            </a:r>
          </a:p>
          <a:p>
            <a:pPr algn="just"/>
            <a:r>
              <a:rPr lang="it-IT" sz="2400" dirty="0" smtClean="0"/>
              <a:t>Le labbra della vecchia si incresparono in un sorriso triste. In quel momento Strega capì che stavano aspettando qualcuno che non sarebbe mai arrivato»</a:t>
            </a:r>
            <a:endParaRPr lang="it-IT" sz="2400" dirty="0"/>
          </a:p>
        </p:txBody>
      </p:sp>
      <p:sp>
        <p:nvSpPr>
          <p:cNvPr id="4" name="AutoShape 2" descr="Stella di mare: recensione del nuovo romanzo di Piergiorgio Pulixi -  Thriller Caf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 name="AutoShape 4" descr="Piergiorgio Pulix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5125" name="Picture 5"/>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195736" y="160336"/>
            <a:ext cx="6342480" cy="24045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3574446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a:off x="107504" y="1143000"/>
            <a:ext cx="8731696" cy="3078088"/>
          </a:xfrm>
        </p:spPr>
        <p:txBody>
          <a:bodyPr/>
          <a:lstStyle/>
          <a:p>
            <a:pPr algn="just"/>
            <a:r>
              <a:rPr lang="it-IT" sz="2400" dirty="0" smtClean="0"/>
              <a:t>Strega fissò il posto vuoto, poi l’anziana. Non capiva.</a:t>
            </a:r>
          </a:p>
          <a:p>
            <a:pPr algn="just"/>
            <a:r>
              <a:rPr lang="it-IT" sz="2400" dirty="0" smtClean="0"/>
              <a:t>«E’ una tradizione di questo borgo di pescatori» gli spiegò Rosaria. «Stella è morta durante una mareggiata di maestrale. Continuerò a </a:t>
            </a:r>
            <a:r>
              <a:rPr lang="it-IT" sz="2400" i="1" dirty="0" err="1" smtClean="0"/>
              <a:t>cuncordai</a:t>
            </a:r>
            <a:r>
              <a:rPr lang="it-IT" sz="2400" i="1" dirty="0" smtClean="0"/>
              <a:t> sa mesa e a </a:t>
            </a:r>
            <a:r>
              <a:rPr lang="it-IT" sz="2400" i="1" dirty="0" err="1" smtClean="0"/>
              <a:t>cuxinai</a:t>
            </a:r>
            <a:r>
              <a:rPr lang="it-IT" sz="2400" i="1" dirty="0" smtClean="0"/>
              <a:t> </a:t>
            </a:r>
            <a:r>
              <a:rPr lang="it-IT" sz="2400" i="1" dirty="0" err="1" smtClean="0"/>
              <a:t>po</a:t>
            </a:r>
            <a:r>
              <a:rPr lang="it-IT" sz="2400" i="1" dirty="0" smtClean="0"/>
              <a:t> issa </a:t>
            </a:r>
            <a:r>
              <a:rPr lang="it-IT" sz="2400" i="1" dirty="0" err="1" smtClean="0"/>
              <a:t>puru</a:t>
            </a:r>
            <a:r>
              <a:rPr lang="it-IT" sz="2400" i="1" dirty="0" smtClean="0"/>
              <a:t>, </a:t>
            </a:r>
            <a:r>
              <a:rPr lang="it-IT" sz="2400" dirty="0" smtClean="0"/>
              <a:t>a pranzo e a cena, finché il vento non cambierà e lo scirocco si porterà via la sua anima …. Quindi mangi tranquillo. E’ in buona compagnia.</a:t>
            </a:r>
            <a:endParaRPr lang="it-IT" sz="2400" i="1"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763688" y="4221088"/>
            <a:ext cx="6346825" cy="24082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4258102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t>Ah, la perdita … </a:t>
            </a:r>
            <a:endParaRPr lang="it-IT" b="1" dirty="0"/>
          </a:p>
        </p:txBody>
      </p:sp>
      <p:sp>
        <p:nvSpPr>
          <p:cNvPr id="7" name="Segnaposto contenuto 6"/>
          <p:cNvSpPr>
            <a:spLocks noGrp="1"/>
          </p:cNvSpPr>
          <p:nvPr>
            <p:ph idx="1"/>
          </p:nvPr>
        </p:nvSpPr>
        <p:spPr>
          <a:xfrm>
            <a:off x="3707904" y="1268760"/>
            <a:ext cx="5040560" cy="2952328"/>
          </a:xfrm>
        </p:spPr>
        <p:txBody>
          <a:bodyPr/>
          <a:lstStyle/>
          <a:p>
            <a:pPr marL="0" indent="0" algn="just">
              <a:buNone/>
            </a:pPr>
            <a:r>
              <a:rPr lang="it-IT" sz="2000" dirty="0" smtClean="0"/>
              <a:t>« Nel cimitero erano sepolti sia il marito che l’amante. Da primavera ad autunno la contessa di </a:t>
            </a:r>
            <a:r>
              <a:rPr lang="it-IT" sz="2000" dirty="0" err="1" smtClean="0"/>
              <a:t>Darrieux</a:t>
            </a:r>
            <a:r>
              <a:rPr lang="it-IT" sz="2000" dirty="0" smtClean="0"/>
              <a:t> porta fiori a entrambe le tombe, piante grasse per il marito e un mazzo di girasoli in vaso per l’amante, che lei chiama il suo «vero amore». Il problema è che il suo vero amore era sposato, e ogni volta che la vedova del suo vero amore trova i girasoli della contessa li butta nella spazzatura»</a:t>
            </a:r>
            <a:endParaRPr lang="it-IT" sz="20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51520" y="1700808"/>
            <a:ext cx="3110204" cy="46085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067944" y="4601666"/>
            <a:ext cx="2592288" cy="17076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876256" y="4311098"/>
            <a:ext cx="2005214" cy="22887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6989221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 xmlns:a16="http://schemas.microsoft.com/office/drawing/2014/main" id="{7DF54AFF-A9F5-402A-85E8-BF605F487FAB}"/>
              </a:ext>
            </a:extLst>
          </p:cNvPr>
          <p:cNvSpPr>
            <a:spLocks noGrp="1"/>
          </p:cNvSpPr>
          <p:nvPr>
            <p:ph type="title"/>
          </p:nvPr>
        </p:nvSpPr>
        <p:spPr/>
        <p:txBody>
          <a:bodyPr/>
          <a:lstStyle/>
          <a:p>
            <a:r>
              <a:rPr lang="it-IT" b="1" dirty="0"/>
              <a:t>La vita e la morte …. </a:t>
            </a:r>
          </a:p>
        </p:txBody>
      </p:sp>
      <p:sp>
        <p:nvSpPr>
          <p:cNvPr id="6" name="Segnaposto contenuto 5">
            <a:extLst>
              <a:ext uri="{FF2B5EF4-FFF2-40B4-BE49-F238E27FC236}">
                <a16:creationId xmlns="" xmlns:a16="http://schemas.microsoft.com/office/drawing/2014/main" id="{A9E3CC18-1DC5-4F3C-8CAC-8FA86DD66518}"/>
              </a:ext>
            </a:extLst>
          </p:cNvPr>
          <p:cNvSpPr>
            <a:spLocks noGrp="1"/>
          </p:cNvSpPr>
          <p:nvPr>
            <p:ph idx="1"/>
          </p:nvPr>
        </p:nvSpPr>
        <p:spPr>
          <a:xfrm>
            <a:off x="1" y="1302589"/>
            <a:ext cx="4574156" cy="4823575"/>
          </a:xfrm>
        </p:spPr>
        <p:txBody>
          <a:bodyPr/>
          <a:lstStyle/>
          <a:p>
            <a:pPr marL="0" indent="0" algn="just">
              <a:buNone/>
            </a:pPr>
            <a:r>
              <a:rPr lang="it-IT" dirty="0"/>
              <a:t>  </a:t>
            </a:r>
          </a:p>
          <a:p>
            <a:pPr marL="0" indent="0" algn="just">
              <a:buNone/>
            </a:pPr>
            <a:r>
              <a:rPr lang="it-IT" sz="1800" dirty="0"/>
              <a:t>    «Fino al 1943, nella nottata che passava </a:t>
            </a:r>
            <a:endParaRPr lang="it-IT" sz="1800" dirty="0" smtClean="0"/>
          </a:p>
          <a:p>
            <a:pPr marL="0" indent="0" algn="just">
              <a:buNone/>
            </a:pPr>
            <a:r>
              <a:rPr lang="it-IT" sz="1800" dirty="0"/>
              <a:t> </a:t>
            </a:r>
            <a:r>
              <a:rPr lang="it-IT" sz="1800" dirty="0" smtClean="0"/>
              <a:t>   tra </a:t>
            </a:r>
            <a:r>
              <a:rPr lang="it-IT" sz="1800" dirty="0"/>
              <a:t>il primo e il due </a:t>
            </a:r>
            <a:r>
              <a:rPr lang="it-IT" sz="1800" dirty="0" smtClean="0"/>
              <a:t>di  </a:t>
            </a:r>
            <a:r>
              <a:rPr lang="it-IT" sz="1800" dirty="0"/>
              <a:t>novembre, ogni </a:t>
            </a:r>
            <a:endParaRPr lang="it-IT" sz="1800" dirty="0" smtClean="0"/>
          </a:p>
          <a:p>
            <a:pPr marL="0" indent="0" algn="just">
              <a:buNone/>
            </a:pPr>
            <a:r>
              <a:rPr lang="it-IT" sz="1800" dirty="0"/>
              <a:t> </a:t>
            </a:r>
            <a:r>
              <a:rPr lang="it-IT" sz="1800" dirty="0" smtClean="0"/>
              <a:t>   casa </a:t>
            </a:r>
            <a:r>
              <a:rPr lang="it-IT" sz="1800" dirty="0"/>
              <a:t>siciliana dove c’era un </a:t>
            </a:r>
            <a:r>
              <a:rPr lang="it-IT" sz="1800" dirty="0" err="1"/>
              <a:t>picciliddro</a:t>
            </a:r>
            <a:r>
              <a:rPr lang="it-IT" sz="1800" dirty="0"/>
              <a:t> </a:t>
            </a:r>
            <a:endParaRPr lang="it-IT" sz="1800" dirty="0" smtClean="0"/>
          </a:p>
          <a:p>
            <a:pPr marL="0" indent="0" algn="just">
              <a:buNone/>
            </a:pPr>
            <a:r>
              <a:rPr lang="it-IT" sz="1800" dirty="0"/>
              <a:t> </a:t>
            </a:r>
            <a:r>
              <a:rPr lang="it-IT" sz="1800" dirty="0" smtClean="0"/>
              <a:t>   si  popolava </a:t>
            </a:r>
            <a:r>
              <a:rPr lang="it-IT" sz="1800" dirty="0"/>
              <a:t>di morti a lui familiari.</a:t>
            </a:r>
          </a:p>
          <a:p>
            <a:pPr marL="0" indent="0" algn="just">
              <a:buNone/>
            </a:pPr>
            <a:r>
              <a:rPr lang="it-IT" sz="1800" dirty="0"/>
              <a:t>    Non fantasmi con </a:t>
            </a:r>
            <a:r>
              <a:rPr lang="it-IT" sz="1800" dirty="0" err="1"/>
              <a:t>linzòlo</a:t>
            </a:r>
            <a:r>
              <a:rPr lang="it-IT" sz="1800" dirty="0"/>
              <a:t> bianco e con lo </a:t>
            </a:r>
            <a:endParaRPr lang="it-IT" sz="1800" dirty="0" smtClean="0"/>
          </a:p>
          <a:p>
            <a:pPr marL="0" indent="0" algn="just">
              <a:buNone/>
            </a:pPr>
            <a:r>
              <a:rPr lang="it-IT" sz="1800" dirty="0"/>
              <a:t> </a:t>
            </a:r>
            <a:r>
              <a:rPr lang="it-IT" sz="1800" dirty="0" smtClean="0"/>
              <a:t>   </a:t>
            </a:r>
            <a:r>
              <a:rPr lang="it-IT" sz="1800" dirty="0" err="1" smtClean="0"/>
              <a:t>scrùscio</a:t>
            </a:r>
            <a:r>
              <a:rPr lang="it-IT" sz="1800" dirty="0" smtClean="0"/>
              <a:t> </a:t>
            </a:r>
            <a:r>
              <a:rPr lang="it-IT" sz="1800" dirty="0"/>
              <a:t>di catene, si </a:t>
            </a:r>
            <a:r>
              <a:rPr lang="it-IT" sz="1800" dirty="0" smtClean="0"/>
              <a:t>badi </a:t>
            </a:r>
            <a:r>
              <a:rPr lang="it-IT" sz="1800" dirty="0"/>
              <a:t>bene, non </a:t>
            </a:r>
            <a:endParaRPr lang="it-IT" sz="1800" dirty="0" smtClean="0"/>
          </a:p>
          <a:p>
            <a:pPr marL="0" indent="0" algn="just">
              <a:buNone/>
            </a:pPr>
            <a:r>
              <a:rPr lang="it-IT" sz="1800" dirty="0"/>
              <a:t> </a:t>
            </a:r>
            <a:r>
              <a:rPr lang="it-IT" sz="1800" dirty="0" smtClean="0"/>
              <a:t>   quelli </a:t>
            </a:r>
            <a:r>
              <a:rPr lang="it-IT" sz="1800" dirty="0"/>
              <a:t>che fanno spavento, ma tali e quali </a:t>
            </a:r>
            <a:endParaRPr lang="it-IT" sz="1800" dirty="0" smtClean="0"/>
          </a:p>
          <a:p>
            <a:pPr marL="0" indent="0" algn="just">
              <a:buNone/>
            </a:pPr>
            <a:r>
              <a:rPr lang="it-IT" sz="1800" dirty="0"/>
              <a:t> </a:t>
            </a:r>
            <a:r>
              <a:rPr lang="it-IT" sz="1800" dirty="0" smtClean="0"/>
              <a:t>   si vedevano </a:t>
            </a:r>
            <a:r>
              <a:rPr lang="it-IT" sz="1800" dirty="0"/>
              <a:t>nelle fotografie esposte in </a:t>
            </a:r>
            <a:endParaRPr lang="it-IT" sz="1800" dirty="0" smtClean="0"/>
          </a:p>
          <a:p>
            <a:pPr marL="0" indent="0" algn="just">
              <a:buNone/>
            </a:pPr>
            <a:r>
              <a:rPr lang="it-IT" sz="1800" dirty="0"/>
              <a:t> </a:t>
            </a:r>
            <a:r>
              <a:rPr lang="it-IT" sz="1800" dirty="0" smtClean="0"/>
              <a:t>   salotto</a:t>
            </a:r>
            <a:r>
              <a:rPr lang="it-IT" sz="1800" dirty="0"/>
              <a:t>, consunti, </a:t>
            </a:r>
            <a:r>
              <a:rPr lang="it-IT" sz="1800" dirty="0" smtClean="0"/>
              <a:t>il mezzo </a:t>
            </a:r>
            <a:r>
              <a:rPr lang="it-IT" sz="1800" dirty="0"/>
              <a:t>sorriso </a:t>
            </a:r>
            <a:endParaRPr lang="it-IT" sz="1800" dirty="0" smtClean="0"/>
          </a:p>
          <a:p>
            <a:pPr marL="0" indent="0" algn="just">
              <a:buNone/>
            </a:pPr>
            <a:r>
              <a:rPr lang="it-IT" sz="1800" dirty="0"/>
              <a:t> </a:t>
            </a:r>
            <a:r>
              <a:rPr lang="it-IT" sz="1800" dirty="0" smtClean="0"/>
              <a:t>   d’occasione </a:t>
            </a:r>
            <a:r>
              <a:rPr lang="it-IT" sz="1800" dirty="0"/>
              <a:t>stampato sulla faccia, il </a:t>
            </a:r>
            <a:endParaRPr lang="it-IT" sz="1800" dirty="0" smtClean="0"/>
          </a:p>
          <a:p>
            <a:pPr marL="0" indent="0" algn="just">
              <a:buNone/>
            </a:pPr>
            <a:r>
              <a:rPr lang="it-IT" sz="1800" dirty="0"/>
              <a:t> </a:t>
            </a:r>
            <a:r>
              <a:rPr lang="it-IT" sz="1800" dirty="0" smtClean="0"/>
              <a:t>   vestito </a:t>
            </a:r>
            <a:r>
              <a:rPr lang="it-IT" sz="1800" dirty="0"/>
              <a:t>buono stirato a regola d’arte, non </a:t>
            </a:r>
            <a:endParaRPr lang="it-IT" sz="1800" dirty="0" smtClean="0"/>
          </a:p>
          <a:p>
            <a:pPr marL="0" indent="0" algn="just">
              <a:buNone/>
            </a:pPr>
            <a:r>
              <a:rPr lang="it-IT" sz="1800" dirty="0"/>
              <a:t> </a:t>
            </a:r>
            <a:r>
              <a:rPr lang="it-IT" sz="1800" dirty="0" smtClean="0"/>
              <a:t>   facevano </a:t>
            </a:r>
            <a:r>
              <a:rPr lang="it-IT" sz="1800" dirty="0"/>
              <a:t>nessuna </a:t>
            </a:r>
            <a:r>
              <a:rPr lang="it-IT" sz="1800" dirty="0" smtClean="0"/>
              <a:t>differenza </a:t>
            </a:r>
            <a:r>
              <a:rPr lang="it-IT" sz="1800" dirty="0"/>
              <a:t>coi vivi</a:t>
            </a:r>
            <a:r>
              <a:rPr lang="it-IT" sz="1800" dirty="0" smtClean="0"/>
              <a:t>»  </a:t>
            </a:r>
          </a:p>
          <a:p>
            <a:pPr marL="0" indent="0" algn="just">
              <a:buNone/>
            </a:pPr>
            <a:endParaRPr lang="it-IT" sz="1800" dirty="0"/>
          </a:p>
        </p:txBody>
      </p:sp>
      <p:pic>
        <p:nvPicPr>
          <p:cNvPr id="16386" name="Picture 2" descr="Risultati immagini per secondo conflitto mondiale">
            <a:hlinkClick r:id="rId2"/>
          </p:cNvPr>
          <p:cNvPicPr>
            <a:picLocks noChangeAspect="1" noChangeArrowheads="1"/>
          </p:cNvPicPr>
          <p:nvPr/>
        </p:nvPicPr>
        <p:blipFill>
          <a:blip r:embed="rId3"/>
          <a:srcRect/>
          <a:stretch>
            <a:fillRect/>
          </a:stretch>
        </p:blipFill>
        <p:spPr bwMode="auto">
          <a:xfrm>
            <a:off x="4565396" y="2780928"/>
            <a:ext cx="4572000" cy="3429001"/>
          </a:xfrm>
          <a:prstGeom prst="rect">
            <a:avLst/>
          </a:prstGeom>
          <a:noFill/>
        </p:spPr>
      </p:pic>
    </p:spTree>
    <p:extLst>
      <p:ext uri="{BB962C8B-B14F-4D97-AF65-F5344CB8AC3E}">
        <p14:creationId xmlns:p14="http://schemas.microsoft.com/office/powerpoint/2010/main" xmlns="" val="21842719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olo 11">
            <a:extLst>
              <a:ext uri="{FF2B5EF4-FFF2-40B4-BE49-F238E27FC236}">
                <a16:creationId xmlns="" xmlns:a16="http://schemas.microsoft.com/office/drawing/2014/main" id="{A75B8860-259F-450D-BF5B-5359AD025344}"/>
              </a:ext>
            </a:extLst>
          </p:cNvPr>
          <p:cNvSpPr>
            <a:spLocks noGrp="1"/>
          </p:cNvSpPr>
          <p:nvPr>
            <p:ph type="title"/>
          </p:nvPr>
        </p:nvSpPr>
        <p:spPr>
          <a:xfrm>
            <a:off x="827584" y="116632"/>
            <a:ext cx="7859216" cy="1080120"/>
          </a:xfrm>
        </p:spPr>
        <p:txBody>
          <a:bodyPr/>
          <a:lstStyle/>
          <a:p>
            <a:r>
              <a:rPr lang="it-IT" b="1" dirty="0"/>
              <a:t/>
            </a:r>
            <a:br>
              <a:rPr lang="it-IT" b="1" dirty="0"/>
            </a:br>
            <a:r>
              <a:rPr lang="it-IT" b="1" dirty="0"/>
              <a:t>La vita e la morte ….</a:t>
            </a:r>
            <a:br>
              <a:rPr lang="it-IT" b="1" dirty="0"/>
            </a:br>
            <a:endParaRPr lang="it-IT" dirty="0"/>
          </a:p>
        </p:txBody>
      </p:sp>
      <p:sp>
        <p:nvSpPr>
          <p:cNvPr id="11" name="Sottotitolo 10">
            <a:extLst>
              <a:ext uri="{FF2B5EF4-FFF2-40B4-BE49-F238E27FC236}">
                <a16:creationId xmlns="" xmlns:a16="http://schemas.microsoft.com/office/drawing/2014/main" id="{927F6E9C-375F-4F3A-B09A-F2E63FEC95CC}"/>
              </a:ext>
            </a:extLst>
          </p:cNvPr>
          <p:cNvSpPr>
            <a:spLocks noGrp="1"/>
          </p:cNvSpPr>
          <p:nvPr>
            <p:ph idx="1"/>
          </p:nvPr>
        </p:nvSpPr>
        <p:spPr>
          <a:xfrm>
            <a:off x="323527" y="1196753"/>
            <a:ext cx="8363273" cy="4176464"/>
          </a:xfrm>
        </p:spPr>
        <p:txBody>
          <a:bodyPr/>
          <a:lstStyle/>
          <a:p>
            <a:pPr marL="0" indent="0" algn="just">
              <a:buNone/>
            </a:pPr>
            <a:r>
              <a:rPr lang="it-IT" sz="2400" dirty="0"/>
              <a:t>«Noi </a:t>
            </a:r>
            <a:r>
              <a:rPr lang="it-IT" sz="2400" dirty="0" err="1"/>
              <a:t>nicareddri</a:t>
            </a:r>
            <a:r>
              <a:rPr lang="it-IT" sz="2400" dirty="0"/>
              <a:t>, prima di andarci a coricare, mettevamo sotto il letto una cesta di vimini (la grandezza variava a seconda dei soldi che c’erano in famiglia) che nottetempo i cari morti avrebbero riempito di dolci e regali che avremmo trovato il 2 mattina, al risveglio.</a:t>
            </a:r>
          </a:p>
          <a:p>
            <a:pPr marL="0" indent="0" algn="just">
              <a:buNone/>
            </a:pPr>
            <a:r>
              <a:rPr lang="it-IT" sz="2400" dirty="0"/>
              <a:t>Eccitati, </a:t>
            </a:r>
            <a:r>
              <a:rPr lang="it-IT" sz="2400" dirty="0" err="1"/>
              <a:t>sudatizzi</a:t>
            </a:r>
            <a:r>
              <a:rPr lang="it-IT" sz="2400" dirty="0"/>
              <a:t>, faticavamo a pigliare sonno; volevamo vederli, i nostri morti, mentre con passo leggero, venivano al letto, ci facevano una carezza, si calavano a pigliare il cesto. Dopo un sonno agitato ci svegliavamo all’alba per andare alla cerca»</a:t>
            </a:r>
          </a:p>
        </p:txBody>
      </p:sp>
      <p:sp>
        <p:nvSpPr>
          <p:cNvPr id="4" name="TextBox 3">
            <a:extLst>
              <a:ext uri="{FF2B5EF4-FFF2-40B4-BE49-F238E27FC236}">
                <a16:creationId xmlns="" xmlns:a16="http://schemas.microsoft.com/office/drawing/2014/main" id="{FE965CF8-6D5E-4B01-BC66-E86B866B7539}"/>
              </a:ext>
            </a:extLst>
          </p:cNvPr>
          <p:cNvSpPr txBox="1"/>
          <p:nvPr/>
        </p:nvSpPr>
        <p:spPr>
          <a:xfrm>
            <a:off x="3677114" y="1752602"/>
            <a:ext cx="4572000" cy="384175"/>
          </a:xfrm>
          <a:prstGeom prst="rect">
            <a:avLst/>
          </a:prstGeom>
          <a:noFill/>
        </p:spPr>
        <p:txBody>
          <a:bodyPr>
            <a:spAutoFit/>
          </a:bodyPr>
          <a:lstStyle/>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1900" b="0" i="0" u="none" strike="noStrike" kern="1200" cap="none" spc="0" normalizeH="0" baseline="0" noProof="0" dirty="0">
              <a:ln>
                <a:noFill/>
              </a:ln>
              <a:solidFill>
                <a:prstClr val="black">
                  <a:lumMod val="65000"/>
                  <a:lumOff val="35000"/>
                </a:prstClr>
              </a:solidFill>
              <a:effectLst/>
              <a:uLnTx/>
              <a:uFillTx/>
              <a:latin typeface="Calibri"/>
              <a:ea typeface="+mn-ea"/>
              <a:cs typeface="Arial" panose="020B0604020202020204" pitchFamily="34" charset="0"/>
            </a:endParaRPr>
          </a:p>
        </p:txBody>
      </p:sp>
      <p:pic>
        <p:nvPicPr>
          <p:cNvPr id="7172"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677114" y="4711677"/>
            <a:ext cx="3986808" cy="21369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0348960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E820F577-E7F6-45F4-A54C-F3A7B08DE725}"/>
              </a:ext>
            </a:extLst>
          </p:cNvPr>
          <p:cNvSpPr>
            <a:spLocks noGrp="1"/>
          </p:cNvSpPr>
          <p:nvPr>
            <p:ph type="title"/>
          </p:nvPr>
        </p:nvSpPr>
        <p:spPr/>
        <p:txBody>
          <a:bodyPr/>
          <a:lstStyle/>
          <a:p>
            <a:r>
              <a:rPr lang="it-IT" b="1" dirty="0"/>
              <a:t/>
            </a:r>
            <a:br>
              <a:rPr lang="it-IT" b="1" dirty="0"/>
            </a:br>
            <a:r>
              <a:rPr lang="it-IT" b="1" dirty="0"/>
              <a:t>La vita e la morte ….</a:t>
            </a:r>
            <a:br>
              <a:rPr lang="it-IT" b="1" dirty="0"/>
            </a:br>
            <a:endParaRPr lang="it-IT" dirty="0"/>
          </a:p>
        </p:txBody>
      </p:sp>
      <p:sp>
        <p:nvSpPr>
          <p:cNvPr id="3" name="Segnaposto contenuto 2">
            <a:extLst>
              <a:ext uri="{FF2B5EF4-FFF2-40B4-BE49-F238E27FC236}">
                <a16:creationId xmlns="" xmlns:a16="http://schemas.microsoft.com/office/drawing/2014/main" id="{80256079-BF86-449B-8780-2FE1C3E75B59}"/>
              </a:ext>
            </a:extLst>
          </p:cNvPr>
          <p:cNvSpPr>
            <a:spLocks noGrp="1"/>
          </p:cNvSpPr>
          <p:nvPr>
            <p:ph idx="1"/>
          </p:nvPr>
        </p:nvSpPr>
        <p:spPr>
          <a:xfrm>
            <a:off x="0" y="1268760"/>
            <a:ext cx="5169380" cy="4857405"/>
          </a:xfrm>
        </p:spPr>
        <p:txBody>
          <a:bodyPr/>
          <a:lstStyle/>
          <a:p>
            <a:pPr marL="0" indent="0" algn="just">
              <a:buNone/>
            </a:pPr>
            <a:r>
              <a:rPr lang="it-IT" sz="2000" dirty="0" smtClean="0"/>
              <a:t>«</a:t>
            </a:r>
            <a:r>
              <a:rPr lang="it-IT" sz="2000" dirty="0"/>
              <a:t>Perché i morti avevano voglia di giocare con noi, di darci spasso, e perciò il cesto non lo rimettevamo dove l’avevano trovato, ma andavano a nasconderlo accuratamente, bisognava cercarlo casa </a:t>
            </a:r>
            <a:r>
              <a:rPr lang="it-IT" sz="2000" dirty="0" err="1"/>
              <a:t>casa</a:t>
            </a:r>
            <a:r>
              <a:rPr lang="it-IT" sz="2000" dirty="0"/>
              <a:t>. Mai più ritroverò il batticuore della </a:t>
            </a:r>
            <a:r>
              <a:rPr lang="it-IT" sz="2000" dirty="0" err="1"/>
              <a:t>trovatura</a:t>
            </a:r>
            <a:r>
              <a:rPr lang="it-IT" sz="2000" dirty="0"/>
              <a:t> quando sopra un armadio o </a:t>
            </a:r>
            <a:r>
              <a:rPr lang="it-IT" sz="2000" dirty="0" err="1"/>
              <a:t>darrè</a:t>
            </a:r>
            <a:r>
              <a:rPr lang="it-IT" sz="2000" dirty="0"/>
              <a:t> una porta scoprivo il cesto stracolmo. </a:t>
            </a:r>
          </a:p>
          <a:p>
            <a:pPr marL="0" indent="0" algn="just">
              <a:buNone/>
            </a:pPr>
            <a:r>
              <a:rPr lang="it-IT" sz="2000" dirty="0"/>
              <a:t>I giocattoli erano trenini di latta, automobiline di legno, bambole di pezza, cubi di legno che formavano paesaggi.</a:t>
            </a:r>
          </a:p>
          <a:p>
            <a:pPr marL="0" indent="0" algn="just">
              <a:buNone/>
            </a:pPr>
            <a:r>
              <a:rPr lang="it-IT" sz="2000" dirty="0"/>
              <a:t>Avevo 8 anni quando nonno Giuseppe, lungamente supplicato nelle mie preghiere, mi portò dall’aldilà il mitico Meccano e per la felicità mi scoppiò qualche linea di febbre»</a:t>
            </a:r>
          </a:p>
        </p:txBody>
      </p:sp>
      <p:sp>
        <p:nvSpPr>
          <p:cNvPr id="14338" name="AutoShape 2" descr="Risultati immagini per meccano vintage"/>
          <p:cNvSpPr>
            <a:spLocks noChangeAspect="1" noChangeArrowheads="1"/>
          </p:cNvSpPr>
          <p:nvPr/>
        </p:nvSpPr>
        <p:spPr bwMode="auto">
          <a:xfrm>
            <a:off x="47625" y="-144463"/>
            <a:ext cx="2286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4340" name="Picture 4" descr="Risultati immagini per meccano vintage">
            <a:hlinkClick r:id="rId2"/>
          </p:cNvPr>
          <p:cNvPicPr>
            <a:picLocks noChangeAspect="1" noChangeArrowheads="1"/>
          </p:cNvPicPr>
          <p:nvPr/>
        </p:nvPicPr>
        <p:blipFill>
          <a:blip r:embed="rId3"/>
          <a:srcRect/>
          <a:stretch>
            <a:fillRect/>
          </a:stretch>
        </p:blipFill>
        <p:spPr bwMode="auto">
          <a:xfrm>
            <a:off x="5292080" y="3717032"/>
            <a:ext cx="3625251" cy="2800769"/>
          </a:xfrm>
          <a:prstGeom prst="rect">
            <a:avLst/>
          </a:prstGeom>
          <a:noFill/>
        </p:spPr>
      </p:pic>
    </p:spTree>
    <p:extLst>
      <p:ext uri="{BB962C8B-B14F-4D97-AF65-F5344CB8AC3E}">
        <p14:creationId xmlns:p14="http://schemas.microsoft.com/office/powerpoint/2010/main" xmlns="" val="1945570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 xmlns:a16="http://schemas.microsoft.com/office/drawing/2014/main" id="{657BFE4E-015A-46D5-A203-D4F20137207A}"/>
              </a:ext>
            </a:extLst>
          </p:cNvPr>
          <p:cNvSpPr>
            <a:spLocks noGrp="1"/>
          </p:cNvSpPr>
          <p:nvPr>
            <p:ph type="title"/>
          </p:nvPr>
        </p:nvSpPr>
        <p:spPr>
          <a:xfrm>
            <a:off x="899592" y="0"/>
            <a:ext cx="6798923" cy="1143000"/>
          </a:xfrm>
        </p:spPr>
        <p:txBody>
          <a:bodyPr/>
          <a:lstStyle/>
          <a:p>
            <a:pPr algn="l" eaLnBrk="1" hangingPunct="1"/>
            <a:r>
              <a:rPr lang="it-IT" altLang="it-IT" sz="3600" b="1" dirty="0"/>
              <a:t>        </a:t>
            </a:r>
            <a:r>
              <a:rPr lang="it-IT" altLang="it-IT" sz="3600" b="1" dirty="0" smtClean="0"/>
              <a:t>  </a:t>
            </a:r>
            <a:r>
              <a:rPr lang="it-IT" b="1" dirty="0">
                <a:solidFill>
                  <a:prstClr val="black"/>
                </a:solidFill>
              </a:rPr>
              <a:t>La </a:t>
            </a:r>
            <a:r>
              <a:rPr lang="it-IT" b="1" dirty="0" smtClean="0">
                <a:solidFill>
                  <a:prstClr val="black"/>
                </a:solidFill>
              </a:rPr>
              <a:t>vita e la </a:t>
            </a:r>
            <a:r>
              <a:rPr lang="it-IT" b="1" dirty="0">
                <a:solidFill>
                  <a:prstClr val="black"/>
                </a:solidFill>
              </a:rPr>
              <a:t>morte ….</a:t>
            </a:r>
            <a:endParaRPr lang="en-US" altLang="it-IT" sz="3600" b="1" dirty="0">
              <a:solidFill>
                <a:srgbClr val="4D4D4D"/>
              </a:solidFill>
            </a:endParaRPr>
          </a:p>
        </p:txBody>
      </p:sp>
      <p:sp>
        <p:nvSpPr>
          <p:cNvPr id="6" name="Segnaposto contenuto 5">
            <a:extLst>
              <a:ext uri="{FF2B5EF4-FFF2-40B4-BE49-F238E27FC236}">
                <a16:creationId xmlns="" xmlns:a16="http://schemas.microsoft.com/office/drawing/2014/main" id="{3A947209-54A0-4FB1-A6E4-ECEDA34DF02F}"/>
              </a:ext>
            </a:extLst>
          </p:cNvPr>
          <p:cNvSpPr>
            <a:spLocks noGrp="1"/>
          </p:cNvSpPr>
          <p:nvPr>
            <p:ph idx="1"/>
          </p:nvPr>
        </p:nvSpPr>
        <p:spPr>
          <a:xfrm>
            <a:off x="251520" y="1600202"/>
            <a:ext cx="5832648" cy="4709117"/>
          </a:xfrm>
        </p:spPr>
        <p:txBody>
          <a:bodyPr/>
          <a:lstStyle/>
          <a:p>
            <a:pPr marL="0" indent="0" algn="just">
              <a:buNone/>
            </a:pPr>
            <a:endParaRPr lang="it-IT" sz="2400" dirty="0" smtClean="0"/>
          </a:p>
          <a:p>
            <a:pPr marL="0" indent="0" algn="just">
              <a:buNone/>
            </a:pPr>
            <a:r>
              <a:rPr lang="it-IT" sz="2400" dirty="0" smtClean="0"/>
              <a:t>« </a:t>
            </a:r>
            <a:r>
              <a:rPr lang="it-IT" sz="2400" dirty="0"/>
              <a:t>I dolci erano quelli rituali, detti «dei morti»: marzapane modellato e dipinto da sembrare frutta, «rami di meli» fatti di farina e miele, «</a:t>
            </a:r>
            <a:r>
              <a:rPr lang="it-IT" sz="2400" dirty="0" err="1"/>
              <a:t>mustazzola</a:t>
            </a:r>
            <a:r>
              <a:rPr lang="it-IT" sz="2400" dirty="0"/>
              <a:t>» di vino cotto e altre delizie come </a:t>
            </a:r>
            <a:r>
              <a:rPr lang="it-IT" sz="2400" dirty="0" err="1"/>
              <a:t>viscotti</a:t>
            </a:r>
            <a:r>
              <a:rPr lang="it-IT" sz="2400" dirty="0"/>
              <a:t> regina, </a:t>
            </a:r>
            <a:r>
              <a:rPr lang="it-IT" sz="2400" dirty="0" err="1"/>
              <a:t>tetù</a:t>
            </a:r>
            <a:r>
              <a:rPr lang="it-IT" sz="2400" dirty="0"/>
              <a:t>, </a:t>
            </a:r>
            <a:r>
              <a:rPr lang="it-IT" sz="2400" dirty="0" err="1"/>
              <a:t>carcagnette</a:t>
            </a:r>
            <a:r>
              <a:rPr lang="it-IT" sz="2400" dirty="0"/>
              <a:t>. Non mancava mai il «pupo di zucchero» che in genere raffigurava un bersagliere o con la tromba in bocca o una coloratissima ballerina in un passo di danza».</a:t>
            </a: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228184" y="1484784"/>
            <a:ext cx="2520280" cy="51125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387023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r>
              <a:rPr lang="it-IT" b="1" dirty="0" smtClean="0"/>
              <a:t>La perdita inconsapevole…</a:t>
            </a:r>
            <a:endParaRPr lang="it-IT" b="1" dirty="0"/>
          </a:p>
        </p:txBody>
      </p:sp>
      <p:sp>
        <p:nvSpPr>
          <p:cNvPr id="4" name="Segnaposto contenuto 3"/>
          <p:cNvSpPr>
            <a:spLocks noGrp="1"/>
          </p:cNvSpPr>
          <p:nvPr>
            <p:ph idx="1"/>
          </p:nvPr>
        </p:nvSpPr>
        <p:spPr>
          <a:xfrm>
            <a:off x="3203848" y="1268760"/>
            <a:ext cx="5832648" cy="5360640"/>
          </a:xfrm>
        </p:spPr>
        <p:txBody>
          <a:bodyPr/>
          <a:lstStyle/>
          <a:p>
            <a:pPr marL="0" indent="0" algn="just">
              <a:buNone/>
            </a:pPr>
            <a:r>
              <a:rPr lang="it-IT" sz="1800" i="1" dirty="0" smtClean="0"/>
              <a:t>Guido,</a:t>
            </a:r>
          </a:p>
          <a:p>
            <a:pPr marL="0" indent="0" algn="just">
              <a:buNone/>
            </a:pPr>
            <a:r>
              <a:rPr lang="it-IT" sz="1800" i="1" dirty="0" smtClean="0"/>
              <a:t>ti scrivo dopo aver pensato di farlo tante volte in questi mesi. Ogni volta mi sono trattenuta. Per vanità, credo. E’ strano come la vanità possa sopravvivere e </a:t>
            </a:r>
            <a:r>
              <a:rPr lang="it-IT" sz="1800" i="1" dirty="0"/>
              <a:t>i</a:t>
            </a:r>
            <a:r>
              <a:rPr lang="it-IT" sz="1800" i="1" dirty="0" smtClean="0"/>
              <a:t>nfluenzarci anche in certi momenti. Non volevo che decidessi di venire a trovarmi e potessi vedermi così come sono adesso. Ricordo una poesia di Gozzano che mia madre recitava spesso quando stava invecchiando e sentiva la bellezza e la salute che andavano via. Non so se la conosci, comincia così: «L’immagine di me voglio che sia sempre ventenne».</a:t>
            </a:r>
          </a:p>
          <a:p>
            <a:pPr marL="0" indent="0" algn="just">
              <a:buNone/>
            </a:pPr>
            <a:r>
              <a:rPr lang="it-IT" sz="1800" i="1" dirty="0" smtClean="0"/>
              <a:t>Tu non mi hai conosciuta ventenne, ma voglio che l’immagine che di me conserverai sia di quando ero ancora giovane e bella e siamo stati felici insieme. Su questo e su altre cose non voglio darla vinta alla malattia.</a:t>
            </a:r>
            <a:endParaRPr lang="it-IT" sz="1800" i="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23528" y="2166000"/>
            <a:ext cx="2594622" cy="43924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9520331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9C2A7988-CA97-4870-BCF7-69446321FBDA}"/>
              </a:ext>
            </a:extLst>
          </p:cNvPr>
          <p:cNvSpPr>
            <a:spLocks noGrp="1"/>
          </p:cNvSpPr>
          <p:nvPr>
            <p:ph type="title"/>
          </p:nvPr>
        </p:nvSpPr>
        <p:spPr>
          <a:xfrm>
            <a:off x="405441" y="0"/>
            <a:ext cx="8229600" cy="1164566"/>
          </a:xfrm>
        </p:spPr>
        <p:txBody>
          <a:bodyPr/>
          <a:lstStyle/>
          <a:p>
            <a:r>
              <a:rPr lang="it-IT" b="1" dirty="0">
                <a:solidFill>
                  <a:prstClr val="black"/>
                </a:solidFill>
              </a:rPr>
              <a:t>La vita e la morte ….</a:t>
            </a:r>
            <a:endParaRPr lang="it-IT" dirty="0"/>
          </a:p>
        </p:txBody>
      </p:sp>
      <p:sp>
        <p:nvSpPr>
          <p:cNvPr id="3" name="Segnaposto contenuto 2">
            <a:extLst>
              <a:ext uri="{FF2B5EF4-FFF2-40B4-BE49-F238E27FC236}">
                <a16:creationId xmlns="" xmlns:a16="http://schemas.microsoft.com/office/drawing/2014/main" id="{4FF95481-C326-40ED-BC56-3C07EF827178}"/>
              </a:ext>
            </a:extLst>
          </p:cNvPr>
          <p:cNvSpPr>
            <a:spLocks noGrp="1"/>
          </p:cNvSpPr>
          <p:nvPr>
            <p:ph idx="1"/>
          </p:nvPr>
        </p:nvSpPr>
        <p:spPr>
          <a:xfrm>
            <a:off x="92468" y="1199073"/>
            <a:ext cx="5730363" cy="4927092"/>
          </a:xfrm>
        </p:spPr>
        <p:txBody>
          <a:bodyPr/>
          <a:lstStyle/>
          <a:p>
            <a:pPr marL="0" indent="0" algn="just">
              <a:buNone/>
            </a:pPr>
            <a:endParaRPr lang="it-IT" sz="2000" dirty="0" smtClean="0"/>
          </a:p>
          <a:p>
            <a:pPr marL="0" indent="0" algn="just">
              <a:buNone/>
            </a:pPr>
            <a:r>
              <a:rPr lang="it-IT" sz="2000" dirty="0" smtClean="0"/>
              <a:t>« </a:t>
            </a:r>
            <a:r>
              <a:rPr lang="it-IT" sz="2000" dirty="0"/>
              <a:t>A un certo punto della </a:t>
            </a:r>
            <a:r>
              <a:rPr lang="it-IT" sz="2000" dirty="0" err="1"/>
              <a:t>matinata</a:t>
            </a:r>
            <a:r>
              <a:rPr lang="it-IT" sz="2000" dirty="0"/>
              <a:t>, pettinati e col vestito in ordine, andavamo con la famiglia al camposanto a salutare e a ringraziare i morti. Per noi </a:t>
            </a:r>
            <a:r>
              <a:rPr lang="it-IT" sz="2000" dirty="0" err="1"/>
              <a:t>picciliddri</a:t>
            </a:r>
            <a:r>
              <a:rPr lang="it-IT" sz="2000" dirty="0"/>
              <a:t> era una festa, sciamavamo lungo i viottoli per incontrarci con gli amici, i compagni di scuola»</a:t>
            </a:r>
          </a:p>
          <a:p>
            <a:pPr marL="0" indent="0" algn="just">
              <a:buNone/>
            </a:pPr>
            <a:r>
              <a:rPr lang="it-IT" sz="2000" dirty="0"/>
              <a:t>«Che ti portarono quest’anno i morti ?» Domanda che non facemmo a </a:t>
            </a:r>
            <a:r>
              <a:rPr lang="it-IT" sz="2000" dirty="0" err="1"/>
              <a:t>Tatuzzo</a:t>
            </a:r>
            <a:r>
              <a:rPr lang="it-IT" sz="2000" dirty="0"/>
              <a:t> Prestia, che aveva la nostra età precisa, quel 2 novembre quando lo vedemmo ritto e composto davanti alla tomba di suo padre, scomparso l’anno prima, mentre reggeva il manubrio di uno </a:t>
            </a:r>
            <a:r>
              <a:rPr lang="it-IT" sz="2000" dirty="0" err="1"/>
              <a:t>sparluccicante</a:t>
            </a:r>
            <a:r>
              <a:rPr lang="it-IT" sz="2000" dirty="0"/>
              <a:t> triciclo».</a:t>
            </a:r>
          </a:p>
        </p:txBody>
      </p:sp>
      <p:pic>
        <p:nvPicPr>
          <p:cNvPr id="12290" name="Picture 2" descr="Risultati immagini per antico camposanto">
            <a:hlinkClick r:id="rId2"/>
          </p:cNvPr>
          <p:cNvPicPr>
            <a:picLocks noChangeAspect="1" noChangeArrowheads="1"/>
          </p:cNvPicPr>
          <p:nvPr/>
        </p:nvPicPr>
        <p:blipFill>
          <a:blip r:embed="rId3"/>
          <a:srcRect/>
          <a:stretch>
            <a:fillRect/>
          </a:stretch>
        </p:blipFill>
        <p:spPr bwMode="auto">
          <a:xfrm>
            <a:off x="5868144" y="3933056"/>
            <a:ext cx="3137858" cy="2615812"/>
          </a:xfrm>
          <a:prstGeom prst="rect">
            <a:avLst/>
          </a:prstGeom>
          <a:noFill/>
        </p:spPr>
      </p:pic>
    </p:spTree>
    <p:extLst>
      <p:ext uri="{BB962C8B-B14F-4D97-AF65-F5344CB8AC3E}">
        <p14:creationId xmlns:p14="http://schemas.microsoft.com/office/powerpoint/2010/main" xmlns="" val="25129415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 xmlns:a16="http://schemas.microsoft.com/office/drawing/2014/main" id="{657BFE4E-015A-46D5-A203-D4F20137207A}"/>
              </a:ext>
            </a:extLst>
          </p:cNvPr>
          <p:cNvSpPr>
            <a:spLocks noGrp="1"/>
          </p:cNvSpPr>
          <p:nvPr>
            <p:ph type="title"/>
          </p:nvPr>
        </p:nvSpPr>
        <p:spPr>
          <a:xfrm>
            <a:off x="457200" y="1"/>
            <a:ext cx="8229600" cy="1325366"/>
          </a:xfrm>
        </p:spPr>
        <p:txBody>
          <a:bodyPr/>
          <a:lstStyle/>
          <a:p>
            <a:pPr algn="l" eaLnBrk="1" hangingPunct="1"/>
            <a:r>
              <a:rPr lang="it-IT" altLang="it-IT" sz="3600" b="1" dirty="0"/>
              <a:t>              </a:t>
            </a:r>
            <a:r>
              <a:rPr lang="it-IT" b="1" dirty="0" smtClean="0">
                <a:solidFill>
                  <a:prstClr val="black"/>
                </a:solidFill>
              </a:rPr>
              <a:t>La </a:t>
            </a:r>
            <a:r>
              <a:rPr lang="it-IT" b="1" dirty="0">
                <a:solidFill>
                  <a:prstClr val="black"/>
                </a:solidFill>
              </a:rPr>
              <a:t>vita e la morte …. </a:t>
            </a:r>
            <a:endParaRPr lang="en-US" altLang="it-IT" b="1" dirty="0">
              <a:solidFill>
                <a:srgbClr val="4D4D4D"/>
              </a:solidFill>
            </a:endParaRPr>
          </a:p>
        </p:txBody>
      </p:sp>
      <p:sp>
        <p:nvSpPr>
          <p:cNvPr id="3" name="Segnaposto contenuto 2">
            <a:extLst>
              <a:ext uri="{FF2B5EF4-FFF2-40B4-BE49-F238E27FC236}">
                <a16:creationId xmlns="" xmlns:a16="http://schemas.microsoft.com/office/drawing/2014/main" id="{0CAB1C07-D16E-45ED-A4D2-0D271A42CE75}"/>
              </a:ext>
            </a:extLst>
          </p:cNvPr>
          <p:cNvSpPr>
            <a:spLocks noGrp="1"/>
          </p:cNvSpPr>
          <p:nvPr>
            <p:ph idx="1"/>
          </p:nvPr>
        </p:nvSpPr>
        <p:spPr>
          <a:xfrm>
            <a:off x="755576" y="2060848"/>
            <a:ext cx="7931224" cy="4116687"/>
          </a:xfrm>
        </p:spPr>
        <p:txBody>
          <a:bodyPr/>
          <a:lstStyle/>
          <a:p>
            <a:pPr marL="0" indent="0" algn="just">
              <a:buNone/>
            </a:pPr>
            <a:r>
              <a:rPr lang="it-IT" sz="2400" dirty="0"/>
              <a:t>«Insomma il 2 di Novembre ricambiavamo la visita che i morti ci avevano fatto il giorno prima: non era un rito, ma un’affettuosa consuetudine. Poi, nel 1943, con i soldati americani arrivò </a:t>
            </a:r>
            <a:r>
              <a:rPr lang="it-IT" sz="2400" dirty="0" err="1"/>
              <a:t>macari</a:t>
            </a:r>
            <a:r>
              <a:rPr lang="it-IT" sz="2400" dirty="0"/>
              <a:t> l’albero di Natale e lentamente, anno appresso anno, i morti persero la strada che li portava nelle case dove li aspettavano, felici e svegli fino allo </a:t>
            </a:r>
            <a:r>
              <a:rPr lang="it-IT" sz="2400" dirty="0" err="1"/>
              <a:t>spàsimo</a:t>
            </a:r>
            <a:r>
              <a:rPr lang="it-IT" sz="2400" dirty="0"/>
              <a:t>, i figli o i figli dei figli. Peccato.</a:t>
            </a:r>
          </a:p>
          <a:p>
            <a:pPr marL="0" indent="0" algn="just">
              <a:buNone/>
            </a:pPr>
            <a:r>
              <a:rPr lang="it-IT" sz="2400" dirty="0"/>
              <a:t>Avevamo perduto la possibilità di toccare con mano, materialmente, quel filo che lega la nostra storia personale a quella di chi ci aveva preceduto e «stampato», come in questi ultimi anni ci hanno spiegato gli scienziati»</a:t>
            </a:r>
          </a:p>
        </p:txBody>
      </p:sp>
      <p:sp>
        <p:nvSpPr>
          <p:cNvPr id="4" name="TextBox 3">
            <a:extLst>
              <a:ext uri="{FF2B5EF4-FFF2-40B4-BE49-F238E27FC236}">
                <a16:creationId xmlns="" xmlns:a16="http://schemas.microsoft.com/office/drawing/2014/main" id="{FE965CF8-6D5E-4B01-BC66-E86B866B7539}"/>
              </a:ext>
            </a:extLst>
          </p:cNvPr>
          <p:cNvSpPr txBox="1"/>
          <p:nvPr/>
        </p:nvSpPr>
        <p:spPr>
          <a:xfrm>
            <a:off x="3677114" y="1752602"/>
            <a:ext cx="4572000" cy="384175"/>
          </a:xfrm>
          <a:prstGeom prst="rect">
            <a:avLst/>
          </a:prstGeom>
          <a:noFill/>
        </p:spPr>
        <p:txBody>
          <a:bodyPr>
            <a:spAutoFit/>
          </a:bodyPr>
          <a:lstStyle/>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1900" b="0" i="0" u="none" strike="noStrike" kern="1200" cap="none" spc="0" normalizeH="0" baseline="0" noProof="0" dirty="0">
              <a:ln>
                <a:noFill/>
              </a:ln>
              <a:solidFill>
                <a:prstClr val="black">
                  <a:lumMod val="65000"/>
                  <a:lumOff val="35000"/>
                </a:prstClr>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xmlns="" val="3147154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 xmlns:a16="http://schemas.microsoft.com/office/drawing/2014/main" id="{84437FF9-8A1F-4684-8985-BE340CEB78C6}"/>
              </a:ext>
            </a:extLst>
          </p:cNvPr>
          <p:cNvSpPr>
            <a:spLocks noGrp="1"/>
          </p:cNvSpPr>
          <p:nvPr>
            <p:ph idx="1"/>
          </p:nvPr>
        </p:nvSpPr>
        <p:spPr>
          <a:xfrm>
            <a:off x="755576" y="1551854"/>
            <a:ext cx="3888432" cy="4713389"/>
          </a:xfrm>
        </p:spPr>
        <p:txBody>
          <a:bodyPr/>
          <a:lstStyle/>
          <a:p>
            <a:pPr marL="0" indent="0">
              <a:buNone/>
            </a:pPr>
            <a:r>
              <a:rPr lang="it-IT" sz="2400" dirty="0"/>
              <a:t>«Mentre oggi quel filo lo si può indovinare solo attraverso un microscopio fantascientifico. E così diventiamo più poveri: Montaigne ha scritto che la meditazione sulla morte è meditazione sulla libertà, perché chi ha imparato a morire ha disimparato a servire».</a:t>
            </a:r>
          </a:p>
          <a:p>
            <a:endParaRPr lang="it-IT" dirty="0"/>
          </a:p>
        </p:txBody>
      </p:sp>
      <p:pic>
        <p:nvPicPr>
          <p:cNvPr id="4" name="Immagine 3">
            <a:extLst>
              <a:ext uri="{FF2B5EF4-FFF2-40B4-BE49-F238E27FC236}">
                <a16:creationId xmlns="" xmlns:a16="http://schemas.microsoft.com/office/drawing/2014/main" id="{CA0C9581-AEC8-4DAA-9F6A-FCFB2593E85D}"/>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076056" y="1844824"/>
            <a:ext cx="3384376" cy="4421277"/>
          </a:xfrm>
          <a:prstGeom prst="rect">
            <a:avLst/>
          </a:prstGeom>
        </p:spPr>
      </p:pic>
      <p:sp>
        <p:nvSpPr>
          <p:cNvPr id="5" name="Rectangle 2">
            <a:extLst>
              <a:ext uri="{FF2B5EF4-FFF2-40B4-BE49-F238E27FC236}">
                <a16:creationId xmlns="" xmlns:a16="http://schemas.microsoft.com/office/drawing/2014/main" id="{F7C30EBF-A385-41A4-A249-EBB0D4F0CAA9}"/>
              </a:ext>
            </a:extLst>
          </p:cNvPr>
          <p:cNvSpPr>
            <a:spLocks noGrp="1"/>
          </p:cNvSpPr>
          <p:nvPr>
            <p:ph type="title"/>
          </p:nvPr>
        </p:nvSpPr>
        <p:spPr>
          <a:xfrm>
            <a:off x="457200" y="274638"/>
            <a:ext cx="8229600" cy="1143000"/>
          </a:xfrm>
        </p:spPr>
        <p:txBody>
          <a:bodyPr/>
          <a:lstStyle/>
          <a:p>
            <a:pPr algn="l" eaLnBrk="1" hangingPunct="1"/>
            <a:r>
              <a:rPr lang="it-IT" altLang="it-IT" sz="3600" b="1" dirty="0"/>
              <a:t>           </a:t>
            </a:r>
            <a:r>
              <a:rPr lang="it-IT" altLang="it-IT" sz="3600" b="1" dirty="0" smtClean="0"/>
              <a:t>   </a:t>
            </a:r>
            <a:r>
              <a:rPr lang="it-IT" b="1" dirty="0">
                <a:solidFill>
                  <a:prstClr val="black"/>
                </a:solidFill>
              </a:rPr>
              <a:t>La vita e la morte ….</a:t>
            </a:r>
            <a:endParaRPr lang="en-US" altLang="it-IT" sz="3600" b="1" dirty="0">
              <a:solidFill>
                <a:srgbClr val="4D4D4D"/>
              </a:solidFill>
            </a:endParaRPr>
          </a:p>
        </p:txBody>
      </p:sp>
    </p:spTree>
    <p:extLst>
      <p:ext uri="{BB962C8B-B14F-4D97-AF65-F5344CB8AC3E}">
        <p14:creationId xmlns:p14="http://schemas.microsoft.com/office/powerpoint/2010/main" xmlns="" val="23997761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 xmlns:a16="http://schemas.microsoft.com/office/drawing/2014/main" id="{F3A4A3E1-8179-4BC2-B1D6-4D40B26086EA}"/>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4021388" cy="3778370"/>
          </a:xfrm>
          <a:prstGeom prst="rect">
            <a:avLst/>
          </a:prstGeom>
        </p:spPr>
      </p:pic>
      <p:pic>
        <p:nvPicPr>
          <p:cNvPr id="3074" name="Picture 2" descr="Risultati immagini per dolci siciliani per la festa dei morti">
            <a:hlinkClick r:id="rId3"/>
          </p:cNvPr>
          <p:cNvPicPr>
            <a:picLocks noChangeAspect="1" noChangeArrowheads="1"/>
          </p:cNvPicPr>
          <p:nvPr/>
        </p:nvPicPr>
        <p:blipFill>
          <a:blip r:embed="rId4"/>
          <a:srcRect/>
          <a:stretch>
            <a:fillRect/>
          </a:stretch>
        </p:blipFill>
        <p:spPr bwMode="auto">
          <a:xfrm>
            <a:off x="4499992" y="1484784"/>
            <a:ext cx="4286250" cy="3769743"/>
          </a:xfrm>
          <a:prstGeom prst="rect">
            <a:avLst/>
          </a:prstGeom>
          <a:noFill/>
        </p:spPr>
      </p:pic>
      <p:pic>
        <p:nvPicPr>
          <p:cNvPr id="3076" name="Picture 4" descr="Risultati immagini per 2 novembre">
            <a:hlinkClick r:id="rId5"/>
          </p:cNvPr>
          <p:cNvPicPr>
            <a:picLocks noChangeAspect="1" noChangeArrowheads="1"/>
          </p:cNvPicPr>
          <p:nvPr/>
        </p:nvPicPr>
        <p:blipFill>
          <a:blip r:embed="rId6"/>
          <a:srcRect/>
          <a:stretch>
            <a:fillRect/>
          </a:stretch>
        </p:blipFill>
        <p:spPr bwMode="auto">
          <a:xfrm>
            <a:off x="251520" y="4149306"/>
            <a:ext cx="3623897" cy="2562045"/>
          </a:xfrm>
          <a:prstGeom prst="rect">
            <a:avLst/>
          </a:prstGeom>
          <a:noFill/>
        </p:spPr>
      </p:pic>
    </p:spTree>
    <p:extLst>
      <p:ext uri="{BB962C8B-B14F-4D97-AF65-F5344CB8AC3E}">
        <p14:creationId xmlns:p14="http://schemas.microsoft.com/office/powerpoint/2010/main" xmlns="" val="42795123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solidFill>
                  <a:schemeClr val="tx2"/>
                </a:solidFill>
              </a:rPr>
              <a:t>‘ O </a:t>
            </a:r>
            <a:r>
              <a:rPr lang="it-IT" b="1" dirty="0" err="1" smtClean="0">
                <a:solidFill>
                  <a:schemeClr val="tx2"/>
                </a:solidFill>
              </a:rPr>
              <a:t>schiattamuorto</a:t>
            </a:r>
            <a:endParaRPr lang="it-IT" b="1" dirty="0">
              <a:solidFill>
                <a:schemeClr val="tx2"/>
              </a:solidFill>
            </a:endParaRPr>
          </a:p>
        </p:txBody>
      </p:sp>
      <p:pic>
        <p:nvPicPr>
          <p:cNvPr id="5122" name="Picture 2" descr="O Schiattamuorto, figura rispettata e temuta. Chi era costui?"/>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85828" y="1700808"/>
            <a:ext cx="8582025" cy="46101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4877403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r>
              <a:rPr lang="it-IT" b="1" dirty="0">
                <a:solidFill>
                  <a:schemeClr val="tx2"/>
                </a:solidFill>
              </a:rPr>
              <a:t>‘ O </a:t>
            </a:r>
            <a:r>
              <a:rPr lang="it-IT" b="1" dirty="0" err="1">
                <a:solidFill>
                  <a:schemeClr val="tx2"/>
                </a:solidFill>
              </a:rPr>
              <a:t>schiattamuorto</a:t>
            </a:r>
            <a:endParaRPr lang="it-IT" dirty="0"/>
          </a:p>
        </p:txBody>
      </p:sp>
      <p:sp>
        <p:nvSpPr>
          <p:cNvPr id="4" name="Segnaposto contenuto 3"/>
          <p:cNvSpPr>
            <a:spLocks noGrp="1"/>
          </p:cNvSpPr>
          <p:nvPr>
            <p:ph idx="1"/>
          </p:nvPr>
        </p:nvSpPr>
        <p:spPr>
          <a:xfrm>
            <a:off x="990600" y="1143000"/>
            <a:ext cx="7325816" cy="5486400"/>
          </a:xfrm>
        </p:spPr>
        <p:txBody>
          <a:bodyPr/>
          <a:lstStyle/>
          <a:p>
            <a:pPr marL="0" indent="0">
              <a:buNone/>
            </a:pPr>
            <a:endParaRPr lang="it-IT" b="1" i="1" dirty="0" smtClean="0"/>
          </a:p>
          <a:p>
            <a:pPr marL="0" indent="0">
              <a:buNone/>
            </a:pPr>
            <a:r>
              <a:rPr lang="it-IT" b="1" i="1" dirty="0" smtClean="0"/>
              <a:t>Je </a:t>
            </a:r>
            <a:r>
              <a:rPr lang="it-IT" b="1" i="1" dirty="0"/>
              <a:t>faccio ‘o </a:t>
            </a:r>
            <a:r>
              <a:rPr lang="it-IT" b="1" i="1" dirty="0" err="1"/>
              <a:t>schiattamuorto</a:t>
            </a:r>
            <a:r>
              <a:rPr lang="it-IT" b="1" i="1" dirty="0"/>
              <a:t> ‘e professione, modestamente sono conosciuto pe tutte ‘e </a:t>
            </a:r>
            <a:r>
              <a:rPr lang="it-IT" b="1" i="1" dirty="0" err="1"/>
              <a:t>ccase</a:t>
            </a:r>
            <a:r>
              <a:rPr lang="it-IT" b="1" i="1" dirty="0"/>
              <a:t> ‘e </a:t>
            </a:r>
            <a:r>
              <a:rPr lang="it-IT" b="1" i="1" dirty="0" err="1"/>
              <a:t>dinto</a:t>
            </a:r>
            <a:r>
              <a:rPr lang="it-IT" b="1" i="1" dirty="0"/>
              <a:t> a ‘</a:t>
            </a:r>
            <a:r>
              <a:rPr lang="it-IT" b="1" i="1" dirty="0" err="1"/>
              <a:t>stu</a:t>
            </a:r>
            <a:r>
              <a:rPr lang="it-IT" b="1" i="1" dirty="0"/>
              <a:t> rione, </a:t>
            </a:r>
            <a:r>
              <a:rPr lang="it-IT" b="1" i="1" dirty="0" err="1"/>
              <a:t>pecché</a:t>
            </a:r>
            <a:r>
              <a:rPr lang="it-IT" b="1" i="1" dirty="0"/>
              <a:t> </a:t>
            </a:r>
            <a:r>
              <a:rPr lang="it-IT" b="1" i="1" dirty="0" err="1"/>
              <a:t>quann’io</a:t>
            </a:r>
            <a:r>
              <a:rPr lang="it-IT" b="1" i="1" dirty="0"/>
              <a:t> </a:t>
            </a:r>
            <a:r>
              <a:rPr lang="it-IT" b="1" i="1" dirty="0" err="1"/>
              <a:t>maneo</a:t>
            </a:r>
            <a:r>
              <a:rPr lang="it-IT" b="1" i="1" dirty="0"/>
              <a:t> nu </a:t>
            </a:r>
            <a:r>
              <a:rPr lang="it-IT" b="1" i="1" dirty="0" err="1"/>
              <a:t>tavuto</a:t>
            </a:r>
            <a:r>
              <a:rPr lang="it-IT" b="1" i="1" dirty="0"/>
              <a:t>, songo nu specialista ‘e qualità</a:t>
            </a:r>
            <a:r>
              <a:rPr lang="it-IT" b="1" i="1" dirty="0" smtClean="0"/>
              <a:t>.</a:t>
            </a:r>
          </a:p>
          <a:p>
            <a:pPr marL="0" indent="0">
              <a:buNone/>
            </a:pPr>
            <a:endParaRPr lang="it-IT" b="1" i="1" dirty="0"/>
          </a:p>
          <a:p>
            <a:pPr marL="0" indent="0">
              <a:buNone/>
            </a:pPr>
            <a:r>
              <a:rPr lang="it-IT" b="1" i="1" dirty="0" smtClean="0"/>
              <a:t>    Antonio De Curtis, in arte Totò</a:t>
            </a:r>
            <a:endParaRPr lang="it-IT" i="1" dirty="0"/>
          </a:p>
        </p:txBody>
      </p:sp>
    </p:spTree>
    <p:extLst>
      <p:ext uri="{BB962C8B-B14F-4D97-AF65-F5344CB8AC3E}">
        <p14:creationId xmlns:p14="http://schemas.microsoft.com/office/powerpoint/2010/main" xmlns="" val="10246130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7170" name="Picture 2" descr="47 morto che parla (1950) - IMDb"/>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076056" y="188640"/>
            <a:ext cx="4041842" cy="6669360"/>
          </a:xfrm>
          <a:prstGeom prst="rect">
            <a:avLst/>
          </a:prstGeom>
          <a:noFill/>
          <a:extLst>
            <a:ext uri="{909E8E84-426E-40DD-AFC4-6F175D3DCCD1}">
              <a14:hiddenFill xmlns:a14="http://schemas.microsoft.com/office/drawing/2010/main" xmlns="">
                <a:solidFill>
                  <a:srgbClr val="FFFFFF"/>
                </a:solidFill>
              </a14:hiddenFill>
            </a:ext>
          </a:extLst>
        </p:spPr>
      </p:pic>
      <p:pic>
        <p:nvPicPr>
          <p:cNvPr id="7172" name="Picture 4" descr="47 morto che parla - Quattro soldi di trippa - YouTube"/>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23528" y="1988840"/>
            <a:ext cx="4572000" cy="342900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016776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6146" name="Picture 2" descr="L'inferno di Totò - Città Nuova - Città Nuova"/>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33782" cy="685800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219036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47650" y="-190500"/>
            <a:ext cx="9639300" cy="7239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607406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12290" name="Picture 2" descr="http://www.antoniodecurtis.org/images/toto_cerca_casa_8.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
            <a:ext cx="9144000" cy="686025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330294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a:t>La perdita </a:t>
            </a:r>
            <a:r>
              <a:rPr lang="it-IT" b="1" dirty="0" smtClean="0"/>
              <a:t>inconsapevole…</a:t>
            </a:r>
            <a:endParaRPr lang="it-IT" dirty="0"/>
          </a:p>
        </p:txBody>
      </p:sp>
      <p:sp>
        <p:nvSpPr>
          <p:cNvPr id="3" name="Segnaposto contenuto 2"/>
          <p:cNvSpPr>
            <a:spLocks noGrp="1"/>
          </p:cNvSpPr>
          <p:nvPr>
            <p:ph idx="1"/>
          </p:nvPr>
        </p:nvSpPr>
        <p:spPr>
          <a:xfrm>
            <a:off x="0" y="1052736"/>
            <a:ext cx="8892480" cy="2952328"/>
          </a:xfrm>
        </p:spPr>
        <p:txBody>
          <a:bodyPr/>
          <a:lstStyle/>
          <a:p>
            <a:pPr marL="0" indent="0" algn="just">
              <a:buNone/>
            </a:pPr>
            <a:r>
              <a:rPr lang="it-IT" sz="1800" i="1" dirty="0" smtClean="0"/>
              <a:t>Credo che tu leggerai queste parole quando io non ci sarò più. Per fortuna ci sono persone che mi aiutano. Può sembrare una cosa molto strana – assurda, considerata la situazione – ma mi fanno sentire piena di vita e di dignità. Uno di loro in particolare è molto simpatico, fa ridere, ha un senso dell’umorismo come il tuo, cioè una cosa rara e bellissima. Si può ridere quando si è sul punto di dire addio alla vita ? Si può, te lo assicuro, ed è una delle cose che ti restituiscono, appunto, la dignità perduta per la malattia, la paura, l’umiliazione  delle cure. Ricordo che dicevi: l’umorismo  è una virtù morale. E’ proprio vero.</a:t>
            </a:r>
          </a:p>
          <a:p>
            <a:pPr marL="0" indent="0" algn="just">
              <a:buNone/>
            </a:pPr>
            <a:r>
              <a:rPr lang="it-IT" sz="1800" i="1" dirty="0" smtClean="0"/>
              <a:t>Mentre scrivo questo messaggio, una lettera alla volta, sono in uno di quei momenti in cui il  tempo sembra fermarsi e racchiudere l’eternità. Come quando ci lanciammo insieme con il paracadute. Ricordi ?Tu e io abbiamo volato insieme. letteralmente.</a:t>
            </a:r>
            <a:endParaRPr lang="it-IT" sz="1800" i="1" dirty="0"/>
          </a:p>
        </p:txBody>
      </p:sp>
      <p:sp>
        <p:nvSpPr>
          <p:cNvPr id="4" name="AutoShape 2" descr="Gianrico Carofiglio: l'ultimo libro e tutti i suoi romanzi più bell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411760" y="4293096"/>
            <a:ext cx="4533900" cy="25649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6627667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p:txBody>
          <a:bodyPr/>
          <a:lstStyle/>
          <a:p>
            <a:endParaRPr lang="it-IT"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535488" y="1988840"/>
            <a:ext cx="4530080" cy="35989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220" name="Picture 4" descr="Natale in casa Cupiello - IL SOCCO E LA MASCHERA"/>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116632"/>
            <a:ext cx="4535488" cy="674136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038235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8194" name="Picture 2" descr="Luca Cupiello e il presepe"/>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474326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6512" y="0"/>
            <a:ext cx="934627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7272661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7504" y="476672"/>
            <a:ext cx="3384376" cy="56380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635896" y="2924944"/>
            <a:ext cx="5404903" cy="36709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3472393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99392"/>
            <a:ext cx="9144000" cy="6957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8788674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lstStyle/>
          <a:p>
            <a:r>
              <a:rPr lang="it-IT" b="1" dirty="0" smtClean="0"/>
              <a:t>Il sogno di mia madre</a:t>
            </a:r>
            <a:endParaRPr lang="it-IT" dirty="0"/>
          </a:p>
        </p:txBody>
      </p:sp>
      <p:sp>
        <p:nvSpPr>
          <p:cNvPr id="8" name="Segnaposto contenuto 7"/>
          <p:cNvSpPr>
            <a:spLocks noGrp="1"/>
          </p:cNvSpPr>
          <p:nvPr>
            <p:ph idx="1"/>
          </p:nvPr>
        </p:nvSpPr>
        <p:spPr>
          <a:xfrm>
            <a:off x="357158" y="1143000"/>
            <a:ext cx="8482042" cy="5486400"/>
          </a:xfrm>
        </p:spPr>
        <p:txBody>
          <a:bodyPr/>
          <a:lstStyle/>
          <a:p>
            <a:pPr algn="just">
              <a:buNone/>
            </a:pPr>
            <a:r>
              <a:rPr lang="it-IT" dirty="0" smtClean="0"/>
              <a:t>   </a:t>
            </a:r>
          </a:p>
          <a:p>
            <a:pPr algn="just">
              <a:buNone/>
            </a:pPr>
            <a:r>
              <a:rPr lang="it-IT" sz="2400" i="1" dirty="0" smtClean="0"/>
              <a:t>     “Mia madre dormiva. L’abbiamo svegliata. Il sogno doveva essere molto piacevole e tanto coinvolgente che non l’ha abbandonata, sebbene abbia parlato con noi con perfetto buon senso. Ci ha domandato se fuori c’era un temporale e le abbiamo detto di no. Le abbiamo chiesto come si sentiva e ci ha detto che stava molto bene. Ha chiesto a mio fratello </a:t>
            </a:r>
            <a:r>
              <a:rPr lang="it-IT" sz="2400" i="1" dirty="0" err="1" smtClean="0"/>
              <a:t>Agustin</a:t>
            </a:r>
            <a:r>
              <a:rPr lang="it-IT" sz="2400" i="1" dirty="0" smtClean="0"/>
              <a:t> come stavano i suoi figli, appena tornati dalle vacanze. </a:t>
            </a:r>
            <a:r>
              <a:rPr lang="it-IT" sz="2400" i="1" dirty="0" err="1" smtClean="0"/>
              <a:t>Agustin</a:t>
            </a:r>
            <a:r>
              <a:rPr lang="it-IT" sz="2400" i="1" dirty="0" smtClean="0"/>
              <a:t> le ha detto che sarebbero  stati da lui nel fine settimana e che avrebbero pranzato insieme. Mia madre gli ha chiesto se era già andato a fare la spesa per il pranzo e mio fratello le ha detto di sì.” </a:t>
            </a:r>
            <a:endParaRPr lang="it-IT" sz="2400" i="1" dirty="0"/>
          </a:p>
        </p:txBody>
      </p:sp>
    </p:spTree>
    <p:extLst>
      <p:ext uri="{BB962C8B-B14F-4D97-AF65-F5344CB8AC3E}">
        <p14:creationId xmlns:p14="http://schemas.microsoft.com/office/powerpoint/2010/main" xmlns="" val="21492065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t>Il sogno di mia madre</a:t>
            </a:r>
            <a:endParaRPr lang="it-IT" dirty="0"/>
          </a:p>
        </p:txBody>
      </p:sp>
      <p:sp>
        <p:nvSpPr>
          <p:cNvPr id="3" name="Segnaposto contenuto 2"/>
          <p:cNvSpPr>
            <a:spLocks noGrp="1"/>
          </p:cNvSpPr>
          <p:nvPr>
            <p:ph idx="1"/>
          </p:nvPr>
        </p:nvSpPr>
        <p:spPr>
          <a:xfrm>
            <a:off x="428596" y="1143000"/>
            <a:ext cx="8410604" cy="5486400"/>
          </a:xfrm>
        </p:spPr>
        <p:txBody>
          <a:bodyPr/>
          <a:lstStyle/>
          <a:p>
            <a:pPr algn="just">
              <a:buNone/>
            </a:pPr>
            <a:r>
              <a:rPr lang="it-IT" sz="2800" i="1" dirty="0" smtClean="0"/>
              <a:t>   </a:t>
            </a:r>
          </a:p>
          <a:p>
            <a:pPr algn="just">
              <a:buNone/>
            </a:pPr>
            <a:r>
              <a:rPr lang="it-IT" sz="2800" i="1" dirty="0" smtClean="0"/>
              <a:t>    “Io le ho detto che due giorni dopo sarei dovuto andare in Italia, per la promozione, ma che se lei voleva sarei rimasto a Madrid. Lei mi ha detto di andare, e di fare tutto quello che dovevo </a:t>
            </a:r>
            <a:r>
              <a:rPr lang="it-IT" sz="2800" i="1" dirty="0" err="1" smtClean="0"/>
              <a:t>fare…</a:t>
            </a:r>
            <a:r>
              <a:rPr lang="it-IT" sz="2800" i="1" dirty="0" smtClean="0"/>
              <a:t> E’ venuta un’infermiera e, oltre a dirci che il tempo della visita era terminato, ha annunciato a mia madre che le avrebbe portato il pranzo. Mamma ha commentato : “ Questo pranzo mi farà poco fumo in corpo”. Ho trovato quel commento bello e strano.</a:t>
            </a:r>
            <a:endParaRPr lang="it-IT" sz="2800" i="1" dirty="0"/>
          </a:p>
        </p:txBody>
      </p:sp>
    </p:spTree>
    <p:extLst>
      <p:ext uri="{BB962C8B-B14F-4D97-AF65-F5344CB8AC3E}">
        <p14:creationId xmlns:p14="http://schemas.microsoft.com/office/powerpoint/2010/main" xmlns="" val="372154979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t>Il sogno di mia madre</a:t>
            </a:r>
            <a:endParaRPr lang="it-IT" b="1" dirty="0"/>
          </a:p>
        </p:txBody>
      </p:sp>
      <p:sp>
        <p:nvSpPr>
          <p:cNvPr id="3" name="Segnaposto contenuto 2"/>
          <p:cNvSpPr>
            <a:spLocks noGrp="1"/>
          </p:cNvSpPr>
          <p:nvPr>
            <p:ph idx="1"/>
          </p:nvPr>
        </p:nvSpPr>
        <p:spPr>
          <a:xfrm>
            <a:off x="323528" y="1143000"/>
            <a:ext cx="8515672" cy="5486400"/>
          </a:xfrm>
        </p:spPr>
        <p:txBody>
          <a:bodyPr/>
          <a:lstStyle/>
          <a:p>
            <a:pPr>
              <a:buNone/>
            </a:pPr>
            <a:endParaRPr lang="it-IT" dirty="0" smtClean="0"/>
          </a:p>
          <a:p>
            <a:pPr>
              <a:buNone/>
            </a:pPr>
            <a:endParaRPr lang="it-IT" dirty="0" smtClean="0"/>
          </a:p>
          <a:p>
            <a:pPr>
              <a:buNone/>
            </a:pPr>
            <a:endParaRPr lang="it-IT" dirty="0" smtClean="0"/>
          </a:p>
          <a:p>
            <a:pPr>
              <a:buNone/>
            </a:pPr>
            <a:endParaRPr lang="it-IT" dirty="0"/>
          </a:p>
          <a:p>
            <a:pPr>
              <a:buNone/>
            </a:pPr>
            <a:r>
              <a:rPr lang="it-IT" dirty="0" smtClean="0"/>
              <a:t>“</a:t>
            </a:r>
            <a:r>
              <a:rPr lang="it-IT" i="1" dirty="0" smtClean="0"/>
              <a:t>Tre ore dopo moriva </a:t>
            </a:r>
            <a:r>
              <a:rPr lang="it-IT" dirty="0" smtClean="0"/>
              <a:t>”</a:t>
            </a:r>
            <a:endParaRPr lang="it-IT" dirty="0"/>
          </a:p>
        </p:txBody>
      </p:sp>
      <p:pic>
        <p:nvPicPr>
          <p:cNvPr id="33794" name="Picture 2" descr="L'ultimo sogno. Tutte le mie storie - Pedro Almodóvar - copertina"/>
          <p:cNvPicPr>
            <a:picLocks noChangeAspect="1" noChangeArrowheads="1"/>
          </p:cNvPicPr>
          <p:nvPr/>
        </p:nvPicPr>
        <p:blipFill>
          <a:blip r:embed="rId2"/>
          <a:srcRect/>
          <a:stretch>
            <a:fillRect/>
          </a:stretch>
        </p:blipFill>
        <p:spPr bwMode="auto">
          <a:xfrm>
            <a:off x="5004048" y="1340768"/>
            <a:ext cx="3528392" cy="5232580"/>
          </a:xfrm>
          <a:prstGeom prst="rect">
            <a:avLst/>
          </a:prstGeom>
          <a:noFill/>
        </p:spPr>
      </p:pic>
    </p:spTree>
    <p:extLst>
      <p:ext uri="{BB962C8B-B14F-4D97-AF65-F5344CB8AC3E}">
        <p14:creationId xmlns:p14="http://schemas.microsoft.com/office/powerpoint/2010/main" xmlns="" val="418162189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t>Come si moriva …</a:t>
            </a:r>
            <a:endParaRPr lang="it-IT" b="1" dirty="0"/>
          </a:p>
        </p:txBody>
      </p:sp>
      <p:sp>
        <p:nvSpPr>
          <p:cNvPr id="3" name="Segnaposto contenuto 2"/>
          <p:cNvSpPr>
            <a:spLocks noGrp="1"/>
          </p:cNvSpPr>
          <p:nvPr>
            <p:ph idx="1"/>
          </p:nvPr>
        </p:nvSpPr>
        <p:spPr>
          <a:xfrm>
            <a:off x="142844" y="1143000"/>
            <a:ext cx="8001056" cy="3143256"/>
          </a:xfrm>
        </p:spPr>
        <p:txBody>
          <a:bodyPr/>
          <a:lstStyle/>
          <a:p>
            <a:pPr algn="just">
              <a:buNone/>
            </a:pPr>
            <a:r>
              <a:rPr lang="it-IT" sz="2400" i="1" dirty="0" smtClean="0"/>
              <a:t>     “Faceva il bilancio consuntivo della sua vita, voleva raggranellare fuori dall’immenso mucchio di cenere delle passività le pagliuzze d’oro dei momenti felici … Ho </a:t>
            </a:r>
            <a:r>
              <a:rPr lang="it-IT" sz="2400" i="1" dirty="0" err="1" smtClean="0"/>
              <a:t>settantatré</a:t>
            </a:r>
            <a:r>
              <a:rPr lang="it-IT" sz="2400" i="1" dirty="0" smtClean="0"/>
              <a:t> anni, all’ingrosso ne avrò vissuto, veramente vissuto un totale di due...tre al massimo. E i dolori, la noia, quanto erano stati? Inutile sforzarsi a contare: tutto il resto, settant’anni “</a:t>
            </a:r>
            <a:endParaRPr lang="it-IT" sz="2400" dirty="0"/>
          </a:p>
        </p:txBody>
      </p:sp>
      <p:pic>
        <p:nvPicPr>
          <p:cNvPr id="38914" name="Picture 2" descr="Cercare l'oro col setaccio come nella miglior tradizione Old Wild West: in  Klondike? No, nel Monferrato - Turismo Italia News"/>
          <p:cNvPicPr>
            <a:picLocks noChangeAspect="1" noChangeArrowheads="1"/>
          </p:cNvPicPr>
          <p:nvPr/>
        </p:nvPicPr>
        <p:blipFill>
          <a:blip r:embed="rId2" cstate="print"/>
          <a:srcRect/>
          <a:stretch>
            <a:fillRect/>
          </a:stretch>
        </p:blipFill>
        <p:spPr bwMode="auto">
          <a:xfrm>
            <a:off x="4791960" y="4286256"/>
            <a:ext cx="4112100" cy="2428868"/>
          </a:xfrm>
          <a:prstGeom prst="rect">
            <a:avLst/>
          </a:prstGeom>
          <a:noFill/>
        </p:spPr>
      </p:pic>
      <p:pic>
        <p:nvPicPr>
          <p:cNvPr id="38916" name="Picture 4" descr="Il Gattopardo: monologo di Don Fabrizio sulla Sicilia - YouTube"/>
          <p:cNvPicPr>
            <a:picLocks noChangeAspect="1" noChangeArrowheads="1"/>
          </p:cNvPicPr>
          <p:nvPr/>
        </p:nvPicPr>
        <p:blipFill>
          <a:blip r:embed="rId3"/>
          <a:srcRect/>
          <a:stretch>
            <a:fillRect/>
          </a:stretch>
        </p:blipFill>
        <p:spPr bwMode="auto">
          <a:xfrm>
            <a:off x="285720" y="3952878"/>
            <a:ext cx="4143404" cy="2762246"/>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r>
              <a:rPr lang="it-IT" b="1" dirty="0" smtClean="0"/>
              <a:t>Come si moriva …</a:t>
            </a:r>
            <a:endParaRPr lang="it-IT" dirty="0"/>
          </a:p>
        </p:txBody>
      </p:sp>
      <p:sp>
        <p:nvSpPr>
          <p:cNvPr id="4" name="Segnaposto contenuto 3"/>
          <p:cNvSpPr>
            <a:spLocks noGrp="1"/>
          </p:cNvSpPr>
          <p:nvPr>
            <p:ph idx="1"/>
          </p:nvPr>
        </p:nvSpPr>
        <p:spPr>
          <a:xfrm>
            <a:off x="285720" y="1143000"/>
            <a:ext cx="8553480" cy="3143256"/>
          </a:xfrm>
        </p:spPr>
        <p:txBody>
          <a:bodyPr/>
          <a:lstStyle/>
          <a:p>
            <a:pPr algn="just">
              <a:buNone/>
            </a:pPr>
            <a:r>
              <a:rPr lang="it-IT" sz="1800" i="1" dirty="0" smtClean="0"/>
              <a:t>      Doveva avere avuto un’altra sincope perché si accorse a un tratto di essere disteso sul letto. Qualcuno gli teneva il polso: dalla finestra il riflesso spietato del mare lo accecava.. Fra il gruppetto ad un tratto si fece largo una giovane signora: snella, con un vestito marrone da viaggio ad ampia </a:t>
            </a:r>
            <a:r>
              <a:rPr lang="it-IT" sz="1800" i="1" dirty="0" err="1" smtClean="0"/>
              <a:t>tournure</a:t>
            </a:r>
            <a:r>
              <a:rPr lang="it-IT" sz="1800" i="1" dirty="0" smtClean="0"/>
              <a:t>, con un cappellino di paglia ornato da un velo che non riusciva a nascondere la maliziosa avvenenza del volto. Era lei la creatura bramata da sempre che veniva a prenderlo; strano che così giovane com’era si fosse arresa a lui; l’ora della partenza doveva essere vicina. Giunta faccia a faccia con lui sollevò il velo e così, pudica ma pronta ad essere posseduta, gli apparve più bella di come mai l’avesse intravista negli spazi stellari</a:t>
            </a:r>
            <a:r>
              <a:rPr lang="it-IT" sz="1800" dirty="0" smtClean="0"/>
              <a:t>. </a:t>
            </a:r>
            <a:endParaRPr lang="it-IT" sz="1800" dirty="0"/>
          </a:p>
        </p:txBody>
      </p:sp>
      <p:pic>
        <p:nvPicPr>
          <p:cNvPr id="37890" name="Picture 2" descr="Il Gattopardo - Giuseppe Tomasi di Lampedusa - Libro Feltrinelli 2009,  Universale economica | Libraccio.it"/>
          <p:cNvPicPr>
            <a:picLocks noChangeAspect="1" noChangeArrowheads="1"/>
          </p:cNvPicPr>
          <p:nvPr/>
        </p:nvPicPr>
        <p:blipFill>
          <a:blip r:embed="rId2"/>
          <a:srcRect/>
          <a:stretch>
            <a:fillRect/>
          </a:stretch>
        </p:blipFill>
        <p:spPr bwMode="auto">
          <a:xfrm>
            <a:off x="6143636" y="3786190"/>
            <a:ext cx="1905000" cy="2962276"/>
          </a:xfrm>
          <a:prstGeom prst="rect">
            <a:avLst/>
          </a:prstGeom>
          <a:noFill/>
        </p:spPr>
      </p:pic>
      <p:pic>
        <p:nvPicPr>
          <p:cNvPr id="37892" name="Picture 4" descr="Antologia critica - Il Cinema Ritrovato"/>
          <p:cNvPicPr>
            <a:picLocks noChangeAspect="1" noChangeArrowheads="1"/>
          </p:cNvPicPr>
          <p:nvPr/>
        </p:nvPicPr>
        <p:blipFill>
          <a:blip r:embed="rId3" cstate="print"/>
          <a:srcRect/>
          <a:stretch>
            <a:fillRect/>
          </a:stretch>
        </p:blipFill>
        <p:spPr bwMode="auto">
          <a:xfrm>
            <a:off x="428596" y="4714884"/>
            <a:ext cx="4887196" cy="1881157"/>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a:t>La </a:t>
            </a:r>
            <a:r>
              <a:rPr lang="it-IT" b="1"/>
              <a:t>perdita </a:t>
            </a:r>
            <a:r>
              <a:rPr lang="it-IT" b="1" smtClean="0"/>
              <a:t>inconsapevole…</a:t>
            </a:r>
            <a:endParaRPr lang="it-IT" dirty="0"/>
          </a:p>
        </p:txBody>
      </p:sp>
      <p:sp>
        <p:nvSpPr>
          <p:cNvPr id="3" name="Segnaposto contenuto 2"/>
          <p:cNvSpPr>
            <a:spLocks noGrp="1"/>
          </p:cNvSpPr>
          <p:nvPr>
            <p:ph idx="1"/>
          </p:nvPr>
        </p:nvSpPr>
        <p:spPr>
          <a:xfrm>
            <a:off x="1115616" y="1124744"/>
            <a:ext cx="7723584" cy="3384376"/>
          </a:xfrm>
        </p:spPr>
        <p:txBody>
          <a:bodyPr/>
          <a:lstStyle/>
          <a:p>
            <a:pPr marL="0" indent="0" algn="just">
              <a:buNone/>
            </a:pPr>
            <a:r>
              <a:rPr lang="it-IT" sz="1600" i="1" dirty="0" smtClean="0"/>
              <a:t>Non ti dico: non essere triste per questo addio. Sarebbe una frase stupida. Sarai triste, ma la tristezza, a volte ne abbiamo parlato, è anche una cosa bella. Saperla provare è una condizione per la gioia. Però voglio che tu sappia che non ho paura in questo momento. E mi sento libera, e forte, nonostante la fragilità del mio corpo.</a:t>
            </a:r>
          </a:p>
          <a:p>
            <a:pPr marL="0" indent="0" algn="just">
              <a:buNone/>
            </a:pPr>
            <a:r>
              <a:rPr lang="it-IT" sz="1600" i="1" dirty="0" smtClean="0"/>
              <a:t>Questa lettera è il mio modo di dirti, tardi, quanto ti ho amato. Uno potrebbe chiedere: perché sei andata via, allora ? Domanda che tante volte mi sono posta e alla quale non ho mai saputo dare una risposta convincente. Non c’è stato un solo giorno passato con te in cui io mi sia annoiata. Non un solo giorno.</a:t>
            </a:r>
          </a:p>
          <a:p>
            <a:pPr marL="0" indent="0" algn="just">
              <a:buNone/>
            </a:pPr>
            <a:r>
              <a:rPr lang="it-IT" sz="1600" i="1" dirty="0" smtClean="0"/>
              <a:t>Non rispondere a questa mail. Questo indirizzo è nato ieri (un piccolo vezzo, lo hai capito, il nome di Catherine </a:t>
            </a:r>
            <a:r>
              <a:rPr lang="it-IT" sz="1600" i="1" dirty="0" err="1" smtClean="0"/>
              <a:t>Earnshaw</a:t>
            </a:r>
            <a:r>
              <a:rPr lang="it-IT" sz="1600" i="1" dirty="0" smtClean="0"/>
              <a:t>, una delle mie eroine preferite) e, come me, scomparirà.</a:t>
            </a:r>
          </a:p>
          <a:p>
            <a:pPr marL="0" indent="0" algn="just">
              <a:buNone/>
            </a:pPr>
            <a:r>
              <a:rPr lang="it-IT" sz="1600" i="1" dirty="0" smtClean="0"/>
              <a:t>Io davvero penso e credo che ci rivedremo un giorno, lì fuori.</a:t>
            </a:r>
          </a:p>
          <a:p>
            <a:pPr marL="0" indent="0" algn="just">
              <a:buNone/>
            </a:pPr>
            <a:r>
              <a:rPr lang="it-IT" sz="1600" i="1" dirty="0" smtClean="0"/>
              <a:t>Con amore,</a:t>
            </a:r>
          </a:p>
          <a:p>
            <a:pPr marL="0" indent="0" algn="just">
              <a:buNone/>
            </a:pPr>
            <a:r>
              <a:rPr lang="it-IT" sz="1600" i="1" dirty="0"/>
              <a:t> </a:t>
            </a:r>
            <a:r>
              <a:rPr lang="it-IT" sz="1600" i="1" dirty="0" smtClean="0"/>
              <a:t>                      Margherita</a:t>
            </a:r>
            <a:endParaRPr lang="it-IT" sz="1600" i="1"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644008" y="4425306"/>
            <a:ext cx="4017248" cy="23485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19794440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solidFill>
                  <a:schemeClr val="tx1"/>
                </a:solidFill>
              </a:rPr>
              <a:t>Come si muore …</a:t>
            </a:r>
            <a:endParaRPr lang="it-IT" b="1" dirty="0">
              <a:solidFill>
                <a:schemeClr val="tx1"/>
              </a:solidFill>
            </a:endParaRPr>
          </a:p>
        </p:txBody>
      </p:sp>
      <p:sp>
        <p:nvSpPr>
          <p:cNvPr id="3" name="Segnaposto contenuto 2"/>
          <p:cNvSpPr>
            <a:spLocks noGrp="1"/>
          </p:cNvSpPr>
          <p:nvPr>
            <p:ph idx="1"/>
          </p:nvPr>
        </p:nvSpPr>
        <p:spPr>
          <a:xfrm>
            <a:off x="2987824" y="4005064"/>
            <a:ext cx="5832648" cy="2624336"/>
          </a:xfrm>
        </p:spPr>
        <p:txBody>
          <a:bodyPr/>
          <a:lstStyle/>
          <a:p>
            <a:pPr algn="just"/>
            <a:r>
              <a:rPr lang="it-IT" sz="2000" dirty="0" smtClean="0"/>
              <a:t>«- Però, certo, che tentassero di rianimare uno in corridoio era improbabile, no, Ampelio ?</a:t>
            </a:r>
          </a:p>
          <a:p>
            <a:pPr algn="just"/>
            <a:r>
              <a:rPr lang="it-IT" sz="2000" dirty="0" smtClean="0"/>
              <a:t>- Lo dici te. Ormai i reparti d’intensiva dice son tutti per il </a:t>
            </a:r>
            <a:r>
              <a:rPr lang="it-IT" sz="2000" dirty="0" err="1" smtClean="0"/>
              <a:t>virusse</a:t>
            </a:r>
            <a:r>
              <a:rPr lang="it-IT" sz="2000" dirty="0" smtClean="0"/>
              <a:t>, se </a:t>
            </a:r>
            <a:r>
              <a:rPr lang="it-IT" sz="2000" dirty="0" err="1" smtClean="0"/>
              <a:t>ciai</a:t>
            </a:r>
            <a:r>
              <a:rPr lang="it-IT" sz="2000" dirty="0" smtClean="0"/>
              <a:t> un infarto e basta ti mettano su una lettiga e ogni tanto passa un dottore a chiederti come stai. Se non rispondi </a:t>
            </a:r>
            <a:r>
              <a:rPr lang="it-IT" sz="2000" dirty="0" err="1" smtClean="0"/>
              <a:t>vor</a:t>
            </a:r>
            <a:r>
              <a:rPr lang="it-IT" sz="2000" dirty="0" smtClean="0"/>
              <a:t> dì che possono liberare la lettiga»</a:t>
            </a:r>
            <a:endParaRPr lang="it-IT" sz="2000" dirty="0"/>
          </a:p>
        </p:txBody>
      </p:sp>
      <p:pic>
        <p:nvPicPr>
          <p:cNvPr id="4" name="Picture 2" descr="C'è un «dopo» la Terapia intensiva- Corriere.it"/>
          <p:cNvPicPr>
            <a:picLocks noChangeAspect="1" noChangeArrowheads="1"/>
          </p:cNvPicPr>
          <p:nvPr/>
        </p:nvPicPr>
        <p:blipFill>
          <a:blip r:embed="rId2"/>
          <a:srcRect/>
          <a:stretch>
            <a:fillRect/>
          </a:stretch>
        </p:blipFill>
        <p:spPr bwMode="auto">
          <a:xfrm>
            <a:off x="1907704" y="1340768"/>
            <a:ext cx="5101535" cy="2592288"/>
          </a:xfrm>
          <a:prstGeom prst="rect">
            <a:avLst/>
          </a:prstGeom>
          <a:noFill/>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1520" y="4134357"/>
            <a:ext cx="1963026" cy="27089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t>Morte = perdita ?</a:t>
            </a:r>
            <a:endParaRPr lang="it-IT" b="1" dirty="0"/>
          </a:p>
        </p:txBody>
      </p:sp>
      <p:sp>
        <p:nvSpPr>
          <p:cNvPr id="3" name="Segnaposto contenuto 2"/>
          <p:cNvSpPr>
            <a:spLocks noGrp="1"/>
          </p:cNvSpPr>
          <p:nvPr>
            <p:ph idx="1"/>
          </p:nvPr>
        </p:nvSpPr>
        <p:spPr/>
        <p:txBody>
          <a:bodyPr/>
          <a:lstStyle/>
          <a:p>
            <a:endParaRPr lang="it-IT" dirty="0" smtClean="0"/>
          </a:p>
          <a:p>
            <a:r>
              <a:rPr lang="it-IT" dirty="0" smtClean="0"/>
              <a:t>Religioni Abramitiche: passaggio dalla vita terrena alla vita eterna;</a:t>
            </a:r>
          </a:p>
          <a:p>
            <a:r>
              <a:rPr lang="it-IT" dirty="0" smtClean="0"/>
              <a:t>Buddismo: La morte rappresenta la prima fase di un nuovo ciclo;</a:t>
            </a:r>
          </a:p>
          <a:p>
            <a:r>
              <a:rPr lang="it-IT" dirty="0" smtClean="0"/>
              <a:t>Induismo : </a:t>
            </a:r>
            <a:r>
              <a:rPr lang="it-IT" dirty="0"/>
              <a:t>quando una persona muore, la sua anima vive in un ciclo continuo di nascita, morte e </a:t>
            </a:r>
            <a:r>
              <a:rPr lang="it-IT" dirty="0" smtClean="0"/>
              <a:t>rinascita;</a:t>
            </a:r>
          </a:p>
          <a:p>
            <a:endParaRPr lang="it-IT"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a:off x="107504" y="1052736"/>
            <a:ext cx="4392488" cy="5576664"/>
          </a:xfrm>
        </p:spPr>
        <p:txBody>
          <a:bodyPr/>
          <a:lstStyle/>
          <a:p>
            <a:pPr marL="0" indent="0">
              <a:buNone/>
            </a:pPr>
            <a:endParaRPr lang="it-IT" sz="2400" dirty="0" smtClean="0">
              <a:solidFill>
                <a:srgbClr val="333333"/>
              </a:solidFill>
              <a:latin typeface="Lato"/>
            </a:endParaRPr>
          </a:p>
          <a:p>
            <a:pPr marL="0" indent="0">
              <a:buNone/>
            </a:pPr>
            <a:r>
              <a:rPr lang="it-IT" sz="2400" i="1" dirty="0" smtClean="0">
                <a:solidFill>
                  <a:srgbClr val="333333"/>
                </a:solidFill>
                <a:latin typeface="Lato"/>
              </a:rPr>
              <a:t>“</a:t>
            </a:r>
            <a:r>
              <a:rPr lang="it-IT" sz="2400" i="1" dirty="0">
                <a:solidFill>
                  <a:srgbClr val="333333"/>
                </a:solidFill>
                <a:latin typeface="Lato"/>
              </a:rPr>
              <a:t>Appoggiato al camino, il dottor </a:t>
            </a:r>
            <a:r>
              <a:rPr lang="it-IT" sz="2400" i="1" dirty="0" err="1">
                <a:solidFill>
                  <a:srgbClr val="333333"/>
                </a:solidFill>
                <a:latin typeface="Lato"/>
              </a:rPr>
              <a:t>Postumus</a:t>
            </a:r>
            <a:r>
              <a:rPr lang="it-IT" sz="2400" i="1" dirty="0">
                <a:solidFill>
                  <a:srgbClr val="333333"/>
                </a:solidFill>
                <a:latin typeface="Lato"/>
              </a:rPr>
              <a:t> teneva la testa china. E accanto alla finestra stavano ritte due donne in nero, due vecchie che erano sempre presenti quando moriva qualcuno in città e che venivano chiamate “le becchine”. Piangevano entrambe, con il fazzoletto in mano, ed erano già vestite a lutto!”.</a:t>
            </a:r>
            <a:endParaRPr lang="it-IT" sz="2400" i="1" dirty="0"/>
          </a:p>
          <a:p>
            <a:endParaRPr lang="it-IT" dirty="0"/>
          </a:p>
        </p:txBody>
      </p:sp>
      <p:pic>
        <p:nvPicPr>
          <p:cNvPr id="1026" name="Picture 2" descr="Il borgomastro di Furnes - Georges Simenon - copertina"/>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716016" y="332656"/>
            <a:ext cx="4176464" cy="60138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23106330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ctrTitle"/>
          </p:nvPr>
        </p:nvSpPr>
        <p:spPr/>
        <p:txBody>
          <a:bodyPr/>
          <a:lstStyle/>
          <a:p>
            <a:endParaRPr lang="it-IT"/>
          </a:p>
        </p:txBody>
      </p:sp>
      <p:sp>
        <p:nvSpPr>
          <p:cNvPr id="8" name="Sottotitolo 7"/>
          <p:cNvSpPr>
            <a:spLocks noGrp="1"/>
          </p:cNvSpPr>
          <p:nvPr>
            <p:ph type="subTitle" idx="1"/>
          </p:nvPr>
        </p:nvSpPr>
        <p:spPr/>
        <p:txBody>
          <a:bodyPr/>
          <a:lstStyle/>
          <a:p>
            <a:endParaRPr lang="it-IT"/>
          </a:p>
        </p:txBody>
      </p:sp>
      <p:pic>
        <p:nvPicPr>
          <p:cNvPr id="28674" name="Picture 2" descr="Prefica - Wikipedia"/>
          <p:cNvPicPr>
            <a:picLocks noChangeAspect="1" noChangeArrowheads="1"/>
          </p:cNvPicPr>
          <p:nvPr/>
        </p:nvPicPr>
        <p:blipFill>
          <a:blip r:embed="rId2"/>
          <a:srcRect/>
          <a:stretch>
            <a:fillRect/>
          </a:stretch>
        </p:blipFill>
        <p:spPr bwMode="auto">
          <a:xfrm>
            <a:off x="214282" y="142852"/>
            <a:ext cx="8715436" cy="6500834"/>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err="1" smtClean="0"/>
              <a:t>Moroloi</a:t>
            </a:r>
            <a:endParaRPr lang="it-IT" b="1" dirty="0"/>
          </a:p>
        </p:txBody>
      </p:sp>
      <p:sp>
        <p:nvSpPr>
          <p:cNvPr id="3" name="Segnaposto contenuto 2"/>
          <p:cNvSpPr>
            <a:spLocks noGrp="1"/>
          </p:cNvSpPr>
          <p:nvPr>
            <p:ph idx="1"/>
          </p:nvPr>
        </p:nvSpPr>
        <p:spPr>
          <a:xfrm>
            <a:off x="1214414" y="2000240"/>
            <a:ext cx="7624786" cy="4629160"/>
          </a:xfrm>
        </p:spPr>
        <p:txBody>
          <a:bodyPr/>
          <a:lstStyle/>
          <a:p>
            <a:r>
              <a:rPr lang="it-IT" dirty="0" smtClean="0"/>
              <a:t>Il pianto funebre, nella Magna Grecia, imponeva la disperazione;</a:t>
            </a:r>
          </a:p>
          <a:p>
            <a:r>
              <a:rPr lang="it-IT" dirty="0" smtClean="0"/>
              <a:t>Rappresentazione teatrale del dolore;</a:t>
            </a:r>
          </a:p>
          <a:p>
            <a:r>
              <a:rPr lang="it-IT" dirty="0" smtClean="0"/>
              <a:t>Le </a:t>
            </a:r>
            <a:r>
              <a:rPr lang="it-IT" dirty="0" err="1" smtClean="0"/>
              <a:t>chiangemuerte</a:t>
            </a:r>
            <a:r>
              <a:rPr lang="it-IT" dirty="0" smtClean="0"/>
              <a:t>;</a:t>
            </a:r>
          </a:p>
          <a:p>
            <a:r>
              <a:rPr lang="it-IT" dirty="0" smtClean="0"/>
              <a:t>Le mamme calabresi … </a:t>
            </a:r>
          </a:p>
          <a:p>
            <a:r>
              <a:rPr lang="it-IT" dirty="0" smtClean="0"/>
              <a:t>Le donne di Vico Pentite, a Taranto … </a:t>
            </a:r>
            <a:endParaRPr lang="it-IT"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a:off x="990600" y="1143000"/>
            <a:ext cx="7848600" cy="3357570"/>
          </a:xfrm>
        </p:spPr>
        <p:txBody>
          <a:bodyPr/>
          <a:lstStyle/>
          <a:p>
            <a:pPr>
              <a:buNone/>
            </a:pPr>
            <a:r>
              <a:rPr lang="it-IT" sz="2800" i="1" dirty="0" smtClean="0"/>
              <a:t>    “T’</a:t>
            </a:r>
            <a:r>
              <a:rPr lang="it-IT" sz="2800" i="1" dirty="0" err="1" smtClean="0"/>
              <a:t>aspètte</a:t>
            </a:r>
            <a:r>
              <a:rPr lang="it-IT" sz="2800" i="1" dirty="0" smtClean="0"/>
              <a:t> </a:t>
            </a:r>
            <a:r>
              <a:rPr lang="it-IT" sz="2800" i="1" dirty="0" err="1" smtClean="0"/>
              <a:t>figghie</a:t>
            </a:r>
            <a:r>
              <a:rPr lang="it-IT" sz="2800" i="1" dirty="0" smtClean="0"/>
              <a:t> </a:t>
            </a:r>
            <a:r>
              <a:rPr lang="it-IT" sz="2800" i="1" dirty="0" err="1" smtClean="0"/>
              <a:t>mije</a:t>
            </a:r>
            <a:r>
              <a:rPr lang="it-IT" sz="2800" i="1" dirty="0" smtClean="0"/>
              <a:t> ‘</a:t>
            </a:r>
            <a:r>
              <a:rPr lang="it-IT" sz="2800" i="1" dirty="0" err="1" smtClean="0"/>
              <a:t>nzìgne</a:t>
            </a:r>
            <a:r>
              <a:rPr lang="it-IT" sz="2800" i="1" dirty="0" smtClean="0"/>
              <a:t> a le </a:t>
            </a:r>
            <a:r>
              <a:rPr lang="it-IT" sz="2800" i="1" dirty="0" err="1" smtClean="0"/>
              <a:t>trète</a:t>
            </a:r>
            <a:r>
              <a:rPr lang="it-IT" sz="2800" i="1" dirty="0" smtClean="0"/>
              <a:t>,</a:t>
            </a:r>
          </a:p>
          <a:p>
            <a:pPr>
              <a:buNone/>
            </a:pPr>
            <a:r>
              <a:rPr lang="it-IT" sz="2800" i="1" dirty="0" smtClean="0"/>
              <a:t>    ma </a:t>
            </a:r>
            <a:r>
              <a:rPr lang="it-IT" sz="2800" i="1" dirty="0" err="1" smtClean="0"/>
              <a:t>quanne</a:t>
            </a:r>
            <a:r>
              <a:rPr lang="it-IT" sz="2800" i="1" dirty="0" smtClean="0"/>
              <a:t> </a:t>
            </a:r>
            <a:r>
              <a:rPr lang="it-IT" sz="2800" i="1" dirty="0" err="1" smtClean="0"/>
              <a:t>vèche</a:t>
            </a:r>
            <a:r>
              <a:rPr lang="it-IT" sz="2800" i="1" dirty="0" smtClean="0"/>
              <a:t> </a:t>
            </a:r>
            <a:r>
              <a:rPr lang="it-IT" sz="2800" i="1" dirty="0" err="1" smtClean="0"/>
              <a:t>ca</a:t>
            </a:r>
            <a:r>
              <a:rPr lang="it-IT" sz="2800" i="1" dirty="0" smtClean="0"/>
              <a:t> no’</a:t>
            </a:r>
            <a:r>
              <a:rPr lang="it-IT" sz="2800" i="1" dirty="0" err="1" smtClean="0"/>
              <a:t>nge</a:t>
            </a:r>
            <a:r>
              <a:rPr lang="it-IT" sz="2800" i="1" dirty="0" smtClean="0"/>
              <a:t> </a:t>
            </a:r>
            <a:r>
              <a:rPr lang="it-IT" sz="2800" i="1" dirty="0" err="1" smtClean="0"/>
              <a:t>aviène</a:t>
            </a:r>
            <a:r>
              <a:rPr lang="it-IT" sz="2800" i="1" dirty="0" smtClean="0"/>
              <a:t>,</a:t>
            </a:r>
          </a:p>
          <a:p>
            <a:pPr>
              <a:buNone/>
            </a:pPr>
            <a:r>
              <a:rPr lang="it-IT" sz="2800" i="1" dirty="0" smtClean="0"/>
              <a:t>    allora </a:t>
            </a:r>
            <a:r>
              <a:rPr lang="it-IT" sz="2800" i="1" dirty="0" err="1" smtClean="0"/>
              <a:t>hagghia</a:t>
            </a:r>
            <a:r>
              <a:rPr lang="it-IT" sz="2800" i="1" dirty="0" smtClean="0"/>
              <a:t> mettere </a:t>
            </a:r>
            <a:r>
              <a:rPr lang="it-IT" sz="2800" i="1" dirty="0" err="1" smtClean="0"/>
              <a:t>sottasuse</a:t>
            </a:r>
            <a:endParaRPr lang="it-IT" sz="2800" i="1" dirty="0" smtClean="0"/>
          </a:p>
          <a:p>
            <a:pPr>
              <a:buNone/>
            </a:pPr>
            <a:r>
              <a:rPr lang="it-IT" sz="2800" i="1" dirty="0" smtClean="0"/>
              <a:t>    ‘a case, l’</a:t>
            </a:r>
            <a:r>
              <a:rPr lang="it-IT" sz="2800" i="1" dirty="0" err="1" smtClean="0"/>
              <a:t>urtàle</a:t>
            </a:r>
            <a:r>
              <a:rPr lang="it-IT" sz="2800" i="1" dirty="0" smtClean="0"/>
              <a:t> e ‘u </a:t>
            </a:r>
            <a:r>
              <a:rPr lang="it-IT" sz="2800" i="1" dirty="0" err="1" smtClean="0"/>
              <a:t>larie</a:t>
            </a:r>
            <a:endParaRPr lang="it-IT" sz="2800" i="1" dirty="0" smtClean="0"/>
          </a:p>
          <a:p>
            <a:pPr>
              <a:buNone/>
            </a:pPr>
            <a:r>
              <a:rPr lang="it-IT" sz="2800" i="1" dirty="0" smtClean="0"/>
              <a:t>    e </a:t>
            </a:r>
            <a:r>
              <a:rPr lang="it-IT" sz="2800" i="1" dirty="0" err="1" smtClean="0"/>
              <a:t>hagghia</a:t>
            </a:r>
            <a:r>
              <a:rPr lang="it-IT" sz="2800" i="1" dirty="0" smtClean="0"/>
              <a:t> </a:t>
            </a:r>
            <a:r>
              <a:rPr lang="it-IT" sz="2800" i="1" dirty="0" err="1" smtClean="0"/>
              <a:t>lucculà</a:t>
            </a:r>
            <a:r>
              <a:rPr lang="it-IT" sz="2800" i="1" dirty="0" smtClean="0"/>
              <a:t> </a:t>
            </a:r>
            <a:r>
              <a:rPr lang="it-IT" sz="2800" i="1" dirty="0" err="1" smtClean="0"/>
              <a:t>pe</a:t>
            </a:r>
            <a:r>
              <a:rPr lang="it-IT" sz="2800" i="1" dirty="0" smtClean="0"/>
              <a:t> </a:t>
            </a:r>
            <a:r>
              <a:rPr lang="it-IT" sz="2800" i="1" dirty="0" err="1" smtClean="0"/>
              <a:t>sembre</a:t>
            </a:r>
            <a:r>
              <a:rPr lang="it-IT" sz="2800" i="1" dirty="0" smtClean="0"/>
              <a:t>, ci no’</a:t>
            </a:r>
            <a:r>
              <a:rPr lang="it-IT" sz="2800" i="1" dirty="0" err="1" smtClean="0"/>
              <a:t>nge</a:t>
            </a:r>
            <a:r>
              <a:rPr lang="it-IT" sz="2800" i="1" dirty="0" smtClean="0"/>
              <a:t>   </a:t>
            </a:r>
          </a:p>
          <a:p>
            <a:pPr>
              <a:buNone/>
            </a:pPr>
            <a:r>
              <a:rPr lang="it-IT" sz="2800" i="1" dirty="0" smtClean="0"/>
              <a:t>    </a:t>
            </a:r>
            <a:r>
              <a:rPr lang="it-IT" sz="2800" i="1" dirty="0" err="1" smtClean="0"/>
              <a:t>aviène</a:t>
            </a:r>
            <a:r>
              <a:rPr lang="it-IT" sz="2800" i="1" dirty="0" smtClean="0"/>
              <a:t>”</a:t>
            </a:r>
            <a:endParaRPr lang="it-IT" sz="2800" i="1" dirty="0"/>
          </a:p>
        </p:txBody>
      </p:sp>
      <p:sp>
        <p:nvSpPr>
          <p:cNvPr id="4" name="Rettangolo 3"/>
          <p:cNvSpPr/>
          <p:nvPr/>
        </p:nvSpPr>
        <p:spPr>
          <a:xfrm>
            <a:off x="142844" y="6245154"/>
            <a:ext cx="6715156" cy="276999"/>
          </a:xfrm>
          <a:prstGeom prst="rect">
            <a:avLst/>
          </a:prstGeom>
        </p:spPr>
        <p:txBody>
          <a:bodyPr wrap="square">
            <a:spAutoFit/>
          </a:bodyPr>
          <a:lstStyle/>
          <a:p>
            <a:r>
              <a:rPr lang="it-IT" sz="1200" dirty="0" smtClean="0"/>
              <a:t>https://tarantodintorni.blogspot.com/2013/11/le-chiangemuerte.html</a:t>
            </a:r>
            <a:endParaRPr lang="it-IT" sz="1200" dirty="0"/>
          </a:p>
        </p:txBody>
      </p:sp>
      <p:pic>
        <p:nvPicPr>
          <p:cNvPr id="30722" name="Picture 2" descr="Ucraina, le madri russe chiamano i numeri verdi ucraini: «I nostri figli  sono morti?»"/>
          <p:cNvPicPr>
            <a:picLocks noChangeAspect="1" noChangeArrowheads="1"/>
          </p:cNvPicPr>
          <p:nvPr/>
        </p:nvPicPr>
        <p:blipFill>
          <a:blip r:embed="rId2"/>
          <a:srcRect/>
          <a:stretch>
            <a:fillRect/>
          </a:stretch>
        </p:blipFill>
        <p:spPr bwMode="auto">
          <a:xfrm>
            <a:off x="5143503" y="4000504"/>
            <a:ext cx="3929175" cy="2643206"/>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a:off x="2285984" y="1143000"/>
            <a:ext cx="6553216" cy="5486400"/>
          </a:xfrm>
        </p:spPr>
        <p:txBody>
          <a:bodyPr/>
          <a:lstStyle/>
          <a:p>
            <a:pPr>
              <a:buNone/>
            </a:pPr>
            <a:r>
              <a:rPr lang="it-IT" i="1" dirty="0" smtClean="0"/>
              <a:t>   </a:t>
            </a:r>
          </a:p>
          <a:p>
            <a:pPr>
              <a:buNone/>
            </a:pPr>
            <a:r>
              <a:rPr lang="it-IT" i="1" dirty="0" smtClean="0"/>
              <a:t>   “Signore, m’è </a:t>
            </a:r>
            <a:r>
              <a:rPr lang="it-IT" i="1" dirty="0" err="1" smtClean="0"/>
              <a:t>lassàte</a:t>
            </a:r>
            <a:r>
              <a:rPr lang="it-IT" i="1" dirty="0" smtClean="0"/>
              <a:t> </a:t>
            </a:r>
            <a:r>
              <a:rPr lang="it-IT" i="1" dirty="0" err="1" smtClean="0"/>
              <a:t>nu</a:t>
            </a:r>
            <a:r>
              <a:rPr lang="it-IT" i="1" dirty="0" smtClean="0"/>
              <a:t> chile e t’è </a:t>
            </a:r>
            <a:r>
              <a:rPr lang="it-IT" i="1" dirty="0" err="1" smtClean="0"/>
              <a:t>pigghiàte</a:t>
            </a:r>
            <a:r>
              <a:rPr lang="it-IT" i="1" dirty="0" smtClean="0"/>
              <a:t> </a:t>
            </a:r>
            <a:r>
              <a:rPr lang="it-IT" i="1" dirty="0" err="1" smtClean="0"/>
              <a:t>nu</a:t>
            </a:r>
            <a:r>
              <a:rPr lang="it-IT" i="1" dirty="0" smtClean="0"/>
              <a:t> </a:t>
            </a:r>
            <a:r>
              <a:rPr lang="it-IT" i="1" dirty="0" err="1" smtClean="0"/>
              <a:t>quindàle</a:t>
            </a:r>
            <a:r>
              <a:rPr lang="it-IT" i="1" dirty="0" smtClean="0"/>
              <a:t>” </a:t>
            </a:r>
            <a:endParaRPr lang="it-IT" i="1" dirty="0"/>
          </a:p>
        </p:txBody>
      </p:sp>
      <p:pic>
        <p:nvPicPr>
          <p:cNvPr id="32770" name="Picture 2" descr="https://maternita360.it/wp-content/uploads/madre-muerta-696x411.jpg"/>
          <p:cNvPicPr>
            <a:picLocks noChangeAspect="1" noChangeArrowheads="1"/>
          </p:cNvPicPr>
          <p:nvPr/>
        </p:nvPicPr>
        <p:blipFill>
          <a:blip r:embed="rId2"/>
          <a:srcRect/>
          <a:stretch>
            <a:fillRect/>
          </a:stretch>
        </p:blipFill>
        <p:spPr bwMode="auto">
          <a:xfrm>
            <a:off x="214282" y="3571876"/>
            <a:ext cx="6629400" cy="3143248"/>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Il pianto gestuale</a:t>
            </a:r>
            <a:endParaRPr lang="it-IT" dirty="0"/>
          </a:p>
        </p:txBody>
      </p:sp>
      <p:sp>
        <p:nvSpPr>
          <p:cNvPr id="3" name="Segnaposto contenuto 2"/>
          <p:cNvSpPr>
            <a:spLocks noGrp="1"/>
          </p:cNvSpPr>
          <p:nvPr>
            <p:ph idx="1"/>
          </p:nvPr>
        </p:nvSpPr>
        <p:spPr/>
        <p:txBody>
          <a:bodyPr/>
          <a:lstStyle/>
          <a:p>
            <a:r>
              <a:rPr lang="it-IT" dirty="0" smtClean="0"/>
              <a:t>Logica dell’ingaggio;</a:t>
            </a:r>
          </a:p>
          <a:p>
            <a:r>
              <a:rPr lang="it-IT" dirty="0" smtClean="0"/>
              <a:t>Le più capaci = le più costose;</a:t>
            </a:r>
          </a:p>
          <a:p>
            <a:r>
              <a:rPr lang="it-IT" dirty="0" smtClean="0"/>
              <a:t>Altri gesti di superstizione;</a:t>
            </a:r>
          </a:p>
          <a:p>
            <a:r>
              <a:rPr lang="it-IT" dirty="0" smtClean="0"/>
              <a:t>La morte improvvisa o la </a:t>
            </a:r>
            <a:r>
              <a:rPr lang="it-IT" dirty="0" err="1" smtClean="0"/>
              <a:t>Sudden</a:t>
            </a:r>
            <a:r>
              <a:rPr lang="it-IT" dirty="0" smtClean="0"/>
              <a:t> Death venivano pensate come causate dalla sfortuna;</a:t>
            </a:r>
          </a:p>
          <a:p>
            <a:endParaRPr lang="it-IT" dirty="0" smtClean="0"/>
          </a:p>
          <a:p>
            <a:endParaRPr lang="it-IT" dirty="0"/>
          </a:p>
        </p:txBody>
      </p:sp>
      <p:pic>
        <p:nvPicPr>
          <p:cNvPr id="29698" name="Picture 2" descr="https://thedailycases.com/wp-content/uploads/2017/11/download-2.jpg"/>
          <p:cNvPicPr>
            <a:picLocks noChangeAspect="1" noChangeArrowheads="1"/>
          </p:cNvPicPr>
          <p:nvPr/>
        </p:nvPicPr>
        <p:blipFill>
          <a:blip r:embed="rId2"/>
          <a:srcRect/>
          <a:stretch>
            <a:fillRect/>
          </a:stretch>
        </p:blipFill>
        <p:spPr bwMode="auto">
          <a:xfrm>
            <a:off x="3857620" y="4500570"/>
            <a:ext cx="4105252" cy="2143140"/>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a:off x="3779912" y="1143000"/>
            <a:ext cx="5059288" cy="5486400"/>
          </a:xfrm>
        </p:spPr>
        <p:txBody>
          <a:bodyPr/>
          <a:lstStyle/>
          <a:p>
            <a:pPr marL="0" indent="0" algn="just">
              <a:buNone/>
            </a:pPr>
            <a:r>
              <a:rPr lang="it-IT" sz="2800" dirty="0" smtClean="0"/>
              <a:t>«La donna che l’aveva accolta gridò per interromperla, mentre gli altri arretravano pronunciando scongiuri a mezza voce. – Stava morendo … lo ha detto anche il dottore!</a:t>
            </a:r>
          </a:p>
          <a:p>
            <a:pPr marL="0" indent="0" algn="just">
              <a:buNone/>
            </a:pPr>
            <a:r>
              <a:rPr lang="it-IT" sz="2800" dirty="0" smtClean="0"/>
              <a:t>L’</a:t>
            </a:r>
            <a:r>
              <a:rPr lang="it-IT" sz="2800" dirty="0" err="1" smtClean="0"/>
              <a:t>accabadora</a:t>
            </a:r>
            <a:r>
              <a:rPr lang="it-IT" sz="2800" dirty="0" smtClean="0"/>
              <a:t> non mutò espressione, né tono.</a:t>
            </a:r>
          </a:p>
          <a:p>
            <a:pPr marL="0" indent="0" algn="just">
              <a:buNone/>
            </a:pPr>
            <a:r>
              <a:rPr lang="it-IT" sz="2800" dirty="0" smtClean="0"/>
              <a:t>- Sai benissimo che tuo padre non è morente, non è nemmeno vicino al suo giorno.»</a:t>
            </a:r>
            <a:endParaRPr lang="it-IT" sz="2800"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23528" y="1484784"/>
            <a:ext cx="2880320" cy="45221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92299371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2844" y="1214422"/>
            <a:ext cx="5072098" cy="1000132"/>
          </a:xfrm>
        </p:spPr>
        <p:txBody>
          <a:bodyPr/>
          <a:lstStyle/>
          <a:p>
            <a:endParaRPr lang="it-IT" dirty="0"/>
          </a:p>
        </p:txBody>
      </p:sp>
      <p:pic>
        <p:nvPicPr>
          <p:cNvPr id="33794" name="Picture 2" descr="ArcheOlbia| Guida Turistica Olbia| Archeologia della Sardegna| Escursioni :  Antichi riti funebri in Sardegna - Attitadoras"/>
          <p:cNvPicPr>
            <a:picLocks noChangeAspect="1" noChangeArrowheads="1"/>
          </p:cNvPicPr>
          <p:nvPr/>
        </p:nvPicPr>
        <p:blipFill>
          <a:blip r:embed="rId2"/>
          <a:srcRect/>
          <a:stretch>
            <a:fillRect/>
          </a:stretch>
        </p:blipFill>
        <p:spPr bwMode="auto">
          <a:xfrm>
            <a:off x="107504" y="3501008"/>
            <a:ext cx="4786346" cy="3285833"/>
          </a:xfrm>
          <a:prstGeom prst="rect">
            <a:avLst/>
          </a:prstGeom>
          <a:noFill/>
        </p:spPr>
      </p:pic>
      <p:pic>
        <p:nvPicPr>
          <p:cNvPr id="33796" name="Picture 4" descr="Giovanni Zidda: Sas meres de su prantu, il rituale funerario di Orune di  Francesca Bianchi - FTNEWS.IT"/>
          <p:cNvPicPr>
            <a:picLocks noGrp="1" noChangeAspect="1" noChangeArrowheads="1"/>
          </p:cNvPicPr>
          <p:nvPr>
            <p:ph idx="1"/>
          </p:nvPr>
        </p:nvPicPr>
        <p:blipFill>
          <a:blip r:embed="rId3"/>
          <a:srcRect/>
          <a:stretch>
            <a:fillRect/>
          </a:stretch>
        </p:blipFill>
        <p:spPr bwMode="auto">
          <a:xfrm>
            <a:off x="5327780" y="1142984"/>
            <a:ext cx="3816220" cy="5486400"/>
          </a:xfrm>
          <a:prstGeom prst="rect">
            <a:avLst/>
          </a:prstGeom>
          <a:noFill/>
        </p:spPr>
      </p:pic>
      <p:pic>
        <p:nvPicPr>
          <p:cNvPr id="1026"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2" y="116632"/>
            <a:ext cx="5112568" cy="31774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b="1" dirty="0" smtClean="0">
                <a:solidFill>
                  <a:schemeClr val="tx1"/>
                </a:solidFill>
              </a:rPr>
              <a:t>Della perdita … </a:t>
            </a:r>
            <a:endParaRPr lang="it-IT" b="1" dirty="0">
              <a:solidFill>
                <a:schemeClr val="tx1"/>
              </a:solidFill>
            </a:endParaRPr>
          </a:p>
        </p:txBody>
      </p:sp>
      <p:sp>
        <p:nvSpPr>
          <p:cNvPr id="6" name="Segnaposto contenuto 5"/>
          <p:cNvSpPr>
            <a:spLocks noGrp="1"/>
          </p:cNvSpPr>
          <p:nvPr>
            <p:ph idx="1"/>
          </p:nvPr>
        </p:nvSpPr>
        <p:spPr>
          <a:xfrm>
            <a:off x="428596" y="1143000"/>
            <a:ext cx="4143404" cy="5486400"/>
          </a:xfrm>
        </p:spPr>
        <p:txBody>
          <a:bodyPr/>
          <a:lstStyle/>
          <a:p>
            <a:pPr>
              <a:buNone/>
            </a:pPr>
            <a:endParaRPr lang="it-IT" dirty="0" smtClean="0"/>
          </a:p>
          <a:p>
            <a:pPr>
              <a:buNone/>
            </a:pPr>
            <a:endParaRPr lang="it-IT" dirty="0" smtClean="0"/>
          </a:p>
          <a:p>
            <a:pPr>
              <a:buNone/>
            </a:pPr>
            <a:r>
              <a:rPr lang="it-IT" i="1" dirty="0" smtClean="0"/>
              <a:t>“  La morte è un concetto astratto …. </a:t>
            </a:r>
          </a:p>
          <a:p>
            <a:pPr>
              <a:buNone/>
            </a:pPr>
            <a:r>
              <a:rPr lang="it-IT" i="1" dirty="0" smtClean="0"/>
              <a:t>   Quelli che rimangono, sono loro a soffrire “</a:t>
            </a:r>
            <a:endParaRPr lang="it-IT" i="1" dirty="0"/>
          </a:p>
        </p:txBody>
      </p:sp>
      <p:pic>
        <p:nvPicPr>
          <p:cNvPr id="30722" name="Picture 2" descr="Il corpo della ragazza - John Banville - copertina"/>
          <p:cNvPicPr>
            <a:picLocks noChangeAspect="1" noChangeArrowheads="1"/>
          </p:cNvPicPr>
          <p:nvPr/>
        </p:nvPicPr>
        <p:blipFill>
          <a:blip r:embed="rId2"/>
          <a:srcRect/>
          <a:stretch>
            <a:fillRect/>
          </a:stretch>
        </p:blipFill>
        <p:spPr bwMode="auto">
          <a:xfrm>
            <a:off x="5214942" y="1428736"/>
            <a:ext cx="3748078" cy="5333982"/>
          </a:xfrm>
          <a:prstGeom prst="rect">
            <a:avLst/>
          </a:prstGeom>
          <a:noFill/>
        </p:spPr>
      </p:pic>
    </p:spTree>
    <p:extLst>
      <p:ext uri="{BB962C8B-B14F-4D97-AF65-F5344CB8AC3E}">
        <p14:creationId xmlns:p14="http://schemas.microsoft.com/office/powerpoint/2010/main" xmlns="" val="256389514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t>Quel che rimane …</a:t>
            </a:r>
            <a:endParaRPr lang="it-IT" b="1" dirty="0"/>
          </a:p>
        </p:txBody>
      </p:sp>
      <p:sp>
        <p:nvSpPr>
          <p:cNvPr id="3" name="Segnaposto contenuto 2"/>
          <p:cNvSpPr>
            <a:spLocks noGrp="1"/>
          </p:cNvSpPr>
          <p:nvPr>
            <p:ph idx="1"/>
          </p:nvPr>
        </p:nvSpPr>
        <p:spPr>
          <a:xfrm>
            <a:off x="3286116" y="1143000"/>
            <a:ext cx="5553084" cy="5486400"/>
          </a:xfrm>
        </p:spPr>
        <p:txBody>
          <a:bodyPr/>
          <a:lstStyle/>
          <a:p>
            <a:pPr algn="just">
              <a:buNone/>
            </a:pPr>
            <a:r>
              <a:rPr lang="it-IT" sz="1800" i="1" dirty="0" smtClean="0"/>
              <a:t>      </a:t>
            </a:r>
          </a:p>
          <a:p>
            <a:pPr algn="just">
              <a:buNone/>
            </a:pPr>
            <a:r>
              <a:rPr lang="it-IT" sz="1800" i="1" dirty="0" smtClean="0"/>
              <a:t>      “Era stata l’impresa più difficile liberarsi degli abiti di Marina appesi nell’armadio, che lui aveva imbustato e lasciato lì per anni. Li aveva tolti, uno per uno, liberati dall’involucro di plastica per cercare di ricordarsi dove e quando sua moglie li avesse indossati per l’ultima volta. Li avvicinava al viso ma non avevano più l’odore di Marina. Poteva darli in beneficenza, a qualche amica della moglie, ma non sopportava l’idea che un’altra donna potesse indossarli. E le scarpe. Qualcuna portava una leggera impronta del piede nella soletta. Su un paio di sandali estivi era riuscito a contare le dita. Aveva portato tutto in campagna, insieme a </a:t>
            </a:r>
            <a:r>
              <a:rPr lang="it-IT" sz="1800" i="1" dirty="0" err="1" smtClean="0"/>
              <a:t>Brizio</a:t>
            </a:r>
            <a:r>
              <a:rPr lang="it-IT" sz="1800" i="1" dirty="0" smtClean="0"/>
              <a:t> e Furio, e li aveva bruciati. Mentre il fuoco divorava tessuti e cuoio, avevano fatto un brindisi in silenzio guardando il fumo che si alzava verso il cielo”</a:t>
            </a:r>
            <a:endParaRPr lang="it-IT" sz="1800" i="1" dirty="0"/>
          </a:p>
        </p:txBody>
      </p:sp>
      <p:pic>
        <p:nvPicPr>
          <p:cNvPr id="1026" name="Picture 2" descr="Le ossa parlano - Antonio Manzini - copertina"/>
          <p:cNvPicPr>
            <a:picLocks noChangeAspect="1" noChangeArrowheads="1"/>
          </p:cNvPicPr>
          <p:nvPr/>
        </p:nvPicPr>
        <p:blipFill>
          <a:blip r:embed="rId2"/>
          <a:srcRect/>
          <a:stretch>
            <a:fillRect/>
          </a:stretch>
        </p:blipFill>
        <p:spPr bwMode="auto">
          <a:xfrm>
            <a:off x="142844" y="1785926"/>
            <a:ext cx="3143240" cy="4643446"/>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sp>
        <p:nvSpPr>
          <p:cNvPr id="1026" name="AutoShape 2" descr="C:\Users\LTTPIO69T19L049A\Downloads\1698940175110.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28" name="AutoShape 4" descr="C:\Users\LTTPIO69T19L049A\Downloads\1698940175110.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30" name="AutoShape 6" descr="C:\Users\LTTPIO69T19L049A\Desktop\maria.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55576" y="764704"/>
            <a:ext cx="4608512" cy="246580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59832" y="3717032"/>
            <a:ext cx="6060826" cy="29249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4"/>
          <p:cNvSpPr>
            <a:spLocks noGrp="1" noChangeArrowheads="1"/>
          </p:cNvSpPr>
          <p:nvPr>
            <p:ph type="title"/>
          </p:nvPr>
        </p:nvSpPr>
        <p:spPr>
          <a:xfrm>
            <a:off x="304800" y="228600"/>
            <a:ext cx="8534400" cy="715963"/>
          </a:xfrm>
        </p:spPr>
        <p:txBody>
          <a:bodyPr/>
          <a:lstStyle/>
          <a:p>
            <a:pPr eaLnBrk="1" hangingPunct="1"/>
            <a:r>
              <a:rPr lang="it-IT" sz="4000" b="1" dirty="0" smtClean="0">
                <a:solidFill>
                  <a:srgbClr val="FF0000"/>
                </a:solidFill>
              </a:rPr>
              <a:t>L’era </a:t>
            </a:r>
            <a:r>
              <a:rPr lang="it-IT" sz="4000" b="1" dirty="0">
                <a:solidFill>
                  <a:srgbClr val="FF0000"/>
                </a:solidFill>
              </a:rPr>
              <a:t>del cordoglio 2.0</a:t>
            </a:r>
            <a:endParaRPr lang="ru-RU" sz="4000" b="1" dirty="0">
              <a:solidFill>
                <a:srgbClr val="FF0000"/>
              </a:solidFill>
            </a:endParaRPr>
          </a:p>
        </p:txBody>
      </p:sp>
      <p:sp>
        <p:nvSpPr>
          <p:cNvPr id="40963" name="Rectangle 5"/>
          <p:cNvSpPr>
            <a:spLocks noGrp="1" noChangeArrowheads="1"/>
          </p:cNvSpPr>
          <p:nvPr>
            <p:ph type="body" idx="1"/>
          </p:nvPr>
        </p:nvSpPr>
        <p:spPr>
          <a:xfrm>
            <a:off x="2714625" y="1285875"/>
            <a:ext cx="5643563" cy="2571750"/>
          </a:xfrm>
        </p:spPr>
        <p:txBody>
          <a:bodyPr/>
          <a:lstStyle/>
          <a:p>
            <a:endParaRPr lang="it-IT" sz="2000" dirty="0"/>
          </a:p>
          <a:p>
            <a:r>
              <a:rPr lang="it-IT" sz="2000" b="1" dirty="0" err="1"/>
              <a:t>Facebook</a:t>
            </a:r>
            <a:r>
              <a:rPr lang="it-IT" sz="2000" b="1" dirty="0"/>
              <a:t> conta già </a:t>
            </a:r>
            <a:r>
              <a:rPr lang="it-IT" sz="2000" b="1" dirty="0" smtClean="0"/>
              <a:t>30 </a:t>
            </a:r>
            <a:r>
              <a:rPr lang="it-IT" sz="2000" b="1" dirty="0" err="1"/>
              <a:t>mln</a:t>
            </a:r>
            <a:r>
              <a:rPr lang="it-IT" sz="2000" b="1" dirty="0"/>
              <a:t> di defunti </a:t>
            </a:r>
          </a:p>
          <a:p>
            <a:pPr>
              <a:buFontTx/>
              <a:buNone/>
            </a:pPr>
            <a:r>
              <a:rPr lang="it-IT" sz="2000" b="1" dirty="0"/>
              <a:t>     ( dato 2013);</a:t>
            </a:r>
          </a:p>
          <a:p>
            <a:r>
              <a:rPr lang="it-IT" sz="2000" b="1" dirty="0"/>
              <a:t>Secondo un calcolo tra il 2060 ed il 2130 saranno più i morti dei vivi;</a:t>
            </a:r>
          </a:p>
          <a:p>
            <a:pPr eaLnBrk="1" hangingPunct="1">
              <a:lnSpc>
                <a:spcPct val="80000"/>
              </a:lnSpc>
            </a:pPr>
            <a:endParaRPr lang="ru-RU" sz="2000" dirty="0"/>
          </a:p>
        </p:txBody>
      </p:sp>
      <p:pic>
        <p:nvPicPr>
          <p:cNvPr id="40964" name="Picture 5" descr="Immagine correlata"/>
          <p:cNvPicPr>
            <a:picLocks noChangeAspect="1" noChangeArrowheads="1"/>
          </p:cNvPicPr>
          <p:nvPr/>
        </p:nvPicPr>
        <p:blipFill>
          <a:blip r:embed="rId3"/>
          <a:srcRect/>
          <a:stretch>
            <a:fillRect/>
          </a:stretch>
        </p:blipFill>
        <p:spPr bwMode="auto">
          <a:xfrm>
            <a:off x="0" y="3286125"/>
            <a:ext cx="5143500" cy="3571875"/>
          </a:xfrm>
          <a:prstGeom prst="rect">
            <a:avLst/>
          </a:prstGeom>
          <a:noFill/>
          <a:ln w="9525">
            <a:noFill/>
            <a:miter lim="800000"/>
            <a:headEnd/>
            <a:tailEnd/>
          </a:ln>
        </p:spPr>
      </p:pic>
      <p:sp>
        <p:nvSpPr>
          <p:cNvPr id="40965" name="CasellaDiTesto 4"/>
          <p:cNvSpPr txBox="1">
            <a:spLocks noChangeArrowheads="1"/>
          </p:cNvSpPr>
          <p:nvPr/>
        </p:nvSpPr>
        <p:spPr bwMode="auto">
          <a:xfrm>
            <a:off x="5357813" y="4500570"/>
            <a:ext cx="3286125" cy="646331"/>
          </a:xfrm>
          <a:prstGeom prst="rect">
            <a:avLst/>
          </a:prstGeom>
          <a:noFill/>
          <a:ln w="9525">
            <a:noFill/>
            <a:miter lim="800000"/>
            <a:headEnd/>
            <a:tailEnd/>
          </a:ln>
        </p:spPr>
        <p:txBody>
          <a:bodyPr wrap="square">
            <a:spAutoFit/>
          </a:bodyPr>
          <a:lstStyle/>
          <a:p>
            <a:pPr algn="ctr"/>
            <a:r>
              <a:rPr lang="it-IT" dirty="0" err="1">
                <a:solidFill>
                  <a:srgbClr val="FF0000"/>
                </a:solidFill>
              </a:rPr>
              <a:t>Randall</a:t>
            </a:r>
            <a:r>
              <a:rPr lang="it-IT" dirty="0">
                <a:solidFill>
                  <a:srgbClr val="FF0000"/>
                </a:solidFill>
              </a:rPr>
              <a:t> </a:t>
            </a:r>
            <a:r>
              <a:rPr lang="it-IT" dirty="0" err="1">
                <a:solidFill>
                  <a:srgbClr val="FF0000"/>
                </a:solidFill>
              </a:rPr>
              <a:t>Munroe</a:t>
            </a:r>
            <a:r>
              <a:rPr lang="it-IT" dirty="0">
                <a:solidFill>
                  <a:srgbClr val="FF0000"/>
                </a:solidFill>
              </a:rPr>
              <a:t>, vignettista e blogger</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p:txBody>
          <a:bodyPr/>
          <a:lstStyle/>
          <a:p>
            <a:endParaRPr lang="it-IT"/>
          </a:p>
        </p:txBody>
      </p:sp>
      <p:pic>
        <p:nvPicPr>
          <p:cNvPr id="69634" name="Picture 2" descr="https://img.ibs.it/images/9788833930800_0_0_300_75.jpg"/>
          <p:cNvPicPr>
            <a:picLocks noChangeAspect="1" noChangeArrowheads="1"/>
          </p:cNvPicPr>
          <p:nvPr/>
        </p:nvPicPr>
        <p:blipFill>
          <a:blip r:embed="rId2"/>
          <a:srcRect/>
          <a:stretch>
            <a:fillRect/>
          </a:stretch>
        </p:blipFill>
        <p:spPr bwMode="auto">
          <a:xfrm>
            <a:off x="1571604" y="500042"/>
            <a:ext cx="2500330" cy="3968778"/>
          </a:xfrm>
          <a:prstGeom prst="rect">
            <a:avLst/>
          </a:prstGeom>
          <a:noFill/>
        </p:spPr>
      </p:pic>
      <p:pic>
        <p:nvPicPr>
          <p:cNvPr id="69636" name="Picture 4" descr="https://img.ibs.it/images/9788851144524_0_0_300_75.jpg"/>
          <p:cNvPicPr>
            <a:picLocks noChangeAspect="1" noChangeArrowheads="1"/>
          </p:cNvPicPr>
          <p:nvPr/>
        </p:nvPicPr>
        <p:blipFill>
          <a:blip r:embed="rId3"/>
          <a:srcRect/>
          <a:stretch>
            <a:fillRect/>
          </a:stretch>
        </p:blipFill>
        <p:spPr bwMode="auto">
          <a:xfrm>
            <a:off x="5429256" y="785794"/>
            <a:ext cx="3000396" cy="4552784"/>
          </a:xfrm>
          <a:prstGeom prst="rect">
            <a:avLst/>
          </a:prstGeom>
          <a:noFill/>
        </p:spPr>
      </p:pic>
      <p:pic>
        <p:nvPicPr>
          <p:cNvPr id="69638" name="Picture 6" descr="Immagine correlata"/>
          <p:cNvPicPr>
            <a:picLocks noChangeAspect="1" noChangeArrowheads="1"/>
          </p:cNvPicPr>
          <p:nvPr/>
        </p:nvPicPr>
        <p:blipFill>
          <a:blip r:embed="rId4"/>
          <a:srcRect/>
          <a:stretch>
            <a:fillRect/>
          </a:stretch>
        </p:blipFill>
        <p:spPr bwMode="auto">
          <a:xfrm>
            <a:off x="642910" y="4714884"/>
            <a:ext cx="4357718" cy="2143116"/>
          </a:xfrm>
          <a:prstGeom prst="rect">
            <a:avLst/>
          </a:prstGeom>
          <a:noFill/>
        </p:spPr>
      </p:pic>
      <p:sp>
        <p:nvSpPr>
          <p:cNvPr id="7" name="Titolo 6"/>
          <p:cNvSpPr>
            <a:spLocks noGrp="1"/>
          </p:cNvSpPr>
          <p:nvPr>
            <p:ph type="ctrTitle"/>
          </p:nvPr>
        </p:nvSpPr>
        <p:spPr/>
        <p:txBody>
          <a:bodyPr/>
          <a:lstStyle/>
          <a:p>
            <a:endParaRPr lang="it-IT"/>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4387602" cy="31409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427984" y="-1910"/>
            <a:ext cx="4716016" cy="3214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80" name="Picture 8" descr="dietro le campagne cazzone delle pompe funebri taffo c'è una dinasty  familiare... - Business"/>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1854" y="3356992"/>
            <a:ext cx="9132146" cy="350100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9551380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1332" y="0"/>
            <a:ext cx="4737348" cy="3429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88024" y="-29066"/>
            <a:ext cx="4355976" cy="36740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3645025"/>
            <a:ext cx="4788024" cy="32129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716016" y="3356992"/>
            <a:ext cx="4427984" cy="34565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99242359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58035961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olo 3"/>
          <p:cNvSpPr>
            <a:spLocks noGrp="1"/>
          </p:cNvSpPr>
          <p:nvPr>
            <p:ph type="title"/>
          </p:nvPr>
        </p:nvSpPr>
        <p:spPr>
          <a:xfrm>
            <a:off x="457200" y="274638"/>
            <a:ext cx="8229600" cy="868362"/>
          </a:xfrm>
        </p:spPr>
        <p:txBody>
          <a:bodyPr/>
          <a:lstStyle/>
          <a:p>
            <a:r>
              <a:rPr lang="it-IT" b="1" dirty="0" smtClean="0">
                <a:solidFill>
                  <a:srgbClr val="FF0000"/>
                </a:solidFill>
              </a:rPr>
              <a:t> </a:t>
            </a:r>
            <a:r>
              <a:rPr lang="it-IT" b="1" dirty="0">
                <a:solidFill>
                  <a:srgbClr val="FF0000"/>
                </a:solidFill>
              </a:rPr>
              <a:t>L’era del cordoglio 2.0</a:t>
            </a:r>
            <a:endParaRPr lang="it-IT" dirty="0"/>
          </a:p>
        </p:txBody>
      </p:sp>
      <p:sp>
        <p:nvSpPr>
          <p:cNvPr id="41987" name="Rectangle 5"/>
          <p:cNvSpPr>
            <a:spLocks noGrp="1" noChangeArrowheads="1"/>
          </p:cNvSpPr>
          <p:nvPr>
            <p:ph type="body" idx="1"/>
          </p:nvPr>
        </p:nvSpPr>
        <p:spPr/>
        <p:txBody>
          <a:bodyPr/>
          <a:lstStyle/>
          <a:p>
            <a:pPr eaLnBrk="1" hangingPunct="1">
              <a:lnSpc>
                <a:spcPct val="80000"/>
              </a:lnSpc>
            </a:pPr>
            <a:endParaRPr lang="ru-RU" sz="2000"/>
          </a:p>
        </p:txBody>
      </p:sp>
      <p:sp>
        <p:nvSpPr>
          <p:cNvPr id="41988" name="Segnaposto contenuto 4"/>
          <p:cNvSpPr>
            <a:spLocks noGrp="1"/>
          </p:cNvSpPr>
          <p:nvPr>
            <p:ph sz="half" idx="2"/>
          </p:nvPr>
        </p:nvSpPr>
        <p:spPr>
          <a:xfrm>
            <a:off x="0" y="1571612"/>
            <a:ext cx="3428991" cy="4554551"/>
          </a:xfrm>
        </p:spPr>
        <p:txBody>
          <a:bodyPr/>
          <a:lstStyle/>
          <a:p>
            <a:endParaRPr lang="it-IT" dirty="0"/>
          </a:p>
          <a:p>
            <a:pPr algn="just">
              <a:buFontTx/>
              <a:buNone/>
            </a:pPr>
            <a:r>
              <a:rPr lang="it-IT" dirty="0"/>
              <a:t>    «La digitalizzazione della vita digitalizza anche la morte; una volta c’era l’anima immortale, adesso ad essere immortale è il profilo social»</a:t>
            </a:r>
          </a:p>
          <a:p>
            <a:pPr>
              <a:buFontTx/>
              <a:buNone/>
            </a:pPr>
            <a:r>
              <a:rPr lang="it-IT" dirty="0"/>
              <a:t>             </a:t>
            </a:r>
            <a:r>
              <a:rPr lang="it-IT" sz="2000" i="1" dirty="0"/>
              <a:t>Marino </a:t>
            </a:r>
            <a:r>
              <a:rPr lang="it-IT" sz="2000" i="1" dirty="0" err="1"/>
              <a:t>Niola</a:t>
            </a:r>
            <a:endParaRPr lang="it-IT" sz="2000" i="1" dirty="0"/>
          </a:p>
          <a:p>
            <a:endParaRPr lang="it-IT" dirty="0"/>
          </a:p>
        </p:txBody>
      </p:sp>
      <p:sp>
        <p:nvSpPr>
          <p:cNvPr id="41989" name="Segnaposto testo 5"/>
          <p:cNvSpPr>
            <a:spLocks noGrp="1"/>
          </p:cNvSpPr>
          <p:nvPr>
            <p:ph type="body" sz="quarter" idx="3"/>
          </p:nvPr>
        </p:nvSpPr>
        <p:spPr/>
        <p:txBody>
          <a:bodyPr/>
          <a:lstStyle/>
          <a:p>
            <a:endParaRPr lang="it-IT"/>
          </a:p>
        </p:txBody>
      </p:sp>
      <p:sp>
        <p:nvSpPr>
          <p:cNvPr id="41990" name="Segnaposto contenuto 6"/>
          <p:cNvSpPr>
            <a:spLocks noGrp="1"/>
          </p:cNvSpPr>
          <p:nvPr>
            <p:ph sz="quarter" idx="4"/>
          </p:nvPr>
        </p:nvSpPr>
        <p:spPr>
          <a:xfrm>
            <a:off x="4645025" y="2174875"/>
            <a:ext cx="4041775" cy="325438"/>
          </a:xfrm>
        </p:spPr>
        <p:txBody>
          <a:bodyPr/>
          <a:lstStyle/>
          <a:p>
            <a:endParaRPr lang="it-IT"/>
          </a:p>
        </p:txBody>
      </p:sp>
      <p:pic>
        <p:nvPicPr>
          <p:cNvPr id="41991" name="Picture 2" descr="Risultati immagini per marino niola"/>
          <p:cNvPicPr>
            <a:picLocks noChangeAspect="1" noChangeArrowheads="1"/>
          </p:cNvPicPr>
          <p:nvPr/>
        </p:nvPicPr>
        <p:blipFill>
          <a:blip r:embed="rId3"/>
          <a:srcRect/>
          <a:stretch>
            <a:fillRect/>
          </a:stretch>
        </p:blipFill>
        <p:spPr bwMode="auto">
          <a:xfrm>
            <a:off x="3571868" y="1357298"/>
            <a:ext cx="5286375" cy="50053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testo 2"/>
          <p:cNvSpPr>
            <a:spLocks noGrp="1"/>
          </p:cNvSpPr>
          <p:nvPr>
            <p:ph type="body" idx="1"/>
          </p:nvPr>
        </p:nvSpPr>
        <p:spPr/>
        <p:txBody>
          <a:bodyPr/>
          <a:lstStyle/>
          <a:p>
            <a:endParaRPr lang="it-IT"/>
          </a:p>
        </p:txBody>
      </p:sp>
      <p:sp>
        <p:nvSpPr>
          <p:cNvPr id="4" name="Segnaposto contenuto 3"/>
          <p:cNvSpPr>
            <a:spLocks noGrp="1"/>
          </p:cNvSpPr>
          <p:nvPr>
            <p:ph sz="half" idx="2"/>
          </p:nvPr>
        </p:nvSpPr>
        <p:spPr/>
        <p:txBody>
          <a:bodyPr/>
          <a:lstStyle/>
          <a:p>
            <a:endParaRPr lang="it-IT"/>
          </a:p>
        </p:txBody>
      </p:sp>
      <p:sp>
        <p:nvSpPr>
          <p:cNvPr id="5" name="Segnaposto testo 4"/>
          <p:cNvSpPr>
            <a:spLocks noGrp="1"/>
          </p:cNvSpPr>
          <p:nvPr>
            <p:ph type="body" sz="quarter" idx="3"/>
          </p:nvPr>
        </p:nvSpPr>
        <p:spPr/>
        <p:txBody>
          <a:bodyPr/>
          <a:lstStyle/>
          <a:p>
            <a:endParaRPr lang="it-IT"/>
          </a:p>
        </p:txBody>
      </p:sp>
      <p:sp>
        <p:nvSpPr>
          <p:cNvPr id="6" name="Segnaposto contenuto 5"/>
          <p:cNvSpPr>
            <a:spLocks noGrp="1"/>
          </p:cNvSpPr>
          <p:nvPr>
            <p:ph sz="quarter" idx="4"/>
          </p:nvPr>
        </p:nvSpPr>
        <p:spPr/>
        <p:txBody>
          <a:bodyPr/>
          <a:lstStyle/>
          <a:p>
            <a:endParaRPr lang="it-IT"/>
          </a:p>
        </p:txBody>
      </p:sp>
      <p:pic>
        <p:nvPicPr>
          <p:cNvPr id="26626" name="Picture 2" descr="Telegramma di Condoglianze Online - Servizio Telegramma 1"/>
          <p:cNvPicPr>
            <a:picLocks noChangeAspect="1" noChangeArrowheads="1"/>
          </p:cNvPicPr>
          <p:nvPr/>
        </p:nvPicPr>
        <p:blipFill>
          <a:blip r:embed="rId2"/>
          <a:srcRect/>
          <a:stretch>
            <a:fillRect/>
          </a:stretch>
        </p:blipFill>
        <p:spPr bwMode="auto">
          <a:xfrm>
            <a:off x="2428860" y="3357562"/>
            <a:ext cx="6357950" cy="3500438"/>
          </a:xfrm>
          <a:prstGeom prst="rect">
            <a:avLst/>
          </a:prstGeom>
          <a:noFill/>
        </p:spPr>
      </p:pic>
      <p:pic>
        <p:nvPicPr>
          <p:cNvPr id="26628" name="Picture 4" descr="Nel tarantino c'è "/>
          <p:cNvPicPr>
            <a:picLocks noChangeAspect="1" noChangeArrowheads="1"/>
          </p:cNvPicPr>
          <p:nvPr/>
        </p:nvPicPr>
        <p:blipFill>
          <a:blip r:embed="rId3"/>
          <a:srcRect/>
          <a:stretch>
            <a:fillRect/>
          </a:stretch>
        </p:blipFill>
        <p:spPr bwMode="auto">
          <a:xfrm>
            <a:off x="214282" y="142852"/>
            <a:ext cx="4572000" cy="3095625"/>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9512" y="0"/>
            <a:ext cx="8507288" cy="1417638"/>
          </a:xfrm>
        </p:spPr>
        <p:txBody>
          <a:bodyPr/>
          <a:lstStyle/>
          <a:p>
            <a:r>
              <a:rPr lang="it-IT" b="1" dirty="0" smtClean="0"/>
              <a:t>I </a:t>
            </a:r>
            <a:r>
              <a:rPr lang="it-IT" b="1" dirty="0" err="1" smtClean="0"/>
              <a:t>met</a:t>
            </a:r>
            <a:r>
              <a:rPr lang="it-IT" b="1" dirty="0" smtClean="0"/>
              <a:t> </a:t>
            </a:r>
            <a:r>
              <a:rPr lang="it-IT" b="1" dirty="0" err="1" smtClean="0"/>
              <a:t>you</a:t>
            </a:r>
            <a:endParaRPr lang="it-IT" b="1" dirty="0"/>
          </a:p>
        </p:txBody>
      </p:sp>
      <p:sp>
        <p:nvSpPr>
          <p:cNvPr id="3" name="Segnaposto contenuto 2"/>
          <p:cNvSpPr>
            <a:spLocks noGrp="1"/>
          </p:cNvSpPr>
          <p:nvPr>
            <p:ph idx="1"/>
          </p:nvPr>
        </p:nvSpPr>
        <p:spPr/>
        <p:txBody>
          <a:bodyPr/>
          <a:lstStyle/>
          <a:p>
            <a:endParaRPr lang="it-IT"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5652" y="1772816"/>
            <a:ext cx="9315450" cy="45811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0634322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contenuto 6"/>
          <p:cNvSpPr>
            <a:spLocks noGrp="1"/>
          </p:cNvSpPr>
          <p:nvPr>
            <p:ph idx="4294967295"/>
          </p:nvPr>
        </p:nvSpPr>
        <p:spPr>
          <a:xfrm>
            <a:off x="-108520" y="1340768"/>
            <a:ext cx="5256584" cy="4785396"/>
          </a:xfrm>
        </p:spPr>
        <p:txBody>
          <a:bodyPr>
            <a:normAutofit/>
          </a:bodyPr>
          <a:lstStyle/>
          <a:p>
            <a:pPr>
              <a:buNone/>
            </a:pPr>
            <a:endParaRPr lang="it-IT" sz="2400" dirty="0" smtClean="0"/>
          </a:p>
          <a:p>
            <a:pPr>
              <a:buNone/>
            </a:pPr>
            <a:r>
              <a:rPr lang="it-IT" sz="2400" dirty="0" smtClean="0"/>
              <a:t>“  </a:t>
            </a:r>
            <a:r>
              <a:rPr lang="it-IT" sz="2400" b="1" dirty="0" smtClean="0"/>
              <a:t>Si fermi ancora un po’, disse lui.</a:t>
            </a:r>
          </a:p>
          <a:p>
            <a:pPr>
              <a:buNone/>
            </a:pPr>
            <a:r>
              <a:rPr lang="it-IT" sz="2400" b="1" dirty="0" smtClean="0"/>
              <a:t>    Perché?, rispose lei.</a:t>
            </a:r>
          </a:p>
          <a:p>
            <a:pPr>
              <a:buNone/>
            </a:pPr>
            <a:r>
              <a:rPr lang="it-IT" sz="2400" b="1" dirty="0" smtClean="0"/>
              <a:t>    Per questa luce della   </a:t>
            </a:r>
          </a:p>
          <a:p>
            <a:pPr>
              <a:buNone/>
            </a:pPr>
            <a:r>
              <a:rPr lang="it-IT" sz="2400" b="1" dirty="0" smtClean="0"/>
              <a:t>    sera, riprese lui”</a:t>
            </a:r>
          </a:p>
          <a:p>
            <a:endParaRPr lang="it-IT" sz="2400" dirty="0"/>
          </a:p>
        </p:txBody>
      </p:sp>
      <p:pic>
        <p:nvPicPr>
          <p:cNvPr id="5" name="Picture 2" descr="Risultati immagini per film rosso"/>
          <p:cNvPicPr>
            <a:picLocks noChangeAspect="1" noChangeArrowheads="1"/>
          </p:cNvPicPr>
          <p:nvPr/>
        </p:nvPicPr>
        <p:blipFill>
          <a:blip r:embed="rId2"/>
          <a:srcRect/>
          <a:stretch>
            <a:fillRect/>
          </a:stretch>
        </p:blipFill>
        <p:spPr bwMode="auto">
          <a:xfrm>
            <a:off x="3361189" y="2924944"/>
            <a:ext cx="5489538" cy="3714750"/>
          </a:xfrm>
          <a:prstGeom prst="rect">
            <a:avLst/>
          </a:prstGeom>
          <a:noFill/>
        </p:spPr>
      </p:pic>
      <p:sp>
        <p:nvSpPr>
          <p:cNvPr id="3" name="Rettangolo 2"/>
          <p:cNvSpPr/>
          <p:nvPr/>
        </p:nvSpPr>
        <p:spPr>
          <a:xfrm>
            <a:off x="1763688" y="188640"/>
            <a:ext cx="4796997" cy="769441"/>
          </a:xfrm>
          <a:prstGeom prst="rect">
            <a:avLst/>
          </a:prstGeom>
        </p:spPr>
        <p:txBody>
          <a:bodyPr wrap="square">
            <a:spAutoFit/>
          </a:bodyPr>
          <a:lstStyle/>
          <a:p>
            <a:r>
              <a:rPr lang="it-IT" sz="4400" b="1" kern="0" dirty="0">
                <a:solidFill>
                  <a:srgbClr val="4D4D4D"/>
                </a:solidFill>
                <a:ea typeface="+mj-ea"/>
                <a:cs typeface="+mj-cs"/>
              </a:rPr>
              <a:t>Della perdita … </a:t>
            </a:r>
            <a:endParaRPr lang="it-IT" dirty="0"/>
          </a:p>
        </p:txBody>
      </p:sp>
    </p:spTree>
    <p:extLst>
      <p:ext uri="{BB962C8B-B14F-4D97-AF65-F5344CB8AC3E}">
        <p14:creationId xmlns:p14="http://schemas.microsoft.com/office/powerpoint/2010/main" xmlns="" val="3134831087"/>
      </p:ext>
    </p:extLst>
  </p:cSld>
  <p:clrMapOvr>
    <a:masterClrMapping/>
  </p:clrMapOvr>
  <p:transition spd="med">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lstStyle/>
          <a:p>
            <a:r>
              <a:rPr lang="it-IT" b="1" dirty="0" smtClean="0"/>
              <a:t>Quale limite ?</a:t>
            </a:r>
            <a:endParaRPr lang="it-IT" b="1" dirty="0"/>
          </a:p>
        </p:txBody>
      </p:sp>
      <p:sp>
        <p:nvSpPr>
          <p:cNvPr id="8" name="Segnaposto contenuto 7"/>
          <p:cNvSpPr>
            <a:spLocks noGrp="1"/>
          </p:cNvSpPr>
          <p:nvPr>
            <p:ph idx="1"/>
          </p:nvPr>
        </p:nvSpPr>
        <p:spPr/>
        <p:txBody>
          <a:bodyPr/>
          <a:lstStyle/>
          <a:p>
            <a:endParaRPr lang="it-IT" dirty="0"/>
          </a:p>
        </p:txBody>
      </p:sp>
      <p:pic>
        <p:nvPicPr>
          <p:cNvPr id="41986" name="Picture 2" descr="Limiti destro e sinistro - Limiti per eccesso e per difetto - YouTube"/>
          <p:cNvPicPr>
            <a:picLocks noChangeAspect="1" noChangeArrowheads="1"/>
          </p:cNvPicPr>
          <p:nvPr/>
        </p:nvPicPr>
        <p:blipFill>
          <a:blip r:embed="rId2"/>
          <a:srcRect/>
          <a:stretch>
            <a:fillRect/>
          </a:stretch>
        </p:blipFill>
        <p:spPr bwMode="auto">
          <a:xfrm>
            <a:off x="285720" y="1428736"/>
            <a:ext cx="8572528" cy="4929198"/>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t>Quale limite ?</a:t>
            </a:r>
            <a:endParaRPr lang="it-IT" dirty="0"/>
          </a:p>
        </p:txBody>
      </p:sp>
      <p:sp>
        <p:nvSpPr>
          <p:cNvPr id="3" name="Segnaposto contenuto 2"/>
          <p:cNvSpPr>
            <a:spLocks noGrp="1"/>
          </p:cNvSpPr>
          <p:nvPr>
            <p:ph idx="1"/>
          </p:nvPr>
        </p:nvSpPr>
        <p:spPr>
          <a:xfrm>
            <a:off x="4857752" y="1143000"/>
            <a:ext cx="3981448" cy="3286132"/>
          </a:xfrm>
        </p:spPr>
        <p:txBody>
          <a:bodyPr/>
          <a:lstStyle/>
          <a:p>
            <a:pPr>
              <a:buNone/>
            </a:pPr>
            <a:r>
              <a:rPr lang="it-IT" sz="2400" b="1" i="1" dirty="0" smtClean="0"/>
              <a:t>    Raccomandazioni di etica clinica per l’ammissione a trattamenti intensivi e per la loro sospensione, in condizioni eccezionali di  squilibrio tra necessità e risorse disponibili – </a:t>
            </a:r>
          </a:p>
          <a:p>
            <a:pPr>
              <a:buNone/>
            </a:pPr>
            <a:r>
              <a:rPr lang="it-IT" sz="2400" b="1" i="1" dirty="0" smtClean="0"/>
              <a:t>Mar. 2020</a:t>
            </a:r>
            <a:endParaRPr lang="it-IT" sz="2400" b="1" i="1" dirty="0"/>
          </a:p>
        </p:txBody>
      </p:sp>
      <p:sp>
        <p:nvSpPr>
          <p:cNvPr id="43010" name="AutoShape 2" descr="SIAARTI_-_Covid19_-_Raccomandazioni_di_etica_clinica_(2) by SIAARTI -  Flipsnac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43012" name="AutoShape 4" descr="SIAARTI - 📌📌RACCOMANDAZIONI PER LA GESTIONE DEL PAZIENTE CRITICO COVID-19  Le seguenti raccomandazioni nascono dalla necessità di fornire  all'Anestesista Rianimatore che tratta pazienti Covid-19 un documento agile  e di facile consultazione; nell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43014" name="Picture 6" descr="https://www.biodiritto.org/var/biodiritto/storage/images/pubblicazioni/gruppo-biodiritto/considerazioni-etiche-deontologiche-e-giuridiche-sul-documento-siaarti-raccomandazioni-di-etica-clinica-per-l-ammissione-a-trattamenti-intensivi-e-per-la-loro-sospensione-in-condizioni-eccezionali-di-squilibrio-tra-necessita-e-risorse-disponibili/45694-1-ita-IT/Considerazioni-etiche-deontologiche-e-giuridiche-sul-Documento-SIAARTI-Raccomandazioni-di-etica-clinica-per-l-ammissione-a-trattamenti-intensivi-e-per-la-loro-sospensione-in-condizioni-eccezionali_imagefull.jpg"/>
          <p:cNvPicPr>
            <a:picLocks noChangeAspect="1" noChangeArrowheads="1"/>
          </p:cNvPicPr>
          <p:nvPr/>
        </p:nvPicPr>
        <p:blipFill>
          <a:blip r:embed="rId2"/>
          <a:srcRect/>
          <a:stretch>
            <a:fillRect/>
          </a:stretch>
        </p:blipFill>
        <p:spPr bwMode="auto">
          <a:xfrm>
            <a:off x="357158" y="1381484"/>
            <a:ext cx="3881408" cy="5195476"/>
          </a:xfrm>
          <a:prstGeom prst="rect">
            <a:avLst/>
          </a:prstGeom>
          <a:noFill/>
        </p:spPr>
      </p:pic>
      <p:pic>
        <p:nvPicPr>
          <p:cNvPr id="43016" name="Picture 8" descr="SIAARTI | Home"/>
          <p:cNvPicPr>
            <a:picLocks noChangeAspect="1" noChangeArrowheads="1"/>
          </p:cNvPicPr>
          <p:nvPr/>
        </p:nvPicPr>
        <p:blipFill>
          <a:blip r:embed="rId3"/>
          <a:srcRect/>
          <a:stretch>
            <a:fillRect/>
          </a:stretch>
        </p:blipFill>
        <p:spPr bwMode="auto">
          <a:xfrm>
            <a:off x="6643702" y="4429132"/>
            <a:ext cx="2238374" cy="2286016"/>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t>Quale limite ?</a:t>
            </a:r>
            <a:endParaRPr lang="it-IT" dirty="0"/>
          </a:p>
        </p:txBody>
      </p:sp>
      <p:sp>
        <p:nvSpPr>
          <p:cNvPr id="3" name="Segnaposto contenuto 2"/>
          <p:cNvSpPr>
            <a:spLocks noGrp="1"/>
          </p:cNvSpPr>
          <p:nvPr>
            <p:ph idx="1"/>
          </p:nvPr>
        </p:nvSpPr>
        <p:spPr>
          <a:xfrm>
            <a:off x="2143108" y="1214422"/>
            <a:ext cx="6696092" cy="5414978"/>
          </a:xfrm>
        </p:spPr>
        <p:txBody>
          <a:bodyPr/>
          <a:lstStyle/>
          <a:p>
            <a:pPr algn="just"/>
            <a:r>
              <a:rPr lang="it-IT" sz="2400" dirty="0" smtClean="0"/>
              <a:t>11. Tutti gli accessi a cure intensive devono comunque essere considerati e comunicati come “ICU trial” e sottoposti pertanto a quotidiana rivalutazione dell’appropriatezza, degli obiettivi di cura e della proporzionalità delle cure. Nel caso si ritenga che una persona, ricoverata magari con criteri borderline, non risponde a trattamento iniziale prolungato oppure si complichi in modo severo, una decisione di “desistenza terapeutica” e di rimodulazione delle cure da intensive a palliative – in uno scenario di afflusso eccezionalmente elevato – non deve essere posticipata.</a:t>
            </a:r>
          </a:p>
        </p:txBody>
      </p:sp>
      <p:pic>
        <p:nvPicPr>
          <p:cNvPr id="4" name="Picture 8" descr="SIAARTI | Home"/>
          <p:cNvPicPr>
            <a:picLocks noChangeAspect="1" noChangeArrowheads="1"/>
          </p:cNvPicPr>
          <p:nvPr/>
        </p:nvPicPr>
        <p:blipFill>
          <a:blip r:embed="rId2"/>
          <a:srcRect/>
          <a:stretch>
            <a:fillRect/>
          </a:stretch>
        </p:blipFill>
        <p:spPr bwMode="auto">
          <a:xfrm>
            <a:off x="142844" y="2500306"/>
            <a:ext cx="2238374" cy="2286016"/>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a:t>Quale limite ?</a:t>
            </a:r>
            <a:endParaRPr lang="it-IT" dirty="0"/>
          </a:p>
        </p:txBody>
      </p:sp>
      <p:sp>
        <p:nvSpPr>
          <p:cNvPr id="3" name="Segnaposto contenuto 2"/>
          <p:cNvSpPr>
            <a:spLocks noGrp="1"/>
          </p:cNvSpPr>
          <p:nvPr>
            <p:ph idx="1"/>
          </p:nvPr>
        </p:nvSpPr>
        <p:spPr>
          <a:xfrm>
            <a:off x="107504" y="1143000"/>
            <a:ext cx="8731696" cy="3510136"/>
          </a:xfrm>
        </p:spPr>
        <p:txBody>
          <a:bodyPr/>
          <a:lstStyle/>
          <a:p>
            <a:pPr algn="just"/>
            <a:r>
              <a:rPr lang="it-IT" sz="2400" dirty="0"/>
              <a:t>12. La decisione di limitare le cure deve essere discussa e condivisa, il più possibile collegialmente dall’equipe curante e – per quanto possibile – in dialogo con l’interessato (e i familiari), ma deve poter essere tempestiva. E’ prevedibile che la necessità di compiere ripetutamente scelte di questo tipo renda in ciascuna Terapia Intensiva più solido il processo decisionale e meglio adattabile alla disponibilità </a:t>
            </a:r>
            <a:r>
              <a:rPr lang="it-IT" sz="2400" dirty="0" smtClean="0"/>
              <a:t>di risorse.</a:t>
            </a:r>
            <a:endParaRPr lang="it-IT" sz="3600" dirty="0"/>
          </a:p>
          <a:p>
            <a:endParaRPr lang="it-IT" dirty="0"/>
          </a:p>
        </p:txBody>
      </p:sp>
      <p:pic>
        <p:nvPicPr>
          <p:cNvPr id="4" name="Picture 8" descr="SIAARTI | Home"/>
          <p:cNvPicPr>
            <a:picLocks noChangeAspect="1" noChangeArrowheads="1"/>
          </p:cNvPicPr>
          <p:nvPr/>
        </p:nvPicPr>
        <p:blipFill>
          <a:blip r:embed="rId2"/>
          <a:srcRect/>
          <a:stretch>
            <a:fillRect/>
          </a:stretch>
        </p:blipFill>
        <p:spPr bwMode="auto">
          <a:xfrm>
            <a:off x="4355976" y="4077072"/>
            <a:ext cx="2238374" cy="2286016"/>
          </a:xfrm>
          <a:prstGeom prst="rect">
            <a:avLst/>
          </a:prstGeom>
          <a:noFill/>
        </p:spPr>
      </p:pic>
    </p:spTree>
    <p:extLst>
      <p:ext uri="{BB962C8B-B14F-4D97-AF65-F5344CB8AC3E}">
        <p14:creationId xmlns:p14="http://schemas.microsoft.com/office/powerpoint/2010/main" xmlns="" val="317111796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pPr marL="0" indent="0">
              <a:buNone/>
            </a:pPr>
            <a:endParaRPr lang="it-IT"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47664" y="252756"/>
            <a:ext cx="6192687" cy="65037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t>Quale limite ?</a:t>
            </a:r>
            <a:endParaRPr lang="it-IT" dirty="0"/>
          </a:p>
        </p:txBody>
      </p:sp>
      <p:sp>
        <p:nvSpPr>
          <p:cNvPr id="3" name="Segnaposto contenuto 2"/>
          <p:cNvSpPr>
            <a:spLocks noGrp="1"/>
          </p:cNvSpPr>
          <p:nvPr>
            <p:ph idx="1"/>
          </p:nvPr>
        </p:nvSpPr>
        <p:spPr/>
        <p:txBody>
          <a:bodyPr/>
          <a:lstStyle/>
          <a:p>
            <a:pPr algn="just">
              <a:buNone/>
            </a:pPr>
            <a:endParaRPr lang="it-IT" sz="2400" dirty="0" smtClean="0"/>
          </a:p>
          <a:p>
            <a:pPr algn="just">
              <a:buNone/>
            </a:pPr>
            <a:r>
              <a:rPr lang="it-IT" sz="2400" dirty="0" smtClean="0"/>
              <a:t>1)Definizione delle patologie da cui il malato è affetto che portano a valutare l’opportunità di un orientamento terapeutico palliativo vs. intensivo; </a:t>
            </a:r>
          </a:p>
          <a:p>
            <a:pPr algn="just">
              <a:buNone/>
            </a:pPr>
            <a:r>
              <a:rPr lang="it-IT" sz="2400" dirty="0" smtClean="0"/>
              <a:t>2)Valutazione globale del malato per arrivare a definire obiettivi di cura proporzionati e pianificati;</a:t>
            </a:r>
          </a:p>
          <a:p>
            <a:pPr algn="just">
              <a:buNone/>
            </a:pPr>
            <a:r>
              <a:rPr lang="it-IT" sz="2400" dirty="0" smtClean="0"/>
              <a:t>3)Valutazione funzionale globale del malato (non organo o funzione specifica);</a:t>
            </a:r>
          </a:p>
          <a:p>
            <a:pPr algn="just">
              <a:buNone/>
            </a:pPr>
            <a:r>
              <a:rPr lang="it-IT" sz="2400" dirty="0" smtClean="0"/>
              <a:t>4)Inquadramento del malato potenzialmente end-stage utilizzando una serie di criteri clinici generali per garantire cure appropriate alla attuale fase di malattia;</a:t>
            </a:r>
            <a:endParaRPr lang="it-IT" sz="2400"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t>Quale limite ?</a:t>
            </a:r>
            <a:endParaRPr lang="it-IT" dirty="0"/>
          </a:p>
        </p:txBody>
      </p:sp>
      <p:sp>
        <p:nvSpPr>
          <p:cNvPr id="3" name="Segnaposto contenuto 2"/>
          <p:cNvSpPr>
            <a:spLocks noGrp="1"/>
          </p:cNvSpPr>
          <p:nvPr>
            <p:ph idx="1"/>
          </p:nvPr>
        </p:nvSpPr>
        <p:spPr/>
        <p:txBody>
          <a:bodyPr/>
          <a:lstStyle/>
          <a:p>
            <a:pPr algn="just">
              <a:buNone/>
            </a:pPr>
            <a:r>
              <a:rPr lang="it-IT" sz="2400" dirty="0" smtClean="0"/>
              <a:t>5)Integrazione dei dati clinici precedenti con il principio della autonomia decisionale del malato inserito nel suo contesto di vita; </a:t>
            </a:r>
          </a:p>
          <a:p>
            <a:pPr algn="just">
              <a:buNone/>
            </a:pPr>
            <a:r>
              <a:rPr lang="it-IT" sz="2400" b="1" dirty="0" smtClean="0"/>
              <a:t>ASPETTI ASSISTENZIALI</a:t>
            </a:r>
            <a:r>
              <a:rPr lang="it-IT" sz="2400" dirty="0" smtClean="0"/>
              <a:t>: L’infermiere persegue la centralità della persona nei processi di cura ed assistenza riconoscendone la dignità in ogni fase della malattia.  I malati in situazione </a:t>
            </a:r>
            <a:r>
              <a:rPr lang="it-IT" sz="2400" dirty="0" err="1" smtClean="0"/>
              <a:t>life-limiting</a:t>
            </a:r>
            <a:r>
              <a:rPr lang="it-IT" sz="2400" dirty="0" smtClean="0"/>
              <a:t> /</a:t>
            </a:r>
            <a:r>
              <a:rPr lang="it-IT" sz="2400" dirty="0" err="1" smtClean="0"/>
              <a:t>life-treatening</a:t>
            </a:r>
            <a:r>
              <a:rPr lang="it-IT" sz="2400" dirty="0" smtClean="0"/>
              <a:t> mantengono uno stato di elevata complessità assistenziale infermieristica a prescindere dal livello di intensità di cure mediche adottate. La complessità assistenziale viene determinata dal mix delle tre dimensioni considerate: la situazione clinica, la dimensione relazionale, la dimensione dell’autonomia della persona.</a:t>
            </a:r>
            <a:endParaRPr lang="it-IT" sz="2400"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a:t>Quali limiti ?</a:t>
            </a:r>
          </a:p>
        </p:txBody>
      </p:sp>
      <p:sp>
        <p:nvSpPr>
          <p:cNvPr id="3" name="Segnaposto contenuto 2"/>
          <p:cNvSpPr>
            <a:spLocks noGrp="1"/>
          </p:cNvSpPr>
          <p:nvPr>
            <p:ph idx="1"/>
          </p:nvPr>
        </p:nvSpPr>
        <p:spPr>
          <a:xfrm>
            <a:off x="468313" y="1268413"/>
            <a:ext cx="6551612" cy="3089281"/>
          </a:xfrm>
        </p:spPr>
        <p:txBody>
          <a:bodyPr/>
          <a:lstStyle/>
          <a:p>
            <a:r>
              <a:rPr lang="it-IT" sz="3200" b="1" dirty="0">
                <a:solidFill>
                  <a:srgbClr val="C00000"/>
                </a:solidFill>
              </a:rPr>
              <a:t>Limite di ragionevolezza</a:t>
            </a:r>
          </a:p>
          <a:p>
            <a:r>
              <a:rPr lang="it-IT" sz="4000" dirty="0"/>
              <a:t>Limite di efficacia clinica</a:t>
            </a:r>
          </a:p>
          <a:p>
            <a:r>
              <a:rPr lang="it-IT" sz="5400" dirty="0">
                <a:solidFill>
                  <a:srgbClr val="FFC000"/>
                </a:solidFill>
              </a:rPr>
              <a:t>Limite di senso</a:t>
            </a:r>
          </a:p>
        </p:txBody>
      </p:sp>
      <p:pic>
        <p:nvPicPr>
          <p:cNvPr id="416770" name="Picture 2" descr="Risultati immagini per limite"/>
          <p:cNvPicPr>
            <a:picLocks noChangeAspect="1" noChangeArrowheads="1"/>
          </p:cNvPicPr>
          <p:nvPr/>
        </p:nvPicPr>
        <p:blipFill>
          <a:blip r:embed="rId2"/>
          <a:srcRect/>
          <a:stretch>
            <a:fillRect/>
          </a:stretch>
        </p:blipFill>
        <p:spPr bwMode="auto">
          <a:xfrm>
            <a:off x="2643174" y="3786190"/>
            <a:ext cx="6057916" cy="3071810"/>
          </a:xfrm>
          <a:prstGeom prst="rect">
            <a:avLst/>
          </a:prstGeom>
          <a:noFill/>
        </p:spPr>
      </p:pic>
    </p:spTree>
    <p:extLst>
      <p:ext uri="{BB962C8B-B14F-4D97-AF65-F5344CB8AC3E}">
        <p14:creationId xmlns:p14="http://schemas.microsoft.com/office/powerpoint/2010/main" xmlns="" val="401600230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t>Limite di ragionevolezza</a:t>
            </a:r>
            <a:endParaRPr lang="it-IT" b="1" dirty="0"/>
          </a:p>
        </p:txBody>
      </p:sp>
      <p:sp>
        <p:nvSpPr>
          <p:cNvPr id="3" name="Segnaposto contenuto 2"/>
          <p:cNvSpPr>
            <a:spLocks noGrp="1"/>
          </p:cNvSpPr>
          <p:nvPr>
            <p:ph idx="1"/>
          </p:nvPr>
        </p:nvSpPr>
        <p:spPr>
          <a:xfrm>
            <a:off x="323528" y="1484784"/>
            <a:ext cx="8136904" cy="5144616"/>
          </a:xfrm>
        </p:spPr>
        <p:txBody>
          <a:bodyPr/>
          <a:lstStyle/>
          <a:p>
            <a:endParaRPr lang="it-IT" b="1" dirty="0" smtClean="0"/>
          </a:p>
          <a:p>
            <a:endParaRPr lang="it-IT" b="1" dirty="0"/>
          </a:p>
          <a:p>
            <a:pPr algn="just"/>
            <a:r>
              <a:rPr lang="it-IT" b="1" dirty="0" smtClean="0"/>
              <a:t>Limite </a:t>
            </a:r>
            <a:r>
              <a:rPr lang="it-IT" b="1" dirty="0"/>
              <a:t>di ragionevolezza</a:t>
            </a:r>
            <a:r>
              <a:rPr lang="it-IT" dirty="0"/>
              <a:t>: anche nel campo della salute, conoscenze e azioni dell’uomo non sono in grado di dare risposta a ogni bisogno o richiesta.</a:t>
            </a:r>
          </a:p>
        </p:txBody>
      </p:sp>
    </p:spTree>
    <p:extLst>
      <p:ext uri="{BB962C8B-B14F-4D97-AF65-F5344CB8AC3E}">
        <p14:creationId xmlns:p14="http://schemas.microsoft.com/office/powerpoint/2010/main" xmlns="" val="338776048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t>Limite di efficacia clinica</a:t>
            </a:r>
            <a:endParaRPr lang="it-IT" b="1" dirty="0"/>
          </a:p>
        </p:txBody>
      </p:sp>
      <p:sp>
        <p:nvSpPr>
          <p:cNvPr id="3" name="Segnaposto contenuto 2"/>
          <p:cNvSpPr>
            <a:spLocks noGrp="1"/>
          </p:cNvSpPr>
          <p:nvPr>
            <p:ph idx="1"/>
          </p:nvPr>
        </p:nvSpPr>
        <p:spPr>
          <a:xfrm>
            <a:off x="251520" y="1143000"/>
            <a:ext cx="8587680" cy="5486400"/>
          </a:xfrm>
        </p:spPr>
        <p:txBody>
          <a:bodyPr/>
          <a:lstStyle/>
          <a:p>
            <a:endParaRPr lang="it-IT" b="1" dirty="0" smtClean="0"/>
          </a:p>
          <a:p>
            <a:endParaRPr lang="it-IT" b="1" dirty="0"/>
          </a:p>
          <a:p>
            <a:pPr algn="just"/>
            <a:r>
              <a:rPr lang="it-IT" b="1" dirty="0" smtClean="0"/>
              <a:t>Limite </a:t>
            </a:r>
            <a:r>
              <a:rPr lang="it-IT" b="1" dirty="0"/>
              <a:t>di efficacia clinica</a:t>
            </a:r>
            <a:r>
              <a:rPr lang="it-IT" dirty="0"/>
              <a:t>: è un elemento che si modifica nel tempo (per l’evoluzione del bagaglio di conoscenze e la disponibilità di nuovi strumenti diagnostici e di cura).</a:t>
            </a:r>
          </a:p>
        </p:txBody>
      </p:sp>
    </p:spTree>
    <p:extLst>
      <p:ext uri="{BB962C8B-B14F-4D97-AF65-F5344CB8AC3E}">
        <p14:creationId xmlns:p14="http://schemas.microsoft.com/office/powerpoint/2010/main" xmlns="" val="10332991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t>Della perdita</a:t>
            </a:r>
            <a:endParaRPr lang="it-IT" b="1" dirty="0"/>
          </a:p>
        </p:txBody>
      </p:sp>
      <p:sp>
        <p:nvSpPr>
          <p:cNvPr id="3" name="Segnaposto contenuto 2"/>
          <p:cNvSpPr>
            <a:spLocks noGrp="1"/>
          </p:cNvSpPr>
          <p:nvPr>
            <p:ph idx="1"/>
          </p:nvPr>
        </p:nvSpPr>
        <p:spPr>
          <a:xfrm>
            <a:off x="107504" y="1196752"/>
            <a:ext cx="5616624" cy="5432648"/>
          </a:xfrm>
        </p:spPr>
        <p:txBody>
          <a:bodyPr/>
          <a:lstStyle/>
          <a:p>
            <a:pPr marL="0" indent="0" algn="just">
              <a:buNone/>
            </a:pPr>
            <a:r>
              <a:rPr lang="it-IT" sz="2000" dirty="0" smtClean="0"/>
              <a:t>« </a:t>
            </a:r>
            <a:r>
              <a:rPr lang="it-IT" sz="2000" dirty="0" err="1" smtClean="0"/>
              <a:t>Comu</a:t>
            </a:r>
            <a:r>
              <a:rPr lang="it-IT" sz="2000" dirty="0" smtClean="0"/>
              <a:t> siti, donna Giulia ?»</a:t>
            </a:r>
          </a:p>
          <a:p>
            <a:pPr marL="0" indent="0" algn="just">
              <a:buNone/>
            </a:pPr>
            <a:r>
              <a:rPr lang="it-IT" sz="2000" dirty="0" smtClean="0"/>
              <a:t>L’altra non risponde subito. « Sto come una cui hanno tagliato un braccio», dice poi. Accarezza la testa del nipotino e lo bacia sui capelli chiari.</a:t>
            </a:r>
          </a:p>
          <a:p>
            <a:pPr marL="0" indent="0" algn="just">
              <a:buNone/>
            </a:pPr>
            <a:r>
              <a:rPr lang="it-IT" sz="2000" dirty="0" smtClean="0"/>
              <a:t>Giovanna non sa cosa fare. Dovrebbe stringerle la mano, dirle una parola di conforto, perché è così che si comporta tra parenti. Ma non ci riesce, e non perché non provi pena per Giulia, no.</a:t>
            </a:r>
          </a:p>
          <a:p>
            <a:pPr marL="0" indent="0" algn="just">
              <a:buNone/>
            </a:pPr>
            <a:r>
              <a:rPr lang="it-IT" sz="2000" dirty="0" smtClean="0"/>
              <a:t>Troppo è il dolore che le vede addossi. L’intensità di quella perdita la spaventa. Non avrebbe mai pensato che un uomo duro come Vincenzo Florio potesse suscitare un simile attaccamento in una donna, specie in una donna mite e paziente come Giulia. «</a:t>
            </a:r>
            <a:r>
              <a:rPr lang="it-IT" sz="2000" i="1" dirty="0" err="1" smtClean="0"/>
              <a:t>Unn</a:t>
            </a:r>
            <a:r>
              <a:rPr lang="it-IT" sz="2000" i="1" dirty="0" smtClean="0"/>
              <a:t>’ era cosa di stari </a:t>
            </a:r>
            <a:r>
              <a:rPr lang="it-IT" sz="2000" i="1" dirty="0" err="1" smtClean="0"/>
              <a:t>accussì</a:t>
            </a:r>
            <a:r>
              <a:rPr lang="it-IT" sz="2000" i="1" dirty="0" smtClean="0"/>
              <a:t>, </a:t>
            </a:r>
            <a:r>
              <a:rPr lang="it-IT" sz="2000" i="1" dirty="0" err="1" smtClean="0"/>
              <a:t>bonanima</a:t>
            </a:r>
            <a:r>
              <a:rPr lang="it-IT" sz="2000" dirty="0" smtClean="0"/>
              <a:t>», mormora, ed è la verità, per quanto dolorosa.</a:t>
            </a:r>
            <a:endParaRPr lang="it-IT" sz="2000"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868144" y="1628800"/>
            <a:ext cx="3059832" cy="4221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0226853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t>Limite di senso</a:t>
            </a:r>
            <a:endParaRPr lang="it-IT" b="1" dirty="0"/>
          </a:p>
        </p:txBody>
      </p:sp>
      <p:sp>
        <p:nvSpPr>
          <p:cNvPr id="3" name="Segnaposto contenuto 2"/>
          <p:cNvSpPr>
            <a:spLocks noGrp="1"/>
          </p:cNvSpPr>
          <p:nvPr>
            <p:ph idx="1"/>
          </p:nvPr>
        </p:nvSpPr>
        <p:spPr>
          <a:xfrm>
            <a:off x="683568" y="1143000"/>
            <a:ext cx="7776864" cy="5486400"/>
          </a:xfrm>
        </p:spPr>
        <p:txBody>
          <a:bodyPr/>
          <a:lstStyle/>
          <a:p>
            <a:endParaRPr lang="it-IT" b="1" dirty="0" smtClean="0"/>
          </a:p>
          <a:p>
            <a:pPr algn="just"/>
            <a:r>
              <a:rPr lang="it-IT" b="1" dirty="0" smtClean="0"/>
              <a:t>Limite </a:t>
            </a:r>
            <a:r>
              <a:rPr lang="it-IT" b="1" dirty="0"/>
              <a:t>di senso</a:t>
            </a:r>
            <a:r>
              <a:rPr lang="it-IT" dirty="0"/>
              <a:t>: dobbiamo scandagliare ogni azione nell’ambito della salute e della cura per valutarne il senso e l’accettabilità anche sul piano etico, dimensione fondamentale dell’agire umano. </a:t>
            </a:r>
            <a:r>
              <a:rPr lang="it-IT" b="1" dirty="0"/>
              <a:t>Non sempre ciò che è possibile fare è, infatti, eticamente accettabile</a:t>
            </a:r>
            <a:r>
              <a:rPr lang="it-IT" dirty="0"/>
              <a:t>. </a:t>
            </a:r>
          </a:p>
        </p:txBody>
      </p:sp>
    </p:spTree>
    <p:extLst>
      <p:ext uri="{BB962C8B-B14F-4D97-AF65-F5344CB8AC3E}">
        <p14:creationId xmlns:p14="http://schemas.microsoft.com/office/powerpoint/2010/main" xmlns="" val="113245973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165828" y="2060848"/>
            <a:ext cx="3690140" cy="44644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7504" y="620688"/>
            <a:ext cx="4248472" cy="52565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40085795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5" name="Segnaposto contenuto 4" descr="caffe.jpg"/>
          <p:cNvPicPr>
            <a:picLocks noGrp="1" noChangeAspect="1"/>
          </p:cNvPicPr>
          <p:nvPr>
            <p:ph idx="1"/>
          </p:nvPr>
        </p:nvPicPr>
        <p:blipFill>
          <a:blip r:embed="rId2"/>
          <a:stretch>
            <a:fillRect/>
          </a:stretch>
        </p:blipFill>
        <p:spPr>
          <a:xfrm>
            <a:off x="1714480" y="1071546"/>
            <a:ext cx="5708345" cy="5700416"/>
          </a:xfrm>
        </p:spPr>
      </p:pic>
      <p:sp>
        <p:nvSpPr>
          <p:cNvPr id="1026" name="AutoShape 2" descr="https://mail.google.com/mail/u/0?ui=2&amp;ik=2f1b119f6d&amp;attid=0.1&amp;permmsgid=msg-a:r7853902056437174364&amp;th=18e4e4b9cabcf703&amp;view=fimg&amp;fur=ip&amp;sz=s0-l75-ft&amp;attbid=ANGjdJ8oPfHTDSEa75qLa7t80W2ly_K9s6KuDLDuML5M_b1oZvY3Vaz2rEeKzYg3BZyDnUcjMtpEYqillZ9AzZszGym7NAQtrb0CkUX4CxJ6NQkS8yAGIyl9UbW0cGk&amp;disp=emb&amp;realattid=18e4e4b8535f0745725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a:t>Della perdita</a:t>
            </a:r>
            <a:endParaRPr lang="it-IT" dirty="0"/>
          </a:p>
        </p:txBody>
      </p:sp>
      <p:sp>
        <p:nvSpPr>
          <p:cNvPr id="3" name="Segnaposto contenuto 2"/>
          <p:cNvSpPr>
            <a:spLocks noGrp="1"/>
          </p:cNvSpPr>
          <p:nvPr>
            <p:ph idx="1"/>
          </p:nvPr>
        </p:nvSpPr>
        <p:spPr>
          <a:xfrm>
            <a:off x="3779912" y="1143000"/>
            <a:ext cx="5059288" cy="5486400"/>
          </a:xfrm>
        </p:spPr>
        <p:txBody>
          <a:bodyPr/>
          <a:lstStyle/>
          <a:p>
            <a:pPr marL="0" indent="0">
              <a:buNone/>
            </a:pPr>
            <a:endParaRPr lang="it-IT" sz="2400" dirty="0" smtClean="0"/>
          </a:p>
          <a:p>
            <a:pPr marL="0" indent="0" algn="just">
              <a:buNone/>
            </a:pPr>
            <a:r>
              <a:rPr lang="it-IT" sz="2400" dirty="0" smtClean="0"/>
              <a:t>Giulia inghiotte un grumo di lacrime. «Lo so. Le vedevo. Sai gli ultimi giorni, mentre tu stavi per avere </a:t>
            </a:r>
            <a:r>
              <a:rPr lang="it-IT" sz="2400" dirty="0" err="1" smtClean="0"/>
              <a:t>Ignazziddu</a:t>
            </a:r>
            <a:r>
              <a:rPr lang="it-IT" sz="2400" dirty="0" smtClean="0"/>
              <a:t> e lui se ne andava…» La voce le si spezza. « Quando ho visto che non riusciva più a parlare, che non mi guardava più, ho pregato Dio che se lo prendesse. Preferivo saperlo morto piuttosto che vederlo soffrire ancora»</a:t>
            </a:r>
            <a:endParaRPr lang="it-IT" sz="2400"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95536" y="1928802"/>
            <a:ext cx="3060700" cy="46444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8484631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t>Della perdita</a:t>
            </a:r>
            <a:endParaRPr lang="it-IT" b="1" dirty="0"/>
          </a:p>
        </p:txBody>
      </p:sp>
      <p:sp>
        <p:nvSpPr>
          <p:cNvPr id="3" name="Segnaposto contenuto 2"/>
          <p:cNvSpPr>
            <a:spLocks noGrp="1"/>
          </p:cNvSpPr>
          <p:nvPr>
            <p:ph idx="1"/>
          </p:nvPr>
        </p:nvSpPr>
        <p:spPr>
          <a:xfrm>
            <a:off x="-108520" y="1340768"/>
            <a:ext cx="5400600" cy="4320480"/>
          </a:xfrm>
        </p:spPr>
        <p:txBody>
          <a:bodyPr/>
          <a:lstStyle/>
          <a:p>
            <a:pPr algn="just">
              <a:buFontTx/>
              <a:buChar char="-"/>
            </a:pPr>
            <a:r>
              <a:rPr lang="it-IT" sz="2400" dirty="0" smtClean="0"/>
              <a:t>Cosa accade dentro di noi quando la malattia e la morte strappano dalle nostre braccia persone che davano senso alla nostra vita e al nostro mondo ?</a:t>
            </a:r>
          </a:p>
          <a:p>
            <a:pPr algn="just">
              <a:buFontTx/>
              <a:buChar char="-"/>
            </a:pPr>
            <a:r>
              <a:rPr lang="it-IT" sz="2400" dirty="0" smtClean="0"/>
              <a:t>Quando siamo costretti a perdere chi abbiamo amato tanto ?</a:t>
            </a:r>
          </a:p>
          <a:p>
            <a:pPr algn="just">
              <a:buFontTx/>
              <a:buChar char="-"/>
            </a:pPr>
            <a:r>
              <a:rPr lang="it-IT" sz="2400" dirty="0" smtClean="0"/>
              <a:t>Il trauma della perdita si ripete più volte nella nostra esistenza perché la vita non può che scorrere attraverso i suoi innumerevoli morti</a:t>
            </a:r>
          </a:p>
          <a:p>
            <a:pPr algn="just">
              <a:buFontTx/>
              <a:buChar char="-"/>
            </a:pPr>
            <a:r>
              <a:rPr lang="it-IT" sz="2400" dirty="0" smtClean="0"/>
              <a:t>E quale lavoro è necessario compiere per ritornare a vivere ?</a:t>
            </a:r>
            <a:endParaRPr lang="it-IT" sz="2400"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580112" y="1484784"/>
            <a:ext cx="3203848" cy="514464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70991861"/>
      </p:ext>
    </p:extLst>
  </p:cSld>
  <p:clrMapOvr>
    <a:masterClrMapping/>
  </p:clrMapOvr>
  <p:timing>
    <p:tnLst>
      <p:par>
        <p:cTn id="1" dur="indefinite" restart="never" nodeType="tmRoot"/>
      </p:par>
    </p:tnLst>
  </p:timing>
</p:sld>
</file>

<file path=ppt/theme/theme1.xml><?xml version="1.0" encoding="utf-8"?>
<a:theme xmlns:a="http://schemas.openxmlformats.org/drawingml/2006/main" name="powerpoint-template">
  <a:themeElements>
    <a:clrScheme name="">
      <a:dk1>
        <a:srgbClr val="4D4D4D"/>
      </a:dk1>
      <a:lt1>
        <a:srgbClr val="FFFFFF"/>
      </a:lt1>
      <a:dk2>
        <a:srgbClr val="4D4D4D"/>
      </a:dk2>
      <a:lt2>
        <a:srgbClr val="0E7E24"/>
      </a:lt2>
      <a:accent1>
        <a:srgbClr val="369026"/>
      </a:accent1>
      <a:accent2>
        <a:srgbClr val="68C419"/>
      </a:accent2>
      <a:accent3>
        <a:srgbClr val="FFFFFF"/>
      </a:accent3>
      <a:accent4>
        <a:srgbClr val="404040"/>
      </a:accent4>
      <a:accent5>
        <a:srgbClr val="AEC6AC"/>
      </a:accent5>
      <a:accent6>
        <a:srgbClr val="5EB116"/>
      </a:accent6>
      <a:hlink>
        <a:srgbClr val="76E11D"/>
      </a:hlink>
      <a:folHlink>
        <a:srgbClr val="DDDDDD"/>
      </a:folHlink>
    </a:clrScheme>
    <a:fontScheme name="powerpoint-template-24">
      <a:majorFont>
        <a:latin typeface="Microsoft Sans Serif"/>
        <a:ea typeface=""/>
        <a:cs typeface=""/>
      </a:majorFont>
      <a:minorFont>
        <a:latin typeface="Microsoft Sans Serif"/>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powerpoint-template-24 1">
        <a:dk1>
          <a:srgbClr val="4D4D4D"/>
        </a:dk1>
        <a:lt1>
          <a:srgbClr val="FFFFFF"/>
        </a:lt1>
        <a:dk2>
          <a:srgbClr val="4D4D4D"/>
        </a:dk2>
        <a:lt2>
          <a:srgbClr val="0C209B"/>
        </a:lt2>
        <a:accent1>
          <a:srgbClr val="2167BF"/>
        </a:accent1>
        <a:accent2>
          <a:srgbClr val="C60C0D"/>
        </a:accent2>
        <a:accent3>
          <a:srgbClr val="FFFFFF"/>
        </a:accent3>
        <a:accent4>
          <a:srgbClr val="404040"/>
        </a:accent4>
        <a:accent5>
          <a:srgbClr val="ABB8DC"/>
        </a:accent5>
        <a:accent6>
          <a:srgbClr val="B30A0B"/>
        </a:accent6>
        <a:hlink>
          <a:srgbClr val="4793C7"/>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2">
        <a:dk1>
          <a:srgbClr val="4D4D4D"/>
        </a:dk1>
        <a:lt1>
          <a:srgbClr val="FFFFFF"/>
        </a:lt1>
        <a:dk2>
          <a:srgbClr val="4D4D4D"/>
        </a:dk2>
        <a:lt2>
          <a:srgbClr val="CC0000"/>
        </a:lt2>
        <a:accent1>
          <a:srgbClr val="FF9933"/>
        </a:accent1>
        <a:accent2>
          <a:srgbClr val="009900"/>
        </a:accent2>
        <a:accent3>
          <a:srgbClr val="FFFFFF"/>
        </a:accent3>
        <a:accent4>
          <a:srgbClr val="404040"/>
        </a:accent4>
        <a:accent5>
          <a:srgbClr val="FFCAAD"/>
        </a:accent5>
        <a:accent6>
          <a:srgbClr val="008A00"/>
        </a:accent6>
        <a:hlink>
          <a:srgbClr val="3366FF"/>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3">
        <a:dk1>
          <a:srgbClr val="4D4D4D"/>
        </a:dk1>
        <a:lt1>
          <a:srgbClr val="FFFFFF"/>
        </a:lt1>
        <a:dk2>
          <a:srgbClr val="4D4D4D"/>
        </a:dk2>
        <a:lt2>
          <a:srgbClr val="93CB6A"/>
        </a:lt2>
        <a:accent1>
          <a:srgbClr val="71BE5E"/>
        </a:accent1>
        <a:accent2>
          <a:srgbClr val="A0CD6E"/>
        </a:accent2>
        <a:accent3>
          <a:srgbClr val="FFFFFF"/>
        </a:accent3>
        <a:accent4>
          <a:srgbClr val="404040"/>
        </a:accent4>
        <a:accent5>
          <a:srgbClr val="BBDBB6"/>
        </a:accent5>
        <a:accent6>
          <a:srgbClr val="91BA63"/>
        </a:accent6>
        <a:hlink>
          <a:srgbClr val="6BAB4A"/>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4">
        <a:dk1>
          <a:srgbClr val="4D4D4D"/>
        </a:dk1>
        <a:lt1>
          <a:srgbClr val="FFFFFF"/>
        </a:lt1>
        <a:dk2>
          <a:srgbClr val="4D4D4D"/>
        </a:dk2>
        <a:lt2>
          <a:srgbClr val="189C25"/>
        </a:lt2>
        <a:accent1>
          <a:srgbClr val="33B642"/>
        </a:accent1>
        <a:accent2>
          <a:srgbClr val="5ED05F"/>
        </a:accent2>
        <a:accent3>
          <a:srgbClr val="FFFFFF"/>
        </a:accent3>
        <a:accent4>
          <a:srgbClr val="404040"/>
        </a:accent4>
        <a:accent5>
          <a:srgbClr val="ADD7B0"/>
        </a:accent5>
        <a:accent6>
          <a:srgbClr val="54BC55"/>
        </a:accent6>
        <a:hlink>
          <a:srgbClr val="66D15F"/>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5">
        <a:dk1>
          <a:srgbClr val="4D4D4D"/>
        </a:dk1>
        <a:lt1>
          <a:srgbClr val="FFFFFF"/>
        </a:lt1>
        <a:dk2>
          <a:srgbClr val="4D4D4D"/>
        </a:dk2>
        <a:lt2>
          <a:srgbClr val="E1E14F"/>
        </a:lt2>
        <a:accent1>
          <a:srgbClr val="33B642"/>
        </a:accent1>
        <a:accent2>
          <a:srgbClr val="5ED05F"/>
        </a:accent2>
        <a:accent3>
          <a:srgbClr val="FFFFFF"/>
        </a:accent3>
        <a:accent4>
          <a:srgbClr val="404040"/>
        </a:accent4>
        <a:accent5>
          <a:srgbClr val="ADD7B0"/>
        </a:accent5>
        <a:accent6>
          <a:srgbClr val="54BC55"/>
        </a:accent6>
        <a:hlink>
          <a:srgbClr val="66D15F"/>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6">
        <a:dk1>
          <a:srgbClr val="4D4D4D"/>
        </a:dk1>
        <a:lt1>
          <a:srgbClr val="FFFFFF"/>
        </a:lt1>
        <a:dk2>
          <a:srgbClr val="4D4D4D"/>
        </a:dk2>
        <a:lt2>
          <a:srgbClr val="4C8E3D"/>
        </a:lt2>
        <a:accent1>
          <a:srgbClr val="66A050"/>
        </a:accent1>
        <a:accent2>
          <a:srgbClr val="6EA552"/>
        </a:accent2>
        <a:accent3>
          <a:srgbClr val="FFFFFF"/>
        </a:accent3>
        <a:accent4>
          <a:srgbClr val="404040"/>
        </a:accent4>
        <a:accent5>
          <a:srgbClr val="B8CDB3"/>
        </a:accent5>
        <a:accent6>
          <a:srgbClr val="639549"/>
        </a:accent6>
        <a:hlink>
          <a:srgbClr val="89B963"/>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7">
        <a:dk1>
          <a:srgbClr val="4D4D4D"/>
        </a:dk1>
        <a:lt1>
          <a:srgbClr val="FFFFFF"/>
        </a:lt1>
        <a:dk2>
          <a:srgbClr val="4D4D4D"/>
        </a:dk2>
        <a:lt2>
          <a:srgbClr val="8CAA42"/>
        </a:lt2>
        <a:accent1>
          <a:srgbClr val="9BB249"/>
        </a:accent1>
        <a:accent2>
          <a:srgbClr val="67B64F"/>
        </a:accent2>
        <a:accent3>
          <a:srgbClr val="FFFFFF"/>
        </a:accent3>
        <a:accent4>
          <a:srgbClr val="404040"/>
        </a:accent4>
        <a:accent5>
          <a:srgbClr val="CBD5B1"/>
        </a:accent5>
        <a:accent6>
          <a:srgbClr val="5DA547"/>
        </a:accent6>
        <a:hlink>
          <a:srgbClr val="B8CC78"/>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8">
        <a:dk1>
          <a:srgbClr val="4D4D4D"/>
        </a:dk1>
        <a:lt1>
          <a:srgbClr val="FFFFFF"/>
        </a:lt1>
        <a:dk2>
          <a:srgbClr val="4D4D4D"/>
        </a:dk2>
        <a:lt2>
          <a:srgbClr val="4D7C48"/>
        </a:lt2>
        <a:accent1>
          <a:srgbClr val="599148"/>
        </a:accent1>
        <a:accent2>
          <a:srgbClr val="69A253"/>
        </a:accent2>
        <a:accent3>
          <a:srgbClr val="FFFFFF"/>
        </a:accent3>
        <a:accent4>
          <a:srgbClr val="404040"/>
        </a:accent4>
        <a:accent5>
          <a:srgbClr val="B5C7B1"/>
        </a:accent5>
        <a:accent6>
          <a:srgbClr val="5E924A"/>
        </a:accent6>
        <a:hlink>
          <a:srgbClr val="80C15D"/>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9">
        <a:dk1>
          <a:srgbClr val="4D4D4D"/>
        </a:dk1>
        <a:lt1>
          <a:srgbClr val="FFFFFF"/>
        </a:lt1>
        <a:dk2>
          <a:srgbClr val="4D4D4D"/>
        </a:dk2>
        <a:lt2>
          <a:srgbClr val="467F20"/>
        </a:lt2>
        <a:accent1>
          <a:srgbClr val="5CA822"/>
        </a:accent1>
        <a:accent2>
          <a:srgbClr val="66C022"/>
        </a:accent2>
        <a:accent3>
          <a:srgbClr val="FFFFFF"/>
        </a:accent3>
        <a:accent4>
          <a:srgbClr val="404040"/>
        </a:accent4>
        <a:accent5>
          <a:srgbClr val="B5D1AB"/>
        </a:accent5>
        <a:accent6>
          <a:srgbClr val="5CAE1E"/>
        </a:accent6>
        <a:hlink>
          <a:srgbClr val="71CF2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0">
        <a:dk1>
          <a:srgbClr val="4D4D4D"/>
        </a:dk1>
        <a:lt1>
          <a:srgbClr val="FFFFFF"/>
        </a:lt1>
        <a:dk2>
          <a:srgbClr val="4D4D4D"/>
        </a:dk2>
        <a:lt2>
          <a:srgbClr val="8A9BA5"/>
        </a:lt2>
        <a:accent1>
          <a:srgbClr val="5CA822"/>
        </a:accent1>
        <a:accent2>
          <a:srgbClr val="66C022"/>
        </a:accent2>
        <a:accent3>
          <a:srgbClr val="FFFFFF"/>
        </a:accent3>
        <a:accent4>
          <a:srgbClr val="404040"/>
        </a:accent4>
        <a:accent5>
          <a:srgbClr val="B5D1AB"/>
        </a:accent5>
        <a:accent6>
          <a:srgbClr val="5CAE1E"/>
        </a:accent6>
        <a:hlink>
          <a:srgbClr val="71CF2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1">
        <a:dk1>
          <a:srgbClr val="4D4D4D"/>
        </a:dk1>
        <a:lt1>
          <a:srgbClr val="FFFFFF"/>
        </a:lt1>
        <a:dk2>
          <a:srgbClr val="4D4D4D"/>
        </a:dk2>
        <a:lt2>
          <a:srgbClr val="8A9BA5"/>
        </a:lt2>
        <a:accent1>
          <a:srgbClr val="5CA822"/>
        </a:accent1>
        <a:accent2>
          <a:srgbClr val="66C022"/>
        </a:accent2>
        <a:accent3>
          <a:srgbClr val="FFFFFF"/>
        </a:accent3>
        <a:accent4>
          <a:srgbClr val="404040"/>
        </a:accent4>
        <a:accent5>
          <a:srgbClr val="B5D1AB"/>
        </a:accent5>
        <a:accent6>
          <a:srgbClr val="5CAE1E"/>
        </a:accent6>
        <a:hlink>
          <a:srgbClr val="101D05"/>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2">
        <a:dk1>
          <a:srgbClr val="4D4D4D"/>
        </a:dk1>
        <a:lt1>
          <a:srgbClr val="FFFFFF"/>
        </a:lt1>
        <a:dk2>
          <a:srgbClr val="4D4D4D"/>
        </a:dk2>
        <a:lt2>
          <a:srgbClr val="467F20"/>
        </a:lt2>
        <a:accent1>
          <a:srgbClr val="5CA822"/>
        </a:accent1>
        <a:accent2>
          <a:srgbClr val="66C022"/>
        </a:accent2>
        <a:accent3>
          <a:srgbClr val="FFFFFF"/>
        </a:accent3>
        <a:accent4>
          <a:srgbClr val="404040"/>
        </a:accent4>
        <a:accent5>
          <a:srgbClr val="B5D1AB"/>
        </a:accent5>
        <a:accent6>
          <a:srgbClr val="5CAE1E"/>
        </a:accent6>
        <a:hlink>
          <a:srgbClr val="101D05"/>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3">
        <a:dk1>
          <a:srgbClr val="4D4D4D"/>
        </a:dk1>
        <a:lt1>
          <a:srgbClr val="FFFFFF"/>
        </a:lt1>
        <a:dk2>
          <a:srgbClr val="4D4D4D"/>
        </a:dk2>
        <a:lt2>
          <a:srgbClr val="51873B"/>
        </a:lt2>
        <a:accent1>
          <a:srgbClr val="669E4B"/>
        </a:accent1>
        <a:accent2>
          <a:srgbClr val="79B25C"/>
        </a:accent2>
        <a:accent3>
          <a:srgbClr val="FFFFFF"/>
        </a:accent3>
        <a:accent4>
          <a:srgbClr val="404040"/>
        </a:accent4>
        <a:accent5>
          <a:srgbClr val="B8CCB1"/>
        </a:accent5>
        <a:accent6>
          <a:srgbClr val="6DA153"/>
        </a:accent6>
        <a:hlink>
          <a:srgbClr val="92CB6F"/>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4">
        <a:dk1>
          <a:srgbClr val="4D4D4D"/>
        </a:dk1>
        <a:lt1>
          <a:srgbClr val="FFFFFF"/>
        </a:lt1>
        <a:dk2>
          <a:srgbClr val="4D4D4D"/>
        </a:dk2>
        <a:lt2>
          <a:srgbClr val="42640C"/>
        </a:lt2>
        <a:accent1>
          <a:srgbClr val="8EB81F"/>
        </a:accent1>
        <a:accent2>
          <a:srgbClr val="C6D938"/>
        </a:accent2>
        <a:accent3>
          <a:srgbClr val="FFFFFF"/>
        </a:accent3>
        <a:accent4>
          <a:srgbClr val="404040"/>
        </a:accent4>
        <a:accent5>
          <a:srgbClr val="C6D8AB"/>
        </a:accent5>
        <a:accent6>
          <a:srgbClr val="B3C432"/>
        </a:accent6>
        <a:hlink>
          <a:srgbClr val="678416"/>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5">
        <a:dk1>
          <a:srgbClr val="4D4D4D"/>
        </a:dk1>
        <a:lt1>
          <a:srgbClr val="FFFFFF"/>
        </a:lt1>
        <a:dk2>
          <a:srgbClr val="4D4D4D"/>
        </a:dk2>
        <a:lt2>
          <a:srgbClr val="0E7E24"/>
        </a:lt2>
        <a:accent1>
          <a:srgbClr val="369026"/>
        </a:accent1>
        <a:accent2>
          <a:srgbClr val="57A025"/>
        </a:accent2>
        <a:accent3>
          <a:srgbClr val="FFFFFF"/>
        </a:accent3>
        <a:accent4>
          <a:srgbClr val="404040"/>
        </a:accent4>
        <a:accent5>
          <a:srgbClr val="AEC6AC"/>
        </a:accent5>
        <a:accent6>
          <a:srgbClr val="4E9120"/>
        </a:accent6>
        <a:hlink>
          <a:srgbClr val="73B023"/>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6">
        <a:dk1>
          <a:srgbClr val="4D4D4D"/>
        </a:dk1>
        <a:lt1>
          <a:srgbClr val="FFFFFF"/>
        </a:lt1>
        <a:dk2>
          <a:srgbClr val="4D4D4D"/>
        </a:dk2>
        <a:lt2>
          <a:srgbClr val="0E7E24"/>
        </a:lt2>
        <a:accent1>
          <a:srgbClr val="369026"/>
        </a:accent1>
        <a:accent2>
          <a:srgbClr val="57A025"/>
        </a:accent2>
        <a:accent3>
          <a:srgbClr val="FFFFFF"/>
        </a:accent3>
        <a:accent4>
          <a:srgbClr val="404040"/>
        </a:accent4>
        <a:accent5>
          <a:srgbClr val="AEC6AC"/>
        </a:accent5>
        <a:accent6>
          <a:srgbClr val="4E9120"/>
        </a:accent6>
        <a:hlink>
          <a:srgbClr val="E1E400"/>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1534</TotalTime>
  <Words>3541</Words>
  <Application>Microsoft Office PowerPoint</Application>
  <PresentationFormat>Presentazione su schermo (4:3)</PresentationFormat>
  <Paragraphs>207</Paragraphs>
  <Slides>72</Slides>
  <Notes>4</Notes>
  <HiddenSlides>0</HiddenSlides>
  <MMClips>0</MMClips>
  <ScaleCrop>false</ScaleCrop>
  <HeadingPairs>
    <vt:vector size="4" baseType="variant">
      <vt:variant>
        <vt:lpstr>Tema</vt:lpstr>
      </vt:variant>
      <vt:variant>
        <vt:i4>1</vt:i4>
      </vt:variant>
      <vt:variant>
        <vt:lpstr>Titoli diapositive</vt:lpstr>
      </vt:variant>
      <vt:variant>
        <vt:i4>72</vt:i4>
      </vt:variant>
    </vt:vector>
  </HeadingPairs>
  <TitlesOfParts>
    <vt:vector size="73" baseType="lpstr">
      <vt:lpstr>powerpoint-template</vt:lpstr>
      <vt:lpstr> Della perdita: passi da compiere alla fine della vita</vt:lpstr>
      <vt:lpstr>La perdita inconsapevole…</vt:lpstr>
      <vt:lpstr>La perdita inconsapevole…</vt:lpstr>
      <vt:lpstr>La perdita inconsapevole…</vt:lpstr>
      <vt:lpstr>Della perdita … </vt:lpstr>
      <vt:lpstr>Diapositiva 6</vt:lpstr>
      <vt:lpstr>Della perdita</vt:lpstr>
      <vt:lpstr>Della perdita</vt:lpstr>
      <vt:lpstr>Della perdita</vt:lpstr>
      <vt:lpstr>Della perdita … </vt:lpstr>
      <vt:lpstr>Della perdita … </vt:lpstr>
      <vt:lpstr>Della perdita … </vt:lpstr>
      <vt:lpstr>Diapositiva 13</vt:lpstr>
      <vt:lpstr>Diapositiva 14</vt:lpstr>
      <vt:lpstr>Ah, la perdita … </vt:lpstr>
      <vt:lpstr>La vita e la morte …. </vt:lpstr>
      <vt:lpstr> La vita e la morte …. </vt:lpstr>
      <vt:lpstr> La vita e la morte …. </vt:lpstr>
      <vt:lpstr>          La vita e la morte ….</vt:lpstr>
      <vt:lpstr>La vita e la morte ….</vt:lpstr>
      <vt:lpstr>              La vita e la morte …. </vt:lpstr>
      <vt:lpstr>              La vita e la morte ….</vt:lpstr>
      <vt:lpstr>Diapositiva 23</vt:lpstr>
      <vt:lpstr>‘ O schiattamuorto</vt:lpstr>
      <vt:lpstr>‘ O schiattamuorto</vt:lpstr>
      <vt:lpstr>Diapositiva 26</vt:lpstr>
      <vt:lpstr>Diapositiva 27</vt:lpstr>
      <vt:lpstr>Diapositiva 28</vt:lpstr>
      <vt:lpstr>Diapositiva 29</vt:lpstr>
      <vt:lpstr>Diapositiva 30</vt:lpstr>
      <vt:lpstr>Diapositiva 31</vt:lpstr>
      <vt:lpstr>Diapositiva 32</vt:lpstr>
      <vt:lpstr>Diapositiva 33</vt:lpstr>
      <vt:lpstr>Diapositiva 34</vt:lpstr>
      <vt:lpstr>Il sogno di mia madre</vt:lpstr>
      <vt:lpstr>Il sogno di mia madre</vt:lpstr>
      <vt:lpstr>Il sogno di mia madre</vt:lpstr>
      <vt:lpstr>Come si moriva …</vt:lpstr>
      <vt:lpstr>Come si moriva …</vt:lpstr>
      <vt:lpstr>Come si muore …</vt:lpstr>
      <vt:lpstr>Morte = perdita ?</vt:lpstr>
      <vt:lpstr>Diapositiva 42</vt:lpstr>
      <vt:lpstr>Diapositiva 43</vt:lpstr>
      <vt:lpstr>Moroloi</vt:lpstr>
      <vt:lpstr>Diapositiva 45</vt:lpstr>
      <vt:lpstr>Diapositiva 46</vt:lpstr>
      <vt:lpstr>Il pianto gestuale</vt:lpstr>
      <vt:lpstr>Diapositiva 48</vt:lpstr>
      <vt:lpstr>Diapositiva 49</vt:lpstr>
      <vt:lpstr>Quel che rimane …</vt:lpstr>
      <vt:lpstr>Diapositiva 51</vt:lpstr>
      <vt:lpstr>L’era del cordoglio 2.0</vt:lpstr>
      <vt:lpstr>Diapositiva 53</vt:lpstr>
      <vt:lpstr>Diapositiva 54</vt:lpstr>
      <vt:lpstr>Diapositiva 55</vt:lpstr>
      <vt:lpstr>Diapositiva 56</vt:lpstr>
      <vt:lpstr> L’era del cordoglio 2.0</vt:lpstr>
      <vt:lpstr>Diapositiva 58</vt:lpstr>
      <vt:lpstr>I met you</vt:lpstr>
      <vt:lpstr>Quale limite ?</vt:lpstr>
      <vt:lpstr>Quale limite ?</vt:lpstr>
      <vt:lpstr>Quale limite ?</vt:lpstr>
      <vt:lpstr>Quale limite ?</vt:lpstr>
      <vt:lpstr>Diapositiva 64</vt:lpstr>
      <vt:lpstr>Quale limite ?</vt:lpstr>
      <vt:lpstr>Quale limite ?</vt:lpstr>
      <vt:lpstr>Quali limiti ?</vt:lpstr>
      <vt:lpstr>Limite di ragionevolezza</vt:lpstr>
      <vt:lpstr>Limite di efficacia clinica</vt:lpstr>
      <vt:lpstr>Limite di senso</vt:lpstr>
      <vt:lpstr>Diapositiva 71</vt:lpstr>
      <vt:lpstr>Diapositiva 72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Della perdita: passi da compiere alla fine della vita</dc:title>
  <dc:creator>PIO LATTARULO</dc:creator>
  <cp:lastModifiedBy>LTTPIO69T19L049A</cp:lastModifiedBy>
  <cp:revision>121</cp:revision>
  <dcterms:modified xsi:type="dcterms:W3CDTF">2024-03-20T09:19:37Z</dcterms:modified>
</cp:coreProperties>
</file>