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99.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s/slide98.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688" r:id="rId4"/>
  </p:sldMasterIdLst>
  <p:notesMasterIdLst>
    <p:notesMasterId r:id="rId119"/>
  </p:notesMasterIdLst>
  <p:sldIdLst>
    <p:sldId id="305" r:id="rId5"/>
    <p:sldId id="306" r:id="rId6"/>
    <p:sldId id="307" r:id="rId7"/>
    <p:sldId id="318" r:id="rId8"/>
    <p:sldId id="319" r:id="rId9"/>
    <p:sldId id="320" r:id="rId10"/>
    <p:sldId id="321" r:id="rId11"/>
    <p:sldId id="322" r:id="rId12"/>
    <p:sldId id="323" r:id="rId13"/>
    <p:sldId id="324" r:id="rId14"/>
    <p:sldId id="325" r:id="rId15"/>
    <p:sldId id="326" r:id="rId16"/>
    <p:sldId id="328" r:id="rId17"/>
    <p:sldId id="329" r:id="rId18"/>
    <p:sldId id="327" r:id="rId19"/>
    <p:sldId id="331" r:id="rId20"/>
    <p:sldId id="330" r:id="rId21"/>
    <p:sldId id="332" r:id="rId22"/>
    <p:sldId id="333" r:id="rId23"/>
    <p:sldId id="334" r:id="rId24"/>
    <p:sldId id="335" r:id="rId25"/>
    <p:sldId id="281" r:id="rId26"/>
    <p:sldId id="337" r:id="rId27"/>
    <p:sldId id="338" r:id="rId28"/>
    <p:sldId id="339" r:id="rId29"/>
    <p:sldId id="340" r:id="rId30"/>
    <p:sldId id="415" r:id="rId31"/>
    <p:sldId id="341" r:id="rId32"/>
    <p:sldId id="342" r:id="rId33"/>
    <p:sldId id="343" r:id="rId34"/>
    <p:sldId id="344" r:id="rId35"/>
    <p:sldId id="345" r:id="rId36"/>
    <p:sldId id="346" r:id="rId37"/>
    <p:sldId id="347" r:id="rId38"/>
    <p:sldId id="348" r:id="rId39"/>
    <p:sldId id="286" r:id="rId40"/>
    <p:sldId id="349" r:id="rId41"/>
    <p:sldId id="350" r:id="rId42"/>
    <p:sldId id="351" r:id="rId43"/>
    <p:sldId id="352" r:id="rId44"/>
    <p:sldId id="353" r:id="rId45"/>
    <p:sldId id="410" r:id="rId46"/>
    <p:sldId id="354" r:id="rId47"/>
    <p:sldId id="293" r:id="rId48"/>
    <p:sldId id="294" r:id="rId49"/>
    <p:sldId id="355" r:id="rId50"/>
    <p:sldId id="356" r:id="rId51"/>
    <p:sldId id="296" r:id="rId52"/>
    <p:sldId id="357" r:id="rId53"/>
    <p:sldId id="358" r:id="rId54"/>
    <p:sldId id="359" r:id="rId55"/>
    <p:sldId id="360" r:id="rId56"/>
    <p:sldId id="361" r:id="rId57"/>
    <p:sldId id="308" r:id="rId58"/>
    <p:sldId id="312" r:id="rId59"/>
    <p:sldId id="309" r:id="rId60"/>
    <p:sldId id="310" r:id="rId61"/>
    <p:sldId id="311" r:id="rId62"/>
    <p:sldId id="313" r:id="rId63"/>
    <p:sldId id="314" r:id="rId64"/>
    <p:sldId id="315" r:id="rId65"/>
    <p:sldId id="316" r:id="rId66"/>
    <p:sldId id="317" r:id="rId67"/>
    <p:sldId id="362" r:id="rId68"/>
    <p:sldId id="363" r:id="rId69"/>
    <p:sldId id="364" r:id="rId70"/>
    <p:sldId id="368" r:id="rId71"/>
    <p:sldId id="369" r:id="rId72"/>
    <p:sldId id="365" r:id="rId73"/>
    <p:sldId id="366" r:id="rId74"/>
    <p:sldId id="367" r:id="rId75"/>
    <p:sldId id="370" r:id="rId76"/>
    <p:sldId id="371" r:id="rId77"/>
    <p:sldId id="372" r:id="rId78"/>
    <p:sldId id="373" r:id="rId79"/>
    <p:sldId id="374" r:id="rId80"/>
    <p:sldId id="375" r:id="rId81"/>
    <p:sldId id="378" r:id="rId82"/>
    <p:sldId id="377" r:id="rId83"/>
    <p:sldId id="401" r:id="rId84"/>
    <p:sldId id="408" r:id="rId85"/>
    <p:sldId id="402" r:id="rId86"/>
    <p:sldId id="403" r:id="rId87"/>
    <p:sldId id="404" r:id="rId88"/>
    <p:sldId id="405" r:id="rId89"/>
    <p:sldId id="406" r:id="rId90"/>
    <p:sldId id="407" r:id="rId91"/>
    <p:sldId id="414" r:id="rId92"/>
    <p:sldId id="409" r:id="rId93"/>
    <p:sldId id="379" r:id="rId94"/>
    <p:sldId id="380" r:id="rId95"/>
    <p:sldId id="381" r:id="rId96"/>
    <p:sldId id="382" r:id="rId97"/>
    <p:sldId id="383" r:id="rId98"/>
    <p:sldId id="384" r:id="rId99"/>
    <p:sldId id="385" r:id="rId100"/>
    <p:sldId id="386" r:id="rId101"/>
    <p:sldId id="387" r:id="rId102"/>
    <p:sldId id="388" r:id="rId103"/>
    <p:sldId id="389" r:id="rId104"/>
    <p:sldId id="390" r:id="rId105"/>
    <p:sldId id="391" r:id="rId106"/>
    <p:sldId id="411" r:id="rId107"/>
    <p:sldId id="412" r:id="rId108"/>
    <p:sldId id="413" r:id="rId109"/>
    <p:sldId id="392" r:id="rId110"/>
    <p:sldId id="393" r:id="rId111"/>
    <p:sldId id="394" r:id="rId112"/>
    <p:sldId id="395" r:id="rId113"/>
    <p:sldId id="397" r:id="rId114"/>
    <p:sldId id="398" r:id="rId115"/>
    <p:sldId id="396" r:id="rId116"/>
    <p:sldId id="399" r:id="rId117"/>
    <p:sldId id="400" r:id="rId11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Sezione predefinita" id="{E3BD262A-487E-44EE-9AC8-2C49A2F69EF5}">
          <p14:sldIdLst>
            <p14:sldId id="305"/>
            <p14:sldId id="306"/>
            <p14:sldId id="307"/>
            <p14:sldId id="318"/>
            <p14:sldId id="319"/>
            <p14:sldId id="320"/>
            <p14:sldId id="321"/>
            <p14:sldId id="322"/>
            <p14:sldId id="323"/>
            <p14:sldId id="324"/>
            <p14:sldId id="325"/>
            <p14:sldId id="326"/>
            <p14:sldId id="328"/>
            <p14:sldId id="329"/>
            <p14:sldId id="327"/>
            <p14:sldId id="331"/>
            <p14:sldId id="330"/>
            <p14:sldId id="332"/>
            <p14:sldId id="333"/>
            <p14:sldId id="334"/>
            <p14:sldId id="335"/>
            <p14:sldId id="281"/>
            <p14:sldId id="337"/>
            <p14:sldId id="338"/>
            <p14:sldId id="339"/>
            <p14:sldId id="340"/>
            <p14:sldId id="341"/>
            <p14:sldId id="283"/>
            <p14:sldId id="284"/>
            <p14:sldId id="258"/>
            <p14:sldId id="259"/>
            <p14:sldId id="260"/>
            <p14:sldId id="261"/>
            <p14:sldId id="285"/>
            <p14:sldId id="286"/>
            <p14:sldId id="287"/>
            <p14:sldId id="288"/>
            <p14:sldId id="289"/>
            <p14:sldId id="290"/>
            <p14:sldId id="291"/>
            <p14:sldId id="292"/>
            <p14:sldId id="293"/>
            <p14:sldId id="294"/>
            <p14:sldId id="295"/>
            <p14:sldId id="297"/>
            <p14:sldId id="296"/>
            <p14:sldId id="298"/>
            <p14:sldId id="299"/>
            <p14:sldId id="300"/>
            <p14:sldId id="301"/>
            <p14:sldId id="302"/>
            <p14:sldId id="308"/>
            <p14:sldId id="312"/>
            <p14:sldId id="309"/>
            <p14:sldId id="310"/>
            <p14:sldId id="311"/>
            <p14:sldId id="313"/>
          </p14:sldIdLst>
        </p14:section>
        <p14:section name="Sezione senza titolo" id="{6DC3A6CC-7C90-46AA-8C79-232EC59F19F5}">
          <p14:sldIdLst>
            <p14:sldId id="314"/>
            <p14:sldId id="315"/>
            <p14:sldId id="316"/>
            <p14:sldId id="317"/>
            <p14:sldId id="30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450" autoAdjust="0"/>
    <p:restoredTop sz="94660"/>
  </p:normalViewPr>
  <p:slideViewPr>
    <p:cSldViewPr>
      <p:cViewPr>
        <p:scale>
          <a:sx n="100" d="100"/>
          <a:sy n="100" d="100"/>
        </p:scale>
        <p:origin x="-1890" y="-2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172"/>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4C13BE-C6E5-4790-B5D1-D1B1ACA692B9}" type="datetimeFigureOut">
              <a:rPr lang="it-IT" smtClean="0"/>
              <a:pPr/>
              <a:t>20/03/2024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A14FA0-2642-4FFA-88E1-824154FF7A56}" type="slidenum">
              <a:rPr lang="it-IT" smtClean="0"/>
              <a:pPr/>
              <a:t>‹N›</a:t>
            </a:fld>
            <a:endParaRPr lang="it-IT"/>
          </a:p>
        </p:txBody>
      </p:sp>
    </p:spTree>
    <p:extLst>
      <p:ext uri="{BB962C8B-B14F-4D97-AF65-F5344CB8AC3E}">
        <p14:creationId xmlns="" xmlns:p14="http://schemas.microsoft.com/office/powerpoint/2010/main" val="1293102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12A355-9DEF-44FD-885F-2F7AD1821F0D}" type="slidenum">
              <a:rPr lang="en-US"/>
              <a:pPr/>
              <a:t>45</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01A14FA0-2642-4FFA-88E1-824154FF7A56}" type="slidenum">
              <a:rPr lang="it-IT" smtClean="0"/>
              <a:pPr/>
              <a:t>46</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C2F0C9-D70B-4B3B-A612-19190353E535}" type="slidenum">
              <a:rPr lang="en-US"/>
              <a:pPr/>
              <a:t>110</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6915"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it-IT" smtClean="0"/>
          </a:p>
        </p:txBody>
      </p:sp>
      <p:sp>
        <p:nvSpPr>
          <p:cNvPr id="4" name="Segnaposto numero diapositiva 3"/>
          <p:cNvSpPr>
            <a:spLocks noGrp="1"/>
          </p:cNvSpPr>
          <p:nvPr>
            <p:ph type="sldNum" sz="quarter" idx="5"/>
          </p:nvPr>
        </p:nvSpPr>
        <p:spPr/>
        <p:txBody>
          <a:bodyPr/>
          <a:lstStyle/>
          <a:p>
            <a:pPr>
              <a:defRPr/>
            </a:pPr>
            <a:fld id="{0783E0E6-C7DF-4090-B290-1A88519AFE7B}" type="slidenum">
              <a:rPr lang="it-IT" smtClean="0"/>
              <a:pPr>
                <a:defRPr/>
              </a:pPr>
              <a:t>111</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20/03/2024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20/03/2024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20/03/2024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it-IT" smtClean="0"/>
              <a:t>Fare clic per modificare lo stile del titolo</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7F49D355-16BD-4E45-BD9A-5EA878CF7CBD}" type="datetimeFigureOut">
              <a:rPr lang="it-IT" smtClean="0"/>
              <a:pPr/>
              <a:t>20/03/2024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7A41E1B-4F70-4964-A407-84C68BE8251C}" type="slidenum">
              <a:rPr lang="it-IT" smtClean="0"/>
              <a:pPr/>
              <a:t>‹N›</a:t>
            </a:fld>
            <a:endParaRPr lang="it-IT"/>
          </a:p>
        </p:txBody>
      </p:sp>
    </p:spTree>
    <p:extLst>
      <p:ext uri="{BB962C8B-B14F-4D97-AF65-F5344CB8AC3E}">
        <p14:creationId xmlns="" xmlns:p14="http://schemas.microsoft.com/office/powerpoint/2010/main" val="2175723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7F49D355-16BD-4E45-BD9A-5EA878CF7CBD}" type="datetimeFigureOut">
              <a:rPr lang="it-IT" smtClean="0"/>
              <a:pPr/>
              <a:t>20/03/2024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7A41E1B-4F70-4964-A407-84C68BE8251C}" type="slidenum">
              <a:rPr lang="it-IT" smtClean="0"/>
              <a:pPr/>
              <a:t>‹N›</a:t>
            </a:fld>
            <a:endParaRPr lang="it-IT"/>
          </a:p>
        </p:txBody>
      </p:sp>
    </p:spTree>
    <p:extLst>
      <p:ext uri="{BB962C8B-B14F-4D97-AF65-F5344CB8AC3E}">
        <p14:creationId xmlns="" xmlns:p14="http://schemas.microsoft.com/office/powerpoint/2010/main" val="1399534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it-IT" smtClean="0"/>
              <a:t>Fare clic per modificare lo stile del titolo</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it-IT" smtClean="0"/>
              <a:t>Fare clic per modificare stili del testo dello schema</a:t>
            </a:r>
          </a:p>
        </p:txBody>
      </p:sp>
      <p:sp>
        <p:nvSpPr>
          <p:cNvPr id="4" name="Date Placeholder 3"/>
          <p:cNvSpPr>
            <a:spLocks noGrp="1"/>
          </p:cNvSpPr>
          <p:nvPr>
            <p:ph type="dt" sz="half" idx="10"/>
          </p:nvPr>
        </p:nvSpPr>
        <p:spPr/>
        <p:txBody>
          <a:bodyPr/>
          <a:lstStyle/>
          <a:p>
            <a:fld id="{7F49D355-16BD-4E45-BD9A-5EA878CF7CBD}" type="datetimeFigureOut">
              <a:rPr lang="it-IT" smtClean="0"/>
              <a:pPr/>
              <a:t>20/03/2024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7A41E1B-4F70-4964-A407-84C68BE8251C}" type="slidenum">
              <a:rPr lang="it-IT" smtClean="0"/>
              <a:pPr/>
              <a:t>‹N›</a:t>
            </a:fld>
            <a:endParaRPr lang="it-IT"/>
          </a:p>
        </p:txBody>
      </p:sp>
    </p:spTree>
    <p:extLst>
      <p:ext uri="{BB962C8B-B14F-4D97-AF65-F5344CB8AC3E}">
        <p14:creationId xmlns="" xmlns:p14="http://schemas.microsoft.com/office/powerpoint/2010/main" val="1254532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7F49D355-16BD-4E45-BD9A-5EA878CF7CBD}" type="datetimeFigureOut">
              <a:rPr lang="it-IT" smtClean="0"/>
              <a:pPr/>
              <a:t>20/03/2024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7A41E1B-4F70-4964-A407-84C68BE8251C}" type="slidenum">
              <a:rPr lang="it-IT" smtClean="0"/>
              <a:pPr/>
              <a:t>‹N›</a:t>
            </a:fld>
            <a:endParaRPr lang="it-IT"/>
          </a:p>
        </p:txBody>
      </p:sp>
      <p:sp>
        <p:nvSpPr>
          <p:cNvPr id="8" name="Title 7"/>
          <p:cNvSpPr>
            <a:spLocks noGrp="1"/>
          </p:cNvSpPr>
          <p:nvPr>
            <p:ph type="title"/>
          </p:nvPr>
        </p:nvSpPr>
        <p:spPr/>
        <p:txBody>
          <a:bodyPr/>
          <a:lstStyle/>
          <a:p>
            <a:r>
              <a:rPr lang="it-IT" smtClean="0"/>
              <a:t>Fare clic per modificare lo stile del titolo</a:t>
            </a:r>
            <a:endParaRPr lang="en-US"/>
          </a:p>
        </p:txBody>
      </p:sp>
    </p:spTree>
    <p:extLst>
      <p:ext uri="{BB962C8B-B14F-4D97-AF65-F5344CB8AC3E}">
        <p14:creationId xmlns="" xmlns:p14="http://schemas.microsoft.com/office/powerpoint/2010/main" val="2524572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it-IT" smtClean="0"/>
              <a:t>Fare clic per modificare stili del testo dello schema</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it-IT" smtClean="0"/>
              <a:t>Fare clic per modificare stili del testo dello schema</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7F49D355-16BD-4E45-BD9A-5EA878CF7CBD}" type="datetimeFigureOut">
              <a:rPr lang="it-IT" smtClean="0"/>
              <a:pPr/>
              <a:t>20/03/2024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E7A41E1B-4F70-4964-A407-84C68BE8251C}" type="slidenum">
              <a:rPr lang="it-IT" smtClean="0"/>
              <a:pPr/>
              <a:t>‹N›</a:t>
            </a:fld>
            <a:endParaRPr lang="it-IT"/>
          </a:p>
        </p:txBody>
      </p:sp>
    </p:spTree>
    <p:extLst>
      <p:ext uri="{BB962C8B-B14F-4D97-AF65-F5344CB8AC3E}">
        <p14:creationId xmlns="" xmlns:p14="http://schemas.microsoft.com/office/powerpoint/2010/main" val="431621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Date Placeholder 2"/>
          <p:cNvSpPr>
            <a:spLocks noGrp="1"/>
          </p:cNvSpPr>
          <p:nvPr>
            <p:ph type="dt" sz="half" idx="10"/>
          </p:nvPr>
        </p:nvSpPr>
        <p:spPr/>
        <p:txBody>
          <a:bodyPr/>
          <a:lstStyle/>
          <a:p>
            <a:fld id="{7F49D355-16BD-4E45-BD9A-5EA878CF7CBD}" type="datetimeFigureOut">
              <a:rPr lang="it-IT" smtClean="0"/>
              <a:pPr/>
              <a:t>20/03/2024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E7A41E1B-4F70-4964-A407-84C68BE8251C}" type="slidenum">
              <a:rPr lang="it-IT" smtClean="0"/>
              <a:pPr/>
              <a:t>‹N›</a:t>
            </a:fld>
            <a:endParaRPr lang="it-IT"/>
          </a:p>
        </p:txBody>
      </p:sp>
    </p:spTree>
    <p:extLst>
      <p:ext uri="{BB962C8B-B14F-4D97-AF65-F5344CB8AC3E}">
        <p14:creationId xmlns="" xmlns:p14="http://schemas.microsoft.com/office/powerpoint/2010/main" val="3040357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49D355-16BD-4E45-BD9A-5EA878CF7CBD}" type="datetimeFigureOut">
              <a:rPr lang="it-IT" smtClean="0"/>
              <a:pPr/>
              <a:t>20/03/2024</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E7A41E1B-4F70-4964-A407-84C68BE8251C}" type="slidenum">
              <a:rPr lang="it-IT" smtClean="0"/>
              <a:pPr/>
              <a:t>‹N›</a:t>
            </a:fld>
            <a:endParaRPr lang="it-IT"/>
          </a:p>
        </p:txBody>
      </p:sp>
    </p:spTree>
    <p:extLst>
      <p:ext uri="{BB962C8B-B14F-4D97-AF65-F5344CB8AC3E}">
        <p14:creationId xmlns="" xmlns:p14="http://schemas.microsoft.com/office/powerpoint/2010/main" val="134867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it-IT" smtClean="0"/>
              <a:t>Fare clic per modificare lo stile del titolo</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it-IT" smtClean="0"/>
              <a:t>Fare clic per modificare stili del testo dello schema</a:t>
            </a:r>
          </a:p>
        </p:txBody>
      </p:sp>
      <p:sp>
        <p:nvSpPr>
          <p:cNvPr id="5" name="Date Placeholder 4"/>
          <p:cNvSpPr>
            <a:spLocks noGrp="1"/>
          </p:cNvSpPr>
          <p:nvPr>
            <p:ph type="dt" sz="half" idx="10"/>
          </p:nvPr>
        </p:nvSpPr>
        <p:spPr/>
        <p:txBody>
          <a:bodyPr/>
          <a:lstStyle/>
          <a:p>
            <a:fld id="{7F49D355-16BD-4E45-BD9A-5EA878CF7CBD}" type="datetimeFigureOut">
              <a:rPr lang="it-IT" smtClean="0"/>
              <a:pPr/>
              <a:t>20/03/2024</a:t>
            </a:fld>
            <a:endParaRPr lang="it-IT"/>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it-IT">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E7A41E1B-4F70-4964-A407-84C68BE8251C}" type="slidenum">
              <a:rPr lang="it-IT" smtClean="0">
                <a:solidFill>
                  <a:srgbClr val="434342"/>
                </a:solidFill>
              </a:rPr>
              <a:pPr/>
              <a:t>‹N›</a:t>
            </a:fld>
            <a:endParaRPr lang="it-IT">
              <a:solidFill>
                <a:srgbClr val="434342"/>
              </a:solidFill>
            </a:endParaRPr>
          </a:p>
        </p:txBody>
      </p:sp>
    </p:spTree>
    <p:extLst>
      <p:ext uri="{BB962C8B-B14F-4D97-AF65-F5344CB8AC3E}">
        <p14:creationId xmlns="" xmlns:p14="http://schemas.microsoft.com/office/powerpoint/2010/main" val="1345884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20/03/2024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it-IT" smtClean="0"/>
              <a:t>Fare clic sull'icona per inserire un'immagine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7F49D355-16BD-4E45-BD9A-5EA878CF7CBD}" type="datetimeFigureOut">
              <a:rPr lang="it-IT" smtClean="0"/>
              <a:pPr/>
              <a:t>20/03/2024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7A41E1B-4F70-4964-A407-84C68BE8251C}" type="slidenum">
              <a:rPr lang="it-IT" smtClean="0"/>
              <a:pPr/>
              <a:t>‹N›</a:t>
            </a:fld>
            <a:endParaRPr lang="it-IT"/>
          </a:p>
        </p:txBody>
      </p:sp>
    </p:spTree>
    <p:extLst>
      <p:ext uri="{BB962C8B-B14F-4D97-AF65-F5344CB8AC3E}">
        <p14:creationId xmlns="" xmlns:p14="http://schemas.microsoft.com/office/powerpoint/2010/main" val="3636306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7F49D355-16BD-4E45-BD9A-5EA878CF7CBD}" type="datetimeFigureOut">
              <a:rPr lang="it-IT" smtClean="0"/>
              <a:pPr/>
              <a:t>20/03/2024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7A41E1B-4F70-4964-A407-84C68BE8251C}" type="slidenum">
              <a:rPr lang="it-IT" smtClean="0"/>
              <a:pPr/>
              <a:t>‹N›</a:t>
            </a:fld>
            <a:endParaRPr lang="it-IT"/>
          </a:p>
        </p:txBody>
      </p:sp>
    </p:spTree>
    <p:extLst>
      <p:ext uri="{BB962C8B-B14F-4D97-AF65-F5344CB8AC3E}">
        <p14:creationId xmlns="" xmlns:p14="http://schemas.microsoft.com/office/powerpoint/2010/main" val="1805498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7F49D355-16BD-4E45-BD9A-5EA878CF7CBD}" type="datetimeFigureOut">
              <a:rPr lang="it-IT" smtClean="0"/>
              <a:pPr/>
              <a:t>20/03/2024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7A41E1B-4F70-4964-A407-84C68BE8251C}" type="slidenum">
              <a:rPr lang="it-IT" smtClean="0"/>
              <a:pPr/>
              <a:t>‹N›</a:t>
            </a:fld>
            <a:endParaRPr lang="it-IT"/>
          </a:p>
        </p:txBody>
      </p:sp>
    </p:spTree>
    <p:extLst>
      <p:ext uri="{BB962C8B-B14F-4D97-AF65-F5344CB8AC3E}">
        <p14:creationId xmlns="" xmlns:p14="http://schemas.microsoft.com/office/powerpoint/2010/main" val="2026834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rPr>
              <a:pPr/>
              <a:t>20/03/2024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9044326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rPr>
              <a:pPr/>
              <a:t>20/03/2024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3093201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rPr>
              <a:pPr/>
              <a:t>20/03/2024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2873589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B6055F8-1D02-4417-9241-55C834FD9970}" type="datetimeFigureOut">
              <a:rPr lang="it-IT" smtClean="0">
                <a:solidFill>
                  <a:prstClr val="black">
                    <a:tint val="75000"/>
                  </a:prstClr>
                </a:solidFill>
              </a:rPr>
              <a:pPr/>
              <a:t>20/03/2024</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21255163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B6055F8-1D02-4417-9241-55C834FD9970}" type="datetimeFigureOut">
              <a:rPr lang="it-IT" smtClean="0">
                <a:solidFill>
                  <a:prstClr val="black">
                    <a:tint val="75000"/>
                  </a:prstClr>
                </a:solidFill>
              </a:rPr>
              <a:pPr/>
              <a:t>20/03/2024</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32051743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B6055F8-1D02-4417-9241-55C834FD9970}" type="datetimeFigureOut">
              <a:rPr lang="it-IT" smtClean="0">
                <a:solidFill>
                  <a:prstClr val="black">
                    <a:tint val="75000"/>
                  </a:prstClr>
                </a:solidFill>
              </a:rPr>
              <a:pPr/>
              <a:t>20/03/2024</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220968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6055F8-1D02-4417-9241-55C834FD9970}" type="datetimeFigureOut">
              <a:rPr lang="it-IT" smtClean="0">
                <a:solidFill>
                  <a:prstClr val="black">
                    <a:tint val="75000"/>
                  </a:prstClr>
                </a:solidFill>
              </a:rPr>
              <a:pPr/>
              <a:t>20/03/2024</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886261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20/03/2024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solidFill>
                  <a:prstClr val="black">
                    <a:tint val="75000"/>
                  </a:prstClr>
                </a:solidFill>
              </a:rPr>
              <a:pPr/>
              <a:t>20/03/2024</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8897218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solidFill>
                  <a:prstClr val="black">
                    <a:tint val="75000"/>
                  </a:prstClr>
                </a:solidFill>
              </a:rPr>
              <a:pPr/>
              <a:t>20/03/2024</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39387735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rPr>
              <a:pPr/>
              <a:t>20/03/2024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3612120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solidFill>
                  <a:prstClr val="black">
                    <a:tint val="75000"/>
                  </a:prstClr>
                </a:solidFill>
              </a:rPr>
              <a:pPr/>
              <a:t>20/03/2024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2180680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82"/>
        <p:cNvGrpSpPr/>
        <p:nvPr/>
      </p:nvGrpSpPr>
      <p:grpSpPr>
        <a:xfrm>
          <a:off x="0" y="0"/>
          <a:ext cx="0" cy="0"/>
          <a:chOff x="0" y="0"/>
          <a:chExt cx="0" cy="0"/>
        </a:xfrm>
      </p:grpSpPr>
      <p:sp>
        <p:nvSpPr>
          <p:cNvPr id="83" name="Google Shape;83;p7"/>
          <p:cNvSpPr/>
          <p:nvPr/>
        </p:nvSpPr>
        <p:spPr>
          <a:xfrm rot="-884877">
            <a:off x="7997294" y="4753112"/>
            <a:ext cx="912816"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91425" tIns="45700" rIns="91425" bIns="45700" anchor="ctr" anchorCtr="0">
            <a:noAutofit/>
          </a:bodyPr>
          <a:lstStyle/>
          <a:p>
            <a:endParaRPr>
              <a:solidFill>
                <a:srgbClr val="000000"/>
              </a:solidFill>
              <a:ea typeface="Calibri"/>
              <a:cs typeface="Calibri"/>
              <a:sym typeface="Calibri"/>
            </a:endParaRPr>
          </a:p>
        </p:txBody>
      </p:sp>
      <p:sp>
        <p:nvSpPr>
          <p:cNvPr id="84" name="Google Shape;84;p7"/>
          <p:cNvSpPr/>
          <p:nvPr/>
        </p:nvSpPr>
        <p:spPr>
          <a:xfrm>
            <a:off x="642526" y="442364"/>
            <a:ext cx="6943343"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91425" tIns="45700" rIns="91425" bIns="45700" anchor="ctr" anchorCtr="0">
            <a:noAutofit/>
          </a:bodyPr>
          <a:lstStyle/>
          <a:p>
            <a:endParaRPr>
              <a:solidFill>
                <a:srgbClr val="000000"/>
              </a:solidFill>
              <a:ea typeface="Calibri"/>
              <a:cs typeface="Calibri"/>
              <a:sym typeface="Calibri"/>
            </a:endParaRPr>
          </a:p>
        </p:txBody>
      </p:sp>
      <p:sp>
        <p:nvSpPr>
          <p:cNvPr id="85" name="Google Shape;85;p7"/>
          <p:cNvSpPr/>
          <p:nvPr/>
        </p:nvSpPr>
        <p:spPr>
          <a:xfrm>
            <a:off x="368195" y="562837"/>
            <a:ext cx="8379859"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endParaRPr>
              <a:solidFill>
                <a:srgbClr val="000000"/>
              </a:solidFill>
              <a:ea typeface="Calibri"/>
              <a:cs typeface="Calibri"/>
              <a:sym typeface="Calibri"/>
            </a:endParaRPr>
          </a:p>
        </p:txBody>
      </p:sp>
      <p:sp>
        <p:nvSpPr>
          <p:cNvPr id="86" name="Google Shape;86;p7"/>
          <p:cNvSpPr txBox="1">
            <a:spLocks noGrp="1"/>
          </p:cNvSpPr>
          <p:nvPr>
            <p:ph type="title"/>
          </p:nvPr>
        </p:nvSpPr>
        <p:spPr>
          <a:xfrm>
            <a:off x="883375" y="911467"/>
            <a:ext cx="64263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7" name="Google Shape;87;p7"/>
          <p:cNvSpPr txBox="1">
            <a:spLocks noGrp="1"/>
          </p:cNvSpPr>
          <p:nvPr>
            <p:ph type="body" idx="1"/>
          </p:nvPr>
        </p:nvSpPr>
        <p:spPr>
          <a:xfrm>
            <a:off x="1188175" y="2008467"/>
            <a:ext cx="3002700" cy="36828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1000"/>
              </a:spcBef>
              <a:spcAft>
                <a:spcPts val="0"/>
              </a:spcAft>
              <a:buSzPts val="2000"/>
              <a:buChar char="✗"/>
              <a:defRPr sz="2000"/>
            </a:lvl2pPr>
            <a:lvl3pPr marL="1371600" lvl="2" indent="-355600" rtl="0">
              <a:spcBef>
                <a:spcPts val="1000"/>
              </a:spcBef>
              <a:spcAft>
                <a:spcPts val="0"/>
              </a:spcAft>
              <a:buSzPts val="2000"/>
              <a:buChar char="■"/>
              <a:defRPr sz="2000"/>
            </a:lvl3pPr>
            <a:lvl4pPr marL="1828800" lvl="3" indent="-355600" rtl="0">
              <a:spcBef>
                <a:spcPts val="1000"/>
              </a:spcBef>
              <a:spcAft>
                <a:spcPts val="0"/>
              </a:spcAft>
              <a:buSzPts val="2000"/>
              <a:buChar char="●"/>
              <a:defRPr sz="2000"/>
            </a:lvl4pPr>
            <a:lvl5pPr marL="2286000" lvl="4" indent="-355600" rtl="0">
              <a:spcBef>
                <a:spcPts val="1000"/>
              </a:spcBef>
              <a:spcAft>
                <a:spcPts val="0"/>
              </a:spcAft>
              <a:buSzPts val="2000"/>
              <a:buChar char="○"/>
              <a:defRPr sz="2000"/>
            </a:lvl5pPr>
            <a:lvl6pPr marL="2743200" lvl="5" indent="-355600" rtl="0">
              <a:spcBef>
                <a:spcPts val="1000"/>
              </a:spcBef>
              <a:spcAft>
                <a:spcPts val="0"/>
              </a:spcAft>
              <a:buSzPts val="2000"/>
              <a:buChar char="■"/>
              <a:defRPr sz="2000"/>
            </a:lvl6pPr>
            <a:lvl7pPr marL="3200400" lvl="6" indent="-355600" rtl="0">
              <a:spcBef>
                <a:spcPts val="1000"/>
              </a:spcBef>
              <a:spcAft>
                <a:spcPts val="0"/>
              </a:spcAft>
              <a:buSzPts val="2000"/>
              <a:buChar char="●"/>
              <a:defRPr sz="2000"/>
            </a:lvl7pPr>
            <a:lvl8pPr marL="3657600" lvl="7" indent="-355600" rtl="0">
              <a:spcBef>
                <a:spcPts val="1000"/>
              </a:spcBef>
              <a:spcAft>
                <a:spcPts val="0"/>
              </a:spcAft>
              <a:buSzPts val="2000"/>
              <a:buChar char="○"/>
              <a:defRPr sz="2000"/>
            </a:lvl8pPr>
            <a:lvl9pPr marL="4114800" lvl="8" indent="-355600" rtl="0">
              <a:spcBef>
                <a:spcPts val="1000"/>
              </a:spcBef>
              <a:spcAft>
                <a:spcPts val="1000"/>
              </a:spcAft>
              <a:buSzPts val="2000"/>
              <a:buChar char="■"/>
              <a:defRPr sz="2000"/>
            </a:lvl9pPr>
          </a:lstStyle>
          <a:p>
            <a:endParaRPr/>
          </a:p>
        </p:txBody>
      </p:sp>
      <p:sp>
        <p:nvSpPr>
          <p:cNvPr id="88" name="Google Shape;88;p7"/>
          <p:cNvSpPr txBox="1">
            <a:spLocks noGrp="1"/>
          </p:cNvSpPr>
          <p:nvPr>
            <p:ph type="body" idx="2"/>
          </p:nvPr>
        </p:nvSpPr>
        <p:spPr>
          <a:xfrm>
            <a:off x="4611864" y="2008467"/>
            <a:ext cx="3002700" cy="36828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1000"/>
              </a:spcBef>
              <a:spcAft>
                <a:spcPts val="0"/>
              </a:spcAft>
              <a:buSzPts val="2000"/>
              <a:buChar char="✗"/>
              <a:defRPr sz="2000"/>
            </a:lvl2pPr>
            <a:lvl3pPr marL="1371600" lvl="2" indent="-355600" rtl="0">
              <a:spcBef>
                <a:spcPts val="1000"/>
              </a:spcBef>
              <a:spcAft>
                <a:spcPts val="0"/>
              </a:spcAft>
              <a:buSzPts val="2000"/>
              <a:buChar char="■"/>
              <a:defRPr sz="2000"/>
            </a:lvl3pPr>
            <a:lvl4pPr marL="1828800" lvl="3" indent="-355600" rtl="0">
              <a:spcBef>
                <a:spcPts val="1000"/>
              </a:spcBef>
              <a:spcAft>
                <a:spcPts val="0"/>
              </a:spcAft>
              <a:buSzPts val="2000"/>
              <a:buChar char="●"/>
              <a:defRPr sz="2000"/>
            </a:lvl4pPr>
            <a:lvl5pPr marL="2286000" lvl="4" indent="-355600" rtl="0">
              <a:spcBef>
                <a:spcPts val="1000"/>
              </a:spcBef>
              <a:spcAft>
                <a:spcPts val="0"/>
              </a:spcAft>
              <a:buSzPts val="2000"/>
              <a:buChar char="○"/>
              <a:defRPr sz="2000"/>
            </a:lvl5pPr>
            <a:lvl6pPr marL="2743200" lvl="5" indent="-355600" rtl="0">
              <a:spcBef>
                <a:spcPts val="1000"/>
              </a:spcBef>
              <a:spcAft>
                <a:spcPts val="0"/>
              </a:spcAft>
              <a:buSzPts val="2000"/>
              <a:buChar char="■"/>
              <a:defRPr sz="2000"/>
            </a:lvl6pPr>
            <a:lvl7pPr marL="3200400" lvl="6" indent="-355600" rtl="0">
              <a:spcBef>
                <a:spcPts val="1000"/>
              </a:spcBef>
              <a:spcAft>
                <a:spcPts val="0"/>
              </a:spcAft>
              <a:buSzPts val="2000"/>
              <a:buChar char="●"/>
              <a:defRPr sz="2000"/>
            </a:lvl7pPr>
            <a:lvl8pPr marL="3657600" lvl="7" indent="-355600" rtl="0">
              <a:spcBef>
                <a:spcPts val="1000"/>
              </a:spcBef>
              <a:spcAft>
                <a:spcPts val="0"/>
              </a:spcAft>
              <a:buSzPts val="2000"/>
              <a:buChar char="○"/>
              <a:defRPr sz="2000"/>
            </a:lvl8pPr>
            <a:lvl9pPr marL="4114800" lvl="8" indent="-355600" rtl="0">
              <a:spcBef>
                <a:spcPts val="1000"/>
              </a:spcBef>
              <a:spcAft>
                <a:spcPts val="1000"/>
              </a:spcAft>
              <a:buSzPts val="2000"/>
              <a:buChar char="■"/>
              <a:defRPr sz="2000"/>
            </a:lvl9pPr>
          </a:lstStyle>
          <a:p>
            <a:endParaRPr/>
          </a:p>
        </p:txBody>
      </p:sp>
      <p:sp>
        <p:nvSpPr>
          <p:cNvPr id="89" name="Google Shape;89;p7"/>
          <p:cNvSpPr txBox="1">
            <a:spLocks noGrp="1"/>
          </p:cNvSpPr>
          <p:nvPr>
            <p:ph type="sldNum" idx="12"/>
          </p:nvPr>
        </p:nvSpPr>
        <p:spPr>
          <a:xfrm>
            <a:off x="8404375" y="6257835"/>
            <a:ext cx="5487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prstClr val="black">
                    <a:tint val="75000"/>
                  </a:prstClr>
                </a:solidFill>
              </a:rPr>
              <a:pPr/>
              <a:t>‹N›</a:t>
            </a:fld>
            <a:endParaRPr>
              <a:solidFill>
                <a:prstClr val="black">
                  <a:tint val="75000"/>
                </a:prstClr>
              </a:solidFill>
            </a:endParaRPr>
          </a:p>
        </p:txBody>
      </p:sp>
      <p:sp>
        <p:nvSpPr>
          <p:cNvPr id="90" name="Google Shape;90;p7"/>
          <p:cNvSpPr/>
          <p:nvPr/>
        </p:nvSpPr>
        <p:spPr>
          <a:xfrm>
            <a:off x="8138824" y="316035"/>
            <a:ext cx="739006" cy="1237312"/>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endParaRPr>
              <a:solidFill>
                <a:srgbClr val="000000"/>
              </a:solidFill>
              <a:ea typeface="Calibri"/>
              <a:cs typeface="Calibri"/>
              <a:sym typeface="Calibri"/>
            </a:endParaRPr>
          </a:p>
        </p:txBody>
      </p:sp>
      <p:sp>
        <p:nvSpPr>
          <p:cNvPr id="91" name="Google Shape;91;p7"/>
          <p:cNvSpPr/>
          <p:nvPr/>
        </p:nvSpPr>
        <p:spPr>
          <a:xfrm>
            <a:off x="8547669" y="3796060"/>
            <a:ext cx="262123" cy="308144"/>
          </a:xfrm>
          <a:custGeom>
            <a:avLst/>
            <a:gdLst/>
            <a:ahLst/>
            <a:cxnLst/>
            <a:rect l="l" t="t" r="r" b="b"/>
            <a:pathLst>
              <a:path w="124229" h="109530" extrusionOk="0">
                <a:moveTo>
                  <a:pt x="79291" y="1720"/>
                </a:moveTo>
                <a:cubicBezTo>
                  <a:pt x="8212" y="-15360"/>
                  <a:pt x="-40965" y="100205"/>
                  <a:pt x="47829" y="108799"/>
                </a:cubicBezTo>
                <a:cubicBezTo>
                  <a:pt x="119983" y="119191"/>
                  <a:pt x="160785" y="15554"/>
                  <a:pt x="79291" y="1720"/>
                </a:cubicBezTo>
                <a:close/>
                <a:moveTo>
                  <a:pt x="106609" y="64095"/>
                </a:moveTo>
                <a:cubicBezTo>
                  <a:pt x="93827" y="96675"/>
                  <a:pt x="39761" y="106168"/>
                  <a:pt x="18275" y="78083"/>
                </a:cubicBezTo>
                <a:cubicBezTo>
                  <a:pt x="2292" y="46095"/>
                  <a:pt x="38489" y="11651"/>
                  <a:pt x="70390" y="15247"/>
                </a:cubicBezTo>
                <a:cubicBezTo>
                  <a:pt x="97620" y="15401"/>
                  <a:pt x="116651" y="36974"/>
                  <a:pt x="106609" y="64095"/>
                </a:cubicBezTo>
                <a:close/>
              </a:path>
            </a:pathLst>
          </a:custGeom>
          <a:solidFill>
            <a:schemeClr val="dk1"/>
          </a:solidFill>
          <a:ln>
            <a:noFill/>
          </a:ln>
        </p:spPr>
        <p:txBody>
          <a:bodyPr spcFirstLastPara="1" wrap="square" lIns="91425" tIns="45700" rIns="91425" bIns="45700" anchor="ctr" anchorCtr="0">
            <a:noAutofit/>
          </a:bodyPr>
          <a:lstStyle/>
          <a:p>
            <a:endParaRPr>
              <a:solidFill>
                <a:srgbClr val="000000"/>
              </a:solidFill>
              <a:ea typeface="Calibri"/>
              <a:cs typeface="Calibri"/>
              <a:sym typeface="Calibri"/>
            </a:endParaRPr>
          </a:p>
        </p:txBody>
      </p:sp>
      <p:sp>
        <p:nvSpPr>
          <p:cNvPr id="92" name="Google Shape;92;p7"/>
          <p:cNvSpPr/>
          <p:nvPr/>
        </p:nvSpPr>
        <p:spPr>
          <a:xfrm>
            <a:off x="4426766" y="6299608"/>
            <a:ext cx="888148" cy="81987"/>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91425" tIns="45700" rIns="91425" bIns="45700" anchor="ctr" anchorCtr="0">
            <a:noAutofit/>
          </a:bodyPr>
          <a:lstStyle/>
          <a:p>
            <a:endParaRPr>
              <a:solidFill>
                <a:srgbClr val="000000"/>
              </a:solidFill>
              <a:ea typeface="Calibri"/>
              <a:cs typeface="Calibri"/>
              <a:sym typeface="Calibri"/>
            </a:endParaRPr>
          </a:p>
        </p:txBody>
      </p:sp>
      <p:sp>
        <p:nvSpPr>
          <p:cNvPr id="93" name="Google Shape;93;p7"/>
          <p:cNvSpPr/>
          <p:nvPr/>
        </p:nvSpPr>
        <p:spPr>
          <a:xfrm>
            <a:off x="5368771" y="6340678"/>
            <a:ext cx="86890" cy="41572"/>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91425" tIns="45700" rIns="91425" bIns="45700" anchor="ctr" anchorCtr="0">
            <a:noAutofit/>
          </a:bodyPr>
          <a:lstStyle/>
          <a:p>
            <a:endParaRPr>
              <a:solidFill>
                <a:srgbClr val="000000"/>
              </a:solidFill>
              <a:ea typeface="Calibri"/>
              <a:cs typeface="Calibri"/>
              <a:sym typeface="Calibri"/>
            </a:endParaRPr>
          </a:p>
        </p:txBody>
      </p:sp>
      <p:sp>
        <p:nvSpPr>
          <p:cNvPr id="94" name="Google Shape;94;p7"/>
          <p:cNvSpPr/>
          <p:nvPr/>
        </p:nvSpPr>
        <p:spPr>
          <a:xfrm>
            <a:off x="5538652" y="6340232"/>
            <a:ext cx="299728" cy="5424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91425" tIns="45700" rIns="91425" bIns="45700" anchor="ctr" anchorCtr="0">
            <a:noAutofit/>
          </a:bodyPr>
          <a:lstStyle/>
          <a:p>
            <a:endParaRPr>
              <a:solidFill>
                <a:srgbClr val="000000"/>
              </a:solidFill>
              <a:ea typeface="Calibri"/>
              <a:cs typeface="Calibri"/>
              <a:sym typeface="Calibri"/>
            </a:endParaRPr>
          </a:p>
        </p:txBody>
      </p:sp>
      <p:sp>
        <p:nvSpPr>
          <p:cNvPr id="95" name="Google Shape;95;p7"/>
          <p:cNvSpPr/>
          <p:nvPr/>
        </p:nvSpPr>
        <p:spPr>
          <a:xfrm>
            <a:off x="325536" y="1370193"/>
            <a:ext cx="113330"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91425" tIns="45700" rIns="91425" bIns="45700" anchor="ctr" anchorCtr="0">
            <a:noAutofit/>
          </a:bodyPr>
          <a:lstStyle/>
          <a:p>
            <a:endParaRPr>
              <a:solidFill>
                <a:srgbClr val="000000"/>
              </a:solidFill>
              <a:ea typeface="Calibri"/>
              <a:cs typeface="Calibri"/>
              <a:sym typeface="Calibri"/>
            </a:endParaRPr>
          </a:p>
        </p:txBody>
      </p:sp>
      <p:sp>
        <p:nvSpPr>
          <p:cNvPr id="96" name="Google Shape;96;p7"/>
          <p:cNvSpPr/>
          <p:nvPr/>
        </p:nvSpPr>
        <p:spPr>
          <a:xfrm>
            <a:off x="257002" y="1494769"/>
            <a:ext cx="80437"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91425" tIns="45700" rIns="91425" bIns="45700" anchor="ctr" anchorCtr="0">
            <a:noAutofit/>
          </a:bodyPr>
          <a:lstStyle/>
          <a:p>
            <a:endParaRPr>
              <a:solidFill>
                <a:srgbClr val="000000"/>
              </a:solidFill>
              <a:ea typeface="Calibri"/>
              <a:cs typeface="Calibri"/>
              <a:sym typeface="Calibri"/>
            </a:endParaRPr>
          </a:p>
        </p:txBody>
      </p:sp>
    </p:spTree>
    <p:extLst>
      <p:ext uri="{BB962C8B-B14F-4D97-AF65-F5344CB8AC3E}">
        <p14:creationId xmlns="" xmlns:p14="http://schemas.microsoft.com/office/powerpoint/2010/main" val="12829556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cstate="print">
            <a:alphaModFix amt="30000"/>
            <a:extLst>
              <a:ext uri="{28A0092B-C50C-407E-A947-70E740481C1C}">
                <a14:useLocalDpi xmlns=""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1" y="3"/>
            <a:ext cx="1728788"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407320" y="1122363"/>
            <a:ext cx="6593681" cy="2387600"/>
          </a:xfrm>
        </p:spPr>
        <p:txBody>
          <a:bodyPr anchor="b">
            <a:normAutofit/>
          </a:bodyPr>
          <a:lstStyle>
            <a:lvl1pPr algn="l">
              <a:defRPr sz="48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407320"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5308133" y="5410204"/>
            <a:ext cx="2057400" cy="365125"/>
          </a:xfrm>
        </p:spPr>
        <p:txBody>
          <a:bodyPr/>
          <a:lstStyle/>
          <a:p>
            <a:fld id="{800C0816-91A3-4799-BEF4-E796C8B9A739}" type="datetimeFigureOut">
              <a:rPr lang="it-IT" smtClean="0">
                <a:solidFill>
                  <a:prstClr val="white">
                    <a:tint val="75000"/>
                  </a:prstClr>
                </a:solidFill>
              </a:rPr>
              <a:pPr/>
              <a:t>20/03/2024</a:t>
            </a:fld>
            <a:endParaRPr lang="it-IT">
              <a:solidFill>
                <a:prstClr val="white">
                  <a:tint val="75000"/>
                </a:prstClr>
              </a:solidFill>
            </a:endParaRPr>
          </a:p>
        </p:txBody>
      </p:sp>
      <p:sp>
        <p:nvSpPr>
          <p:cNvPr id="5" name="Footer Placeholder 4"/>
          <p:cNvSpPr>
            <a:spLocks noGrp="1"/>
          </p:cNvSpPr>
          <p:nvPr>
            <p:ph type="ftr" sz="quarter" idx="11"/>
          </p:nvPr>
        </p:nvSpPr>
        <p:spPr>
          <a:xfrm>
            <a:off x="1407319" y="5410204"/>
            <a:ext cx="3843665" cy="365125"/>
          </a:xfrm>
        </p:spPr>
        <p:txBody>
          <a:bodyPr/>
          <a:lstStyle/>
          <a:p>
            <a:endParaRPr lang="it-IT">
              <a:solidFill>
                <a:prstClr val="white">
                  <a:tint val="75000"/>
                </a:prstClr>
              </a:solidFill>
            </a:endParaRPr>
          </a:p>
        </p:txBody>
      </p:sp>
      <p:sp>
        <p:nvSpPr>
          <p:cNvPr id="6" name="Slide Number Placeholder 5"/>
          <p:cNvSpPr>
            <a:spLocks noGrp="1"/>
          </p:cNvSpPr>
          <p:nvPr>
            <p:ph type="sldNum" sz="quarter" idx="12"/>
          </p:nvPr>
        </p:nvSpPr>
        <p:spPr>
          <a:xfrm>
            <a:off x="7422685" y="5410202"/>
            <a:ext cx="578317" cy="365125"/>
          </a:xfrm>
        </p:spPr>
        <p:txBody>
          <a:bodyPr/>
          <a:lstStyle/>
          <a:p>
            <a:fld id="{1BCCB325-DC0B-4A4F-8962-0F8F661FF3EB}"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 xmlns:p14="http://schemas.microsoft.com/office/powerpoint/2010/main" val="26392611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00C0816-91A3-4799-BEF4-E796C8B9A739}" type="datetimeFigureOut">
              <a:rPr lang="it-IT" smtClean="0">
                <a:solidFill>
                  <a:prstClr val="white">
                    <a:tint val="75000"/>
                  </a:prstClr>
                </a:solidFill>
              </a:rPr>
              <a:pPr/>
              <a:t>20/03/2024</a:t>
            </a:fld>
            <a:endParaRPr lang="it-IT">
              <a:solidFill>
                <a:prstClr val="white">
                  <a:tint val="75000"/>
                </a:prstClr>
              </a:solidFill>
            </a:endParaRPr>
          </a:p>
        </p:txBody>
      </p:sp>
      <p:sp>
        <p:nvSpPr>
          <p:cNvPr id="5" name="Footer Placeholder 4"/>
          <p:cNvSpPr>
            <a:spLocks noGrp="1"/>
          </p:cNvSpPr>
          <p:nvPr>
            <p:ph type="ftr" sz="quarter" idx="11"/>
          </p:nvPr>
        </p:nvSpPr>
        <p:spPr/>
        <p:txBody>
          <a:bodyPr/>
          <a:lstStyle/>
          <a:p>
            <a:endParaRPr lang="it-IT">
              <a:solidFill>
                <a:prstClr val="white">
                  <a:tint val="75000"/>
                </a:prstClr>
              </a:solidFill>
            </a:endParaRPr>
          </a:p>
        </p:txBody>
      </p:sp>
      <p:sp>
        <p:nvSpPr>
          <p:cNvPr id="6" name="Slide Number Placeholder 5"/>
          <p:cNvSpPr>
            <a:spLocks noGrp="1"/>
          </p:cNvSpPr>
          <p:nvPr>
            <p:ph type="sldNum" sz="quarter" idx="12"/>
          </p:nvPr>
        </p:nvSpPr>
        <p:spPr/>
        <p:txBody>
          <a:bodyPr/>
          <a:lstStyle/>
          <a:p>
            <a:fld id="{1BCCB325-DC0B-4A4F-8962-0F8F661FF3EB}"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 xmlns:p14="http://schemas.microsoft.com/office/powerpoint/2010/main" val="42384179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9"/>
            <a:ext cx="7429500" cy="2852737"/>
          </a:xfrm>
        </p:spPr>
        <p:txBody>
          <a:bodyPr anchor="b">
            <a:normAutofit/>
          </a:bodyPr>
          <a:lstStyle>
            <a:lvl1pPr>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800C0816-91A3-4799-BEF4-E796C8B9A739}" type="datetimeFigureOut">
              <a:rPr lang="it-IT" smtClean="0">
                <a:solidFill>
                  <a:prstClr val="white">
                    <a:tint val="75000"/>
                  </a:prstClr>
                </a:solidFill>
              </a:rPr>
              <a:pPr/>
              <a:t>20/03/2024</a:t>
            </a:fld>
            <a:endParaRPr lang="it-IT">
              <a:solidFill>
                <a:prstClr val="white">
                  <a:tint val="75000"/>
                </a:prstClr>
              </a:solidFill>
            </a:endParaRPr>
          </a:p>
        </p:txBody>
      </p:sp>
      <p:sp>
        <p:nvSpPr>
          <p:cNvPr id="5" name="Footer Placeholder 4"/>
          <p:cNvSpPr>
            <a:spLocks noGrp="1"/>
          </p:cNvSpPr>
          <p:nvPr>
            <p:ph type="ftr" sz="quarter" idx="11"/>
          </p:nvPr>
        </p:nvSpPr>
        <p:spPr/>
        <p:txBody>
          <a:bodyPr/>
          <a:lstStyle/>
          <a:p>
            <a:endParaRPr lang="it-IT">
              <a:solidFill>
                <a:prstClr val="white">
                  <a:tint val="75000"/>
                </a:prstClr>
              </a:solidFill>
            </a:endParaRPr>
          </a:p>
        </p:txBody>
      </p:sp>
      <p:sp>
        <p:nvSpPr>
          <p:cNvPr id="6" name="Slide Number Placeholder 5"/>
          <p:cNvSpPr>
            <a:spLocks noGrp="1"/>
          </p:cNvSpPr>
          <p:nvPr>
            <p:ph type="sldNum" sz="quarter" idx="12"/>
          </p:nvPr>
        </p:nvSpPr>
        <p:spPr/>
        <p:txBody>
          <a:bodyPr/>
          <a:lstStyle/>
          <a:p>
            <a:fld id="{1BCCB325-DC0B-4A4F-8962-0F8F661FF3EB}"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 xmlns:p14="http://schemas.microsoft.com/office/powerpoint/2010/main" val="17772836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56059" y="2249486"/>
            <a:ext cx="3658792" cy="354171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00C0816-91A3-4799-BEF4-E796C8B9A739}" type="datetimeFigureOut">
              <a:rPr lang="it-IT" smtClean="0">
                <a:solidFill>
                  <a:prstClr val="white">
                    <a:tint val="75000"/>
                  </a:prstClr>
                </a:solidFill>
              </a:rPr>
              <a:pPr/>
              <a:t>20/03/2024</a:t>
            </a:fld>
            <a:endParaRPr lang="it-IT">
              <a:solidFill>
                <a:prstClr val="white">
                  <a:tint val="75000"/>
                </a:prstClr>
              </a:solidFill>
            </a:endParaRPr>
          </a:p>
        </p:txBody>
      </p:sp>
      <p:sp>
        <p:nvSpPr>
          <p:cNvPr id="6" name="Footer Placeholder 5"/>
          <p:cNvSpPr>
            <a:spLocks noGrp="1"/>
          </p:cNvSpPr>
          <p:nvPr>
            <p:ph type="ftr" sz="quarter" idx="11"/>
          </p:nvPr>
        </p:nvSpPr>
        <p:spPr/>
        <p:txBody>
          <a:bodyPr/>
          <a:lstStyle/>
          <a:p>
            <a:endParaRPr lang="it-IT">
              <a:solidFill>
                <a:prstClr val="white">
                  <a:tint val="75000"/>
                </a:prstClr>
              </a:solidFill>
            </a:endParaRPr>
          </a:p>
        </p:txBody>
      </p:sp>
      <p:sp>
        <p:nvSpPr>
          <p:cNvPr id="7" name="Slide Number Placeholder 6"/>
          <p:cNvSpPr>
            <a:spLocks noGrp="1"/>
          </p:cNvSpPr>
          <p:nvPr>
            <p:ph type="sldNum" sz="quarter" idx="12"/>
          </p:nvPr>
        </p:nvSpPr>
        <p:spPr/>
        <p:txBody>
          <a:bodyPr/>
          <a:lstStyle/>
          <a:p>
            <a:fld id="{1BCCB325-DC0B-4A4F-8962-0F8F661FF3EB}"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 xmlns:p14="http://schemas.microsoft.com/office/powerpoint/2010/main" val="39540772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9"/>
            <a:ext cx="7429500" cy="1477961"/>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27516" y="2249486"/>
            <a:ext cx="3487337"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56059" y="3073400"/>
            <a:ext cx="3658793" cy="271780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800607" y="2249485"/>
            <a:ext cx="348495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1" y="3073400"/>
            <a:ext cx="3656408" cy="271780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00C0816-91A3-4799-BEF4-E796C8B9A739}" type="datetimeFigureOut">
              <a:rPr lang="it-IT" smtClean="0">
                <a:solidFill>
                  <a:prstClr val="white">
                    <a:tint val="75000"/>
                  </a:prstClr>
                </a:solidFill>
              </a:rPr>
              <a:pPr/>
              <a:t>20/03/2024</a:t>
            </a:fld>
            <a:endParaRPr lang="it-IT">
              <a:solidFill>
                <a:prstClr val="white">
                  <a:tint val="75000"/>
                </a:prstClr>
              </a:solidFill>
            </a:endParaRPr>
          </a:p>
        </p:txBody>
      </p:sp>
      <p:sp>
        <p:nvSpPr>
          <p:cNvPr id="8" name="Footer Placeholder 7"/>
          <p:cNvSpPr>
            <a:spLocks noGrp="1"/>
          </p:cNvSpPr>
          <p:nvPr>
            <p:ph type="ftr" sz="quarter" idx="11"/>
          </p:nvPr>
        </p:nvSpPr>
        <p:spPr/>
        <p:txBody>
          <a:bodyPr/>
          <a:lstStyle/>
          <a:p>
            <a:endParaRPr lang="it-IT">
              <a:solidFill>
                <a:prstClr val="white">
                  <a:tint val="75000"/>
                </a:prstClr>
              </a:solidFill>
            </a:endParaRPr>
          </a:p>
        </p:txBody>
      </p:sp>
      <p:sp>
        <p:nvSpPr>
          <p:cNvPr id="9" name="Slide Number Placeholder 8"/>
          <p:cNvSpPr>
            <a:spLocks noGrp="1"/>
          </p:cNvSpPr>
          <p:nvPr>
            <p:ph type="sldNum" sz="quarter" idx="12"/>
          </p:nvPr>
        </p:nvSpPr>
        <p:spPr/>
        <p:txBody>
          <a:bodyPr/>
          <a:lstStyle/>
          <a:p>
            <a:fld id="{1BCCB325-DC0B-4A4F-8962-0F8F661FF3EB}"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 xmlns:p14="http://schemas.microsoft.com/office/powerpoint/2010/main" val="1705650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B6055F8-1D02-4417-9241-55C834FD9970}" type="datetimeFigureOut">
              <a:rPr lang="it-IT" smtClean="0"/>
              <a:pPr/>
              <a:t>20/03/2024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800C0816-91A3-4799-BEF4-E796C8B9A739}" type="datetimeFigureOut">
              <a:rPr lang="it-IT" smtClean="0">
                <a:solidFill>
                  <a:prstClr val="white">
                    <a:tint val="75000"/>
                  </a:prstClr>
                </a:solidFill>
              </a:rPr>
              <a:pPr/>
              <a:t>20/03/2024</a:t>
            </a:fld>
            <a:endParaRPr lang="it-IT">
              <a:solidFill>
                <a:prstClr val="white">
                  <a:tint val="75000"/>
                </a:prstClr>
              </a:solidFill>
            </a:endParaRPr>
          </a:p>
        </p:txBody>
      </p:sp>
      <p:sp>
        <p:nvSpPr>
          <p:cNvPr id="4" name="Footer Placeholder 3"/>
          <p:cNvSpPr>
            <a:spLocks noGrp="1"/>
          </p:cNvSpPr>
          <p:nvPr>
            <p:ph type="ftr" sz="quarter" idx="11"/>
          </p:nvPr>
        </p:nvSpPr>
        <p:spPr/>
        <p:txBody>
          <a:bodyPr/>
          <a:lstStyle/>
          <a:p>
            <a:endParaRPr lang="it-IT">
              <a:solidFill>
                <a:prstClr val="white">
                  <a:tint val="75000"/>
                </a:prstClr>
              </a:solidFill>
            </a:endParaRPr>
          </a:p>
        </p:txBody>
      </p:sp>
      <p:sp>
        <p:nvSpPr>
          <p:cNvPr id="5" name="Slide Number Placeholder 4"/>
          <p:cNvSpPr>
            <a:spLocks noGrp="1"/>
          </p:cNvSpPr>
          <p:nvPr>
            <p:ph type="sldNum" sz="quarter" idx="12"/>
          </p:nvPr>
        </p:nvSpPr>
        <p:spPr/>
        <p:txBody>
          <a:bodyPr/>
          <a:lstStyle/>
          <a:p>
            <a:fld id="{1BCCB325-DC0B-4A4F-8962-0F8F661FF3EB}"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 xmlns:p14="http://schemas.microsoft.com/office/powerpoint/2010/main" val="958819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0C0816-91A3-4799-BEF4-E796C8B9A739}" type="datetimeFigureOut">
              <a:rPr lang="it-IT" smtClean="0">
                <a:solidFill>
                  <a:prstClr val="white">
                    <a:tint val="75000"/>
                  </a:prstClr>
                </a:solidFill>
              </a:rPr>
              <a:pPr/>
              <a:t>20/03/2024</a:t>
            </a:fld>
            <a:endParaRPr lang="it-IT">
              <a:solidFill>
                <a:prstClr val="white">
                  <a:tint val="75000"/>
                </a:prstClr>
              </a:solidFill>
            </a:endParaRPr>
          </a:p>
        </p:txBody>
      </p:sp>
      <p:sp>
        <p:nvSpPr>
          <p:cNvPr id="3" name="Footer Placeholder 2"/>
          <p:cNvSpPr>
            <a:spLocks noGrp="1"/>
          </p:cNvSpPr>
          <p:nvPr>
            <p:ph type="ftr" sz="quarter" idx="11"/>
          </p:nvPr>
        </p:nvSpPr>
        <p:spPr/>
        <p:txBody>
          <a:bodyPr/>
          <a:lstStyle/>
          <a:p>
            <a:endParaRPr lang="it-IT">
              <a:solidFill>
                <a:prstClr val="white">
                  <a:tint val="75000"/>
                </a:prstClr>
              </a:solidFill>
            </a:endParaRPr>
          </a:p>
        </p:txBody>
      </p:sp>
      <p:sp>
        <p:nvSpPr>
          <p:cNvPr id="4" name="Slide Number Placeholder 3"/>
          <p:cNvSpPr>
            <a:spLocks noGrp="1"/>
          </p:cNvSpPr>
          <p:nvPr>
            <p:ph type="sldNum" sz="quarter" idx="12"/>
          </p:nvPr>
        </p:nvSpPr>
        <p:spPr/>
        <p:txBody>
          <a:bodyPr/>
          <a:lstStyle/>
          <a:p>
            <a:fld id="{1BCCB325-DC0B-4A4F-8962-0F8F661FF3EB}"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 xmlns:p14="http://schemas.microsoft.com/office/powerpoint/2010/main" val="19945435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60030" y="609601"/>
            <a:ext cx="2892028" cy="1639884"/>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67151" y="592666"/>
            <a:ext cx="4418407" cy="5198534"/>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60030"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00C0816-91A3-4799-BEF4-E796C8B9A739}" type="datetimeFigureOut">
              <a:rPr lang="it-IT" smtClean="0">
                <a:solidFill>
                  <a:prstClr val="white">
                    <a:tint val="75000"/>
                  </a:prstClr>
                </a:solidFill>
              </a:rPr>
              <a:pPr/>
              <a:t>20/03/2024</a:t>
            </a:fld>
            <a:endParaRPr lang="it-IT">
              <a:solidFill>
                <a:prstClr val="white">
                  <a:tint val="75000"/>
                </a:prstClr>
              </a:solidFill>
            </a:endParaRPr>
          </a:p>
        </p:txBody>
      </p:sp>
      <p:sp>
        <p:nvSpPr>
          <p:cNvPr id="6" name="Footer Placeholder 5"/>
          <p:cNvSpPr>
            <a:spLocks noGrp="1"/>
          </p:cNvSpPr>
          <p:nvPr>
            <p:ph type="ftr" sz="quarter" idx="11"/>
          </p:nvPr>
        </p:nvSpPr>
        <p:spPr/>
        <p:txBody>
          <a:bodyPr/>
          <a:lstStyle/>
          <a:p>
            <a:endParaRPr lang="it-IT">
              <a:solidFill>
                <a:prstClr val="white">
                  <a:tint val="75000"/>
                </a:prstClr>
              </a:solidFill>
            </a:endParaRPr>
          </a:p>
        </p:txBody>
      </p:sp>
      <p:sp>
        <p:nvSpPr>
          <p:cNvPr id="7" name="Slide Number Placeholder 6"/>
          <p:cNvSpPr>
            <a:spLocks noGrp="1"/>
          </p:cNvSpPr>
          <p:nvPr>
            <p:ph type="sldNum" sz="quarter" idx="12"/>
          </p:nvPr>
        </p:nvSpPr>
        <p:spPr/>
        <p:txBody>
          <a:bodyPr/>
          <a:lstStyle/>
          <a:p>
            <a:fld id="{1BCCB325-DC0B-4A4F-8962-0F8F661FF3EB}"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 xmlns:p14="http://schemas.microsoft.com/office/powerpoint/2010/main" val="33389523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56060" y="609600"/>
            <a:ext cx="4450881" cy="1639886"/>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535541" y="609604"/>
            <a:ext cx="2750018"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56059" y="2249486"/>
            <a:ext cx="4450883"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00C0816-91A3-4799-BEF4-E796C8B9A739}" type="datetimeFigureOut">
              <a:rPr lang="it-IT" smtClean="0">
                <a:solidFill>
                  <a:prstClr val="white">
                    <a:tint val="75000"/>
                  </a:prstClr>
                </a:solidFill>
              </a:rPr>
              <a:pPr/>
              <a:t>20/03/2024</a:t>
            </a:fld>
            <a:endParaRPr lang="it-IT">
              <a:solidFill>
                <a:prstClr val="white">
                  <a:tint val="75000"/>
                </a:prstClr>
              </a:solidFill>
            </a:endParaRPr>
          </a:p>
        </p:txBody>
      </p:sp>
      <p:sp>
        <p:nvSpPr>
          <p:cNvPr id="6" name="Footer Placeholder 5"/>
          <p:cNvSpPr>
            <a:spLocks noGrp="1"/>
          </p:cNvSpPr>
          <p:nvPr>
            <p:ph type="ftr" sz="quarter" idx="11"/>
          </p:nvPr>
        </p:nvSpPr>
        <p:spPr/>
        <p:txBody>
          <a:bodyPr/>
          <a:lstStyle/>
          <a:p>
            <a:endParaRPr lang="it-IT">
              <a:solidFill>
                <a:prstClr val="white">
                  <a:tint val="75000"/>
                </a:prstClr>
              </a:solidFill>
            </a:endParaRPr>
          </a:p>
        </p:txBody>
      </p:sp>
      <p:sp>
        <p:nvSpPr>
          <p:cNvPr id="7" name="Slide Number Placeholder 6"/>
          <p:cNvSpPr>
            <a:spLocks noGrp="1"/>
          </p:cNvSpPr>
          <p:nvPr>
            <p:ph type="sldNum" sz="quarter" idx="12"/>
          </p:nvPr>
        </p:nvSpPr>
        <p:spPr/>
        <p:txBody>
          <a:bodyPr/>
          <a:lstStyle/>
          <a:p>
            <a:fld id="{1BCCB325-DC0B-4A4F-8962-0F8F661FF3EB}"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 xmlns:p14="http://schemas.microsoft.com/office/powerpoint/2010/main" val="16900308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56059" y="4304667"/>
            <a:ext cx="7434266" cy="819355"/>
          </a:xfrm>
        </p:spPr>
        <p:txBody>
          <a:bodyPr anchor="b">
            <a:normAutofit/>
          </a:bodyPr>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856059" y="606426"/>
            <a:ext cx="7434266"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it-IT"/>
              <a:t>Fare clic sull'icona per inserire un'immagine</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00C0816-91A3-4799-BEF4-E796C8B9A739}" type="datetimeFigureOut">
              <a:rPr lang="it-IT" smtClean="0">
                <a:solidFill>
                  <a:prstClr val="white">
                    <a:tint val="75000"/>
                  </a:prstClr>
                </a:solidFill>
              </a:rPr>
              <a:pPr/>
              <a:t>20/03/2024</a:t>
            </a:fld>
            <a:endParaRPr lang="it-IT">
              <a:solidFill>
                <a:prstClr val="white">
                  <a:tint val="75000"/>
                </a:prstClr>
              </a:solidFill>
            </a:endParaRPr>
          </a:p>
        </p:txBody>
      </p:sp>
      <p:sp>
        <p:nvSpPr>
          <p:cNvPr id="6" name="Footer Placeholder 5"/>
          <p:cNvSpPr>
            <a:spLocks noGrp="1"/>
          </p:cNvSpPr>
          <p:nvPr>
            <p:ph type="ftr" sz="quarter" idx="11"/>
          </p:nvPr>
        </p:nvSpPr>
        <p:spPr/>
        <p:txBody>
          <a:bodyPr/>
          <a:lstStyle/>
          <a:p>
            <a:endParaRPr lang="it-IT">
              <a:solidFill>
                <a:prstClr val="white">
                  <a:tint val="75000"/>
                </a:prstClr>
              </a:solidFill>
            </a:endParaRPr>
          </a:p>
        </p:txBody>
      </p:sp>
      <p:sp>
        <p:nvSpPr>
          <p:cNvPr id="7" name="Slide Number Placeholder 6"/>
          <p:cNvSpPr>
            <a:spLocks noGrp="1"/>
          </p:cNvSpPr>
          <p:nvPr>
            <p:ph type="sldNum" sz="quarter" idx="12"/>
          </p:nvPr>
        </p:nvSpPr>
        <p:spPr/>
        <p:txBody>
          <a:bodyPr/>
          <a:lstStyle/>
          <a:p>
            <a:fld id="{1BCCB325-DC0B-4A4F-8962-0F8F661FF3EB}"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 xmlns:p14="http://schemas.microsoft.com/office/powerpoint/2010/main" val="36293956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856059" y="4419602"/>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00C0816-91A3-4799-BEF4-E796C8B9A739}" type="datetimeFigureOut">
              <a:rPr lang="it-IT" smtClean="0">
                <a:solidFill>
                  <a:prstClr val="white">
                    <a:tint val="75000"/>
                  </a:prstClr>
                </a:solidFill>
              </a:rPr>
              <a:pPr/>
              <a:t>20/03/2024</a:t>
            </a:fld>
            <a:endParaRPr lang="it-IT">
              <a:solidFill>
                <a:prstClr val="white">
                  <a:tint val="75000"/>
                </a:prstClr>
              </a:solidFill>
            </a:endParaRPr>
          </a:p>
        </p:txBody>
      </p:sp>
      <p:sp>
        <p:nvSpPr>
          <p:cNvPr id="6" name="Footer Placeholder 5"/>
          <p:cNvSpPr>
            <a:spLocks noGrp="1"/>
          </p:cNvSpPr>
          <p:nvPr>
            <p:ph type="ftr" sz="quarter" idx="11"/>
          </p:nvPr>
        </p:nvSpPr>
        <p:spPr/>
        <p:txBody>
          <a:bodyPr/>
          <a:lstStyle/>
          <a:p>
            <a:endParaRPr lang="it-IT">
              <a:solidFill>
                <a:prstClr val="white">
                  <a:tint val="75000"/>
                </a:prstClr>
              </a:solidFill>
            </a:endParaRPr>
          </a:p>
        </p:txBody>
      </p:sp>
      <p:sp>
        <p:nvSpPr>
          <p:cNvPr id="7" name="Slide Number Placeholder 6"/>
          <p:cNvSpPr>
            <a:spLocks noGrp="1"/>
          </p:cNvSpPr>
          <p:nvPr>
            <p:ph type="sldNum" sz="quarter" idx="12"/>
          </p:nvPr>
        </p:nvSpPr>
        <p:spPr/>
        <p:txBody>
          <a:bodyPr/>
          <a:lstStyle/>
          <a:p>
            <a:fld id="{1BCCB325-DC0B-4A4F-8962-0F8F661FF3EB}"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 xmlns:p14="http://schemas.microsoft.com/office/powerpoint/2010/main" val="29437398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2"/>
            <a:ext cx="6977064" cy="2748429"/>
          </a:xfrm>
        </p:spPr>
        <p:txBody>
          <a:bodyPr anchor="ctr">
            <a:normAutofit/>
          </a:bodyPr>
          <a:lstStyle>
            <a:lvl1pPr>
              <a:defRPr sz="3600"/>
            </a:lvl1pPr>
          </a:lstStyle>
          <a:p>
            <a:r>
              <a:rPr lang="it-IT"/>
              <a:t>Fare clic per modificare lo stile del titolo dello schema</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4" name="Text Placeholder 3"/>
          <p:cNvSpPr>
            <a:spLocks noGrp="1"/>
          </p:cNvSpPr>
          <p:nvPr>
            <p:ph type="body" sz="half" idx="2"/>
          </p:nvPr>
        </p:nvSpPr>
        <p:spPr>
          <a:xfrm>
            <a:off x="856059"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00C0816-91A3-4799-BEF4-E796C8B9A739}" type="datetimeFigureOut">
              <a:rPr lang="it-IT" smtClean="0">
                <a:solidFill>
                  <a:prstClr val="white">
                    <a:tint val="75000"/>
                  </a:prstClr>
                </a:solidFill>
              </a:rPr>
              <a:pPr/>
              <a:t>20/03/2024</a:t>
            </a:fld>
            <a:endParaRPr lang="it-IT">
              <a:solidFill>
                <a:prstClr val="white">
                  <a:tint val="75000"/>
                </a:prstClr>
              </a:solidFill>
            </a:endParaRPr>
          </a:p>
        </p:txBody>
      </p:sp>
      <p:sp>
        <p:nvSpPr>
          <p:cNvPr id="6" name="Footer Placeholder 5"/>
          <p:cNvSpPr>
            <a:spLocks noGrp="1"/>
          </p:cNvSpPr>
          <p:nvPr>
            <p:ph type="ftr" sz="quarter" idx="11"/>
          </p:nvPr>
        </p:nvSpPr>
        <p:spPr/>
        <p:txBody>
          <a:bodyPr/>
          <a:lstStyle/>
          <a:p>
            <a:endParaRPr lang="it-IT">
              <a:solidFill>
                <a:prstClr val="white">
                  <a:tint val="75000"/>
                </a:prstClr>
              </a:solidFill>
            </a:endParaRPr>
          </a:p>
        </p:txBody>
      </p:sp>
      <p:sp>
        <p:nvSpPr>
          <p:cNvPr id="7" name="Slide Number Placeholder 6"/>
          <p:cNvSpPr>
            <a:spLocks noGrp="1"/>
          </p:cNvSpPr>
          <p:nvPr>
            <p:ph type="sldNum" sz="quarter" idx="12"/>
          </p:nvPr>
        </p:nvSpPr>
        <p:spPr/>
        <p:txBody>
          <a:bodyPr/>
          <a:lstStyle/>
          <a:p>
            <a:fld id="{1BCCB325-DC0B-4A4F-8962-0F8F661FF3EB}" type="slidenum">
              <a:rPr lang="it-IT" smtClean="0">
                <a:solidFill>
                  <a:prstClr val="white">
                    <a:tint val="75000"/>
                  </a:prstClr>
                </a:solidFill>
              </a:rPr>
              <a:pPr/>
              <a:t>‹N›</a:t>
            </a:fld>
            <a:endParaRPr lang="it-IT">
              <a:solidFill>
                <a:prstClr val="white">
                  <a:tint val="75000"/>
                </a:prstClr>
              </a:solidFill>
            </a:endParaRPr>
          </a:p>
        </p:txBody>
      </p:sp>
      <p:sp>
        <p:nvSpPr>
          <p:cNvPr id="60" name="TextBox 59"/>
          <p:cNvSpPr txBox="1"/>
          <p:nvPr/>
        </p:nvSpPr>
        <p:spPr>
          <a:xfrm>
            <a:off x="677634" y="732394"/>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
        <p:nvSpPr>
          <p:cNvPr id="61" name="TextBox 60"/>
          <p:cNvSpPr txBox="1"/>
          <p:nvPr/>
        </p:nvSpPr>
        <p:spPr>
          <a:xfrm>
            <a:off x="7903028"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Tree>
    <p:extLst>
      <p:ext uri="{BB962C8B-B14F-4D97-AF65-F5344CB8AC3E}">
        <p14:creationId xmlns="" xmlns:p14="http://schemas.microsoft.com/office/powerpoint/2010/main" val="29465636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856059" y="2134044"/>
            <a:ext cx="7429501" cy="2511835"/>
          </a:xfrm>
        </p:spPr>
        <p:txBody>
          <a:bodyPr anchor="b">
            <a:normAutofit/>
          </a:bodyPr>
          <a:lstStyle>
            <a:lvl1pPr>
              <a:defRPr sz="36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856024"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00C0816-91A3-4799-BEF4-E796C8B9A739}" type="datetimeFigureOut">
              <a:rPr lang="it-IT" smtClean="0">
                <a:solidFill>
                  <a:prstClr val="white">
                    <a:tint val="75000"/>
                  </a:prstClr>
                </a:solidFill>
              </a:rPr>
              <a:pPr/>
              <a:t>20/03/2024</a:t>
            </a:fld>
            <a:endParaRPr lang="it-IT">
              <a:solidFill>
                <a:prstClr val="white">
                  <a:tint val="75000"/>
                </a:prstClr>
              </a:solidFill>
            </a:endParaRPr>
          </a:p>
        </p:txBody>
      </p:sp>
      <p:sp>
        <p:nvSpPr>
          <p:cNvPr id="6" name="Footer Placeholder 5"/>
          <p:cNvSpPr>
            <a:spLocks noGrp="1"/>
          </p:cNvSpPr>
          <p:nvPr>
            <p:ph type="ftr" sz="quarter" idx="11"/>
          </p:nvPr>
        </p:nvSpPr>
        <p:spPr/>
        <p:txBody>
          <a:bodyPr/>
          <a:lstStyle/>
          <a:p>
            <a:endParaRPr lang="it-IT">
              <a:solidFill>
                <a:prstClr val="white">
                  <a:tint val="75000"/>
                </a:prstClr>
              </a:solidFill>
            </a:endParaRPr>
          </a:p>
        </p:txBody>
      </p:sp>
      <p:sp>
        <p:nvSpPr>
          <p:cNvPr id="7" name="Slide Number Placeholder 6"/>
          <p:cNvSpPr>
            <a:spLocks noGrp="1"/>
          </p:cNvSpPr>
          <p:nvPr>
            <p:ph type="sldNum" sz="quarter" idx="12"/>
          </p:nvPr>
        </p:nvSpPr>
        <p:spPr/>
        <p:txBody>
          <a:bodyPr/>
          <a:lstStyle/>
          <a:p>
            <a:fld id="{1BCCB325-DC0B-4A4F-8962-0F8F661FF3EB}"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 xmlns:p14="http://schemas.microsoft.com/office/powerpoint/2010/main" val="3301559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856061" y="609600"/>
            <a:ext cx="7429499" cy="1905000"/>
          </a:xfrm>
        </p:spPr>
        <p:txBody>
          <a:bodyPr/>
          <a:lstStyle/>
          <a:p>
            <a:r>
              <a:rPr lang="it-IT"/>
              <a:t>Fare clic per modificare lo stile del titolo dello schema</a:t>
            </a:r>
            <a:endParaRPr lang="en-US" dirty="0"/>
          </a:p>
        </p:txBody>
      </p:sp>
      <p:sp>
        <p:nvSpPr>
          <p:cNvPr id="7" name="Text Placeholder 2"/>
          <p:cNvSpPr>
            <a:spLocks noGrp="1"/>
          </p:cNvSpPr>
          <p:nvPr>
            <p:ph type="body" idx="1"/>
          </p:nvPr>
        </p:nvSpPr>
        <p:spPr>
          <a:xfrm>
            <a:off x="856059" y="2674463"/>
            <a:ext cx="2397674"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8" name="Text Placeholder 3"/>
          <p:cNvSpPr>
            <a:spLocks noGrp="1"/>
          </p:cNvSpPr>
          <p:nvPr>
            <p:ph type="body" sz="half" idx="15"/>
          </p:nvPr>
        </p:nvSpPr>
        <p:spPr>
          <a:xfrm>
            <a:off x="845940" y="3360263"/>
            <a:ext cx="2406551"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9" name="Text Placeholder 4"/>
          <p:cNvSpPr>
            <a:spLocks noGrp="1"/>
          </p:cNvSpPr>
          <p:nvPr>
            <p:ph type="body" sz="quarter" idx="3"/>
          </p:nvPr>
        </p:nvSpPr>
        <p:spPr>
          <a:xfrm>
            <a:off x="3386076" y="2677635"/>
            <a:ext cx="238828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0" name="Text Placeholder 3"/>
          <p:cNvSpPr>
            <a:spLocks noGrp="1"/>
          </p:cNvSpPr>
          <p:nvPr>
            <p:ph type="body" sz="half" idx="16"/>
          </p:nvPr>
        </p:nvSpPr>
        <p:spPr>
          <a:xfrm>
            <a:off x="3378161" y="3363435"/>
            <a:ext cx="2396873"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800C0816-91A3-4799-BEF4-E796C8B9A739}" type="datetimeFigureOut">
              <a:rPr lang="it-IT" smtClean="0">
                <a:solidFill>
                  <a:prstClr val="white">
                    <a:tint val="75000"/>
                  </a:prstClr>
                </a:solidFill>
              </a:rPr>
              <a:pPr/>
              <a:t>20/03/2024</a:t>
            </a:fld>
            <a:endParaRPr lang="it-IT">
              <a:solidFill>
                <a:prstClr val="white">
                  <a:tint val="75000"/>
                </a:prstClr>
              </a:solidFill>
            </a:endParaRPr>
          </a:p>
        </p:txBody>
      </p:sp>
      <p:sp>
        <p:nvSpPr>
          <p:cNvPr id="4" name="Footer Placeholder 3"/>
          <p:cNvSpPr>
            <a:spLocks noGrp="1"/>
          </p:cNvSpPr>
          <p:nvPr>
            <p:ph type="ftr" sz="quarter" idx="11"/>
          </p:nvPr>
        </p:nvSpPr>
        <p:spPr/>
        <p:txBody>
          <a:bodyPr/>
          <a:lstStyle/>
          <a:p>
            <a:endParaRPr lang="it-IT">
              <a:solidFill>
                <a:prstClr val="white">
                  <a:tint val="75000"/>
                </a:prstClr>
              </a:solidFill>
            </a:endParaRPr>
          </a:p>
        </p:txBody>
      </p:sp>
      <p:sp>
        <p:nvSpPr>
          <p:cNvPr id="5" name="Slide Number Placeholder 4"/>
          <p:cNvSpPr>
            <a:spLocks noGrp="1"/>
          </p:cNvSpPr>
          <p:nvPr>
            <p:ph type="sldNum" sz="quarter" idx="12"/>
          </p:nvPr>
        </p:nvSpPr>
        <p:spPr/>
        <p:txBody>
          <a:bodyPr/>
          <a:lstStyle/>
          <a:p>
            <a:fld id="{1BCCB325-DC0B-4A4F-8962-0F8F661FF3EB}"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 xmlns:p14="http://schemas.microsoft.com/office/powerpoint/2010/main" val="37277972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856060" y="609600"/>
            <a:ext cx="7429499" cy="1905000"/>
          </a:xfrm>
        </p:spPr>
        <p:txBody>
          <a:bodyPr/>
          <a:lstStyle/>
          <a:p>
            <a:r>
              <a:rPr lang="it-IT"/>
              <a:t>Fare clic per modificare lo stile del titolo dello schema</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it-IT"/>
              <a:t>Fare clic sull'icona per inserire un'immagine</a:t>
            </a:r>
            <a:endParaRPr lang="en-US" dirty="0"/>
          </a:p>
        </p:txBody>
      </p:sp>
      <p:sp>
        <p:nvSpPr>
          <p:cNvPr id="21" name="Text Placeholder 3"/>
          <p:cNvSpPr>
            <a:spLocks noGrp="1"/>
          </p:cNvSpPr>
          <p:nvPr>
            <p:ph type="body" sz="half" idx="18"/>
          </p:nvPr>
        </p:nvSpPr>
        <p:spPr>
          <a:xfrm>
            <a:off x="856060" y="4980861"/>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3" name="Picture Placeholder 2"/>
          <p:cNvSpPr>
            <a:spLocks noGrp="1" noChangeAspect="1"/>
          </p:cNvSpPr>
          <p:nvPr>
            <p:ph type="pic" idx="21"/>
          </p:nvPr>
        </p:nvSpPr>
        <p:spPr>
          <a:xfrm>
            <a:off x="3366791"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it-IT"/>
              <a:t>Fare clic sull'icona per inserire un'immagine</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6" name="Picture Placeholder 2"/>
          <p:cNvSpPr>
            <a:spLocks noGrp="1" noChangeAspect="1"/>
          </p:cNvSpPr>
          <p:nvPr>
            <p:ph type="pic" idx="22"/>
          </p:nvPr>
        </p:nvSpPr>
        <p:spPr>
          <a:xfrm>
            <a:off x="5889333"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it-IT"/>
              <a:t>Fare clic sull'icona per inserire un'immagine</a:t>
            </a:r>
            <a:endParaRPr lang="en-US" dirty="0"/>
          </a:p>
        </p:txBody>
      </p:sp>
      <p:sp>
        <p:nvSpPr>
          <p:cNvPr id="27" name="Text Placeholder 3"/>
          <p:cNvSpPr>
            <a:spLocks noGrp="1"/>
          </p:cNvSpPr>
          <p:nvPr>
            <p:ph type="body" sz="half" idx="20"/>
          </p:nvPr>
        </p:nvSpPr>
        <p:spPr>
          <a:xfrm>
            <a:off x="5889332" y="4980857"/>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800C0816-91A3-4799-BEF4-E796C8B9A739}" type="datetimeFigureOut">
              <a:rPr lang="it-IT" smtClean="0">
                <a:solidFill>
                  <a:prstClr val="white">
                    <a:tint val="75000"/>
                  </a:prstClr>
                </a:solidFill>
              </a:rPr>
              <a:pPr/>
              <a:t>20/03/2024</a:t>
            </a:fld>
            <a:endParaRPr lang="it-IT">
              <a:solidFill>
                <a:prstClr val="white">
                  <a:tint val="75000"/>
                </a:prstClr>
              </a:solidFill>
            </a:endParaRPr>
          </a:p>
        </p:txBody>
      </p:sp>
      <p:sp>
        <p:nvSpPr>
          <p:cNvPr id="4" name="Footer Placeholder 3"/>
          <p:cNvSpPr>
            <a:spLocks noGrp="1"/>
          </p:cNvSpPr>
          <p:nvPr>
            <p:ph type="ftr" sz="quarter" idx="11"/>
          </p:nvPr>
        </p:nvSpPr>
        <p:spPr/>
        <p:txBody>
          <a:bodyPr/>
          <a:lstStyle/>
          <a:p>
            <a:endParaRPr lang="it-IT">
              <a:solidFill>
                <a:prstClr val="white">
                  <a:tint val="75000"/>
                </a:prstClr>
              </a:solidFill>
            </a:endParaRPr>
          </a:p>
        </p:txBody>
      </p:sp>
      <p:sp>
        <p:nvSpPr>
          <p:cNvPr id="5" name="Slide Number Placeholder 4"/>
          <p:cNvSpPr>
            <a:spLocks noGrp="1"/>
          </p:cNvSpPr>
          <p:nvPr>
            <p:ph type="sldNum" sz="quarter" idx="12"/>
          </p:nvPr>
        </p:nvSpPr>
        <p:spPr/>
        <p:txBody>
          <a:bodyPr/>
          <a:lstStyle/>
          <a:p>
            <a:fld id="{1BCCB325-DC0B-4A4F-8962-0F8F661FF3EB}"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 xmlns:p14="http://schemas.microsoft.com/office/powerpoint/2010/main" val="3115572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B6055F8-1D02-4417-9241-55C834FD9970}" type="datetimeFigureOut">
              <a:rPr lang="it-IT" smtClean="0"/>
              <a:pPr/>
              <a:t>20/03/2024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00C0816-91A3-4799-BEF4-E796C8B9A739}" type="datetimeFigureOut">
              <a:rPr lang="it-IT" smtClean="0">
                <a:solidFill>
                  <a:prstClr val="white">
                    <a:tint val="75000"/>
                  </a:prstClr>
                </a:solidFill>
              </a:rPr>
              <a:pPr/>
              <a:t>20/03/2024</a:t>
            </a:fld>
            <a:endParaRPr lang="it-IT">
              <a:solidFill>
                <a:prstClr val="white">
                  <a:tint val="75000"/>
                </a:prstClr>
              </a:solidFill>
            </a:endParaRPr>
          </a:p>
        </p:txBody>
      </p:sp>
      <p:sp>
        <p:nvSpPr>
          <p:cNvPr id="5" name="Footer Placeholder 4"/>
          <p:cNvSpPr>
            <a:spLocks noGrp="1"/>
          </p:cNvSpPr>
          <p:nvPr>
            <p:ph type="ftr" sz="quarter" idx="11"/>
          </p:nvPr>
        </p:nvSpPr>
        <p:spPr/>
        <p:txBody>
          <a:bodyPr/>
          <a:lstStyle/>
          <a:p>
            <a:endParaRPr lang="it-IT">
              <a:solidFill>
                <a:prstClr val="white">
                  <a:tint val="75000"/>
                </a:prstClr>
              </a:solidFill>
            </a:endParaRPr>
          </a:p>
        </p:txBody>
      </p:sp>
      <p:sp>
        <p:nvSpPr>
          <p:cNvPr id="6" name="Slide Number Placeholder 5"/>
          <p:cNvSpPr>
            <a:spLocks noGrp="1"/>
          </p:cNvSpPr>
          <p:nvPr>
            <p:ph type="sldNum" sz="quarter" idx="12"/>
          </p:nvPr>
        </p:nvSpPr>
        <p:spPr/>
        <p:txBody>
          <a:bodyPr/>
          <a:lstStyle/>
          <a:p>
            <a:fld id="{1BCCB325-DC0B-4A4F-8962-0F8F661FF3EB}"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 xmlns:p14="http://schemas.microsoft.com/office/powerpoint/2010/main" val="18761672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2"/>
            <a:ext cx="1503758" cy="5181601"/>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56058" y="609602"/>
            <a:ext cx="5811443" cy="5181601"/>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00C0816-91A3-4799-BEF4-E796C8B9A739}" type="datetimeFigureOut">
              <a:rPr lang="it-IT" smtClean="0">
                <a:solidFill>
                  <a:prstClr val="white">
                    <a:tint val="75000"/>
                  </a:prstClr>
                </a:solidFill>
              </a:rPr>
              <a:pPr/>
              <a:t>20/03/2024</a:t>
            </a:fld>
            <a:endParaRPr lang="it-IT">
              <a:solidFill>
                <a:prstClr val="white">
                  <a:tint val="75000"/>
                </a:prstClr>
              </a:solidFill>
            </a:endParaRPr>
          </a:p>
        </p:txBody>
      </p:sp>
      <p:sp>
        <p:nvSpPr>
          <p:cNvPr id="5" name="Footer Placeholder 4"/>
          <p:cNvSpPr>
            <a:spLocks noGrp="1"/>
          </p:cNvSpPr>
          <p:nvPr>
            <p:ph type="ftr" sz="quarter" idx="11"/>
          </p:nvPr>
        </p:nvSpPr>
        <p:spPr/>
        <p:txBody>
          <a:bodyPr/>
          <a:lstStyle/>
          <a:p>
            <a:endParaRPr lang="it-IT">
              <a:solidFill>
                <a:prstClr val="white">
                  <a:tint val="75000"/>
                </a:prstClr>
              </a:solidFill>
            </a:endParaRPr>
          </a:p>
        </p:txBody>
      </p:sp>
      <p:sp>
        <p:nvSpPr>
          <p:cNvPr id="6" name="Slide Number Placeholder 5"/>
          <p:cNvSpPr>
            <a:spLocks noGrp="1"/>
          </p:cNvSpPr>
          <p:nvPr>
            <p:ph type="sldNum" sz="quarter" idx="12"/>
          </p:nvPr>
        </p:nvSpPr>
        <p:spPr/>
        <p:txBody>
          <a:bodyPr/>
          <a:lstStyle/>
          <a:p>
            <a:fld id="{1BCCB325-DC0B-4A4F-8962-0F8F661FF3EB}"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 xmlns:p14="http://schemas.microsoft.com/office/powerpoint/2010/main" val="9918920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40"/>
        <p:cNvGrpSpPr/>
        <p:nvPr/>
      </p:nvGrpSpPr>
      <p:grpSpPr>
        <a:xfrm>
          <a:off x="0" y="0"/>
          <a:ext cx="0" cy="0"/>
          <a:chOff x="0" y="0"/>
          <a:chExt cx="0" cy="0"/>
        </a:xfrm>
      </p:grpSpPr>
      <p:sp>
        <p:nvSpPr>
          <p:cNvPr id="70" name="Google Shape;70;p3"/>
          <p:cNvSpPr txBox="1">
            <a:spLocks noGrp="1"/>
          </p:cNvSpPr>
          <p:nvPr>
            <p:ph type="ctrTitle"/>
          </p:nvPr>
        </p:nvSpPr>
        <p:spPr>
          <a:xfrm>
            <a:off x="2027625" y="2172529"/>
            <a:ext cx="5088600" cy="1546400"/>
          </a:xfrm>
          <a:prstGeom prst="rect">
            <a:avLst/>
          </a:prstGeom>
        </p:spPr>
        <p:txBody>
          <a:bodyPr spcFirstLastPara="1" wrap="square" lIns="0" tIns="0" rIns="0" bIns="0" anchor="b" anchorCtr="0">
            <a:noAutofit/>
          </a:bodyPr>
          <a:lstStyle>
            <a:lvl1pPr lvl="0" rtl="0">
              <a:spcBef>
                <a:spcPts val="0"/>
              </a:spcBef>
              <a:spcAft>
                <a:spcPts val="0"/>
              </a:spcAft>
              <a:buSzPts val="4000"/>
              <a:buNone/>
              <a:defRPr sz="5333"/>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71" name="Google Shape;71;p3"/>
          <p:cNvSpPr txBox="1">
            <a:spLocks noGrp="1"/>
          </p:cNvSpPr>
          <p:nvPr>
            <p:ph type="subTitle" idx="1"/>
          </p:nvPr>
        </p:nvSpPr>
        <p:spPr>
          <a:xfrm>
            <a:off x="2027625" y="3848135"/>
            <a:ext cx="5088600" cy="10464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2000"/>
              <a:buNone/>
              <a:defRPr>
                <a:solidFill>
                  <a:schemeClr val="accent2"/>
                </a:solidFill>
              </a:defRPr>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endParaRPr/>
          </a:p>
        </p:txBody>
      </p:sp>
    </p:spTree>
    <p:extLst>
      <p:ext uri="{BB962C8B-B14F-4D97-AF65-F5344CB8AC3E}">
        <p14:creationId xmlns="" xmlns:p14="http://schemas.microsoft.com/office/powerpoint/2010/main" val="4056444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B6055F8-1D02-4417-9241-55C834FD9970}" type="datetimeFigureOut">
              <a:rPr lang="it-IT" smtClean="0"/>
              <a:pPr/>
              <a:t>20/03/2024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6055F8-1D02-4417-9241-55C834FD9970}" type="datetimeFigureOut">
              <a:rPr lang="it-IT" smtClean="0"/>
              <a:pPr/>
              <a:t>20/03/2024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20/03/2024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20/03/2024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4.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055F8-1D02-4417-9241-55C834FD9970}" type="datetimeFigureOut">
              <a:rPr lang="it-IT" smtClean="0"/>
              <a:pPr/>
              <a:t>20/03/2024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7F49D355-16BD-4E45-BD9A-5EA878CF7CBD}" type="datetimeFigureOut">
              <a:rPr lang="it-IT" smtClean="0"/>
              <a:pPr/>
              <a:t>20/03/2024</a:t>
            </a:fld>
            <a:endParaRPr lang="it-IT"/>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it-IT"/>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E7A41E1B-4F70-4964-A407-84C68BE8251C}" type="slidenum">
              <a:rPr lang="it-IT" smtClean="0"/>
              <a:pPr/>
              <a:t>‹N›</a:t>
            </a:fld>
            <a:endParaRPr lang="it-IT"/>
          </a:p>
        </p:txBody>
      </p:sp>
    </p:spTree>
    <p:extLst>
      <p:ext uri="{BB962C8B-B14F-4D97-AF65-F5344CB8AC3E}">
        <p14:creationId xmlns="" xmlns:p14="http://schemas.microsoft.com/office/powerpoint/2010/main" val="374608812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055F8-1D02-4417-9241-55C834FD9970}" type="datetimeFigureOut">
              <a:rPr lang="it-IT" smtClean="0">
                <a:solidFill>
                  <a:prstClr val="black">
                    <a:tint val="75000"/>
                  </a:prstClr>
                </a:solidFill>
              </a:rPr>
              <a:pPr/>
              <a:t>20/03/2024</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192829931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cstate="print">
            <a:alphaModFix amt="30000"/>
            <a:extLst>
              <a:ext uri="{28A0092B-C50C-407E-A947-70E740481C1C}">
                <a14:useLocalDpi xmlns=""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0716" y="3"/>
            <a:ext cx="9040416"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856061"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1" y="2249487"/>
            <a:ext cx="7429499" cy="3541714"/>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5592691" y="5883279"/>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800C0816-91A3-4799-BEF4-E796C8B9A739}" type="datetimeFigureOut">
              <a:rPr lang="it-IT" smtClean="0">
                <a:solidFill>
                  <a:prstClr val="white">
                    <a:tint val="75000"/>
                  </a:prstClr>
                </a:solidFill>
              </a:rPr>
              <a:pPr defTabSz="457200"/>
              <a:t>20/03/2024</a:t>
            </a:fld>
            <a:endParaRPr lang="it-IT">
              <a:solidFill>
                <a:prstClr val="white">
                  <a:tint val="75000"/>
                </a:prstClr>
              </a:solidFill>
            </a:endParaRPr>
          </a:p>
        </p:txBody>
      </p:sp>
      <p:sp>
        <p:nvSpPr>
          <p:cNvPr id="5" name="Footer Placeholder 4"/>
          <p:cNvSpPr>
            <a:spLocks noGrp="1"/>
          </p:cNvSpPr>
          <p:nvPr>
            <p:ph type="ftr" sz="quarter" idx="3"/>
          </p:nvPr>
        </p:nvSpPr>
        <p:spPr>
          <a:xfrm>
            <a:off x="856059" y="5883278"/>
            <a:ext cx="4679482"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pPr defTabSz="457200"/>
            <a:endParaRPr lang="it-IT">
              <a:solidFill>
                <a:prstClr val="white">
                  <a:tint val="75000"/>
                </a:prstClr>
              </a:solidFill>
            </a:endParaRPr>
          </a:p>
        </p:txBody>
      </p:sp>
      <p:sp>
        <p:nvSpPr>
          <p:cNvPr id="6" name="Slide Number Placeholder 5"/>
          <p:cNvSpPr>
            <a:spLocks noGrp="1"/>
          </p:cNvSpPr>
          <p:nvPr>
            <p:ph type="sldNum" sz="quarter" idx="4"/>
          </p:nvPr>
        </p:nvSpPr>
        <p:spPr>
          <a:xfrm>
            <a:off x="7707242" y="5883277"/>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1BCCB325-DC0B-4A4F-8962-0F8F661FF3EB}" type="slidenum">
              <a:rPr lang="it-IT" smtClean="0">
                <a:solidFill>
                  <a:prstClr val="white">
                    <a:tint val="75000"/>
                  </a:prstClr>
                </a:solidFill>
              </a:rPr>
              <a:pPr defTabSz="457200"/>
              <a:t>‹N›</a:t>
            </a:fld>
            <a:endParaRPr lang="it-IT">
              <a:solidFill>
                <a:prstClr val="white">
                  <a:tint val="75000"/>
                </a:prstClr>
              </a:solidFill>
            </a:endParaRPr>
          </a:p>
        </p:txBody>
      </p:sp>
    </p:spTree>
    <p:extLst>
      <p:ext uri="{BB962C8B-B14F-4D97-AF65-F5344CB8AC3E}">
        <p14:creationId xmlns="" xmlns:p14="http://schemas.microsoft.com/office/powerpoint/2010/main" val="3380867111"/>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6.xml"/></Relationships>
</file>

<file path=ppt/slides/_rels/slide10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6.xml"/></Relationships>
</file>

<file path=ppt/slides/_rels/slide10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6.xml"/></Relationships>
</file>

<file path=ppt/slides/_rels/slide10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1.xml"/></Relationships>
</file>

<file path=ppt/slides/_rels/slide10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4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6.xml"/></Relationships>
</file>

<file path=ppt/slides/_rels/slide11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11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11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6.xml"/></Relationships>
</file>

<file path=ppt/slides/_rels/slide11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1.xml"/></Relationships>
</file>

<file path=ppt/slides/_rels/slide11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6.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brocardi.it/codice-penale/libro-primo/titolo-iii/capo-ii/art61.html" TargetMode="External"/><Relationship Id="rId2" Type="http://schemas.openxmlformats.org/officeDocument/2006/relationships/hyperlink" Target="https://www.brocardi.it/dizionario/4379.html" TargetMode="External"/><Relationship Id="rId1" Type="http://schemas.openxmlformats.org/officeDocument/2006/relationships/slideLayout" Target="../slideLayouts/slideLayout36.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hyperlink" Target="https://www.brocardi.it/dizionario/5227.html" TargetMode="External"/><Relationship Id="rId2" Type="http://schemas.openxmlformats.org/officeDocument/2006/relationships/hyperlink" Target="https://www.brocardi.it/dizionario/5228.html" TargetMode="Externa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6.xml"/></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2" Type="http://schemas.openxmlformats.org/officeDocument/2006/relationships/hyperlink" Target="https://inveneto.liberisubito.it/wp-content/uploads/sites/2/2023/02/RELAZIONE-E-PROGETTO-DI-LEGGE.pdf" TargetMode="External"/><Relationship Id="rId1" Type="http://schemas.openxmlformats.org/officeDocument/2006/relationships/slideLayout" Target="../slideLayouts/slideLayout36.xml"/></Relationships>
</file>

<file path=ppt/slides/_rels/slide83.xml.rels><?xml version="1.0" encoding="UTF-8" standalone="yes"?>
<Relationships xmlns="http://schemas.openxmlformats.org/package/2006/relationships"><Relationship Id="rId3" Type="http://schemas.openxmlformats.org/officeDocument/2006/relationships/hyperlink" Target="https://www.regione.emilia-romagna.it/notizie/attualita/fine-vita-lemilia-romagna-completa-il-percorso-per-garantire-lattuazione-della-sentenza-della-corte-costituzionale/linee-di-indirizzo-in-sintesi" TargetMode="External"/><Relationship Id="rId2" Type="http://schemas.openxmlformats.org/officeDocument/2006/relationships/hyperlink" Target="https://servizissiir.regione.emilia-romagna.it/deliberegiunta/servlet/AdapterHTTP?action_name=ACTIONRICERCADELIBERE&amp;operation=leggi&amp;cod_protocollo=GPG/2024/211&amp;ENTE=1" TargetMode="External"/><Relationship Id="rId1" Type="http://schemas.openxmlformats.org/officeDocument/2006/relationships/slideLayout" Target="../slideLayouts/slideLayout36.xml"/></Relationships>
</file>

<file path=ppt/slides/_rels/slide84.xml.rels><?xml version="1.0" encoding="UTF-8" standalone="yes"?>
<Relationships xmlns="http://schemas.openxmlformats.org/package/2006/relationships"><Relationship Id="rId2" Type="http://schemas.openxmlformats.org/officeDocument/2006/relationships/hyperlink" Target="https://www.quotidianosanita.it/allegati/allegato1700821583.pdf" TargetMode="External"/><Relationship Id="rId1" Type="http://schemas.openxmlformats.org/officeDocument/2006/relationships/slideLayout" Target="../slideLayouts/slideLayout36.xml"/></Relationships>
</file>

<file path=ppt/slides/_rels/slide85.xml.rels><?xml version="1.0" encoding="UTF-8" standalone="yes"?>
<Relationships xmlns="http://schemas.openxmlformats.org/package/2006/relationships"><Relationship Id="rId2" Type="http://schemas.openxmlformats.org/officeDocument/2006/relationships/hyperlink" Target="http://www.regione.piemonte.it/governo/bollettino/abbonati/2023/46/suppo1/00000002.htm" TargetMode="External"/><Relationship Id="rId1" Type="http://schemas.openxmlformats.org/officeDocument/2006/relationships/slideLayout" Target="../slideLayouts/slideLayout3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2" Type="http://schemas.openxmlformats.org/officeDocument/2006/relationships/hyperlink" Target="https://www.consiglio.regione.lombardia.it/wps/portal/crl/home/leggi-e-banche-dati/Elenco-generale-atti/Dettaglio-atto?tipoatto=Pdl&amp;numeroatto=56&amp;estensioneatto=&amp;legislatura=XII&amp;attivita_home=true" TargetMode="External"/><Relationship Id="rId1"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6.xml"/></Relationships>
</file>

<file path=ppt/slides/_rels/slide8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8.xml"/></Relationships>
</file>

<file path=ppt/slides/_rels/slide9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36.xml"/><Relationship Id="rId5" Type="http://schemas.openxmlformats.org/officeDocument/2006/relationships/image" Target="../media/image79.png"/><Relationship Id="rId4" Type="http://schemas.openxmlformats.org/officeDocument/2006/relationships/image" Target="../media/image78.jpeg"/></Relationships>
</file>

<file path=ppt/slides/_rels/slide9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6.xml"/></Relationships>
</file>

<file path=ppt/slides/_rels/slide9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6.xml"/></Relationships>
</file>

<file path=ppt/slides/_rels/slide9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6.xml"/></Relationships>
</file>

<file path=ppt/slides/_rels/slide9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6.xml"/></Relationships>
</file>

<file path=ppt/slides/_rels/slide9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886AB6C5-EF4F-599B-C58C-1327C2CC730A}"/>
              </a:ext>
            </a:extLst>
          </p:cNvPr>
          <p:cNvSpPr>
            <a:spLocks noGrp="1"/>
          </p:cNvSpPr>
          <p:nvPr>
            <p:ph type="ctrTitle"/>
          </p:nvPr>
        </p:nvSpPr>
        <p:spPr/>
        <p:txBody>
          <a:bodyPr/>
          <a:lstStyle/>
          <a:p>
            <a:r>
              <a:rPr lang="it-IT" dirty="0" smtClean="0"/>
              <a:t>Norme, codici e altre considerazioni …</a:t>
            </a:r>
            <a:endParaRPr lang="it-IT" dirty="0"/>
          </a:p>
        </p:txBody>
      </p:sp>
      <p:sp>
        <p:nvSpPr>
          <p:cNvPr id="3" name="Sottotitolo 2">
            <a:extLst>
              <a:ext uri="{FF2B5EF4-FFF2-40B4-BE49-F238E27FC236}">
                <a16:creationId xmlns="" xmlns:a16="http://schemas.microsoft.com/office/drawing/2014/main" id="{3CE24022-DA8D-1EA5-D0F9-8AA6FD0956C2}"/>
              </a:ext>
            </a:extLst>
          </p:cNvPr>
          <p:cNvSpPr>
            <a:spLocks noGrp="1"/>
          </p:cNvSpPr>
          <p:nvPr>
            <p:ph type="subTitle" idx="1"/>
          </p:nvPr>
        </p:nvSpPr>
        <p:spPr/>
        <p:txBody>
          <a:bodyPr>
            <a:normAutofit lnSpcReduction="10000"/>
          </a:bodyPr>
          <a:lstStyle/>
          <a:p>
            <a:endParaRPr lang="it-IT" sz="4000" dirty="0" smtClean="0"/>
          </a:p>
          <a:p>
            <a:r>
              <a:rPr lang="it-IT" sz="4000" dirty="0" smtClean="0"/>
              <a:t>                 Pio LATTARULO</a:t>
            </a:r>
            <a:endParaRPr lang="it-IT" sz="4000" dirty="0"/>
          </a:p>
        </p:txBody>
      </p:sp>
    </p:spTree>
    <p:extLst>
      <p:ext uri="{BB962C8B-B14F-4D97-AF65-F5344CB8AC3E}">
        <p14:creationId xmlns="" xmlns:p14="http://schemas.microsoft.com/office/powerpoint/2010/main" val="27266323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404664"/>
            <a:ext cx="7429499" cy="1296144"/>
          </a:xfrm>
        </p:spPr>
        <p:txBody>
          <a:bodyPr/>
          <a:lstStyle/>
          <a:p>
            <a:r>
              <a:rPr lang="it-IT" b="1" dirty="0"/>
              <a:t>Le voci….</a:t>
            </a:r>
            <a:endParaRPr lang="it-IT" dirty="0"/>
          </a:p>
        </p:txBody>
      </p:sp>
      <p:sp>
        <p:nvSpPr>
          <p:cNvPr id="5" name="Segnaposto contenuto 4"/>
          <p:cNvSpPr>
            <a:spLocks noGrp="1"/>
          </p:cNvSpPr>
          <p:nvPr>
            <p:ph idx="1"/>
          </p:nvPr>
        </p:nvSpPr>
        <p:spPr/>
        <p:txBody>
          <a:bodyPr/>
          <a:lstStyle/>
          <a:p>
            <a:r>
              <a:rPr lang="it-IT" dirty="0"/>
              <a:t>«La morte va accolta, non somministrata»</a:t>
            </a:r>
          </a:p>
          <a:p>
            <a:endParaRPr lang="it-IT" dirty="0"/>
          </a:p>
        </p:txBody>
      </p:sp>
      <p:pic>
        <p:nvPicPr>
          <p:cNvPr id="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14480" y="3357562"/>
            <a:ext cx="5953864" cy="32397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717304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91138" name="Picture 2" descr="http://www.fnopi.it/archivio_news/attualita/2629/foto%20vecchia.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1027" name="Picture 3" descr="C:\Users\LTTPIO~1\AppData\Local\Temp\IMG-1360-1.JPG"/>
          <p:cNvPicPr>
            <a:picLocks noChangeAspect="1" noChangeArrowheads="1"/>
          </p:cNvPicPr>
          <p:nvPr/>
        </p:nvPicPr>
        <p:blipFill>
          <a:blip r:embed="rId2"/>
          <a:srcRect/>
          <a:stretch>
            <a:fillRect/>
          </a:stretch>
        </p:blipFill>
        <p:spPr bwMode="auto">
          <a:xfrm>
            <a:off x="428596" y="857232"/>
            <a:ext cx="7000924" cy="5500726"/>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8313" y="214291"/>
            <a:ext cx="6318265" cy="857256"/>
          </a:xfrm>
        </p:spPr>
        <p:txBody>
          <a:bodyPr>
            <a:normAutofit fontScale="90000"/>
          </a:bodyPr>
          <a:lstStyle/>
          <a:p>
            <a:r>
              <a:rPr lang="it-IT" dirty="0">
                <a:solidFill>
                  <a:srgbClr val="7030A0"/>
                </a:solidFill>
                <a:latin typeface="Albertus Medium" pitchFamily="34" charset="0"/>
              </a:rPr>
              <a:t>Art. 4 – Relazione di cura</a:t>
            </a:r>
          </a:p>
        </p:txBody>
      </p:sp>
      <p:sp>
        <p:nvSpPr>
          <p:cNvPr id="3" name="Segnaposto contenuto 2"/>
          <p:cNvSpPr>
            <a:spLocks noGrp="1"/>
          </p:cNvSpPr>
          <p:nvPr>
            <p:ph idx="1"/>
          </p:nvPr>
        </p:nvSpPr>
        <p:spPr>
          <a:xfrm>
            <a:off x="285720" y="1500174"/>
            <a:ext cx="8286808" cy="4357719"/>
          </a:xfrm>
        </p:spPr>
        <p:txBody>
          <a:bodyPr/>
          <a:lstStyle/>
          <a:p>
            <a:endParaRPr lang="it-IT" b="1" dirty="0">
              <a:solidFill>
                <a:srgbClr val="800F00"/>
              </a:solidFill>
              <a:latin typeface="Albertus Medium" pitchFamily="34" charset="0"/>
            </a:endParaRPr>
          </a:p>
          <a:p>
            <a:r>
              <a:rPr lang="it-IT" b="1" dirty="0">
                <a:latin typeface="Albertus Medium" pitchFamily="34" charset="0"/>
              </a:rPr>
              <a:t>Nell’agire professionale l’Infermiere stabilisce una relazione di cura, utilizzando anche l’ascolto e il dialogo.</a:t>
            </a:r>
            <a:br>
              <a:rPr lang="it-IT" b="1" dirty="0">
                <a:latin typeface="Albertus Medium" pitchFamily="34" charset="0"/>
              </a:rPr>
            </a:br>
            <a:r>
              <a:rPr lang="it-IT" b="1" dirty="0">
                <a:latin typeface="Albertus Medium" pitchFamily="34" charset="0"/>
              </a:rPr>
              <a:t>Si fa garante che la persona assistita non sia mai lasciata in abbandono coinvolgendo, con il consenso dell’interessato, le sue figure di riferimento, nonché le altre figure professionali e istituzionali.</a:t>
            </a:r>
            <a:br>
              <a:rPr lang="it-IT" b="1" dirty="0">
                <a:latin typeface="Albertus Medium" pitchFamily="34" charset="0"/>
              </a:rPr>
            </a:br>
            <a:r>
              <a:rPr lang="it-IT" b="1" dirty="0">
                <a:latin typeface="Albertus Medium" pitchFamily="34" charset="0"/>
              </a:rPr>
              <a:t>Il tempo di relazione è tempo di cura.</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 xmlns:a16="http://schemas.microsoft.com/office/drawing/2014/main" id="{DA127FD4-212F-9B0D-C086-FBB1EE659F46}"/>
              </a:ext>
            </a:extLst>
          </p:cNvPr>
          <p:cNvPicPr>
            <a:picLocks noChangeAspect="1"/>
          </p:cNvPicPr>
          <p:nvPr/>
        </p:nvPicPr>
        <p:blipFill rotWithShape="1">
          <a:blip r:embed="rId2"/>
          <a:srcRect t="8437" b="35314"/>
          <a:stretch/>
        </p:blipFill>
        <p:spPr>
          <a:xfrm>
            <a:off x="16" y="10"/>
            <a:ext cx="9143985" cy="6857991"/>
          </a:xfrm>
          <a:prstGeom prst="rect">
            <a:avLst/>
          </a:prstGeom>
          <a:noFill/>
        </p:spPr>
      </p:pic>
    </p:spTree>
  </p:cSld>
  <p:clrMapOvr>
    <a:masterClrMapping/>
  </p:clrMapOvr>
  <p:transition spd="med">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 xmlns:a16="http://schemas.microsoft.com/office/drawing/2014/main" id="{8A1A7EE7-2C03-F8D3-C16D-D8700A2C2ED4}"/>
              </a:ext>
            </a:extLst>
          </p:cNvPr>
          <p:cNvSpPr>
            <a:spLocks noGrp="1"/>
          </p:cNvSpPr>
          <p:nvPr>
            <p:ph type="title" idx="4294967295"/>
          </p:nvPr>
        </p:nvSpPr>
        <p:spPr>
          <a:xfrm>
            <a:off x="1285852" y="493059"/>
            <a:ext cx="6985023" cy="1225675"/>
          </a:xfrm>
        </p:spPr>
        <p:txBody>
          <a:bodyPr>
            <a:normAutofit/>
          </a:bodyPr>
          <a:lstStyle/>
          <a:p>
            <a:r>
              <a:rPr lang="en-US" dirty="0" err="1"/>
              <a:t>Stesura</a:t>
            </a:r>
            <a:r>
              <a:rPr lang="en-US" dirty="0"/>
              <a:t> </a:t>
            </a:r>
            <a:r>
              <a:rPr lang="en-US" dirty="0" err="1"/>
              <a:t>definitiva</a:t>
            </a:r>
            <a:r>
              <a:rPr lang="en-US" dirty="0"/>
              <a:t> ??????</a:t>
            </a:r>
          </a:p>
        </p:txBody>
      </p:sp>
      <p:pic>
        <p:nvPicPr>
          <p:cNvPr id="5" name="Segnaposto contenuto 4">
            <a:extLst>
              <a:ext uri="{FF2B5EF4-FFF2-40B4-BE49-F238E27FC236}">
                <a16:creationId xmlns="" xmlns:a16="http://schemas.microsoft.com/office/drawing/2014/main" id="{6B9D319D-83CB-9927-A26C-A95D9030B0DC}"/>
              </a:ext>
            </a:extLst>
          </p:cNvPr>
          <p:cNvPicPr>
            <a:picLocks noGrp="1" noChangeAspect="1"/>
          </p:cNvPicPr>
          <p:nvPr>
            <p:ph sz="half" idx="4294967295"/>
          </p:nvPr>
        </p:nvPicPr>
        <p:blipFill>
          <a:blip r:embed="rId2" cstate="print"/>
          <a:stretch>
            <a:fillRect/>
          </a:stretch>
        </p:blipFill>
        <p:spPr>
          <a:xfrm>
            <a:off x="4643438" y="2714620"/>
            <a:ext cx="4000528" cy="3634317"/>
          </a:xfrm>
          <a:prstGeom prst="rect">
            <a:avLst/>
          </a:prstGeom>
        </p:spPr>
      </p:pic>
      <p:pic>
        <p:nvPicPr>
          <p:cNvPr id="4" name="Immagine 3">
            <a:extLst>
              <a:ext uri="{FF2B5EF4-FFF2-40B4-BE49-F238E27FC236}">
                <a16:creationId xmlns="" xmlns:a16="http://schemas.microsoft.com/office/drawing/2014/main" id="{E14DB679-8EAD-C2E5-3C06-F9EF7CC1F05C}"/>
              </a:ext>
            </a:extLst>
          </p:cNvPr>
          <p:cNvPicPr>
            <a:picLocks noChangeAspect="1"/>
          </p:cNvPicPr>
          <p:nvPr/>
        </p:nvPicPr>
        <p:blipFill rotWithShape="1">
          <a:blip r:embed="rId3" cstate="print"/>
          <a:srcRect r="1" b="30064"/>
          <a:stretch/>
        </p:blipFill>
        <p:spPr>
          <a:xfrm>
            <a:off x="214282" y="1785926"/>
            <a:ext cx="4331971" cy="3633047"/>
          </a:xfrm>
          <a:prstGeom prst="rect">
            <a:avLst/>
          </a:prstGeom>
          <a:noFill/>
        </p:spPr>
      </p:pic>
    </p:spTree>
    <p:extLst>
      <p:ext uri="{BB962C8B-B14F-4D97-AF65-F5344CB8AC3E}">
        <p14:creationId xmlns="" xmlns:p14="http://schemas.microsoft.com/office/powerpoint/2010/main" val="181874576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 xmlns:a16="http://schemas.microsoft.com/office/drawing/2014/main" id="{762FCDA0-70A6-8698-24A5-FD955B224726}"/>
              </a:ext>
            </a:extLst>
          </p:cNvPr>
          <p:cNvSpPr>
            <a:spLocks noGrp="1"/>
          </p:cNvSpPr>
          <p:nvPr>
            <p:ph type="title" idx="4294967295"/>
          </p:nvPr>
        </p:nvSpPr>
        <p:spPr>
          <a:xfrm>
            <a:off x="1714481" y="428605"/>
            <a:ext cx="6556396" cy="1290130"/>
          </a:xfrm>
        </p:spPr>
        <p:txBody>
          <a:bodyPr>
            <a:normAutofit/>
          </a:bodyPr>
          <a:lstStyle/>
          <a:p>
            <a:r>
              <a:rPr lang="en-US" sz="4000" dirty="0"/>
              <a:t>In </a:t>
            </a:r>
            <a:r>
              <a:rPr lang="en-US" sz="4000" dirty="0" err="1"/>
              <a:t>zona</a:t>
            </a:r>
            <a:r>
              <a:rPr lang="en-US" sz="4000" dirty="0"/>
              <a:t> </a:t>
            </a:r>
            <a:r>
              <a:rPr lang="en-US" sz="4000" dirty="0" err="1" smtClean="0"/>
              <a:t>Cesarini</a:t>
            </a:r>
            <a:r>
              <a:rPr lang="en-US" sz="4000" dirty="0" smtClean="0"/>
              <a:t> </a:t>
            </a:r>
            <a:r>
              <a:rPr lang="en-US" sz="4000" dirty="0"/>
              <a:t>…</a:t>
            </a:r>
          </a:p>
        </p:txBody>
      </p:sp>
      <p:pic>
        <p:nvPicPr>
          <p:cNvPr id="7" name="Segnaposto contenuto 6" descr="Immagine che contiene testo&#10;&#10;Descrizione generata automaticamente">
            <a:extLst>
              <a:ext uri="{FF2B5EF4-FFF2-40B4-BE49-F238E27FC236}">
                <a16:creationId xmlns="" xmlns:a16="http://schemas.microsoft.com/office/drawing/2014/main" id="{7EE3AD54-2B99-5032-DD33-63B2D6AC4B44}"/>
              </a:ext>
            </a:extLst>
          </p:cNvPr>
          <p:cNvPicPr>
            <a:picLocks noGrp="1" noChangeAspect="1"/>
          </p:cNvPicPr>
          <p:nvPr>
            <p:ph sz="half" idx="4294967295"/>
          </p:nvPr>
        </p:nvPicPr>
        <p:blipFill>
          <a:blip r:embed="rId2" cstate="print"/>
          <a:stretch>
            <a:fillRect/>
          </a:stretch>
        </p:blipFill>
        <p:spPr>
          <a:xfrm>
            <a:off x="4357686" y="2000240"/>
            <a:ext cx="4071966" cy="4649714"/>
          </a:xfrm>
        </p:spPr>
      </p:pic>
      <p:pic>
        <p:nvPicPr>
          <p:cNvPr id="5" name="Immagine 4">
            <a:extLst>
              <a:ext uri="{FF2B5EF4-FFF2-40B4-BE49-F238E27FC236}">
                <a16:creationId xmlns="" xmlns:a16="http://schemas.microsoft.com/office/drawing/2014/main" id="{3EB64741-2636-17B9-2C06-689C4F7B396C}"/>
              </a:ext>
            </a:extLst>
          </p:cNvPr>
          <p:cNvPicPr>
            <a:picLocks noChangeAspect="1"/>
          </p:cNvPicPr>
          <p:nvPr/>
        </p:nvPicPr>
        <p:blipFill>
          <a:blip r:embed="rId3" cstate="print"/>
          <a:stretch>
            <a:fillRect/>
          </a:stretch>
        </p:blipFill>
        <p:spPr>
          <a:xfrm>
            <a:off x="500035" y="2228004"/>
            <a:ext cx="3246292" cy="3633047"/>
          </a:xfrm>
          <a:prstGeom prst="rect">
            <a:avLst/>
          </a:prstGeom>
          <a:noFill/>
        </p:spPr>
      </p:pic>
    </p:spTree>
    <p:extLst>
      <p:ext uri="{BB962C8B-B14F-4D97-AF65-F5344CB8AC3E}">
        <p14:creationId xmlns="" xmlns:p14="http://schemas.microsoft.com/office/powerpoint/2010/main" val="301414413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8313" y="428604"/>
            <a:ext cx="5746761" cy="928695"/>
          </a:xfrm>
        </p:spPr>
        <p:txBody>
          <a:bodyPr/>
          <a:lstStyle/>
          <a:p>
            <a:r>
              <a:rPr lang="it-IT" dirty="0">
                <a:solidFill>
                  <a:srgbClr val="7030A0"/>
                </a:solidFill>
                <a:latin typeface="Albertus Medium" pitchFamily="34" charset="0"/>
              </a:rPr>
              <a:t>Art. 18 – Dolore</a:t>
            </a:r>
          </a:p>
        </p:txBody>
      </p:sp>
      <p:sp>
        <p:nvSpPr>
          <p:cNvPr id="3" name="Segnaposto contenuto 2"/>
          <p:cNvSpPr>
            <a:spLocks noGrp="1"/>
          </p:cNvSpPr>
          <p:nvPr>
            <p:ph idx="1"/>
          </p:nvPr>
        </p:nvSpPr>
        <p:spPr>
          <a:xfrm>
            <a:off x="539750" y="1844675"/>
            <a:ext cx="7104084" cy="3441713"/>
          </a:xfrm>
        </p:spPr>
        <p:txBody>
          <a:bodyPr/>
          <a:lstStyle/>
          <a:p>
            <a:pPr algn="just"/>
            <a:endParaRPr lang="it-IT" b="1" dirty="0">
              <a:solidFill>
                <a:srgbClr val="800F00"/>
              </a:solidFill>
              <a:latin typeface="Albertus Medium" pitchFamily="34" charset="0"/>
            </a:endParaRPr>
          </a:p>
          <a:p>
            <a:pPr algn="just"/>
            <a:r>
              <a:rPr lang="it-IT" b="1" dirty="0">
                <a:latin typeface="Albertus Medium" pitchFamily="34" charset="0"/>
              </a:rPr>
              <a:t>L’Infermiere previene, rileva e documenta il dolore dell’assistito durante il percorso di cura. Si adopera, applicando le buone pratiche per la gestione del dolore e dei sintomi a esso correlati, nel rispetto delle volontà della persona.</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142844" y="428604"/>
            <a:ext cx="6286544" cy="508000"/>
          </a:xfrm>
        </p:spPr>
        <p:txBody>
          <a:bodyPr>
            <a:normAutofit fontScale="90000"/>
          </a:bodyPr>
          <a:lstStyle/>
          <a:p>
            <a:r>
              <a:rPr lang="it-IT" dirty="0">
                <a:solidFill>
                  <a:srgbClr val="7030A0"/>
                </a:solidFill>
                <a:latin typeface="Albertus Medium" pitchFamily="34" charset="0"/>
              </a:rPr>
              <a:t>Art. 23 – Volontà del minore</a:t>
            </a:r>
          </a:p>
        </p:txBody>
      </p:sp>
      <p:sp>
        <p:nvSpPr>
          <p:cNvPr id="3" name="Segnaposto contenuto 2"/>
          <p:cNvSpPr>
            <a:spLocks noGrp="1"/>
          </p:cNvSpPr>
          <p:nvPr>
            <p:ph idx="1"/>
          </p:nvPr>
        </p:nvSpPr>
        <p:spPr>
          <a:xfrm>
            <a:off x="571472" y="1142984"/>
            <a:ext cx="7643866" cy="5110164"/>
          </a:xfrm>
        </p:spPr>
        <p:txBody>
          <a:bodyPr/>
          <a:lstStyle/>
          <a:p>
            <a:pPr algn="just"/>
            <a:endParaRPr lang="it-IT" b="1" dirty="0" smtClean="0">
              <a:solidFill>
                <a:srgbClr val="800F00"/>
              </a:solidFill>
              <a:latin typeface="Albertus Medium" pitchFamily="34" charset="0"/>
            </a:endParaRPr>
          </a:p>
          <a:p>
            <a:pPr algn="just"/>
            <a:r>
              <a:rPr lang="it-IT" b="1" dirty="0" smtClean="0">
                <a:latin typeface="Albertus Medium" pitchFamily="34" charset="0"/>
              </a:rPr>
              <a:t>L’Infermiere</a:t>
            </a:r>
            <a:r>
              <a:rPr lang="it-IT" b="1" dirty="0">
                <a:latin typeface="Albertus Medium" pitchFamily="34" charset="0"/>
              </a:rPr>
              <a:t>, tenuto conto dell’età e del grado di maturità riscontrato, si adopera affinché sia presa in debita considerazione l’opinione del minore rispetto alle scelte curative, assistenziali e sperimentali, al fine di consentirgli di esprimere la sua volontà.</a:t>
            </a:r>
            <a:br>
              <a:rPr lang="it-IT" b="1" dirty="0">
                <a:latin typeface="Albertus Medium" pitchFamily="34" charset="0"/>
              </a:rPr>
            </a:br>
            <a:r>
              <a:rPr lang="it-IT" b="1" dirty="0">
                <a:latin typeface="Albertus Medium" pitchFamily="34" charset="0"/>
              </a:rPr>
              <a:t>L’Infermiere, quando </a:t>
            </a:r>
            <a:r>
              <a:rPr lang="it-IT" b="1" dirty="0" err="1">
                <a:latin typeface="Albertus Medium" pitchFamily="34" charset="0"/>
              </a:rPr>
              <a:t>iI</a:t>
            </a:r>
            <a:r>
              <a:rPr lang="it-IT" b="1" dirty="0">
                <a:latin typeface="Albertus Medium" pitchFamily="34" charset="0"/>
              </a:rPr>
              <a:t> minore consapevolmente si oppone alla scelta di cura, si adopera per superare il conflitto.</a:t>
            </a:r>
          </a:p>
          <a:p>
            <a:endParaRPr lang="it-IT"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8313" y="500043"/>
            <a:ext cx="7246959" cy="714380"/>
          </a:xfrm>
        </p:spPr>
        <p:txBody>
          <a:bodyPr>
            <a:normAutofit fontScale="90000"/>
          </a:bodyPr>
          <a:lstStyle/>
          <a:p>
            <a:r>
              <a:rPr lang="it-IT" dirty="0">
                <a:solidFill>
                  <a:srgbClr val="7030A0"/>
                </a:solidFill>
                <a:latin typeface="Albertus Medium" pitchFamily="34" charset="0"/>
              </a:rPr>
              <a:t>Art. 24 – Cura nel fine vita</a:t>
            </a:r>
          </a:p>
        </p:txBody>
      </p:sp>
      <p:sp>
        <p:nvSpPr>
          <p:cNvPr id="3" name="Segnaposto contenuto 2"/>
          <p:cNvSpPr>
            <a:spLocks noGrp="1"/>
          </p:cNvSpPr>
          <p:nvPr>
            <p:ph idx="1"/>
          </p:nvPr>
        </p:nvSpPr>
        <p:spPr>
          <a:xfrm>
            <a:off x="142844" y="1714488"/>
            <a:ext cx="8358246" cy="5026037"/>
          </a:xfrm>
        </p:spPr>
        <p:txBody>
          <a:bodyPr/>
          <a:lstStyle/>
          <a:p>
            <a:r>
              <a:rPr lang="it-IT" sz="2400" dirty="0">
                <a:latin typeface="Albertus Medium" pitchFamily="34" charset="0"/>
              </a:rPr>
              <a:t>L’Infermiere presta assistenza infermieristica fino al termine della vita della persona assistita. Riconosce l’importanza del gesto assistenziale, della pianificazione condivisa delle cure, della </a:t>
            </a:r>
            <a:r>
              <a:rPr lang="it-IT" sz="2400" dirty="0" err="1">
                <a:latin typeface="Albertus Medium" pitchFamily="34" charset="0"/>
              </a:rPr>
              <a:t>palliazione</a:t>
            </a:r>
            <a:r>
              <a:rPr lang="it-IT" sz="2400" dirty="0">
                <a:latin typeface="Albertus Medium" pitchFamily="34" charset="0"/>
              </a:rPr>
              <a:t>, del conforto ambientale, fisico, psicologico, relazionale e spirituale.</a:t>
            </a:r>
            <a:br>
              <a:rPr lang="it-IT" sz="2400" dirty="0">
                <a:latin typeface="Albertus Medium" pitchFamily="34" charset="0"/>
              </a:rPr>
            </a:br>
            <a:r>
              <a:rPr lang="it-IT" sz="2400" dirty="0">
                <a:latin typeface="Albertus Medium" pitchFamily="34" charset="0"/>
              </a:rPr>
              <a:t>L’Infermiere sostiene i familiari e le persone di riferimento della persona assistita nell’evoluzione finale della malattia, nel momento della perdita e nella fase di elaborazione del lutto.</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1539" y="500043"/>
            <a:ext cx="5429288" cy="1000132"/>
          </a:xfrm>
        </p:spPr>
        <p:txBody>
          <a:bodyPr/>
          <a:lstStyle/>
          <a:p>
            <a:r>
              <a:rPr lang="it-IT" sz="3200" dirty="0">
                <a:solidFill>
                  <a:srgbClr val="7030A0"/>
                </a:solidFill>
                <a:latin typeface="Albertus Medium" pitchFamily="34" charset="0"/>
              </a:rPr>
              <a:t>Art. 25 – Volontà di limite agli interventi</a:t>
            </a:r>
          </a:p>
        </p:txBody>
      </p:sp>
      <p:sp>
        <p:nvSpPr>
          <p:cNvPr id="3" name="Segnaposto contenuto 2"/>
          <p:cNvSpPr>
            <a:spLocks noGrp="1"/>
          </p:cNvSpPr>
          <p:nvPr>
            <p:ph idx="1"/>
          </p:nvPr>
        </p:nvSpPr>
        <p:spPr>
          <a:xfrm>
            <a:off x="428596" y="1857364"/>
            <a:ext cx="7786742" cy="4883161"/>
          </a:xfrm>
        </p:spPr>
        <p:txBody>
          <a:bodyPr/>
          <a:lstStyle/>
          <a:p>
            <a:endParaRPr lang="it-IT" dirty="0">
              <a:solidFill>
                <a:srgbClr val="800F00"/>
              </a:solidFill>
              <a:latin typeface="Albertus Medium" pitchFamily="34" charset="0"/>
            </a:endParaRPr>
          </a:p>
          <a:p>
            <a:pPr algn="just"/>
            <a:r>
              <a:rPr lang="it-IT" dirty="0">
                <a:latin typeface="Albertus Medium" pitchFamily="34" charset="0"/>
              </a:rPr>
              <a:t>L’Infermiere tutela la volontà della persona assistita di porre dei limiti agli interventi che ritiene non siano proporzionati alla sua condizione clinica o coerenti con la concezione di qualità della vita, espressa anche in forma anticipata dalla persona stessa.</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404664"/>
            <a:ext cx="7429499" cy="1224136"/>
          </a:xfrm>
        </p:spPr>
        <p:txBody>
          <a:bodyPr/>
          <a:lstStyle/>
          <a:p>
            <a:r>
              <a:rPr lang="it-IT" dirty="0"/>
              <a:t>Le voci …</a:t>
            </a:r>
          </a:p>
        </p:txBody>
      </p:sp>
      <p:sp>
        <p:nvSpPr>
          <p:cNvPr id="3" name="Segnaposto contenuto 2"/>
          <p:cNvSpPr>
            <a:spLocks noGrp="1"/>
          </p:cNvSpPr>
          <p:nvPr>
            <p:ph idx="1"/>
          </p:nvPr>
        </p:nvSpPr>
        <p:spPr>
          <a:xfrm>
            <a:off x="4499992" y="1628800"/>
            <a:ext cx="3785568" cy="4162401"/>
          </a:xfrm>
        </p:spPr>
        <p:txBody>
          <a:bodyPr/>
          <a:lstStyle/>
          <a:p>
            <a:pPr marL="457200" lvl="0" indent="-355600">
              <a:lnSpc>
                <a:spcPct val="100000"/>
              </a:lnSpc>
              <a:spcBef>
                <a:spcPts val="0"/>
              </a:spcBef>
              <a:buSzPts val="2000"/>
              <a:buFont typeface="Arial" pitchFamily="34" charset="0"/>
              <a:buChar char="✗"/>
            </a:pPr>
            <a:r>
              <a:rPr lang="it-IT" sz="2000" dirty="0">
                <a:solidFill>
                  <a:prstClr val="black"/>
                </a:solidFill>
                <a:latin typeface="Calibri"/>
              </a:rPr>
              <a:t>Lavori preparatori al </a:t>
            </a:r>
            <a:r>
              <a:rPr lang="it-IT" sz="2000" b="1" dirty="0">
                <a:solidFill>
                  <a:prstClr val="black"/>
                </a:solidFill>
                <a:latin typeface="Calibri"/>
              </a:rPr>
              <a:t>Codice Rocco   </a:t>
            </a:r>
          </a:p>
          <a:p>
            <a:pPr marL="457200" lvl="0" indent="-355600">
              <a:lnSpc>
                <a:spcPct val="100000"/>
              </a:lnSpc>
              <a:spcBef>
                <a:spcPts val="0"/>
              </a:spcBef>
              <a:buSzPts val="2000"/>
              <a:buNone/>
            </a:pPr>
            <a:r>
              <a:rPr lang="it-IT" sz="2000" b="1" dirty="0">
                <a:solidFill>
                  <a:prstClr val="black"/>
                </a:solidFill>
                <a:latin typeface="Calibri"/>
              </a:rPr>
              <a:t>                     </a:t>
            </a:r>
            <a:r>
              <a:rPr lang="it-IT" sz="2000" dirty="0">
                <a:solidFill>
                  <a:prstClr val="black"/>
                </a:solidFill>
                <a:latin typeface="Calibri"/>
              </a:rPr>
              <a:t>1929</a:t>
            </a:r>
          </a:p>
          <a:p>
            <a:pPr marL="0" lvl="0" indent="0">
              <a:lnSpc>
                <a:spcPct val="100000"/>
              </a:lnSpc>
              <a:spcBef>
                <a:spcPts val="0"/>
              </a:spcBef>
              <a:buSzPts val="2000"/>
              <a:buNone/>
            </a:pPr>
            <a:r>
              <a:rPr lang="it-IT" sz="2000" dirty="0">
                <a:solidFill>
                  <a:prstClr val="black"/>
                </a:solidFill>
                <a:latin typeface="Calibri"/>
              </a:rPr>
              <a:t>       « All’individuo non si riconosce </a:t>
            </a:r>
            <a:r>
              <a:rPr lang="it-IT" sz="2000" dirty="0" smtClean="0">
                <a:solidFill>
                  <a:prstClr val="black"/>
                </a:solidFill>
                <a:latin typeface="Calibri"/>
              </a:rPr>
              <a:t>  </a:t>
            </a:r>
          </a:p>
          <a:p>
            <a:pPr marL="0" lvl="0" indent="0">
              <a:lnSpc>
                <a:spcPct val="100000"/>
              </a:lnSpc>
              <a:spcBef>
                <a:spcPts val="0"/>
              </a:spcBef>
              <a:buSzPts val="2000"/>
              <a:buNone/>
            </a:pPr>
            <a:r>
              <a:rPr lang="it-IT" sz="2000" dirty="0">
                <a:solidFill>
                  <a:prstClr val="black"/>
                </a:solidFill>
                <a:latin typeface="Calibri"/>
              </a:rPr>
              <a:t> </a:t>
            </a:r>
            <a:r>
              <a:rPr lang="it-IT" sz="2000" dirty="0" smtClean="0">
                <a:solidFill>
                  <a:prstClr val="black"/>
                </a:solidFill>
                <a:latin typeface="Calibri"/>
              </a:rPr>
              <a:t>      la </a:t>
            </a:r>
            <a:r>
              <a:rPr lang="it-IT" sz="2000" dirty="0">
                <a:solidFill>
                  <a:prstClr val="black"/>
                </a:solidFill>
                <a:latin typeface="Calibri"/>
              </a:rPr>
              <a:t>libera disponibilità della </a:t>
            </a:r>
            <a:r>
              <a:rPr lang="it-IT" sz="2000" dirty="0" smtClean="0">
                <a:solidFill>
                  <a:prstClr val="black"/>
                </a:solidFill>
                <a:latin typeface="Calibri"/>
              </a:rPr>
              <a:t> </a:t>
            </a:r>
          </a:p>
          <a:p>
            <a:pPr marL="0" lvl="0" indent="0">
              <a:lnSpc>
                <a:spcPct val="100000"/>
              </a:lnSpc>
              <a:spcBef>
                <a:spcPts val="0"/>
              </a:spcBef>
              <a:buSzPts val="2000"/>
              <a:buNone/>
            </a:pPr>
            <a:r>
              <a:rPr lang="it-IT" sz="2000" dirty="0">
                <a:solidFill>
                  <a:prstClr val="black"/>
                </a:solidFill>
                <a:latin typeface="Calibri"/>
              </a:rPr>
              <a:t> </a:t>
            </a:r>
            <a:r>
              <a:rPr lang="it-IT" sz="2000" dirty="0" smtClean="0">
                <a:solidFill>
                  <a:prstClr val="black"/>
                </a:solidFill>
                <a:latin typeface="Calibri"/>
              </a:rPr>
              <a:t>      propria vita</a:t>
            </a:r>
            <a:r>
              <a:rPr lang="it-IT" sz="2000" dirty="0">
                <a:solidFill>
                  <a:prstClr val="black"/>
                </a:solidFill>
                <a:latin typeface="Calibri"/>
              </a:rPr>
              <a:t>»</a:t>
            </a:r>
          </a:p>
          <a:p>
            <a:endParaRPr lang="it-IT" dirty="0"/>
          </a:p>
        </p:txBody>
      </p:sp>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55976" y="4005064"/>
            <a:ext cx="3582913" cy="21032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3568" y="1772816"/>
            <a:ext cx="2647511" cy="30963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85987869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idx="4294967295"/>
          </p:nvPr>
        </p:nvSpPr>
        <p:spPr>
          <a:xfrm>
            <a:off x="1071539" y="357165"/>
            <a:ext cx="7143799" cy="642943"/>
          </a:xfrm>
        </p:spPr>
        <p:txBody>
          <a:bodyPr/>
          <a:lstStyle/>
          <a:p>
            <a:r>
              <a:rPr lang="it-IT" b="1" dirty="0">
                <a:solidFill>
                  <a:schemeClr val="tx1"/>
                </a:solidFill>
              </a:rPr>
              <a:t>      Ad – </a:t>
            </a:r>
            <a:r>
              <a:rPr lang="it-IT" b="1" dirty="0" err="1">
                <a:solidFill>
                  <a:schemeClr val="tx1"/>
                </a:solidFill>
              </a:rPr>
              <a:t>sistere</a:t>
            </a:r>
            <a:r>
              <a:rPr lang="it-IT" b="1" dirty="0">
                <a:solidFill>
                  <a:schemeClr val="tx1"/>
                </a:solidFill>
              </a:rPr>
              <a:t> e </a:t>
            </a:r>
            <a:r>
              <a:rPr lang="it-IT" b="1" dirty="0" err="1">
                <a:solidFill>
                  <a:schemeClr val="tx1"/>
                </a:solidFill>
              </a:rPr>
              <a:t>Advocacy</a:t>
            </a:r>
            <a:endParaRPr lang="en-US" b="1" dirty="0">
              <a:solidFill>
                <a:schemeClr val="tx1"/>
              </a:solidFill>
            </a:endParaRPr>
          </a:p>
        </p:txBody>
      </p:sp>
      <p:pic>
        <p:nvPicPr>
          <p:cNvPr id="4" name="Picture 4" descr="Risultati immagini per parakleto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4347" y="1500174"/>
            <a:ext cx="7891631" cy="5000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olo 1"/>
          <p:cNvSpPr>
            <a:spLocks noGrp="1"/>
          </p:cNvSpPr>
          <p:nvPr>
            <p:ph type="title"/>
          </p:nvPr>
        </p:nvSpPr>
        <p:spPr>
          <a:xfrm>
            <a:off x="0" y="274638"/>
            <a:ext cx="8001024" cy="1143000"/>
          </a:xfrm>
        </p:spPr>
        <p:txBody>
          <a:bodyPr/>
          <a:lstStyle/>
          <a:p>
            <a:r>
              <a:rPr lang="it-IT" dirty="0" smtClean="0">
                <a:solidFill>
                  <a:srgbClr val="7030A0"/>
                </a:solidFill>
              </a:rPr>
              <a:t>  </a:t>
            </a:r>
            <a:r>
              <a:rPr lang="it-IT" b="1" dirty="0" smtClean="0">
                <a:solidFill>
                  <a:srgbClr val="7030A0"/>
                </a:solidFill>
              </a:rPr>
              <a:t>Nell’andare dall’altra parte … </a:t>
            </a:r>
          </a:p>
        </p:txBody>
      </p:sp>
      <p:sp>
        <p:nvSpPr>
          <p:cNvPr id="74755" name="Segnaposto testo 2"/>
          <p:cNvSpPr>
            <a:spLocks noGrp="1"/>
          </p:cNvSpPr>
          <p:nvPr>
            <p:ph type="body" idx="1"/>
          </p:nvPr>
        </p:nvSpPr>
        <p:spPr/>
        <p:txBody>
          <a:bodyPr/>
          <a:lstStyle/>
          <a:p>
            <a:endParaRPr lang="it-IT" smtClean="0"/>
          </a:p>
        </p:txBody>
      </p:sp>
      <p:sp>
        <p:nvSpPr>
          <p:cNvPr id="74756" name="Segnaposto testo 4"/>
          <p:cNvSpPr>
            <a:spLocks noGrp="1"/>
          </p:cNvSpPr>
          <p:nvPr>
            <p:ph type="body" sz="quarter" idx="3"/>
          </p:nvPr>
        </p:nvSpPr>
        <p:spPr/>
        <p:txBody>
          <a:bodyPr/>
          <a:lstStyle/>
          <a:p>
            <a:endParaRPr lang="it-IT" smtClean="0"/>
          </a:p>
        </p:txBody>
      </p:sp>
      <p:sp>
        <p:nvSpPr>
          <p:cNvPr id="74757" name="Segnaposto contenuto 5"/>
          <p:cNvSpPr>
            <a:spLocks noGrp="1"/>
          </p:cNvSpPr>
          <p:nvPr>
            <p:ph sz="quarter" idx="4"/>
          </p:nvPr>
        </p:nvSpPr>
        <p:spPr>
          <a:xfrm>
            <a:off x="4700016" y="1556792"/>
            <a:ext cx="4048448" cy="3254016"/>
          </a:xfrm>
        </p:spPr>
        <p:txBody>
          <a:bodyPr>
            <a:normAutofit fontScale="92500" lnSpcReduction="10000"/>
          </a:bodyPr>
          <a:lstStyle/>
          <a:p>
            <a:pPr>
              <a:buFontTx/>
              <a:buNone/>
            </a:pPr>
            <a:r>
              <a:rPr lang="it-IT" dirty="0" smtClean="0"/>
              <a:t>    “L’ultimo racconto di Tabucchi è il monologo di una donna che parla a se stessa, guardandosi allo specchio …</a:t>
            </a:r>
          </a:p>
          <a:p>
            <a:pPr>
              <a:buFontTx/>
              <a:buNone/>
            </a:pPr>
            <a:r>
              <a:rPr lang="it-IT" dirty="0" smtClean="0"/>
              <a:t>     L’ha dettato in una stanza di un ospedale di Lisbona,con una maschera sulla faccia”</a:t>
            </a:r>
          </a:p>
          <a:p>
            <a:pPr>
              <a:buFontTx/>
              <a:buNone/>
            </a:pPr>
            <a:r>
              <a:rPr lang="it-IT" sz="2000" dirty="0" smtClean="0"/>
              <a:t>   </a:t>
            </a:r>
            <a:r>
              <a:rPr lang="it-IT" sz="2000" dirty="0" err="1" smtClean="0"/>
              <a:t>A.Bajani</a:t>
            </a:r>
            <a:r>
              <a:rPr lang="it-IT" sz="2000" dirty="0" smtClean="0"/>
              <a:t>, Il Sole 24Ore,1.4.2012</a:t>
            </a:r>
          </a:p>
        </p:txBody>
      </p:sp>
      <p:pic>
        <p:nvPicPr>
          <p:cNvPr id="74758" name="Picture 7"/>
          <p:cNvPicPr>
            <a:picLocks noGrp="1" noChangeAspect="1" noChangeArrowheads="1"/>
          </p:cNvPicPr>
          <p:nvPr>
            <p:ph sz="half" idx="2"/>
          </p:nvPr>
        </p:nvPicPr>
        <p:blipFill>
          <a:blip r:embed="rId3">
            <a:extLst>
              <a:ext uri="{28A0092B-C50C-407E-A947-70E740481C1C}">
                <a14:useLocalDpi xmlns:a14="http://schemas.microsoft.com/office/drawing/2010/main" xmlns="" val="0"/>
              </a:ext>
            </a:extLst>
          </a:blip>
          <a:srcRect/>
          <a:stretch>
            <a:fillRect/>
          </a:stretch>
        </p:blipFill>
        <p:spPr>
          <a:xfrm>
            <a:off x="142844" y="1357298"/>
            <a:ext cx="4643470" cy="5000660"/>
          </a:xfrm>
          <a:noFill/>
        </p:spPr>
      </p:pic>
    </p:spTree>
    <p:extLst>
      <p:ext uri="{BB962C8B-B14F-4D97-AF65-F5344CB8AC3E}">
        <p14:creationId xmlns:p14="http://schemas.microsoft.com/office/powerpoint/2010/main" xmlns="" val="338097388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descr="abcde.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57356" y="0"/>
            <a:ext cx="5286412" cy="6793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TTPIO69T19L049A\Downloads\FB_IMG_1668633018031.jpg"/>
          <p:cNvPicPr>
            <a:picLocks noChangeAspect="1" noChangeArrowheads="1"/>
          </p:cNvPicPr>
          <p:nvPr/>
        </p:nvPicPr>
        <p:blipFill>
          <a:blip r:embed="rId2"/>
          <a:srcRect/>
          <a:stretch>
            <a:fillRect/>
          </a:stretch>
        </p:blipFill>
        <p:spPr bwMode="auto">
          <a:xfrm>
            <a:off x="1" y="0"/>
            <a:ext cx="9144000" cy="6858000"/>
          </a:xfrm>
          <a:prstGeom prst="rect">
            <a:avLst/>
          </a:prstGeom>
          <a:noFill/>
        </p:spPr>
      </p:pic>
    </p:spTree>
    <p:extLst>
      <p:ext uri="{BB962C8B-B14F-4D97-AF65-F5344CB8AC3E}">
        <p14:creationId xmlns:p14="http://schemas.microsoft.com/office/powerpoint/2010/main" xmlns="" val="214082145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0" name="Picture 2" descr="C:\Users\LTTPIO~1\AppData\Local\Temp\IMG-4980.JPG"/>
          <p:cNvPicPr>
            <a:picLocks noChangeAspect="1" noChangeArrowheads="1"/>
          </p:cNvPicPr>
          <p:nvPr/>
        </p:nvPicPr>
        <p:blipFill>
          <a:blip r:embed="rId2"/>
          <a:srcRect/>
          <a:stretch>
            <a:fillRect/>
          </a:stretch>
        </p:blipFill>
        <p:spPr bwMode="auto">
          <a:xfrm>
            <a:off x="0" y="0"/>
            <a:ext cx="4714876" cy="6858000"/>
          </a:xfrm>
          <a:prstGeom prst="rect">
            <a:avLst/>
          </a:prstGeom>
          <a:noFill/>
        </p:spPr>
      </p:pic>
      <p:pic>
        <p:nvPicPr>
          <p:cNvPr id="406532" name="Picture 4" descr="Risultati immagini per grazie"/>
          <p:cNvPicPr>
            <a:picLocks noChangeAspect="1" noChangeArrowheads="1"/>
          </p:cNvPicPr>
          <p:nvPr/>
        </p:nvPicPr>
        <p:blipFill>
          <a:blip r:embed="rId3"/>
          <a:srcRect/>
          <a:stretch>
            <a:fillRect/>
          </a:stretch>
        </p:blipFill>
        <p:spPr bwMode="auto">
          <a:xfrm>
            <a:off x="5500694" y="2357430"/>
            <a:ext cx="2857500" cy="2471740"/>
          </a:xfrm>
          <a:prstGeom prst="rect">
            <a:avLst/>
          </a:prstGeom>
          <a:noFill/>
        </p:spPr>
      </p:pic>
      <p:sp>
        <p:nvSpPr>
          <p:cNvPr id="4" name="CasellaDiTesto 3"/>
          <p:cNvSpPr txBox="1"/>
          <p:nvPr/>
        </p:nvSpPr>
        <p:spPr>
          <a:xfrm>
            <a:off x="4932040" y="5429264"/>
            <a:ext cx="4021355" cy="461665"/>
          </a:xfrm>
          <a:prstGeom prst="rect">
            <a:avLst/>
          </a:prstGeom>
          <a:noFill/>
        </p:spPr>
        <p:txBody>
          <a:bodyPr wrap="square" rtlCol="0">
            <a:spAutoFit/>
          </a:bodyPr>
          <a:lstStyle/>
          <a:p>
            <a:r>
              <a:rPr lang="it-IT" sz="2400" b="1" dirty="0" smtClean="0"/>
              <a:t>pio.lattarulo@asl.taranto.it</a:t>
            </a:r>
            <a:endParaRPr lang="it-IT" sz="2400" b="1" dirty="0"/>
          </a:p>
        </p:txBody>
      </p:sp>
    </p:spTree>
    <p:extLst>
      <p:ext uri="{BB962C8B-B14F-4D97-AF65-F5344CB8AC3E}">
        <p14:creationId xmlns:p14="http://schemas.microsoft.com/office/powerpoint/2010/main" xmlns="" val="21677914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332656"/>
            <a:ext cx="7429499" cy="1296144"/>
          </a:xfrm>
        </p:spPr>
        <p:txBody>
          <a:bodyPr/>
          <a:lstStyle/>
          <a:p>
            <a:r>
              <a:rPr lang="it-IT" b="1" dirty="0"/>
              <a:t>Paradigma </a:t>
            </a:r>
            <a:r>
              <a:rPr lang="it-IT" b="1" dirty="0" err="1"/>
              <a:t>disponibilista</a:t>
            </a:r>
            <a:endParaRPr lang="it-IT" dirty="0"/>
          </a:p>
        </p:txBody>
      </p:sp>
      <p:sp>
        <p:nvSpPr>
          <p:cNvPr id="4" name="Segnaposto contenuto 3"/>
          <p:cNvSpPr>
            <a:spLocks noGrp="1"/>
          </p:cNvSpPr>
          <p:nvPr>
            <p:ph sz="half" idx="1"/>
          </p:nvPr>
        </p:nvSpPr>
        <p:spPr>
          <a:xfrm>
            <a:off x="856059" y="2249486"/>
            <a:ext cx="3211885" cy="3541714"/>
          </a:xfrm>
        </p:spPr>
        <p:txBody>
          <a:bodyPr/>
          <a:lstStyle/>
          <a:p>
            <a:pPr marL="0" indent="0">
              <a:buNone/>
            </a:pPr>
            <a:endParaRPr lang="it-IT" dirty="0" smtClean="0"/>
          </a:p>
          <a:p>
            <a:pPr marL="0" indent="0">
              <a:buNone/>
            </a:pPr>
            <a:r>
              <a:rPr lang="it-IT" dirty="0" smtClean="0"/>
              <a:t>Affermazione </a:t>
            </a:r>
            <a:r>
              <a:rPr lang="it-IT" dirty="0"/>
              <a:t>della facoltà di poter decidere sulla continuazione o meno della propria esistenza</a:t>
            </a:r>
          </a:p>
          <a:p>
            <a:endParaRPr lang="it-IT" dirty="0"/>
          </a:p>
        </p:txBody>
      </p:sp>
      <p:sp>
        <p:nvSpPr>
          <p:cNvPr id="5" name="Segnaposto contenuto 4"/>
          <p:cNvSpPr>
            <a:spLocks noGrp="1"/>
          </p:cNvSpPr>
          <p:nvPr>
            <p:ph sz="half" idx="2"/>
          </p:nvPr>
        </p:nvSpPr>
        <p:spPr/>
        <p:txBody>
          <a:bodyPr/>
          <a:lstStyle/>
          <a:p>
            <a:endParaRPr lang="it-IT"/>
          </a:p>
        </p:txBody>
      </p:sp>
      <p:pic>
        <p:nvPicPr>
          <p:cNvPr id="1026" name="Picture 2" descr="Perché laico - Stefano Rodotà"/>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932040" y="1772815"/>
            <a:ext cx="3096344" cy="459283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9278398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7250" y="35115"/>
            <a:ext cx="7429499" cy="1305653"/>
          </a:xfrm>
        </p:spPr>
        <p:txBody>
          <a:bodyPr/>
          <a:lstStyle/>
          <a:p>
            <a:r>
              <a:rPr lang="it-IT" dirty="0" smtClean="0"/>
              <a:t>    Le storie … </a:t>
            </a:r>
            <a:endParaRPr lang="it-IT" dirty="0"/>
          </a:p>
        </p:txBody>
      </p:sp>
      <p:sp>
        <p:nvSpPr>
          <p:cNvPr id="3" name="Segnaposto contenuto 2"/>
          <p:cNvSpPr>
            <a:spLocks noGrp="1"/>
          </p:cNvSpPr>
          <p:nvPr>
            <p:ph sz="half" idx="1"/>
          </p:nvPr>
        </p:nvSpPr>
        <p:spPr/>
        <p:txBody>
          <a:bodyPr/>
          <a:lstStyle/>
          <a:p>
            <a:endParaRPr lang="it-IT"/>
          </a:p>
        </p:txBody>
      </p:sp>
      <p:sp>
        <p:nvSpPr>
          <p:cNvPr id="4" name="Segnaposto contenuto 3"/>
          <p:cNvSpPr>
            <a:spLocks noGrp="1"/>
          </p:cNvSpPr>
          <p:nvPr>
            <p:ph sz="half" idx="2"/>
          </p:nvPr>
        </p:nvSpPr>
        <p:spPr/>
        <p:txBody>
          <a:bodyPr/>
          <a:lstStyle/>
          <a:p>
            <a:endParaRPr lang="it-IT"/>
          </a:p>
        </p:txBody>
      </p:sp>
      <p:sp>
        <p:nvSpPr>
          <p:cNvPr id="5" name="AutoShape 2" descr="Storia di Eluana Englaro... bambina per sempre... - Infermieristicamente -  Nursind, il sindacato delle professioni infermieristiche"/>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05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71600" y="1773656"/>
            <a:ext cx="7884368" cy="47472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303680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7584" y="160338"/>
            <a:ext cx="7429499" cy="1252438"/>
          </a:xfrm>
        </p:spPr>
        <p:txBody>
          <a:bodyPr/>
          <a:lstStyle/>
          <a:p>
            <a:r>
              <a:rPr lang="it-IT" dirty="0" smtClean="0"/>
              <a:t>  Le </a:t>
            </a:r>
            <a:r>
              <a:rPr lang="it-IT" dirty="0"/>
              <a:t>storie …</a:t>
            </a:r>
          </a:p>
        </p:txBody>
      </p:sp>
      <p:sp>
        <p:nvSpPr>
          <p:cNvPr id="5" name="Segnaposto contenuto 4"/>
          <p:cNvSpPr>
            <a:spLocks noGrp="1"/>
          </p:cNvSpPr>
          <p:nvPr>
            <p:ph idx="1"/>
          </p:nvPr>
        </p:nvSpPr>
        <p:spPr/>
        <p:txBody>
          <a:bodyPr/>
          <a:lstStyle/>
          <a:p>
            <a:endParaRPr lang="it-IT"/>
          </a:p>
        </p:txBody>
      </p:sp>
      <p:sp>
        <p:nvSpPr>
          <p:cNvPr id="6" name="AutoShape 2" descr="Suicidio assistito: 15 anni fa la morte di Piergiorgio Welby accendeva la  battaglia in Italia | Wired Italia"/>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3075"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71600" y="1877690"/>
            <a:ext cx="7720009" cy="49178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284104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971600" y="188640"/>
            <a:ext cx="7313960" cy="1512168"/>
          </a:xfrm>
        </p:spPr>
        <p:txBody>
          <a:bodyPr/>
          <a:lstStyle/>
          <a:p>
            <a:r>
              <a:rPr lang="it-IT" dirty="0"/>
              <a:t>Le storie … </a:t>
            </a:r>
          </a:p>
        </p:txBody>
      </p:sp>
      <p:sp>
        <p:nvSpPr>
          <p:cNvPr id="8" name="Segnaposto contenuto 7"/>
          <p:cNvSpPr>
            <a:spLocks noGrp="1"/>
          </p:cNvSpPr>
          <p:nvPr>
            <p:ph idx="1"/>
          </p:nvPr>
        </p:nvSpPr>
        <p:spPr/>
        <p:txBody>
          <a:bodyPr/>
          <a:lstStyle/>
          <a:p>
            <a:endParaRPr lang="it-IT"/>
          </a:p>
        </p:txBody>
      </p:sp>
      <p:pic>
        <p:nvPicPr>
          <p:cNvPr id="9" name="Picture 2" descr="Dj Fabo, come era la vita dell'uomo che ha scelto di morire in Svizzera |  Wired Itali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7544" y="1844824"/>
            <a:ext cx="7848872" cy="437098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7373348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260648"/>
            <a:ext cx="7429499" cy="1152128"/>
          </a:xfrm>
        </p:spPr>
        <p:txBody>
          <a:bodyPr/>
          <a:lstStyle/>
          <a:p>
            <a:r>
              <a:rPr lang="it-IT" dirty="0" smtClean="0"/>
              <a:t>Le storie … </a:t>
            </a:r>
            <a:endParaRPr lang="it-IT" dirty="0"/>
          </a:p>
        </p:txBody>
      </p:sp>
      <p:sp>
        <p:nvSpPr>
          <p:cNvPr id="3" name="Segnaposto contenuto 2"/>
          <p:cNvSpPr>
            <a:spLocks noGrp="1"/>
          </p:cNvSpPr>
          <p:nvPr>
            <p:ph idx="1"/>
          </p:nvPr>
        </p:nvSpPr>
        <p:spPr/>
        <p:txBody>
          <a:bodyPr/>
          <a:lstStyle/>
          <a:p>
            <a:endParaRPr lang="it-IT"/>
          </a:p>
        </p:txBody>
      </p:sp>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27584" y="1844824"/>
            <a:ext cx="7251863" cy="41044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389328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404664"/>
            <a:ext cx="7429499" cy="1224136"/>
          </a:xfrm>
        </p:spPr>
        <p:txBody>
          <a:bodyPr/>
          <a:lstStyle/>
          <a:p>
            <a:r>
              <a:rPr lang="it-IT" dirty="0" smtClean="0"/>
              <a:t>Le storie …</a:t>
            </a:r>
            <a:endParaRPr lang="it-IT" dirty="0"/>
          </a:p>
        </p:txBody>
      </p:sp>
      <p:sp>
        <p:nvSpPr>
          <p:cNvPr id="3" name="Segnaposto contenuto 2"/>
          <p:cNvSpPr>
            <a:spLocks noGrp="1"/>
          </p:cNvSpPr>
          <p:nvPr>
            <p:ph idx="1"/>
          </p:nvPr>
        </p:nvSpPr>
        <p:spPr/>
        <p:txBody>
          <a:bodyPr/>
          <a:lstStyle/>
          <a:p>
            <a:endParaRPr lang="it-IT"/>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27584" y="1972960"/>
            <a:ext cx="7992888" cy="47410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008333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116632"/>
            <a:ext cx="7429499" cy="1080120"/>
          </a:xfrm>
        </p:spPr>
        <p:txBody>
          <a:bodyPr/>
          <a:lstStyle/>
          <a:p>
            <a:r>
              <a:rPr lang="it-IT" dirty="0" smtClean="0"/>
              <a:t>Le storie ….</a:t>
            </a:r>
            <a:endParaRPr lang="it-IT" dirty="0"/>
          </a:p>
        </p:txBody>
      </p:sp>
      <p:sp>
        <p:nvSpPr>
          <p:cNvPr id="3" name="Segnaposto contenuto 2"/>
          <p:cNvSpPr>
            <a:spLocks noGrp="1"/>
          </p:cNvSpPr>
          <p:nvPr>
            <p:ph idx="1"/>
          </p:nvPr>
        </p:nvSpPr>
        <p:spPr/>
        <p:txBody>
          <a:bodyPr/>
          <a:lstStyle/>
          <a:p>
            <a:endParaRPr lang="it-IT"/>
          </a:p>
        </p:txBody>
      </p:sp>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479" y="1055767"/>
            <a:ext cx="4345251" cy="33123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00" y="548680"/>
            <a:ext cx="4437983" cy="32403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067944" y="4370977"/>
            <a:ext cx="4798023" cy="24870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331640" y="4584064"/>
            <a:ext cx="1512168" cy="20608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236282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332656"/>
            <a:ext cx="7429499" cy="1152128"/>
          </a:xfrm>
        </p:spPr>
        <p:txBody>
          <a:bodyPr/>
          <a:lstStyle/>
          <a:p>
            <a:r>
              <a:rPr lang="it-IT" dirty="0"/>
              <a:t>Le voci …. </a:t>
            </a:r>
          </a:p>
        </p:txBody>
      </p:sp>
      <p:sp>
        <p:nvSpPr>
          <p:cNvPr id="3" name="Segnaposto contenuto 2"/>
          <p:cNvSpPr>
            <a:spLocks noGrp="1"/>
          </p:cNvSpPr>
          <p:nvPr>
            <p:ph idx="1"/>
          </p:nvPr>
        </p:nvSpPr>
        <p:spPr/>
        <p:txBody>
          <a:bodyPr/>
          <a:lstStyle/>
          <a:p>
            <a:endParaRPr lang="it-IT"/>
          </a:p>
        </p:txBody>
      </p:sp>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988840"/>
            <a:ext cx="9144000" cy="48691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536511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620688"/>
            <a:ext cx="7429499" cy="1080120"/>
          </a:xfrm>
        </p:spPr>
        <p:txBody>
          <a:bodyPr>
            <a:normAutofit fontScale="90000"/>
          </a:bodyPr>
          <a:lstStyle/>
          <a:p>
            <a:r>
              <a:rPr lang="it-IT" b="1" dirty="0" smtClean="0">
                <a:solidFill>
                  <a:srgbClr val="FFFF00"/>
                </a:solidFill>
              </a:rPr>
              <a:t/>
            </a:r>
            <a:br>
              <a:rPr lang="it-IT" b="1" dirty="0" smtClean="0">
                <a:solidFill>
                  <a:srgbClr val="FFFF00"/>
                </a:solidFill>
              </a:rPr>
            </a:br>
            <a:r>
              <a:rPr lang="it-IT" b="1" dirty="0">
                <a:solidFill>
                  <a:srgbClr val="FFFF00"/>
                </a:solidFill>
              </a:rPr>
              <a:t> </a:t>
            </a:r>
            <a:r>
              <a:rPr lang="it-IT" b="1" dirty="0" smtClean="0">
                <a:solidFill>
                  <a:srgbClr val="FFFF00"/>
                </a:solidFill>
              </a:rPr>
              <a:t>        </a:t>
            </a:r>
            <a:r>
              <a:rPr lang="it-IT" sz="4400" b="1" dirty="0" smtClean="0">
                <a:solidFill>
                  <a:srgbClr val="FFFF00"/>
                </a:solidFill>
              </a:rPr>
              <a:t>A </a:t>
            </a:r>
            <a:r>
              <a:rPr lang="it-IT" sz="4400" b="1" dirty="0">
                <a:solidFill>
                  <a:srgbClr val="FFFF00"/>
                </a:solidFill>
              </a:rPr>
              <a:t>chi appartiene la vita </a:t>
            </a:r>
            <a:r>
              <a:rPr lang="it-IT" sz="4400" b="1" dirty="0" smtClean="0">
                <a:solidFill>
                  <a:srgbClr val="FFFF00"/>
                </a:solidFill>
              </a:rPr>
              <a:t>  </a:t>
            </a:r>
            <a:br>
              <a:rPr lang="it-IT" sz="4400" b="1" dirty="0" smtClean="0">
                <a:solidFill>
                  <a:srgbClr val="FFFF00"/>
                </a:solidFill>
              </a:rPr>
            </a:br>
            <a:r>
              <a:rPr lang="it-IT" sz="4400" b="1" dirty="0">
                <a:solidFill>
                  <a:srgbClr val="FFFF00"/>
                </a:solidFill>
              </a:rPr>
              <a:t> </a:t>
            </a:r>
            <a:r>
              <a:rPr lang="it-IT" sz="4400" b="1" dirty="0" smtClean="0">
                <a:solidFill>
                  <a:srgbClr val="FFFF00"/>
                </a:solidFill>
              </a:rPr>
              <a:t>            </a:t>
            </a:r>
            <a:br>
              <a:rPr lang="it-IT" sz="4400" b="1" dirty="0" smtClean="0">
                <a:solidFill>
                  <a:srgbClr val="FFFF00"/>
                </a:solidFill>
              </a:rPr>
            </a:br>
            <a:r>
              <a:rPr lang="it-IT" sz="4400" b="1" dirty="0" smtClean="0">
                <a:solidFill>
                  <a:srgbClr val="FFFF00"/>
                </a:solidFill>
              </a:rPr>
              <a:t>                di </a:t>
            </a:r>
            <a:r>
              <a:rPr lang="it-IT" sz="4400" b="1" dirty="0">
                <a:solidFill>
                  <a:srgbClr val="FFFF00"/>
                </a:solidFill>
              </a:rPr>
              <a:t>ciascuno ?</a:t>
            </a:r>
            <a:br>
              <a:rPr lang="it-IT" sz="4400" b="1" dirty="0">
                <a:solidFill>
                  <a:srgbClr val="FFFF00"/>
                </a:solidFill>
              </a:rPr>
            </a:br>
            <a:r>
              <a:rPr lang="it-IT" sz="4400" b="1" dirty="0" smtClean="0">
                <a:solidFill>
                  <a:srgbClr val="FFFF00"/>
                </a:solidFill>
              </a:rPr>
              <a:t> </a:t>
            </a:r>
            <a:endParaRPr lang="it-IT" sz="4400" dirty="0">
              <a:solidFill>
                <a:srgbClr val="FFFF00"/>
              </a:solidFill>
            </a:endParaRPr>
          </a:p>
        </p:txBody>
      </p:sp>
      <p:sp>
        <p:nvSpPr>
          <p:cNvPr id="3" name="Segnaposto contenuto 2"/>
          <p:cNvSpPr>
            <a:spLocks noGrp="1"/>
          </p:cNvSpPr>
          <p:nvPr>
            <p:ph idx="1"/>
          </p:nvPr>
        </p:nvSpPr>
        <p:spPr/>
        <p:txBody>
          <a:bodyPr/>
          <a:lstStyle/>
          <a:p>
            <a:endParaRPr lang="it-IT" dirty="0"/>
          </a:p>
        </p:txBody>
      </p:sp>
      <p:pic>
        <p:nvPicPr>
          <p:cNvPr id="4" name="Picture 2" descr="Il senso della vita, riflessione | INTORNO TIRANO"/>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35696" y="2420888"/>
            <a:ext cx="5921896" cy="394793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263386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404664"/>
            <a:ext cx="7429499" cy="1368152"/>
          </a:xfrm>
        </p:spPr>
        <p:txBody>
          <a:bodyPr/>
          <a:lstStyle/>
          <a:p>
            <a:r>
              <a:rPr lang="it-IT" dirty="0"/>
              <a:t>Le storie ….</a:t>
            </a:r>
          </a:p>
        </p:txBody>
      </p:sp>
      <p:sp>
        <p:nvSpPr>
          <p:cNvPr id="3" name="Segnaposto contenuto 2"/>
          <p:cNvSpPr>
            <a:spLocks noGrp="1"/>
          </p:cNvSpPr>
          <p:nvPr>
            <p:ph idx="1"/>
          </p:nvPr>
        </p:nvSpPr>
        <p:spPr>
          <a:xfrm>
            <a:off x="755576" y="3068960"/>
            <a:ext cx="7200800" cy="3096344"/>
          </a:xfrm>
        </p:spPr>
        <p:txBody>
          <a:bodyPr>
            <a:normAutofit lnSpcReduction="10000"/>
          </a:bodyPr>
          <a:lstStyle/>
          <a:p>
            <a:pPr algn="just"/>
            <a:r>
              <a:rPr lang="it-IT" dirty="0"/>
              <a:t> Fabiano Antoniani, conosciuto da tutti come Dj </a:t>
            </a:r>
            <a:r>
              <a:rPr lang="it-IT" dirty="0" err="1"/>
              <a:t>Fabo</a:t>
            </a:r>
            <a:r>
              <a:rPr lang="it-IT" dirty="0"/>
              <a:t>, reso paraplegico e cieco da un incidente d’auto nel 2014, ha chiesto sostegno nel gennaio 2017 a Marco Cappato perché fosse aiutato a raggiungere la Svizzera dove ha chiesto e infine ottenuto il 27 febbraio 2017 di poter morire per mezzo del cosiddetto suicidio assistito.</a:t>
            </a:r>
          </a:p>
          <a:p>
            <a:endParaRPr lang="it-IT" dirty="0"/>
          </a:p>
        </p:txBody>
      </p:sp>
      <p:pic>
        <p:nvPicPr>
          <p:cNvPr id="819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779912" y="251520"/>
            <a:ext cx="4932363" cy="2474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02862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solidFill>
                  <a:srgbClr val="C00000"/>
                </a:solidFill>
              </a:rPr>
              <a:t>La vicenda giudiziaria ….</a:t>
            </a:r>
          </a:p>
        </p:txBody>
      </p:sp>
      <p:sp>
        <p:nvSpPr>
          <p:cNvPr id="3" name="Segnaposto contenuto 2"/>
          <p:cNvSpPr>
            <a:spLocks noGrp="1"/>
          </p:cNvSpPr>
          <p:nvPr>
            <p:ph idx="1"/>
          </p:nvPr>
        </p:nvSpPr>
        <p:spPr>
          <a:xfrm>
            <a:off x="539553" y="2249487"/>
            <a:ext cx="7746008" cy="3541714"/>
          </a:xfrm>
        </p:spPr>
        <p:txBody>
          <a:bodyPr/>
          <a:lstStyle/>
          <a:p>
            <a:pPr marL="0" indent="0" algn="just">
              <a:buNone/>
            </a:pPr>
            <a:r>
              <a:rPr lang="it-IT" dirty="0" smtClean="0"/>
              <a:t>Marco </a:t>
            </a:r>
            <a:r>
              <a:rPr lang="it-IT" dirty="0"/>
              <a:t>Cappato è stato rinviato a giudizio perché, consapevole del divieto per la legge italiana, anche del solo aiuto al trasporto in Svizzera del malato che ne faccia richiesta, si è autodenunciato al ritorno in Italia mettendo in pratica una disobbedienza civile avviata con la associazione </a:t>
            </a:r>
            <a:r>
              <a:rPr lang="it-IT" dirty="0" err="1"/>
              <a:t>Sos</a:t>
            </a:r>
            <a:r>
              <a:rPr lang="it-IT" dirty="0"/>
              <a:t> Eutanasia soccorso civile, insieme a Mina </a:t>
            </a:r>
            <a:r>
              <a:rPr lang="it-IT" dirty="0" err="1"/>
              <a:t>Welby</a:t>
            </a:r>
            <a:r>
              <a:rPr lang="it-IT" dirty="0"/>
              <a:t> e Gustavo Fraticelli.</a:t>
            </a:r>
          </a:p>
          <a:p>
            <a:endParaRPr lang="it-IT" dirty="0"/>
          </a:p>
        </p:txBody>
      </p:sp>
    </p:spTree>
    <p:extLst>
      <p:ext uri="{BB962C8B-B14F-4D97-AF65-F5344CB8AC3E}">
        <p14:creationId xmlns="" xmlns:p14="http://schemas.microsoft.com/office/powerpoint/2010/main" val="35485965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026" name="Picture 2" descr="Processo a Marco Cappato alla Consulta processo DJ Fabo"/>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3649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252591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332656"/>
            <a:ext cx="7429499" cy="1152128"/>
          </a:xfrm>
        </p:spPr>
        <p:txBody>
          <a:bodyPr/>
          <a:lstStyle/>
          <a:p>
            <a:r>
              <a:rPr lang="it-IT" dirty="0"/>
              <a:t>La vicenda giudiziaria …. </a:t>
            </a:r>
          </a:p>
        </p:txBody>
      </p:sp>
      <p:sp>
        <p:nvSpPr>
          <p:cNvPr id="3" name="Segnaposto contenuto 2"/>
          <p:cNvSpPr>
            <a:spLocks noGrp="1"/>
          </p:cNvSpPr>
          <p:nvPr>
            <p:ph idx="1"/>
          </p:nvPr>
        </p:nvSpPr>
        <p:spPr>
          <a:xfrm>
            <a:off x="179512" y="1484784"/>
            <a:ext cx="8352928" cy="4392489"/>
          </a:xfrm>
        </p:spPr>
        <p:txBody>
          <a:bodyPr>
            <a:normAutofit fontScale="47500" lnSpcReduction="20000"/>
          </a:bodyPr>
          <a:lstStyle/>
          <a:p>
            <a:pPr algn="just"/>
            <a:r>
              <a:rPr lang="it-IT" sz="3300" dirty="0" smtClean="0"/>
              <a:t>Chiunque cagiona la morte di un uomo, col consenso di lui, è punito con la reclusione da sei a quindici anni.</a:t>
            </a:r>
          </a:p>
          <a:p>
            <a:pPr algn="just">
              <a:buNone/>
            </a:pPr>
            <a:r>
              <a:rPr lang="it-IT" sz="3300" dirty="0" smtClean="0"/>
              <a:t>          Non si applicano le</a:t>
            </a:r>
            <a:r>
              <a:rPr lang="it-IT" sz="3300" dirty="0" smtClean="0">
                <a:solidFill>
                  <a:srgbClr val="C00000"/>
                </a:solidFill>
              </a:rPr>
              <a:t> </a:t>
            </a:r>
            <a:r>
              <a:rPr lang="it-IT" sz="3300" u="sng" dirty="0" smtClean="0">
                <a:solidFill>
                  <a:schemeClr val="bg1"/>
                </a:solidFill>
                <a:hlinkClick r:id="rId2" tooltip="Dizionario Giuridico: Circostanze del reato"/>
              </a:rPr>
              <a:t>aggravanti</a:t>
            </a:r>
            <a:r>
              <a:rPr lang="it-IT" sz="3300" dirty="0" smtClean="0"/>
              <a:t> indicate nell'articolo </a:t>
            </a:r>
            <a:r>
              <a:rPr lang="it-IT" sz="3300" u="sng" dirty="0" smtClean="0">
                <a:hlinkClick r:id="rId3" tooltip="Circostanze aggravanti comuni"/>
              </a:rPr>
              <a:t>61</a:t>
            </a:r>
            <a:r>
              <a:rPr lang="it-IT" sz="3300" dirty="0" smtClean="0"/>
              <a:t>. </a:t>
            </a:r>
          </a:p>
          <a:p>
            <a:pPr algn="just">
              <a:buNone/>
            </a:pPr>
            <a:r>
              <a:rPr lang="it-IT" sz="3300" dirty="0" smtClean="0"/>
              <a:t>          Si applicano le disposizioni relative all'omicidio se il fatto è commesso:</a:t>
            </a:r>
          </a:p>
          <a:p>
            <a:pPr algn="just">
              <a:buNone/>
            </a:pPr>
            <a:r>
              <a:rPr lang="it-IT" sz="3300" dirty="0" smtClean="0"/>
              <a:t>          1) contro una persona minore degli anni diciotto;</a:t>
            </a:r>
          </a:p>
          <a:p>
            <a:pPr algn="just">
              <a:buNone/>
            </a:pPr>
            <a:r>
              <a:rPr lang="it-IT" sz="3300" dirty="0" smtClean="0"/>
              <a:t>          2) contro una persona inferma di mente, o che si trova in condizioni di </a:t>
            </a:r>
          </a:p>
          <a:p>
            <a:pPr algn="just">
              <a:buNone/>
            </a:pPr>
            <a:r>
              <a:rPr lang="it-IT" sz="3300" dirty="0" smtClean="0"/>
              <a:t>               deficienza psichica, per un'altra infermità o per l'abuso di sostanze </a:t>
            </a:r>
          </a:p>
          <a:p>
            <a:pPr algn="just">
              <a:buNone/>
            </a:pPr>
            <a:r>
              <a:rPr lang="it-IT" sz="3300" dirty="0" smtClean="0"/>
              <a:t>               alcooliche o stupefacenti;</a:t>
            </a:r>
          </a:p>
          <a:p>
            <a:pPr algn="just">
              <a:buNone/>
            </a:pPr>
            <a:r>
              <a:rPr lang="it-IT" sz="3300" dirty="0" smtClean="0"/>
              <a:t>         3) contro una persona il cui consenso sia stato dal colpevole estorto con violenza, minaccia o </a:t>
            </a:r>
          </a:p>
          <a:p>
            <a:pPr algn="just">
              <a:buNone/>
            </a:pPr>
            <a:r>
              <a:rPr lang="it-IT" sz="3300" dirty="0"/>
              <a:t> </a:t>
            </a:r>
            <a:r>
              <a:rPr lang="it-IT" sz="3300" dirty="0" smtClean="0"/>
              <a:t>            suggestione, ovvero carpito con inganno.</a:t>
            </a:r>
          </a:p>
          <a:p>
            <a:pPr>
              <a:buNone/>
            </a:pPr>
            <a:r>
              <a:rPr lang="it-IT" sz="3300" dirty="0" smtClean="0"/>
              <a:t/>
            </a:r>
            <a:br>
              <a:rPr lang="it-IT" sz="3300" dirty="0" smtClean="0"/>
            </a:br>
            <a:endParaRPr lang="it-IT" sz="3300" dirty="0" smtClean="0"/>
          </a:p>
          <a:p>
            <a:endParaRPr lang="it-IT" dirty="0"/>
          </a:p>
        </p:txBody>
      </p:sp>
      <p:sp>
        <p:nvSpPr>
          <p:cNvPr id="4" name="Rettangolo 3"/>
          <p:cNvSpPr/>
          <p:nvPr/>
        </p:nvSpPr>
        <p:spPr>
          <a:xfrm>
            <a:off x="6444208" y="836712"/>
            <a:ext cx="2052293" cy="523220"/>
          </a:xfrm>
          <a:prstGeom prst="rect">
            <a:avLst/>
          </a:prstGeom>
        </p:spPr>
        <p:txBody>
          <a:bodyPr wrap="none">
            <a:spAutoFit/>
          </a:bodyPr>
          <a:lstStyle/>
          <a:p>
            <a:r>
              <a:rPr lang="it-IT" sz="2800" b="1" dirty="0"/>
              <a:t>Art. 579 C.P.</a:t>
            </a:r>
          </a:p>
        </p:txBody>
      </p:sp>
      <p:pic>
        <p:nvPicPr>
          <p:cNvPr id="9218"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508104" y="4941168"/>
            <a:ext cx="2572395" cy="18381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945582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188640"/>
            <a:ext cx="7429499" cy="1008112"/>
          </a:xfrm>
        </p:spPr>
        <p:txBody>
          <a:bodyPr/>
          <a:lstStyle/>
          <a:p>
            <a:r>
              <a:rPr lang="it-IT" b="1" dirty="0"/>
              <a:t>Processo Cappato</a:t>
            </a:r>
            <a:endParaRPr lang="it-IT" dirty="0"/>
          </a:p>
        </p:txBody>
      </p:sp>
      <p:sp>
        <p:nvSpPr>
          <p:cNvPr id="3" name="Segnaposto contenuto 2"/>
          <p:cNvSpPr>
            <a:spLocks noGrp="1"/>
          </p:cNvSpPr>
          <p:nvPr>
            <p:ph idx="1"/>
          </p:nvPr>
        </p:nvSpPr>
        <p:spPr>
          <a:xfrm>
            <a:off x="1115616" y="3933056"/>
            <a:ext cx="6696744" cy="2592288"/>
          </a:xfrm>
        </p:spPr>
        <p:txBody>
          <a:bodyPr>
            <a:normAutofit fontScale="92500" lnSpcReduction="20000"/>
          </a:bodyPr>
          <a:lstStyle/>
          <a:p>
            <a:pPr algn="just"/>
            <a:r>
              <a:rPr lang="it-IT" dirty="0"/>
              <a:t>Il processo, instaurato con la richiesta del giudizio immediato da parte dell’imputato, si è svolto secondo il rito ordinario davanti la Corte d’Assise di Milano. La Corte d’Assise è formata da 8 giudici: due togati e sei popolari. Gli otto giudici decidono, all’esito del dibattimento, se Marco Cappato deve essere condannato o assolto.</a:t>
            </a:r>
          </a:p>
          <a:p>
            <a:endParaRPr lang="it-IT" dirty="0"/>
          </a:p>
        </p:txBody>
      </p:sp>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34121" y="1340768"/>
            <a:ext cx="4214842" cy="24198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062864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332656"/>
            <a:ext cx="7429499" cy="1440160"/>
          </a:xfrm>
        </p:spPr>
        <p:txBody>
          <a:bodyPr/>
          <a:lstStyle/>
          <a:p>
            <a:r>
              <a:rPr lang="it-IT" dirty="0"/>
              <a:t>Processo Cappato</a:t>
            </a:r>
          </a:p>
        </p:txBody>
      </p:sp>
      <p:sp>
        <p:nvSpPr>
          <p:cNvPr id="4" name="Segnaposto contenuto 3"/>
          <p:cNvSpPr>
            <a:spLocks noGrp="1"/>
          </p:cNvSpPr>
          <p:nvPr>
            <p:ph sz="half" idx="1"/>
          </p:nvPr>
        </p:nvSpPr>
        <p:spPr>
          <a:xfrm>
            <a:off x="899593" y="1988840"/>
            <a:ext cx="3312368" cy="4248472"/>
          </a:xfrm>
        </p:spPr>
        <p:txBody>
          <a:bodyPr>
            <a:normAutofit fontScale="47500" lnSpcReduction="20000"/>
          </a:bodyPr>
          <a:lstStyle/>
          <a:p>
            <a:pPr algn="just"/>
            <a:r>
              <a:rPr lang="it-IT" dirty="0"/>
              <a:t> </a:t>
            </a:r>
            <a:r>
              <a:rPr lang="it-IT" sz="3300" dirty="0"/>
              <a:t>La Corte di Assise, mentre ha assolto per la parte di istigazione al suicidio Marco Cappato, perché il fatto non sussiste, avendo rinviato alla Corte costituzionale il giudizio sull’art. 580 del codice penale, ha sospeso il giudizio per il restante capo di imputazione, in attesa del responso della Consulta. Sia il Pm che la difesa avevano depositato nelle loro conclusioni delle memorie proponendo, in via subordinata alla richiesta principale di assoluzione, una questione di legittimità costituzionale relativa all’articolo 580 del codice penale che dunque è stata accolta. </a:t>
            </a:r>
          </a:p>
        </p:txBody>
      </p:sp>
      <p:sp>
        <p:nvSpPr>
          <p:cNvPr id="5" name="Segnaposto contenuto 4"/>
          <p:cNvSpPr>
            <a:spLocks noGrp="1"/>
          </p:cNvSpPr>
          <p:nvPr>
            <p:ph sz="half" idx="2"/>
          </p:nvPr>
        </p:nvSpPr>
        <p:spPr>
          <a:xfrm>
            <a:off x="4716016" y="1556792"/>
            <a:ext cx="3903289" cy="5112568"/>
          </a:xfrm>
        </p:spPr>
        <p:txBody>
          <a:bodyPr>
            <a:normAutofit fontScale="47500" lnSpcReduction="20000"/>
          </a:bodyPr>
          <a:lstStyle/>
          <a:p>
            <a:pPr algn="just"/>
            <a:r>
              <a:rPr lang="it-IT" sz="3400" dirty="0"/>
              <a:t>ART. 580 C.P. : Chiunque </a:t>
            </a:r>
            <a:r>
              <a:rPr lang="it-IT" sz="3400" u="sng" dirty="0">
                <a:hlinkClick r:id="rId2" tooltip="Dizionario Giuridico: Istigazione"/>
              </a:rPr>
              <a:t>determina</a:t>
            </a:r>
            <a:r>
              <a:rPr lang="it-IT" sz="3400" dirty="0"/>
              <a:t> altri al suicidio o rafforza l'altrui proposito di suicidio, ovvero ne agevola in qualsiasi modo l'esecuzione, è punito, se il suicidio avviene, con la reclusione da cinque a dodici anni. Se il suicidio non avviene, è punito con la reclusione da uno a cinque anni, sempre che dal tentativo di suicidio derivi una lesione personale grave o gravissima .</a:t>
            </a:r>
          </a:p>
          <a:p>
            <a:pPr algn="just"/>
            <a:r>
              <a:rPr lang="it-IT" sz="3400" dirty="0"/>
              <a:t>Le pene sono aumentate se la persona istigata o eccitata o aiutata si trova in una delle condizioni indicate nei numeri 1 e 2 dell'articolo precedente. Nondimeno, se la persona suddetta è minore degli anni quattordici o comunque è priva della </a:t>
            </a:r>
            <a:r>
              <a:rPr lang="it-IT" sz="3400" u="sng" dirty="0">
                <a:hlinkClick r:id="rId3" tooltip="Dizionario Giuridico: Capacità di intendere e di volere"/>
              </a:rPr>
              <a:t>capacità d'intendere o di volere</a:t>
            </a:r>
            <a:r>
              <a:rPr lang="it-IT" sz="3400" dirty="0"/>
              <a:t>, si applicano le disposizioni relative all'omicidio.</a:t>
            </a:r>
          </a:p>
          <a:p>
            <a:endParaRPr lang="it-IT" dirty="0"/>
          </a:p>
        </p:txBody>
      </p:sp>
    </p:spTree>
    <p:extLst>
      <p:ext uri="{BB962C8B-B14F-4D97-AF65-F5344CB8AC3E}">
        <p14:creationId xmlns="" xmlns:p14="http://schemas.microsoft.com/office/powerpoint/2010/main" val="24757820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188640"/>
            <a:ext cx="7429499" cy="1368152"/>
          </a:xfrm>
        </p:spPr>
        <p:txBody>
          <a:bodyPr/>
          <a:lstStyle/>
          <a:p>
            <a:r>
              <a:rPr lang="it-IT" b="1" dirty="0"/>
              <a:t>La decisione della consulta</a:t>
            </a:r>
            <a:endParaRPr lang="it-IT" dirty="0"/>
          </a:p>
        </p:txBody>
      </p:sp>
      <p:sp>
        <p:nvSpPr>
          <p:cNvPr id="5" name="Segnaposto contenuto 4"/>
          <p:cNvSpPr>
            <a:spLocks noGrp="1"/>
          </p:cNvSpPr>
          <p:nvPr>
            <p:ph idx="1"/>
          </p:nvPr>
        </p:nvSpPr>
        <p:spPr>
          <a:xfrm>
            <a:off x="179513" y="1700809"/>
            <a:ext cx="8106048" cy="3096344"/>
          </a:xfrm>
        </p:spPr>
        <p:txBody>
          <a:bodyPr>
            <a:normAutofit fontScale="85000" lnSpcReduction="20000"/>
          </a:bodyPr>
          <a:lstStyle/>
          <a:p>
            <a:pPr algn="just"/>
            <a:r>
              <a:rPr lang="it-IT" dirty="0"/>
              <a:t> Con il dispositivo annunciato a seguito della udienza del 24 settembre 2019 la Consulta ha deciso che la condotta di chi aiuta al suicidio “non è punibile ai sensi dell’articolo 580 del codice penale, a determinate condizioni”. In particolare non è punibile “chi agevola l’esecuzione del proposito di suicidio, autonomamente e liberamente formatosi, di un paziente tenuto in vita da trattamenti di sostegno vitale e affetto da una patologia irreversibile, fonte di sofferenze fisiche o psicologiche che egli reputa intollerabili ma pienamente capace di prendere decisioni libere e consapevoli”</a:t>
            </a:r>
          </a:p>
          <a:p>
            <a:endParaRPr lang="it-IT" dirty="0"/>
          </a:p>
        </p:txBody>
      </p:sp>
      <p:pic>
        <p:nvPicPr>
          <p:cNvPr id="6" name="Picture 2" descr="Palazzo della Consulta - Wikipedi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067944" y="4581128"/>
            <a:ext cx="3942738" cy="227687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621320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cost.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Tornando in corte d’appello</a:t>
            </a:r>
          </a:p>
        </p:txBody>
      </p:sp>
      <p:sp>
        <p:nvSpPr>
          <p:cNvPr id="3" name="Segnaposto contenuto 2"/>
          <p:cNvSpPr>
            <a:spLocks noGrp="1"/>
          </p:cNvSpPr>
          <p:nvPr>
            <p:ph idx="1"/>
          </p:nvPr>
        </p:nvSpPr>
        <p:spPr/>
        <p:txBody>
          <a:bodyPr/>
          <a:lstStyle/>
          <a:p>
            <a:pPr marL="0" indent="0">
              <a:buNone/>
            </a:pPr>
            <a:r>
              <a:rPr lang="it-IT" sz="3600" dirty="0"/>
              <a:t>La Corte d’Assise di Milano, prendendo atto della sentenza della Consulta, il 23 dicembre 2019 ha assolto Marco Cappato. </a:t>
            </a:r>
          </a:p>
          <a:p>
            <a:endParaRPr lang="it-IT" dirty="0"/>
          </a:p>
        </p:txBody>
      </p:sp>
    </p:spTree>
    <p:extLst>
      <p:ext uri="{BB962C8B-B14F-4D97-AF65-F5344CB8AC3E}">
        <p14:creationId xmlns="" xmlns:p14="http://schemas.microsoft.com/office/powerpoint/2010/main" val="36647604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260648"/>
            <a:ext cx="7429499" cy="1440160"/>
          </a:xfrm>
        </p:spPr>
        <p:txBody>
          <a:bodyPr/>
          <a:lstStyle/>
          <a:p>
            <a:r>
              <a:rPr lang="it-IT" b="1" dirty="0" smtClean="0"/>
              <a:t>Corte Costituzionale Tedesca</a:t>
            </a:r>
            <a:endParaRPr lang="it-IT" dirty="0"/>
          </a:p>
        </p:txBody>
      </p:sp>
      <p:sp>
        <p:nvSpPr>
          <p:cNvPr id="3" name="Segnaposto contenuto 2"/>
          <p:cNvSpPr>
            <a:spLocks noGrp="1"/>
          </p:cNvSpPr>
          <p:nvPr>
            <p:ph idx="1"/>
          </p:nvPr>
        </p:nvSpPr>
        <p:spPr>
          <a:xfrm>
            <a:off x="856061" y="2060848"/>
            <a:ext cx="7429499" cy="3730353"/>
          </a:xfrm>
        </p:spPr>
        <p:txBody>
          <a:bodyPr/>
          <a:lstStyle/>
          <a:p>
            <a:r>
              <a:rPr lang="it-IT" sz="2800" dirty="0" smtClean="0"/>
              <a:t>2020</a:t>
            </a:r>
          </a:p>
          <a:p>
            <a:r>
              <a:rPr lang="it-IT" sz="2800" dirty="0" smtClean="0"/>
              <a:t>Diritto alla «morte autodeterminata»</a:t>
            </a:r>
          </a:p>
          <a:p>
            <a:r>
              <a:rPr lang="it-IT" sz="2800" dirty="0" smtClean="0"/>
              <a:t>«Libertà di cercare aiuto presso terzi»</a:t>
            </a:r>
          </a:p>
          <a:p>
            <a:endParaRPr lang="it-IT" dirty="0"/>
          </a:p>
        </p:txBody>
      </p:sp>
      <p:pic>
        <p:nvPicPr>
          <p:cNvPr id="4" name="Picture 2" descr="La sentenza della Corte Costituzionale tedesca di cui si parla da ieri - Il  Post"/>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87824" y="4282479"/>
            <a:ext cx="4516246" cy="2575521"/>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260648"/>
            <a:ext cx="7429499" cy="1224136"/>
          </a:xfrm>
        </p:spPr>
        <p:txBody>
          <a:bodyPr/>
          <a:lstStyle/>
          <a:p>
            <a:r>
              <a:rPr lang="it-IT" b="1" dirty="0">
                <a:solidFill>
                  <a:srgbClr val="C00000"/>
                </a:solidFill>
              </a:rPr>
              <a:t>Paradigma secondo Kuhn</a:t>
            </a:r>
          </a:p>
        </p:txBody>
      </p:sp>
      <p:sp>
        <p:nvSpPr>
          <p:cNvPr id="3" name="Segnaposto contenuto 2"/>
          <p:cNvSpPr>
            <a:spLocks noGrp="1"/>
          </p:cNvSpPr>
          <p:nvPr>
            <p:ph idx="1"/>
          </p:nvPr>
        </p:nvSpPr>
        <p:spPr>
          <a:xfrm>
            <a:off x="2051720" y="4725144"/>
            <a:ext cx="6264696" cy="1800200"/>
          </a:xfrm>
        </p:spPr>
        <p:txBody>
          <a:bodyPr>
            <a:normAutofit fontScale="85000" lnSpcReduction="20000"/>
          </a:bodyPr>
          <a:lstStyle/>
          <a:p>
            <a:pPr marL="0" indent="0" algn="just">
              <a:buNone/>
            </a:pPr>
            <a:r>
              <a:rPr lang="it-IT" dirty="0"/>
              <a:t>«La costellazione di </a:t>
            </a:r>
            <a:r>
              <a:rPr lang="it-IT" dirty="0" err="1"/>
              <a:t>credenze,valori</a:t>
            </a:r>
            <a:r>
              <a:rPr lang="it-IT" dirty="0"/>
              <a:t>, tecniche, e  </a:t>
            </a:r>
          </a:p>
          <a:p>
            <a:pPr marL="0" indent="0" algn="just">
              <a:buNone/>
            </a:pPr>
            <a:r>
              <a:rPr lang="it-IT" dirty="0"/>
              <a:t> così via, condivise dai membri di una data </a:t>
            </a:r>
          </a:p>
          <a:p>
            <a:pPr marL="0" indent="0" algn="just">
              <a:buNone/>
            </a:pPr>
            <a:r>
              <a:rPr lang="it-IT" dirty="0"/>
              <a:t> comunità»</a:t>
            </a:r>
          </a:p>
          <a:p>
            <a:pPr marL="0" indent="0" algn="just">
              <a:buNone/>
            </a:pPr>
            <a:r>
              <a:rPr lang="it-IT" dirty="0"/>
              <a:t>   </a:t>
            </a:r>
            <a:r>
              <a:rPr lang="it-IT" dirty="0" smtClean="0"/>
              <a:t>          </a:t>
            </a:r>
            <a:r>
              <a:rPr lang="it-IT" i="1" dirty="0" smtClean="0"/>
              <a:t>Kuhn </a:t>
            </a:r>
            <a:r>
              <a:rPr lang="it-IT" i="1" dirty="0"/>
              <a:t>… La struttura delle rivoluzioni scientifiche</a:t>
            </a:r>
          </a:p>
          <a:p>
            <a:endParaRPr lang="it-IT" dirty="0"/>
          </a:p>
        </p:txBody>
      </p:sp>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9552" y="1467267"/>
            <a:ext cx="5476598" cy="28661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296310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260648"/>
            <a:ext cx="7429499" cy="1296144"/>
          </a:xfrm>
        </p:spPr>
        <p:txBody>
          <a:bodyPr/>
          <a:lstStyle/>
          <a:p>
            <a:r>
              <a:rPr lang="it-IT" b="1" dirty="0" smtClean="0"/>
              <a:t>Corte Costituzionale Tedesca</a:t>
            </a:r>
            <a:endParaRPr lang="it-IT" dirty="0"/>
          </a:p>
        </p:txBody>
      </p:sp>
      <p:sp>
        <p:nvSpPr>
          <p:cNvPr id="3" name="Segnaposto contenuto 2"/>
          <p:cNvSpPr>
            <a:spLocks noGrp="1"/>
          </p:cNvSpPr>
          <p:nvPr>
            <p:ph idx="1"/>
          </p:nvPr>
        </p:nvSpPr>
        <p:spPr>
          <a:xfrm>
            <a:off x="0" y="1484784"/>
            <a:ext cx="4283969" cy="4306417"/>
          </a:xfrm>
        </p:spPr>
        <p:txBody>
          <a:bodyPr>
            <a:noAutofit/>
          </a:bodyPr>
          <a:lstStyle/>
          <a:p>
            <a:pPr algn="just"/>
            <a:r>
              <a:rPr lang="it-IT" dirty="0" smtClean="0"/>
              <a:t> La decisione responsabile  di concludere la propria vita non ha bisogno di alcun ulteriore fondamento o giustificazione. Elemento fondante e determinante è la volontà del suo titolare, che si sottrae a una valutazione basata su concetti generali di valore, precetti religiosi, modelli sociali circa la vita e la morte, considerazioni di razionalità obiettiva</a:t>
            </a:r>
            <a:endParaRPr lang="it-IT" dirty="0"/>
          </a:p>
        </p:txBody>
      </p:sp>
      <p:pic>
        <p:nvPicPr>
          <p:cNvPr id="4" name="Picture 2" descr="Corte Costituzionale tedesca, la BCE risponde all'ultimatum: &quot;ecco le  carte&quot; Termometro Politico"/>
          <p:cNvPicPr>
            <a:picLocks noChangeAspect="1" noChangeArrowheads="1"/>
          </p:cNvPicPr>
          <p:nvPr/>
        </p:nvPicPr>
        <p:blipFill>
          <a:blip r:embed="rId2" cstate="print"/>
          <a:srcRect/>
          <a:stretch>
            <a:fillRect/>
          </a:stretch>
        </p:blipFill>
        <p:spPr bwMode="auto">
          <a:xfrm>
            <a:off x="4499992" y="2852936"/>
            <a:ext cx="4358288" cy="3072237"/>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Partecipare alle scelte di vita ?</a:t>
            </a:r>
            <a:endParaRPr lang="it-IT" dirty="0"/>
          </a:p>
        </p:txBody>
      </p:sp>
      <p:sp>
        <p:nvSpPr>
          <p:cNvPr id="3" name="Segnaposto contenuto 2"/>
          <p:cNvSpPr>
            <a:spLocks noGrp="1"/>
          </p:cNvSpPr>
          <p:nvPr>
            <p:ph idx="1"/>
          </p:nvPr>
        </p:nvSpPr>
        <p:spPr/>
        <p:txBody>
          <a:bodyPr/>
          <a:lstStyle/>
          <a:p>
            <a:endParaRPr lang="it-IT"/>
          </a:p>
        </p:txBody>
      </p:sp>
      <p:pic>
        <p:nvPicPr>
          <p:cNvPr id="4" name="Picture 2" descr="Baro - Wikiquote"/>
          <p:cNvPicPr>
            <a:picLocks noChangeAspect="1" noChangeArrowheads="1"/>
          </p:cNvPicPr>
          <p:nvPr/>
        </p:nvPicPr>
        <p:blipFill>
          <a:blip r:embed="rId2" cstate="print"/>
          <a:srcRect/>
          <a:stretch>
            <a:fillRect/>
          </a:stretch>
        </p:blipFill>
        <p:spPr bwMode="auto">
          <a:xfrm>
            <a:off x="1043608" y="1988840"/>
            <a:ext cx="6762744" cy="4158606"/>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332656"/>
            <a:ext cx="7429499" cy="1512168"/>
          </a:xfrm>
        </p:spPr>
        <p:txBody>
          <a:bodyPr/>
          <a:lstStyle/>
          <a:p>
            <a:r>
              <a:rPr lang="it-IT" dirty="0" smtClean="0"/>
              <a:t>Necessariamente … </a:t>
            </a:r>
            <a:endParaRPr lang="it-IT" dirty="0"/>
          </a:p>
        </p:txBody>
      </p:sp>
      <p:sp>
        <p:nvSpPr>
          <p:cNvPr id="3" name="Segnaposto contenuto 2"/>
          <p:cNvSpPr>
            <a:spLocks noGrp="1"/>
          </p:cNvSpPr>
          <p:nvPr>
            <p:ph idx="1"/>
          </p:nvPr>
        </p:nvSpPr>
        <p:spPr>
          <a:xfrm>
            <a:off x="856061" y="1844824"/>
            <a:ext cx="7429499" cy="3946377"/>
          </a:xfrm>
        </p:spPr>
        <p:txBody>
          <a:bodyPr/>
          <a:lstStyle/>
          <a:p>
            <a:pPr marL="457200" lvl="0" indent="-355600">
              <a:lnSpc>
                <a:spcPct val="100000"/>
              </a:lnSpc>
              <a:spcBef>
                <a:spcPts val="0"/>
              </a:spcBef>
              <a:buSzPts val="2000"/>
              <a:buFont typeface="Arial" pitchFamily="34" charset="0"/>
              <a:buChar char="✗"/>
            </a:pPr>
            <a:r>
              <a:rPr lang="it-IT" sz="3200" b="1" dirty="0" smtClean="0">
                <a:solidFill>
                  <a:prstClr val="black"/>
                </a:solidFill>
                <a:latin typeface="Calibri"/>
              </a:rPr>
              <a:t>Correttezza delle informazioni …. </a:t>
            </a:r>
          </a:p>
          <a:p>
            <a:endParaRPr lang="it-IT" dirty="0"/>
          </a:p>
        </p:txBody>
      </p:sp>
      <p:pic>
        <p:nvPicPr>
          <p:cNvPr id="4" name="Picture 6" descr="Medicina del Lavoro - LabAurelia"/>
          <p:cNvPicPr>
            <a:picLocks noChangeAspect="1" noChangeArrowheads="1"/>
          </p:cNvPicPr>
          <p:nvPr/>
        </p:nvPicPr>
        <p:blipFill>
          <a:blip r:embed="rId2" cstate="print"/>
          <a:srcRect/>
          <a:stretch>
            <a:fillRect/>
          </a:stretch>
        </p:blipFill>
        <p:spPr bwMode="auto">
          <a:xfrm>
            <a:off x="2357422" y="3071810"/>
            <a:ext cx="5171926" cy="346992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856061" y="2924943"/>
            <a:ext cx="7748387" cy="2866257"/>
          </a:xfrm>
        </p:spPr>
        <p:txBody>
          <a:bodyPr/>
          <a:lstStyle/>
          <a:p>
            <a:pPr>
              <a:buNone/>
            </a:pPr>
            <a:endParaRPr lang="it-IT" sz="3600" dirty="0" smtClean="0">
              <a:solidFill>
                <a:prstClr val="black"/>
              </a:solidFill>
              <a:latin typeface="Calibri"/>
              <a:ea typeface="+mj-ea"/>
              <a:cs typeface="+mj-cs"/>
            </a:endParaRPr>
          </a:p>
          <a:p>
            <a:pPr>
              <a:buNone/>
            </a:pPr>
            <a:r>
              <a:rPr lang="it-IT" sz="3600" dirty="0" smtClean="0">
                <a:solidFill>
                  <a:prstClr val="black"/>
                </a:solidFill>
                <a:latin typeface="Calibri"/>
                <a:ea typeface="+mj-ea"/>
                <a:cs typeface="+mj-cs"/>
              </a:rPr>
              <a:t>  </a:t>
            </a:r>
            <a:r>
              <a:rPr lang="it-IT" sz="3600" b="1" dirty="0" smtClean="0">
                <a:solidFill>
                  <a:srgbClr val="FF0000"/>
                </a:solidFill>
                <a:latin typeface="Calibri"/>
                <a:ea typeface="+mj-ea"/>
                <a:cs typeface="+mj-cs"/>
              </a:rPr>
              <a:t>2003 – Documento sulle dichiarazioni anticipate di trattamento</a:t>
            </a:r>
            <a:endParaRPr lang="it-IT" b="1" dirty="0">
              <a:solidFill>
                <a:srgbClr val="FF0000"/>
              </a:solidFill>
            </a:endParaRPr>
          </a:p>
        </p:txBody>
      </p:sp>
      <p:pic>
        <p:nvPicPr>
          <p:cNvPr id="4" name="Picture 6" descr="Comitato Nazionale per la Bioetica - La presentazione del CNB"/>
          <p:cNvPicPr>
            <a:picLocks noChangeAspect="1" noChangeArrowheads="1"/>
          </p:cNvPicPr>
          <p:nvPr/>
        </p:nvPicPr>
        <p:blipFill>
          <a:blip r:embed="rId2" cstate="print"/>
          <a:srcRect/>
          <a:stretch>
            <a:fillRect/>
          </a:stretch>
        </p:blipFill>
        <p:spPr bwMode="auto">
          <a:xfrm>
            <a:off x="5220072" y="476672"/>
            <a:ext cx="3317367" cy="2232248"/>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332656"/>
            <a:ext cx="7429499" cy="1368152"/>
          </a:xfrm>
        </p:spPr>
        <p:txBody>
          <a:bodyPr/>
          <a:lstStyle/>
          <a:p>
            <a:r>
              <a:rPr lang="it-IT" dirty="0" smtClean="0"/>
              <a:t>    </a:t>
            </a:r>
            <a:r>
              <a:rPr lang="it-IT" sz="4400" dirty="0" smtClean="0"/>
              <a:t>Ma prima ???</a:t>
            </a:r>
            <a:endParaRPr lang="it-IT" sz="4400" dirty="0"/>
          </a:p>
        </p:txBody>
      </p:sp>
      <p:sp>
        <p:nvSpPr>
          <p:cNvPr id="3" name="Segnaposto contenuto 2"/>
          <p:cNvSpPr>
            <a:spLocks noGrp="1"/>
          </p:cNvSpPr>
          <p:nvPr>
            <p:ph idx="1"/>
          </p:nvPr>
        </p:nvSpPr>
        <p:spPr/>
        <p:txBody>
          <a:bodyPr/>
          <a:lstStyle/>
          <a:p>
            <a:endParaRPr lang="it-IT"/>
          </a:p>
        </p:txBody>
      </p:sp>
      <p:pic>
        <p:nvPicPr>
          <p:cNvPr id="4" name="Picture 4" descr="La gatta sul tetto che scotta (film 1958) - Wikipedia"/>
          <p:cNvPicPr>
            <a:picLocks noChangeAspect="1" noChangeArrowheads="1"/>
          </p:cNvPicPr>
          <p:nvPr/>
        </p:nvPicPr>
        <p:blipFill>
          <a:blip r:embed="rId2" cstate="print"/>
          <a:srcRect/>
          <a:stretch>
            <a:fillRect/>
          </a:stretch>
        </p:blipFill>
        <p:spPr bwMode="auto">
          <a:xfrm>
            <a:off x="323528" y="1628799"/>
            <a:ext cx="2880320" cy="4873923"/>
          </a:xfrm>
          <a:prstGeom prst="rect">
            <a:avLst/>
          </a:prstGeom>
          <a:noFill/>
        </p:spPr>
      </p:pic>
      <p:pic>
        <p:nvPicPr>
          <p:cNvPr id="5" name="Picture 2" descr="La gatta sul tetto che scotta, di Richard Brooks"/>
          <p:cNvPicPr>
            <a:picLocks noChangeAspect="1" noChangeArrowheads="1"/>
          </p:cNvPicPr>
          <p:nvPr/>
        </p:nvPicPr>
        <p:blipFill>
          <a:blip r:embed="rId3" cstate="print"/>
          <a:srcRect/>
          <a:stretch>
            <a:fillRect/>
          </a:stretch>
        </p:blipFill>
        <p:spPr bwMode="auto">
          <a:xfrm>
            <a:off x="3707904" y="2996952"/>
            <a:ext cx="5147998" cy="3356495"/>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260648"/>
            <a:ext cx="7429499" cy="1296144"/>
          </a:xfrm>
        </p:spPr>
        <p:txBody>
          <a:bodyPr/>
          <a:lstStyle/>
          <a:p>
            <a:r>
              <a:rPr lang="it-IT" b="1" dirty="0" smtClean="0"/>
              <a:t>Legge 219/2017</a:t>
            </a:r>
            <a:endParaRPr lang="it-IT" dirty="0"/>
          </a:p>
        </p:txBody>
      </p:sp>
      <p:sp>
        <p:nvSpPr>
          <p:cNvPr id="3" name="Segnaposto contenuto 2"/>
          <p:cNvSpPr>
            <a:spLocks noGrp="1"/>
          </p:cNvSpPr>
          <p:nvPr>
            <p:ph idx="1"/>
          </p:nvPr>
        </p:nvSpPr>
        <p:spPr/>
        <p:txBody>
          <a:bodyPr/>
          <a:lstStyle/>
          <a:p>
            <a:endParaRPr lang="it-IT"/>
          </a:p>
        </p:txBody>
      </p:sp>
      <p:pic>
        <p:nvPicPr>
          <p:cNvPr id="4" name="Picture 2" descr="Risultati immagini per votazione legge dat"/>
          <p:cNvPicPr>
            <a:picLocks noChangeAspect="1" noChangeArrowheads="1"/>
          </p:cNvPicPr>
          <p:nvPr/>
        </p:nvPicPr>
        <p:blipFill>
          <a:blip r:embed="rId2" cstate="print"/>
          <a:srcRect/>
          <a:stretch>
            <a:fillRect/>
          </a:stretch>
        </p:blipFill>
        <p:spPr bwMode="auto">
          <a:xfrm>
            <a:off x="0" y="1844824"/>
            <a:ext cx="9144000" cy="5019655"/>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57752" y="285727"/>
            <a:ext cx="4286248" cy="928695"/>
          </a:xfrm>
        </p:spPr>
        <p:txBody>
          <a:bodyPr/>
          <a:lstStyle/>
          <a:p>
            <a:r>
              <a:rPr lang="it-IT" dirty="0"/>
              <a:t>    </a:t>
            </a:r>
            <a:endParaRPr lang="it-IT" b="1" dirty="0">
              <a:solidFill>
                <a:srgbClr val="7030A0"/>
              </a:solidFill>
            </a:endParaRPr>
          </a:p>
        </p:txBody>
      </p:sp>
      <p:pic>
        <p:nvPicPr>
          <p:cNvPr id="31746" name="Picture 2" descr="Risultati immagini per votazione legge dat"/>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 xmlns:p14="http://schemas.microsoft.com/office/powerpoint/2010/main" val="41624522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b="1" dirty="0" smtClean="0"/>
              <a:t>Il </a:t>
            </a:r>
            <a:r>
              <a:rPr lang="en-US" b="1" dirty="0" err="1" smtClean="0"/>
              <a:t>percorso</a:t>
            </a:r>
            <a:r>
              <a:rPr lang="en-US" b="1" dirty="0" smtClean="0"/>
              <a:t> … </a:t>
            </a:r>
            <a:endParaRPr lang="it-IT" dirty="0"/>
          </a:p>
        </p:txBody>
      </p:sp>
      <p:sp>
        <p:nvSpPr>
          <p:cNvPr id="4" name="Segnaposto contenuto 3"/>
          <p:cNvSpPr>
            <a:spLocks noGrp="1"/>
          </p:cNvSpPr>
          <p:nvPr>
            <p:ph idx="1"/>
          </p:nvPr>
        </p:nvSpPr>
        <p:spPr>
          <a:xfrm>
            <a:off x="251520" y="2249487"/>
            <a:ext cx="5544617" cy="2403649"/>
          </a:xfrm>
        </p:spPr>
        <p:txBody>
          <a:bodyPr/>
          <a:lstStyle/>
          <a:p>
            <a:pPr marL="457200" lvl="0" indent="-355600">
              <a:lnSpc>
                <a:spcPct val="100000"/>
              </a:lnSpc>
              <a:spcBef>
                <a:spcPts val="0"/>
              </a:spcBef>
              <a:buSzPts val="2000"/>
              <a:buNone/>
            </a:pPr>
            <a:r>
              <a:rPr lang="it-IT" sz="3200" b="1" dirty="0" smtClean="0">
                <a:solidFill>
                  <a:prstClr val="black"/>
                </a:solidFill>
                <a:latin typeface="Calibri"/>
              </a:rPr>
              <a:t>1985 DDL Eutanasia in Parlamento </a:t>
            </a:r>
          </a:p>
          <a:p>
            <a:endParaRPr lang="it-IT" dirty="0"/>
          </a:p>
        </p:txBody>
      </p:sp>
      <p:pic>
        <p:nvPicPr>
          <p:cNvPr id="5" name="Picture 4" descr="Risultati immagini per partito socialista italiano"/>
          <p:cNvPicPr>
            <a:picLocks noChangeAspect="1" noChangeArrowheads="1"/>
          </p:cNvPicPr>
          <p:nvPr/>
        </p:nvPicPr>
        <p:blipFill>
          <a:blip r:embed="rId2" cstate="print"/>
          <a:srcRect/>
          <a:stretch>
            <a:fillRect/>
          </a:stretch>
        </p:blipFill>
        <p:spPr bwMode="auto">
          <a:xfrm>
            <a:off x="5220072" y="908720"/>
            <a:ext cx="2952328" cy="2808312"/>
          </a:xfrm>
          <a:prstGeom prst="rect">
            <a:avLst/>
          </a:prstGeom>
          <a:noFill/>
        </p:spPr>
      </p:pic>
      <p:pic>
        <p:nvPicPr>
          <p:cNvPr id="6" name="Picture 2" descr="Risultati immagini per loris fortuna"/>
          <p:cNvPicPr>
            <a:picLocks noChangeAspect="1" noChangeArrowheads="1"/>
          </p:cNvPicPr>
          <p:nvPr/>
        </p:nvPicPr>
        <p:blipFill>
          <a:blip r:embed="rId3" cstate="print"/>
          <a:srcRect/>
          <a:stretch>
            <a:fillRect/>
          </a:stretch>
        </p:blipFill>
        <p:spPr bwMode="auto">
          <a:xfrm>
            <a:off x="971600" y="3645024"/>
            <a:ext cx="4673607" cy="2942638"/>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67744" y="620688"/>
            <a:ext cx="3918640" cy="646331"/>
          </a:xfrm>
          <a:prstGeom prst="rect">
            <a:avLst/>
          </a:prstGeom>
        </p:spPr>
        <p:txBody>
          <a:bodyPr wrap="square">
            <a:spAutoFit/>
          </a:bodyPr>
          <a:lstStyle/>
          <a:p>
            <a:r>
              <a:rPr lang="it-IT" sz="3600" dirty="0" smtClean="0">
                <a:solidFill>
                  <a:prstClr val="black"/>
                </a:solidFill>
                <a:latin typeface="Calibri"/>
                <a:ea typeface="+mj-ea"/>
                <a:cs typeface="+mj-cs"/>
              </a:rPr>
              <a:t>Anno 2000</a:t>
            </a:r>
            <a:endParaRPr lang="it-IT" dirty="0"/>
          </a:p>
        </p:txBody>
      </p:sp>
      <p:sp>
        <p:nvSpPr>
          <p:cNvPr id="3" name="Rettangolo 2"/>
          <p:cNvSpPr/>
          <p:nvPr/>
        </p:nvSpPr>
        <p:spPr>
          <a:xfrm>
            <a:off x="2771800" y="4653136"/>
            <a:ext cx="5184576" cy="1471172"/>
          </a:xfrm>
          <a:prstGeom prst="rect">
            <a:avLst/>
          </a:prstGeom>
        </p:spPr>
        <p:txBody>
          <a:bodyPr wrap="square">
            <a:spAutoFit/>
          </a:bodyPr>
          <a:lstStyle/>
          <a:p>
            <a:pPr marL="342900" lvl="0" indent="-342900">
              <a:spcBef>
                <a:spcPct val="20000"/>
              </a:spcBef>
              <a:buFont typeface="Arial" pitchFamily="34" charset="0"/>
              <a:buChar char="•"/>
            </a:pPr>
            <a:r>
              <a:rPr lang="it-IT" sz="2800" b="1" dirty="0" smtClean="0">
                <a:latin typeface="Calibri"/>
              </a:rPr>
              <a:t>DDL sull’interruzione volontaria delle cure ….</a:t>
            </a:r>
          </a:p>
          <a:p>
            <a:pPr marL="342900" lvl="0" indent="-342900">
              <a:spcBef>
                <a:spcPct val="20000"/>
              </a:spcBef>
              <a:buFont typeface="Arial" pitchFamily="34" charset="0"/>
              <a:buChar char="•"/>
            </a:pPr>
            <a:r>
              <a:rPr lang="it-IT" sz="2800" dirty="0" smtClean="0">
                <a:latin typeface="Calibri"/>
              </a:rPr>
              <a:t>On. Giuliano PISAPIA</a:t>
            </a:r>
            <a:endParaRPr lang="it-IT" sz="2800" dirty="0">
              <a:latin typeface="Calibri"/>
            </a:endParaRPr>
          </a:p>
        </p:txBody>
      </p:sp>
      <p:pic>
        <p:nvPicPr>
          <p:cNvPr id="4" name="Picture 4" descr="Risultati immagini per giuliano pisapia rifondazione comunista"/>
          <p:cNvPicPr>
            <a:picLocks noChangeAspect="1" noChangeArrowheads="1"/>
          </p:cNvPicPr>
          <p:nvPr/>
        </p:nvPicPr>
        <p:blipFill>
          <a:blip r:embed="rId2" cstate="print"/>
          <a:srcRect/>
          <a:stretch>
            <a:fillRect/>
          </a:stretch>
        </p:blipFill>
        <p:spPr bwMode="auto">
          <a:xfrm>
            <a:off x="4644008" y="1628800"/>
            <a:ext cx="4211960" cy="2319625"/>
          </a:xfrm>
          <a:prstGeom prst="rect">
            <a:avLst/>
          </a:prstGeom>
          <a:noFill/>
        </p:spPr>
      </p:pic>
      <p:pic>
        <p:nvPicPr>
          <p:cNvPr id="5" name="Picture 2" descr="Risultati immagini per giuliano pisapia rifondazione comunista"/>
          <p:cNvPicPr>
            <a:picLocks noChangeAspect="1" noChangeArrowheads="1"/>
          </p:cNvPicPr>
          <p:nvPr/>
        </p:nvPicPr>
        <p:blipFill>
          <a:blip r:embed="rId3" cstate="print"/>
          <a:srcRect/>
          <a:stretch>
            <a:fillRect/>
          </a:stretch>
        </p:blipFill>
        <p:spPr bwMode="auto">
          <a:xfrm>
            <a:off x="395536" y="2060848"/>
            <a:ext cx="2710442" cy="2323239"/>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404664"/>
            <a:ext cx="7429499" cy="1224136"/>
          </a:xfrm>
        </p:spPr>
        <p:txBody>
          <a:bodyPr/>
          <a:lstStyle/>
          <a:p>
            <a:r>
              <a:rPr lang="it-IT" b="1" dirty="0" smtClean="0"/>
              <a:t>2009</a:t>
            </a:r>
            <a:endParaRPr lang="it-IT" dirty="0"/>
          </a:p>
        </p:txBody>
      </p:sp>
      <p:sp>
        <p:nvSpPr>
          <p:cNvPr id="3" name="Segnaposto contenuto 2"/>
          <p:cNvSpPr>
            <a:spLocks noGrp="1"/>
          </p:cNvSpPr>
          <p:nvPr>
            <p:ph idx="1"/>
          </p:nvPr>
        </p:nvSpPr>
        <p:spPr>
          <a:xfrm>
            <a:off x="856061" y="3068959"/>
            <a:ext cx="6020195" cy="2722241"/>
          </a:xfrm>
        </p:spPr>
        <p:txBody>
          <a:bodyPr/>
          <a:lstStyle/>
          <a:p>
            <a:pPr marL="457200" lvl="0" indent="-355600">
              <a:lnSpc>
                <a:spcPct val="100000"/>
              </a:lnSpc>
              <a:spcBef>
                <a:spcPts val="0"/>
              </a:spcBef>
              <a:buSzPts val="2000"/>
              <a:buFont typeface="Arial" pitchFamily="34" charset="0"/>
              <a:buChar char="✗"/>
            </a:pPr>
            <a:r>
              <a:rPr lang="it-IT" sz="3200" b="1" dirty="0" smtClean="0">
                <a:solidFill>
                  <a:prstClr val="black"/>
                </a:solidFill>
                <a:latin typeface="Calibri"/>
              </a:rPr>
              <a:t>Sen. Raffaele CALABRO’</a:t>
            </a:r>
          </a:p>
          <a:p>
            <a:pPr marL="457200" lvl="0" indent="-355600">
              <a:lnSpc>
                <a:spcPct val="100000"/>
              </a:lnSpc>
              <a:spcBef>
                <a:spcPts val="0"/>
              </a:spcBef>
              <a:buSzPts val="2000"/>
              <a:buFont typeface="Arial" pitchFamily="34" charset="0"/>
              <a:buChar char="✗"/>
            </a:pPr>
            <a:r>
              <a:rPr lang="it-IT" sz="3200" b="1" dirty="0" smtClean="0">
                <a:solidFill>
                  <a:prstClr val="black"/>
                </a:solidFill>
                <a:latin typeface="Calibri"/>
              </a:rPr>
              <a:t>DDL Dichiarazioni anticipate di trattamento</a:t>
            </a:r>
          </a:p>
          <a:p>
            <a:endParaRPr lang="it-IT" dirty="0"/>
          </a:p>
        </p:txBody>
      </p:sp>
      <p:pic>
        <p:nvPicPr>
          <p:cNvPr id="4" name="Picture 8" descr="Risultati immagini per popolo delle libertà"/>
          <p:cNvPicPr>
            <a:picLocks noChangeAspect="1" noChangeArrowheads="1"/>
          </p:cNvPicPr>
          <p:nvPr/>
        </p:nvPicPr>
        <p:blipFill>
          <a:blip r:embed="rId2" cstate="print"/>
          <a:srcRect/>
          <a:stretch>
            <a:fillRect/>
          </a:stretch>
        </p:blipFill>
        <p:spPr bwMode="auto">
          <a:xfrm>
            <a:off x="4067944" y="260648"/>
            <a:ext cx="4071934" cy="2285992"/>
          </a:xfrm>
          <a:prstGeom prst="rect">
            <a:avLst/>
          </a:prstGeom>
          <a:noFill/>
        </p:spPr>
      </p:pic>
      <p:pic>
        <p:nvPicPr>
          <p:cNvPr id="5" name="Picture 2" descr="Risultati immagini per raffaele calabrò"/>
          <p:cNvPicPr>
            <a:picLocks noChangeAspect="1" noChangeArrowheads="1"/>
          </p:cNvPicPr>
          <p:nvPr/>
        </p:nvPicPr>
        <p:blipFill>
          <a:blip r:embed="rId3" cstate="print"/>
          <a:srcRect/>
          <a:stretch>
            <a:fillRect/>
          </a:stretch>
        </p:blipFill>
        <p:spPr bwMode="auto">
          <a:xfrm>
            <a:off x="4211960" y="4365104"/>
            <a:ext cx="3600400" cy="2492896"/>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476672"/>
            <a:ext cx="7429499" cy="864096"/>
          </a:xfrm>
        </p:spPr>
        <p:txBody>
          <a:bodyPr/>
          <a:lstStyle/>
          <a:p>
            <a:r>
              <a:rPr lang="it-IT" b="1" dirty="0"/>
              <a:t>Due paradigmi contrapposti</a:t>
            </a:r>
            <a:endParaRPr lang="it-IT" dirty="0"/>
          </a:p>
        </p:txBody>
      </p:sp>
      <p:sp>
        <p:nvSpPr>
          <p:cNvPr id="3" name="Segnaposto contenuto 2"/>
          <p:cNvSpPr>
            <a:spLocks noGrp="1"/>
          </p:cNvSpPr>
          <p:nvPr>
            <p:ph idx="1"/>
          </p:nvPr>
        </p:nvSpPr>
        <p:spPr>
          <a:xfrm>
            <a:off x="899592" y="1844825"/>
            <a:ext cx="7385968" cy="2808312"/>
          </a:xfrm>
        </p:spPr>
        <p:txBody>
          <a:bodyPr/>
          <a:lstStyle/>
          <a:p>
            <a:pPr marL="0" indent="0">
              <a:buNone/>
            </a:pPr>
            <a:r>
              <a:rPr lang="it-IT" sz="4000" b="1" dirty="0"/>
              <a:t>Disponibilità della vita</a:t>
            </a:r>
          </a:p>
          <a:p>
            <a:pPr marL="0" indent="0">
              <a:buNone/>
            </a:pPr>
            <a:r>
              <a:rPr lang="it-IT" sz="4000" dirty="0" smtClean="0">
                <a:solidFill>
                  <a:srgbClr val="FF0000"/>
                </a:solidFill>
              </a:rPr>
              <a:t>         </a:t>
            </a:r>
            <a:r>
              <a:rPr lang="it-IT" sz="4000" b="1" dirty="0" smtClean="0">
                <a:solidFill>
                  <a:srgbClr val="FF0000"/>
                </a:solidFill>
              </a:rPr>
              <a:t>Indisponibilità </a:t>
            </a:r>
            <a:r>
              <a:rPr lang="it-IT" sz="4000" b="1" dirty="0">
                <a:solidFill>
                  <a:srgbClr val="FF0000"/>
                </a:solidFill>
              </a:rPr>
              <a:t>della vita</a:t>
            </a:r>
          </a:p>
          <a:p>
            <a:endParaRPr lang="it-IT" dirty="0"/>
          </a:p>
        </p:txBody>
      </p:sp>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43608" y="4293096"/>
            <a:ext cx="3990875" cy="24305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436096" y="4008102"/>
            <a:ext cx="3491880" cy="2613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9842699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404664"/>
            <a:ext cx="7429499" cy="1296144"/>
          </a:xfrm>
        </p:spPr>
        <p:txBody>
          <a:bodyPr/>
          <a:lstStyle/>
          <a:p>
            <a:r>
              <a:rPr lang="it-IT" dirty="0" smtClean="0"/>
              <a:t>La reazione ….</a:t>
            </a:r>
            <a:endParaRPr lang="it-IT" dirty="0"/>
          </a:p>
        </p:txBody>
      </p:sp>
      <p:sp>
        <p:nvSpPr>
          <p:cNvPr id="3" name="Segnaposto contenuto 2"/>
          <p:cNvSpPr>
            <a:spLocks noGrp="1"/>
          </p:cNvSpPr>
          <p:nvPr>
            <p:ph idx="1"/>
          </p:nvPr>
        </p:nvSpPr>
        <p:spPr>
          <a:xfrm>
            <a:off x="856061" y="1772816"/>
            <a:ext cx="7604371" cy="4018385"/>
          </a:xfrm>
        </p:spPr>
        <p:txBody>
          <a:bodyPr>
            <a:normAutofit/>
          </a:bodyPr>
          <a:lstStyle/>
          <a:p>
            <a:r>
              <a:rPr lang="it-IT" sz="3600" b="1" dirty="0" smtClean="0">
                <a:solidFill>
                  <a:prstClr val="black"/>
                </a:solidFill>
                <a:latin typeface="Calibri"/>
                <a:ea typeface="+mj-ea"/>
                <a:cs typeface="+mj-cs"/>
              </a:rPr>
              <a:t>IPASVI – 2009 -  </a:t>
            </a:r>
            <a:br>
              <a:rPr lang="it-IT" sz="3600" b="1" dirty="0" smtClean="0">
                <a:solidFill>
                  <a:prstClr val="black"/>
                </a:solidFill>
                <a:latin typeface="Calibri"/>
                <a:ea typeface="+mj-ea"/>
                <a:cs typeface="+mj-cs"/>
              </a:rPr>
            </a:br>
            <a:r>
              <a:rPr lang="it-IT" sz="3600" b="1" dirty="0" smtClean="0">
                <a:solidFill>
                  <a:prstClr val="black"/>
                </a:solidFill>
                <a:latin typeface="Calibri"/>
                <a:ea typeface="+mj-ea"/>
                <a:cs typeface="+mj-cs"/>
              </a:rPr>
              <a:t>Pronunciamento sul fine vita</a:t>
            </a:r>
            <a:br>
              <a:rPr lang="it-IT" sz="3600" b="1" dirty="0" smtClean="0">
                <a:solidFill>
                  <a:prstClr val="black"/>
                </a:solidFill>
                <a:latin typeface="Calibri"/>
                <a:ea typeface="+mj-ea"/>
                <a:cs typeface="+mj-cs"/>
              </a:rPr>
            </a:br>
            <a:endParaRPr lang="it-IT" sz="3600" dirty="0"/>
          </a:p>
        </p:txBody>
      </p:sp>
      <p:pic>
        <p:nvPicPr>
          <p:cNvPr id="4"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87624" y="4293096"/>
            <a:ext cx="2499105" cy="22760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60032" y="3284984"/>
            <a:ext cx="3672408" cy="28992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404664"/>
            <a:ext cx="7429499" cy="1440160"/>
          </a:xfrm>
        </p:spPr>
        <p:txBody>
          <a:bodyPr/>
          <a:lstStyle/>
          <a:p>
            <a:r>
              <a:rPr lang="it-IT" b="1" dirty="0" smtClean="0"/>
              <a:t>2017 …</a:t>
            </a:r>
            <a:endParaRPr lang="it-IT" dirty="0"/>
          </a:p>
        </p:txBody>
      </p:sp>
      <p:sp>
        <p:nvSpPr>
          <p:cNvPr id="3" name="Segnaposto contenuto 2"/>
          <p:cNvSpPr>
            <a:spLocks noGrp="1"/>
          </p:cNvSpPr>
          <p:nvPr>
            <p:ph idx="1"/>
          </p:nvPr>
        </p:nvSpPr>
        <p:spPr>
          <a:xfrm>
            <a:off x="856061" y="1772817"/>
            <a:ext cx="7429499" cy="2592288"/>
          </a:xfrm>
        </p:spPr>
        <p:txBody>
          <a:bodyPr/>
          <a:lstStyle/>
          <a:p>
            <a:pPr marL="457200" lvl="0" indent="-355600">
              <a:lnSpc>
                <a:spcPct val="100000"/>
              </a:lnSpc>
              <a:spcBef>
                <a:spcPts val="0"/>
              </a:spcBef>
              <a:buSzPts val="2000"/>
              <a:buFont typeface="Arial" pitchFamily="34" charset="0"/>
              <a:buChar char="✗"/>
            </a:pPr>
            <a:r>
              <a:rPr lang="it-IT" sz="2800" b="1" dirty="0" smtClean="0">
                <a:solidFill>
                  <a:prstClr val="black"/>
                </a:solidFill>
                <a:latin typeface="Calibri"/>
              </a:rPr>
              <a:t>On. Maurizio </a:t>
            </a:r>
            <a:r>
              <a:rPr lang="it-IT" sz="2800" b="1" dirty="0" err="1" smtClean="0">
                <a:solidFill>
                  <a:prstClr val="black"/>
                </a:solidFill>
                <a:latin typeface="Calibri"/>
              </a:rPr>
              <a:t>Mantero</a:t>
            </a:r>
            <a:endParaRPr lang="it-IT" sz="2800" b="1" dirty="0" smtClean="0">
              <a:solidFill>
                <a:prstClr val="black"/>
              </a:solidFill>
              <a:latin typeface="Calibri"/>
            </a:endParaRPr>
          </a:p>
          <a:p>
            <a:pPr marL="457200" lvl="0" indent="-355600">
              <a:lnSpc>
                <a:spcPct val="100000"/>
              </a:lnSpc>
              <a:spcBef>
                <a:spcPts val="0"/>
              </a:spcBef>
              <a:buSzPts val="2000"/>
              <a:buFont typeface="Arial" pitchFamily="34" charset="0"/>
              <a:buChar char="✗"/>
            </a:pPr>
            <a:r>
              <a:rPr lang="it-IT" sz="2800" b="1" dirty="0" smtClean="0">
                <a:solidFill>
                  <a:prstClr val="black"/>
                </a:solidFill>
                <a:latin typeface="Calibri"/>
              </a:rPr>
              <a:t>Proposta di leggi di iniziativa popolare .. </a:t>
            </a:r>
          </a:p>
          <a:p>
            <a:pPr marL="457200" lvl="0" indent="-355600">
              <a:lnSpc>
                <a:spcPct val="100000"/>
              </a:lnSpc>
              <a:spcBef>
                <a:spcPts val="0"/>
              </a:spcBef>
              <a:buSzPts val="2000"/>
              <a:buFont typeface="Arial" pitchFamily="34" charset="0"/>
              <a:buChar char="✗"/>
            </a:pPr>
            <a:r>
              <a:rPr lang="it-IT" sz="2800" b="1" dirty="0" smtClean="0">
                <a:solidFill>
                  <a:prstClr val="black"/>
                </a:solidFill>
                <a:latin typeface="Calibri"/>
              </a:rPr>
              <a:t>Argomentazione eutanasia</a:t>
            </a:r>
          </a:p>
          <a:p>
            <a:endParaRPr lang="it-IT" dirty="0"/>
          </a:p>
        </p:txBody>
      </p:sp>
      <p:pic>
        <p:nvPicPr>
          <p:cNvPr id="4" name="Picture 2" descr="Risultati immagini per matteo mantero"/>
          <p:cNvPicPr>
            <a:picLocks noChangeAspect="1" noChangeArrowheads="1"/>
          </p:cNvPicPr>
          <p:nvPr/>
        </p:nvPicPr>
        <p:blipFill>
          <a:blip r:embed="rId2" cstate="print"/>
          <a:srcRect/>
          <a:stretch>
            <a:fillRect/>
          </a:stretch>
        </p:blipFill>
        <p:spPr bwMode="auto">
          <a:xfrm>
            <a:off x="3131840" y="3645024"/>
            <a:ext cx="5494747" cy="2991344"/>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2020</a:t>
            </a:r>
            <a:endParaRPr lang="it-IT" dirty="0"/>
          </a:p>
        </p:txBody>
      </p:sp>
      <p:sp>
        <p:nvSpPr>
          <p:cNvPr id="3" name="Segnaposto contenuto 2"/>
          <p:cNvSpPr>
            <a:spLocks noGrp="1"/>
          </p:cNvSpPr>
          <p:nvPr>
            <p:ph idx="1"/>
          </p:nvPr>
        </p:nvSpPr>
        <p:spPr>
          <a:xfrm>
            <a:off x="856061" y="2249487"/>
            <a:ext cx="7429499" cy="1679579"/>
          </a:xfrm>
        </p:spPr>
        <p:txBody>
          <a:bodyPr/>
          <a:lstStyle/>
          <a:p>
            <a:r>
              <a:rPr lang="it-IT" b="1" dirty="0" smtClean="0"/>
              <a:t>Proposta di legge “Eutanasia Legale”</a:t>
            </a:r>
          </a:p>
          <a:p>
            <a:endParaRPr lang="it-IT" dirty="0"/>
          </a:p>
        </p:txBody>
      </p:sp>
      <p:pic>
        <p:nvPicPr>
          <p:cNvPr id="174082" name="Picture 2" descr="https://www.associazionelucacoscioni.it/wp-content/uploads/2020/09/Giorgio-Trizzino-1024x565.jpg"/>
          <p:cNvPicPr>
            <a:picLocks noChangeAspect="1" noChangeArrowheads="1"/>
          </p:cNvPicPr>
          <p:nvPr/>
        </p:nvPicPr>
        <p:blipFill>
          <a:blip r:embed="rId2"/>
          <a:srcRect/>
          <a:stretch>
            <a:fillRect/>
          </a:stretch>
        </p:blipFill>
        <p:spPr bwMode="auto">
          <a:xfrm>
            <a:off x="1714480" y="3286124"/>
            <a:ext cx="6367196" cy="3143272"/>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latin typeface="Tahoma" charset="0"/>
              </a:rPr>
              <a:t>Una svolta storica ….</a:t>
            </a:r>
            <a:endParaRPr lang="it-IT" dirty="0"/>
          </a:p>
        </p:txBody>
      </p:sp>
      <p:sp>
        <p:nvSpPr>
          <p:cNvPr id="3" name="Segnaposto contenuto 2"/>
          <p:cNvSpPr>
            <a:spLocks noGrp="1"/>
          </p:cNvSpPr>
          <p:nvPr>
            <p:ph idx="1"/>
          </p:nvPr>
        </p:nvSpPr>
        <p:spPr/>
        <p:txBody>
          <a:bodyPr/>
          <a:lstStyle/>
          <a:p>
            <a:endParaRPr lang="it-IT"/>
          </a:p>
        </p:txBody>
      </p:sp>
      <p:pic>
        <p:nvPicPr>
          <p:cNvPr id="4" name="Picture 4" descr="Risultati immagini per legge 219 del 2017"/>
          <p:cNvPicPr>
            <a:picLocks noChangeAspect="1" noChangeArrowheads="1"/>
          </p:cNvPicPr>
          <p:nvPr/>
        </p:nvPicPr>
        <p:blipFill>
          <a:blip r:embed="rId2" cstate="print"/>
          <a:srcRect/>
          <a:stretch>
            <a:fillRect/>
          </a:stretch>
        </p:blipFill>
        <p:spPr bwMode="auto">
          <a:xfrm>
            <a:off x="395536" y="2636912"/>
            <a:ext cx="3810000" cy="1914525"/>
          </a:xfrm>
          <a:prstGeom prst="rect">
            <a:avLst/>
          </a:prstGeom>
          <a:noFill/>
        </p:spPr>
      </p:pic>
      <p:pic>
        <p:nvPicPr>
          <p:cNvPr id="5" name="Picture 2" descr="http://www.anaaopiemonte.info/anaaopiemonte/wp-content/uploads/2018/01/download-1-1.jpeg"/>
          <p:cNvPicPr>
            <a:picLocks noChangeAspect="1" noChangeArrowheads="1"/>
          </p:cNvPicPr>
          <p:nvPr/>
        </p:nvPicPr>
        <p:blipFill>
          <a:blip r:embed="rId3" cstate="print"/>
          <a:srcRect/>
          <a:stretch>
            <a:fillRect/>
          </a:stretch>
        </p:blipFill>
        <p:spPr bwMode="auto">
          <a:xfrm>
            <a:off x="5004047" y="4221088"/>
            <a:ext cx="3312369" cy="1944216"/>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37890" name="Picture 2" descr="C:\Users\LTTPIO~1\AppData\Local\Temp\IMG-6587.JPG"/>
          <p:cNvPicPr>
            <a:picLocks noChangeAspect="1" noChangeArrowheads="1"/>
          </p:cNvPicPr>
          <p:nvPr/>
        </p:nvPicPr>
        <p:blipFill>
          <a:blip r:embed="rId2" cstate="print"/>
          <a:srcRect/>
          <a:stretch>
            <a:fillRect/>
          </a:stretch>
        </p:blipFill>
        <p:spPr bwMode="auto">
          <a:xfrm>
            <a:off x="0" y="0"/>
            <a:ext cx="9144000" cy="6953250"/>
          </a:xfrm>
          <a:prstGeom prst="rect">
            <a:avLst/>
          </a:prstGeom>
          <a:noFill/>
        </p:spPr>
      </p:pic>
    </p:spTree>
    <p:extLst>
      <p:ext uri="{BB962C8B-B14F-4D97-AF65-F5344CB8AC3E}">
        <p14:creationId xmlns="" xmlns:p14="http://schemas.microsoft.com/office/powerpoint/2010/main" val="2344911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Risultati immagini per legge 219 del 2017"/>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 xmlns:p14="http://schemas.microsoft.com/office/powerpoint/2010/main" val="24372227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476672"/>
            <a:ext cx="7429499" cy="1224136"/>
          </a:xfrm>
        </p:spPr>
        <p:txBody>
          <a:bodyPr/>
          <a:lstStyle/>
          <a:p>
            <a:r>
              <a:rPr lang="it-IT" b="1" dirty="0" smtClean="0"/>
              <a:t>Alle origini … </a:t>
            </a:r>
            <a:endParaRPr lang="it-IT" dirty="0"/>
          </a:p>
        </p:txBody>
      </p:sp>
      <p:sp>
        <p:nvSpPr>
          <p:cNvPr id="3" name="Segnaposto contenuto 2"/>
          <p:cNvSpPr>
            <a:spLocks noGrp="1"/>
          </p:cNvSpPr>
          <p:nvPr>
            <p:ph idx="1"/>
          </p:nvPr>
        </p:nvSpPr>
        <p:spPr>
          <a:xfrm>
            <a:off x="4572000" y="1340768"/>
            <a:ext cx="4248472" cy="5112568"/>
          </a:xfrm>
        </p:spPr>
        <p:txBody>
          <a:bodyPr>
            <a:normAutofit fontScale="77500" lnSpcReduction="20000"/>
          </a:bodyPr>
          <a:lstStyle/>
          <a:p>
            <a:r>
              <a:rPr lang="it-IT" dirty="0" err="1" smtClean="0"/>
              <a:t>ll</a:t>
            </a:r>
            <a:r>
              <a:rPr lang="it-IT" dirty="0" smtClean="0"/>
              <a:t> 9 agosto 1983, fu ricoverata in chirurgia. Aveva avuto un collasso dopo un enteroclisma;</a:t>
            </a:r>
          </a:p>
          <a:p>
            <a:r>
              <a:rPr lang="it-IT" dirty="0" smtClean="0"/>
              <a:t>La signora era già stata operata due volte di polipo rettale: interventi semplici, per via interna.</a:t>
            </a:r>
          </a:p>
          <a:p>
            <a:r>
              <a:rPr lang="it-IT" dirty="0" smtClean="0"/>
              <a:t>Il polipo si era riformato e i medici supposero che si trattasse di un adenoma villoso, un tumore benigno che però può essere molto pericoloso. Consigliarono l' asportazione chirurgica. La signora accettò solo perché le assicurarono che si sarebbe trattato di un intervento per via interna, come gli altri. Fu operata il 19 Agosto</a:t>
            </a:r>
          </a:p>
          <a:p>
            <a:endParaRPr lang="it-IT" dirty="0"/>
          </a:p>
        </p:txBody>
      </p:sp>
      <p:pic>
        <p:nvPicPr>
          <p:cNvPr id="6" name="Picture 2" descr="C:\Users\TEMP.GretaMaria\Downloads\Skyline Di Parigi.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2852936"/>
            <a:ext cx="4427983" cy="294245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0"/>
            <a:ext cx="7429499" cy="1772816"/>
          </a:xfrm>
        </p:spPr>
        <p:txBody>
          <a:bodyPr/>
          <a:lstStyle/>
          <a:p>
            <a:r>
              <a:rPr lang="it-IT" dirty="0" smtClean="0"/>
              <a:t>Alle origini … </a:t>
            </a:r>
            <a:endParaRPr lang="it-IT" dirty="0"/>
          </a:p>
        </p:txBody>
      </p:sp>
      <p:sp>
        <p:nvSpPr>
          <p:cNvPr id="3" name="Segnaposto contenuto 2"/>
          <p:cNvSpPr>
            <a:spLocks noGrp="1"/>
          </p:cNvSpPr>
          <p:nvPr>
            <p:ph idx="1"/>
          </p:nvPr>
        </p:nvSpPr>
        <p:spPr>
          <a:xfrm>
            <a:off x="1" y="1700808"/>
            <a:ext cx="5724128" cy="4824535"/>
          </a:xfrm>
        </p:spPr>
        <p:txBody>
          <a:bodyPr>
            <a:normAutofit fontScale="77500" lnSpcReduction="20000"/>
          </a:bodyPr>
          <a:lstStyle/>
          <a:p>
            <a:r>
              <a:rPr lang="it-IT" dirty="0" smtClean="0"/>
              <a:t> </a:t>
            </a:r>
            <a:r>
              <a:rPr lang="it-IT" sz="2900" dirty="0" smtClean="0"/>
              <a:t>Quando si svegliò dall' anestesia scoprì che Massimo le aveva amputato il retto e le aveva aperto un ano artificiale e che la ferita operatoria era vastissima e atrocemente dolorosa. Il professore spiegò che non era riuscito ad asportare l' adenoma per via interna. Al processo ha aggiunto che col bisturi aveva provocato un' emorragia irrefrenabile che l' aveva costretto a procedere all' amputazione. Ma alcune testimonianze fanno ritenere che l' intervento radicale fosse stato programmato. La paziente sopravvisse due mesi soffrendo terribilmente. Morì il 23 Ottobre invocando giustizia. </a:t>
            </a:r>
            <a:endParaRPr lang="it-IT" sz="2900" dirty="0"/>
          </a:p>
        </p:txBody>
      </p:sp>
      <p:pic>
        <p:nvPicPr>
          <p:cNvPr id="4" name="Picture 2" descr="Risultati immagini per carlo massimo chirurgo"/>
          <p:cNvPicPr>
            <a:picLocks noChangeAspect="1" noChangeArrowheads="1"/>
          </p:cNvPicPr>
          <p:nvPr/>
        </p:nvPicPr>
        <p:blipFill>
          <a:blip r:embed="rId2" cstate="print"/>
          <a:srcRect/>
          <a:stretch>
            <a:fillRect/>
          </a:stretch>
        </p:blipFill>
        <p:spPr bwMode="auto">
          <a:xfrm>
            <a:off x="6278118" y="3212976"/>
            <a:ext cx="2590800" cy="3209926"/>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testo 2"/>
          <p:cNvSpPr>
            <a:spLocks noGrp="1"/>
          </p:cNvSpPr>
          <p:nvPr>
            <p:ph type="body" idx="1"/>
          </p:nvPr>
        </p:nvSpPr>
        <p:spPr/>
        <p:txBody>
          <a:bodyPr/>
          <a:lstStyle/>
          <a:p>
            <a:endParaRPr lang="it-IT"/>
          </a:p>
        </p:txBody>
      </p:sp>
      <p:sp>
        <p:nvSpPr>
          <p:cNvPr id="4" name="Segnaposto testo 3"/>
          <p:cNvSpPr>
            <a:spLocks noGrp="1"/>
          </p:cNvSpPr>
          <p:nvPr>
            <p:ph type="body" idx="2"/>
          </p:nvPr>
        </p:nvSpPr>
        <p:spPr/>
        <p:txBody>
          <a:bodyPr/>
          <a:lstStyle/>
          <a:p>
            <a:endParaRPr lang="it-IT"/>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6343"/>
            <a:ext cx="9036496" cy="66757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55216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67543" y="1700808"/>
            <a:ext cx="4392489" cy="4824535"/>
          </a:xfrm>
        </p:spPr>
        <p:txBody>
          <a:bodyPr>
            <a:normAutofit fontScale="85000" lnSpcReduction="10000"/>
          </a:bodyPr>
          <a:lstStyle/>
          <a:p>
            <a:r>
              <a:rPr lang="it-IT" sz="3200" dirty="0" smtClean="0"/>
              <a:t>il chirurgo </a:t>
            </a:r>
            <a:r>
              <a:rPr lang="it-IT" sz="3200" i="1" dirty="0" smtClean="0"/>
              <a:t>"ebbe, sotto il profilo intellettivo, la rappresentazione dell'evento lesioni e, sotto quello volitivo, l'intenzione diretta a realizzarlo, ebbe cioè consapevole volontà di ledere l'altrui integrità personale senza averne diritto e senza che ve ne fosse necessità".</a:t>
            </a:r>
            <a:endParaRPr lang="it-IT" sz="2900" dirty="0"/>
          </a:p>
        </p:txBody>
      </p:sp>
      <p:sp>
        <p:nvSpPr>
          <p:cNvPr id="5" name="Titolo 1"/>
          <p:cNvSpPr>
            <a:spLocks noGrp="1"/>
          </p:cNvSpPr>
          <p:nvPr>
            <p:ph type="title"/>
          </p:nvPr>
        </p:nvSpPr>
        <p:spPr>
          <a:xfrm>
            <a:off x="395536" y="0"/>
            <a:ext cx="7889627" cy="1773238"/>
          </a:xfrm>
        </p:spPr>
        <p:txBody>
          <a:bodyPr/>
          <a:lstStyle/>
          <a:p>
            <a:r>
              <a:rPr lang="it-IT" sz="2400" b="1" dirty="0"/>
              <a:t>Sentenza Massimo</a:t>
            </a:r>
            <a:r>
              <a:rPr lang="it-IT" sz="2400" dirty="0"/>
              <a:t> (Cassazione Penale -V sezione - 21 aprile 1992)</a:t>
            </a:r>
          </a:p>
        </p:txBody>
      </p:sp>
      <p:pic>
        <p:nvPicPr>
          <p:cNvPr id="6" name="Picture 2" descr="Firenze: dal Duomo agli Uffizi, cosa vedere | Dove Viaggi"/>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076056" y="2636912"/>
            <a:ext cx="4067944" cy="316835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332656"/>
            <a:ext cx="7429499" cy="936104"/>
          </a:xfrm>
        </p:spPr>
        <p:txBody>
          <a:bodyPr/>
          <a:lstStyle/>
          <a:p>
            <a:r>
              <a:rPr lang="it-IT" dirty="0" smtClean="0"/>
              <a:t>    </a:t>
            </a:r>
            <a:r>
              <a:rPr lang="it-IT" sz="4800" dirty="0" smtClean="0"/>
              <a:t>Ossia </a:t>
            </a:r>
            <a:r>
              <a:rPr lang="it-IT" sz="4800" dirty="0"/>
              <a:t>…</a:t>
            </a:r>
          </a:p>
        </p:txBody>
      </p:sp>
      <p:sp>
        <p:nvSpPr>
          <p:cNvPr id="3" name="Segnaposto contenuto 2"/>
          <p:cNvSpPr>
            <a:spLocks noGrp="1"/>
          </p:cNvSpPr>
          <p:nvPr>
            <p:ph idx="1"/>
          </p:nvPr>
        </p:nvSpPr>
        <p:spPr>
          <a:xfrm>
            <a:off x="2843808" y="1340768"/>
            <a:ext cx="5760640" cy="4450433"/>
          </a:xfrm>
        </p:spPr>
        <p:txBody>
          <a:bodyPr/>
          <a:lstStyle/>
          <a:p>
            <a:pPr marL="0" indent="0">
              <a:buNone/>
            </a:pPr>
            <a:r>
              <a:rPr lang="it-IT" dirty="0"/>
              <a:t>« Ha dunque la forza di guardare in faccia la grande questione sociale di una comunità che invecchia, nella quale «la stanchezza di vivere» e la percezione di «vita completata» da parte di taluni anziani coesistono con una continua rivendicazione del diritto di andarsene»</a:t>
            </a:r>
          </a:p>
          <a:p>
            <a:endParaRPr lang="it-IT" dirty="0"/>
          </a:p>
        </p:txBody>
      </p:sp>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5576" y="3429000"/>
            <a:ext cx="1936092" cy="26708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20072" y="4293096"/>
            <a:ext cx="2589438" cy="2373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448489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Alle origini … </a:t>
            </a:r>
            <a:endParaRPr lang="it-IT" dirty="0"/>
          </a:p>
        </p:txBody>
      </p:sp>
      <p:sp>
        <p:nvSpPr>
          <p:cNvPr id="3" name="Segnaposto contenuto 2"/>
          <p:cNvSpPr>
            <a:spLocks noGrp="1"/>
          </p:cNvSpPr>
          <p:nvPr>
            <p:ph idx="1"/>
          </p:nvPr>
        </p:nvSpPr>
        <p:spPr/>
        <p:txBody>
          <a:bodyPr>
            <a:normAutofit fontScale="85000" lnSpcReduction="10000"/>
          </a:bodyPr>
          <a:lstStyle/>
          <a:p>
            <a:r>
              <a:rPr lang="it-IT" dirty="0" smtClean="0"/>
              <a:t> Oggi con la sentenza n. 11335 del 2008 vi è stato un completo</a:t>
            </a:r>
            <a:r>
              <a:rPr lang="it-IT" b="1" dirty="0" smtClean="0"/>
              <a:t> ribaltamento</a:t>
            </a:r>
            <a:r>
              <a:rPr lang="it-IT" dirty="0" smtClean="0"/>
              <a:t> della nota sentenza.  La Corte, infatti, sostiene che per configurarsi l’omicidio preterintenzionale è necessario che il reato di lesioni volontarie sia stato commesso con il dolo diretto intenzionale (“atti diretti a commettere …”). Il collegio quindi conclude che è insostenibile nei confronti di un sanitario poter parlare di omicidio preterintenzionale, infatti lo stesso si trova ad agire, anche erroneamente, ma pur sempre con finalità curativa. Quindi deve escludersi l’ipotesi di omicidio preterintenzionale se non si prova la volontà di ledere il paziente.</a:t>
            </a:r>
          </a:p>
          <a:p>
            <a:endParaRPr lang="it-IT"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404664"/>
            <a:ext cx="7429499" cy="1368152"/>
          </a:xfrm>
        </p:spPr>
        <p:txBody>
          <a:bodyPr/>
          <a:lstStyle/>
          <a:p>
            <a:r>
              <a:rPr lang="en-US" b="1" dirty="0" err="1" smtClean="0"/>
              <a:t>Convenzione</a:t>
            </a:r>
            <a:r>
              <a:rPr lang="en-US" b="1" dirty="0" smtClean="0"/>
              <a:t> </a:t>
            </a:r>
            <a:r>
              <a:rPr lang="en-US" b="1" dirty="0" err="1" smtClean="0"/>
              <a:t>di</a:t>
            </a:r>
            <a:r>
              <a:rPr lang="en-US" b="1" dirty="0" smtClean="0"/>
              <a:t> Oviedo … </a:t>
            </a:r>
            <a:endParaRPr lang="it-IT" dirty="0"/>
          </a:p>
        </p:txBody>
      </p:sp>
      <p:sp>
        <p:nvSpPr>
          <p:cNvPr id="3" name="Segnaposto contenuto 2"/>
          <p:cNvSpPr>
            <a:spLocks noGrp="1"/>
          </p:cNvSpPr>
          <p:nvPr>
            <p:ph idx="1"/>
          </p:nvPr>
        </p:nvSpPr>
        <p:spPr>
          <a:xfrm>
            <a:off x="4716016" y="1916832"/>
            <a:ext cx="3816424" cy="4536504"/>
          </a:xfrm>
        </p:spPr>
        <p:txBody>
          <a:bodyPr>
            <a:normAutofit fontScale="62500" lnSpcReduction="20000"/>
          </a:bodyPr>
          <a:lstStyle/>
          <a:p>
            <a:pPr marL="45720" indent="0">
              <a:buNone/>
            </a:pPr>
            <a:r>
              <a:rPr lang="it-IT" sz="3600" b="1" dirty="0" smtClean="0"/>
              <a:t>ARTICOLO 5 </a:t>
            </a:r>
          </a:p>
          <a:p>
            <a:pPr marL="45720" indent="0">
              <a:buNone/>
            </a:pPr>
            <a:r>
              <a:rPr lang="it-IT" sz="2900" dirty="0" smtClean="0"/>
              <a:t>Un intervento nel campo della salute non può essere effettuato se non dopo che la persona interessata abbia dato consenso libero e informato.</a:t>
            </a:r>
          </a:p>
          <a:p>
            <a:pPr marL="45720" indent="0">
              <a:buNone/>
            </a:pPr>
            <a:r>
              <a:rPr lang="it-IT" sz="2900" dirty="0" smtClean="0"/>
              <a:t>Questa persona riceve innanzitutto una informazione adeguata sullo scopo e sulla natura dell’intervento e sulle sue conseguenze e i suoi rischi.</a:t>
            </a:r>
          </a:p>
          <a:p>
            <a:pPr marL="45720" indent="0">
              <a:buNone/>
            </a:pPr>
            <a:r>
              <a:rPr lang="it-IT" sz="2900" dirty="0" smtClean="0"/>
              <a:t>La persona interessata può, in qualsiasi momento, liberamente ritirare il proprio consenso.</a:t>
            </a:r>
          </a:p>
          <a:p>
            <a:endParaRPr lang="it-IT" dirty="0"/>
          </a:p>
        </p:txBody>
      </p:sp>
      <p:pic>
        <p:nvPicPr>
          <p:cNvPr id="4" name="Picture 2" descr="Risultati immagini per oviedo"/>
          <p:cNvPicPr>
            <a:picLocks noChangeAspect="1" noChangeArrowheads="1"/>
          </p:cNvPicPr>
          <p:nvPr/>
        </p:nvPicPr>
        <p:blipFill>
          <a:blip r:embed="rId2" cstate="print"/>
          <a:srcRect/>
          <a:stretch>
            <a:fillRect/>
          </a:stretch>
        </p:blipFill>
        <p:spPr bwMode="auto">
          <a:xfrm>
            <a:off x="467544" y="3212976"/>
            <a:ext cx="3852900" cy="288408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smtClean="0">
                <a:solidFill>
                  <a:srgbClr val="FF0000"/>
                </a:solidFill>
              </a:rPr>
              <a:t>ARTICOLO 8 – SITUAZIONI </a:t>
            </a:r>
            <a:r>
              <a:rPr lang="it-IT" b="1" dirty="0" err="1" smtClean="0">
                <a:solidFill>
                  <a:srgbClr val="FF0000"/>
                </a:solidFill>
              </a:rPr>
              <a:t>D’URGENZA</a:t>
            </a:r>
            <a:r>
              <a:rPr lang="it-IT" dirty="0" smtClean="0">
                <a:solidFill>
                  <a:srgbClr val="FF0000"/>
                </a:solidFill>
              </a:rPr>
              <a:t/>
            </a:r>
            <a:br>
              <a:rPr lang="it-IT" dirty="0" smtClean="0">
                <a:solidFill>
                  <a:srgbClr val="FF0000"/>
                </a:solidFill>
              </a:rPr>
            </a:br>
            <a:endParaRPr lang="it-IT" dirty="0"/>
          </a:p>
        </p:txBody>
      </p:sp>
      <p:sp>
        <p:nvSpPr>
          <p:cNvPr id="3" name="Segnaposto contenuto 2"/>
          <p:cNvSpPr>
            <a:spLocks noGrp="1"/>
          </p:cNvSpPr>
          <p:nvPr>
            <p:ph idx="1"/>
          </p:nvPr>
        </p:nvSpPr>
        <p:spPr>
          <a:xfrm>
            <a:off x="467545" y="1988840"/>
            <a:ext cx="4824535" cy="3802361"/>
          </a:xfrm>
        </p:spPr>
        <p:txBody>
          <a:bodyPr>
            <a:normAutofit fontScale="92500" lnSpcReduction="10000"/>
          </a:bodyPr>
          <a:lstStyle/>
          <a:p>
            <a:pPr algn="just"/>
            <a:r>
              <a:rPr lang="it-IT" sz="2800" dirty="0" smtClean="0"/>
              <a:t>Allorquando in ragione di una situazione d’urgenza, il consenso appropriato non può essere ottenuto, si potrà procedere immediatamente a qualsiasi intervento medico indispensabile per il beneficio della salute della persona interessata</a:t>
            </a:r>
          </a:p>
          <a:p>
            <a:endParaRPr lang="it-IT" dirty="0"/>
          </a:p>
        </p:txBody>
      </p:sp>
      <p:pic>
        <p:nvPicPr>
          <p:cNvPr id="4" name="Picture 2" descr="Risultati immagini per convenzione di oviedo"/>
          <p:cNvPicPr>
            <a:picLocks noChangeAspect="1" noChangeArrowheads="1"/>
          </p:cNvPicPr>
          <p:nvPr/>
        </p:nvPicPr>
        <p:blipFill>
          <a:blip r:embed="rId2" cstate="print"/>
          <a:srcRect/>
          <a:stretch>
            <a:fillRect/>
          </a:stretch>
        </p:blipFill>
        <p:spPr bwMode="auto">
          <a:xfrm>
            <a:off x="6156176" y="2996952"/>
            <a:ext cx="2308031" cy="3168352"/>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b="1" dirty="0" err="1" smtClean="0"/>
              <a:t>Convenzione</a:t>
            </a:r>
            <a:r>
              <a:rPr lang="en-US" b="1" dirty="0" smtClean="0"/>
              <a:t> </a:t>
            </a:r>
            <a:r>
              <a:rPr lang="en-US" b="1" dirty="0" err="1" smtClean="0"/>
              <a:t>di</a:t>
            </a:r>
            <a:r>
              <a:rPr lang="en-US" b="1" dirty="0" smtClean="0"/>
              <a:t> Oviedo … </a:t>
            </a:r>
            <a:endParaRPr lang="it-IT" dirty="0"/>
          </a:p>
        </p:txBody>
      </p:sp>
      <p:sp>
        <p:nvSpPr>
          <p:cNvPr id="3" name="Segnaposto contenuto 2"/>
          <p:cNvSpPr>
            <a:spLocks noGrp="1"/>
          </p:cNvSpPr>
          <p:nvPr>
            <p:ph idx="1"/>
          </p:nvPr>
        </p:nvSpPr>
        <p:spPr>
          <a:xfrm>
            <a:off x="856061" y="2249486"/>
            <a:ext cx="7429499" cy="3987825"/>
          </a:xfrm>
        </p:spPr>
        <p:txBody>
          <a:bodyPr/>
          <a:lstStyle/>
          <a:p>
            <a:pPr marL="45720" indent="0">
              <a:buNone/>
            </a:pPr>
            <a:r>
              <a:rPr lang="it-IT" b="1" dirty="0" smtClean="0"/>
              <a:t>ARTICOLO 9 – DESIDERI PRECEDENTEMENTE ESPRESSI</a:t>
            </a:r>
          </a:p>
          <a:p>
            <a:pPr marL="45720" indent="0" algn="just">
              <a:buNone/>
            </a:pPr>
            <a:r>
              <a:rPr lang="it-IT" dirty="0" smtClean="0"/>
              <a:t>I desideri precedentemente espressi a proposito di un intervento medico da parte di un paziente che, al momento dell’intervento, non è in grado di esprimere la sua volontà </a:t>
            </a:r>
            <a:r>
              <a:rPr lang="it-IT" dirty="0" smtClean="0">
                <a:solidFill>
                  <a:srgbClr val="FF0000"/>
                </a:solidFill>
              </a:rPr>
              <a:t>saranno tenuti in considerazione</a:t>
            </a:r>
            <a:r>
              <a:rPr lang="it-IT" dirty="0" smtClean="0"/>
              <a:t>.</a:t>
            </a:r>
          </a:p>
          <a:p>
            <a:endParaRPr lang="it-IT"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886AB6C5-EF4F-599B-C58C-1327C2CC730A}"/>
              </a:ext>
            </a:extLst>
          </p:cNvPr>
          <p:cNvSpPr>
            <a:spLocks noGrp="1"/>
          </p:cNvSpPr>
          <p:nvPr>
            <p:ph type="ctrTitle"/>
          </p:nvPr>
        </p:nvSpPr>
        <p:spPr>
          <a:xfrm>
            <a:off x="1407320" y="476673"/>
            <a:ext cx="6593681" cy="1152127"/>
          </a:xfrm>
        </p:spPr>
        <p:txBody>
          <a:bodyPr/>
          <a:lstStyle/>
          <a:p>
            <a:r>
              <a:rPr lang="it-IT" b="1" dirty="0">
                <a:solidFill>
                  <a:srgbClr val="C00000"/>
                </a:solidFill>
              </a:rPr>
              <a:t>La norma !</a:t>
            </a:r>
          </a:p>
        </p:txBody>
      </p:sp>
      <p:sp>
        <p:nvSpPr>
          <p:cNvPr id="3" name="Sottotitolo 2">
            <a:extLst>
              <a:ext uri="{FF2B5EF4-FFF2-40B4-BE49-F238E27FC236}">
                <a16:creationId xmlns="" xmlns:a16="http://schemas.microsoft.com/office/drawing/2014/main" id="{3CE24022-DA8D-1EA5-D0F9-8AA6FD0956C2}"/>
              </a:ext>
            </a:extLst>
          </p:cNvPr>
          <p:cNvSpPr>
            <a:spLocks noGrp="1"/>
          </p:cNvSpPr>
          <p:nvPr>
            <p:ph type="subTitle" idx="1"/>
          </p:nvPr>
        </p:nvSpPr>
        <p:spPr>
          <a:xfrm>
            <a:off x="755576" y="2204864"/>
            <a:ext cx="7848872" cy="3052936"/>
          </a:xfrm>
        </p:spPr>
        <p:txBody>
          <a:bodyPr/>
          <a:lstStyle/>
          <a:p>
            <a:r>
              <a:rPr lang="it-IT" sz="2400" b="1" dirty="0">
                <a:solidFill>
                  <a:schemeClr val="bg1">
                    <a:lumMod val="85000"/>
                    <a:lumOff val="15000"/>
                  </a:schemeClr>
                </a:solidFill>
              </a:rPr>
              <a:t>Norme in materia di consenso informato e di disposizioni anticipate di trattamento.</a:t>
            </a:r>
          </a:p>
          <a:p>
            <a:endParaRPr lang="it-IT" dirty="0"/>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387443" y="3717032"/>
            <a:ext cx="5773275" cy="26642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703623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856061" y="2249487"/>
            <a:ext cx="7429499" cy="1035497"/>
          </a:xfrm>
        </p:spPr>
        <p:txBody>
          <a:bodyPr/>
          <a:lstStyle/>
          <a:p>
            <a:endParaRPr lang="it-IT" dirty="0"/>
          </a:p>
        </p:txBody>
      </p:sp>
      <p:sp>
        <p:nvSpPr>
          <p:cNvPr id="4" name="AutoShape 2" descr="Foto gratuita mani che tengono il numero 1"/>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4099"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42401" y="581672"/>
            <a:ext cx="5040560" cy="6024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1488868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332656"/>
            <a:ext cx="7429499" cy="1008112"/>
          </a:xfrm>
        </p:spPr>
        <p:txBody>
          <a:bodyPr>
            <a:normAutofit fontScale="90000"/>
          </a:bodyPr>
          <a:lstStyle/>
          <a:p>
            <a:r>
              <a:rPr lang="it-IT" b="1" dirty="0" smtClean="0"/>
              <a:t/>
            </a:r>
            <a:br>
              <a:rPr lang="it-IT" b="1" dirty="0" smtClean="0"/>
            </a:br>
            <a:r>
              <a:rPr lang="it-IT" b="1" dirty="0"/>
              <a:t> </a:t>
            </a:r>
            <a:r>
              <a:rPr lang="it-IT" b="1" dirty="0" smtClean="0"/>
              <a:t>Art</a:t>
            </a:r>
            <a:r>
              <a:rPr lang="it-IT" b="1" dirty="0"/>
              <a:t>. 1 </a:t>
            </a:r>
            <a:r>
              <a:rPr lang="it-IT" b="1" dirty="0" smtClean="0"/>
              <a:t>– comma </a:t>
            </a:r>
            <a:r>
              <a:rPr lang="it-IT" b="1" dirty="0"/>
              <a:t>1</a:t>
            </a:r>
            <a:br>
              <a:rPr lang="it-IT" b="1" dirty="0"/>
            </a:br>
            <a:endParaRPr lang="it-IT" dirty="0"/>
          </a:p>
        </p:txBody>
      </p:sp>
      <p:sp>
        <p:nvSpPr>
          <p:cNvPr id="3" name="Segnaposto contenuto 2"/>
          <p:cNvSpPr>
            <a:spLocks noGrp="1"/>
          </p:cNvSpPr>
          <p:nvPr>
            <p:ph idx="1"/>
          </p:nvPr>
        </p:nvSpPr>
        <p:spPr>
          <a:xfrm>
            <a:off x="755576" y="1916832"/>
            <a:ext cx="7429499" cy="4392488"/>
          </a:xfrm>
        </p:spPr>
        <p:txBody>
          <a:bodyPr>
            <a:normAutofit fontScale="32500" lnSpcReduction="20000"/>
          </a:bodyPr>
          <a:lstStyle/>
          <a:p>
            <a:r>
              <a:rPr lang="it-IT" sz="5500" b="1" dirty="0">
                <a:solidFill>
                  <a:srgbClr val="FF0000"/>
                </a:solidFill>
              </a:rPr>
              <a:t>Basi:</a:t>
            </a:r>
            <a:r>
              <a:rPr lang="it-IT" sz="5500" b="1" dirty="0"/>
              <a:t> </a:t>
            </a:r>
            <a:r>
              <a:rPr lang="it-IT" sz="5500" b="1" dirty="0" smtClean="0"/>
              <a:t> </a:t>
            </a:r>
            <a:r>
              <a:rPr lang="it-IT" sz="5500" dirty="0" smtClean="0"/>
              <a:t>Art</a:t>
            </a:r>
            <a:r>
              <a:rPr lang="it-IT" sz="5500" dirty="0"/>
              <a:t>. 2, 13 e 32 della Costituzione e degli articoli 1, 2 </a:t>
            </a:r>
            <a:r>
              <a:rPr lang="it-IT" sz="5500" dirty="0" smtClean="0"/>
              <a:t>e </a:t>
            </a:r>
            <a:r>
              <a:rPr lang="it-IT" sz="5500" dirty="0"/>
              <a:t>3 della Carta dei diritti fondamentali dell'Unione </a:t>
            </a:r>
            <a:r>
              <a:rPr lang="it-IT" sz="5500" dirty="0" smtClean="0"/>
              <a:t>Europea;</a:t>
            </a:r>
          </a:p>
          <a:p>
            <a:r>
              <a:rPr lang="it-IT" sz="5500" b="1" dirty="0">
                <a:solidFill>
                  <a:schemeClr val="bg1"/>
                </a:solidFill>
              </a:rPr>
              <a:t>Fondamenta</a:t>
            </a:r>
            <a:r>
              <a:rPr lang="it-IT" sz="5500" dirty="0"/>
              <a:t>: tutela il diritto alla vita, </a:t>
            </a:r>
            <a:r>
              <a:rPr lang="it-IT" sz="5500" dirty="0" smtClean="0"/>
              <a:t>alla </a:t>
            </a:r>
            <a:r>
              <a:rPr lang="it-IT" sz="5500" dirty="0"/>
              <a:t>salute, alla </a:t>
            </a:r>
            <a:r>
              <a:rPr lang="it-IT" sz="5500" dirty="0" err="1"/>
              <a:t>dignita‘</a:t>
            </a:r>
            <a:r>
              <a:rPr lang="it-IT" sz="5500" dirty="0"/>
              <a:t>,  all'autodeterminazione della </a:t>
            </a:r>
            <a:r>
              <a:rPr lang="it-IT" sz="5500" dirty="0" smtClean="0"/>
              <a:t>persona;</a:t>
            </a:r>
          </a:p>
          <a:p>
            <a:endParaRPr lang="it-IT" dirty="0" smtClean="0"/>
          </a:p>
          <a:p>
            <a:pPr algn="just"/>
            <a:r>
              <a:rPr lang="it-IT" sz="8000" b="1" i="1" dirty="0" smtClean="0"/>
              <a:t>Nessun </a:t>
            </a:r>
            <a:r>
              <a:rPr lang="it-IT" sz="8000" b="1" i="1" dirty="0"/>
              <a:t>trattamento sanitario </a:t>
            </a:r>
            <a:r>
              <a:rPr lang="it-IT" sz="8000" b="1" i="1" dirty="0" err="1"/>
              <a:t>puo'</a:t>
            </a:r>
            <a:r>
              <a:rPr lang="it-IT" sz="8000" b="1" i="1" dirty="0"/>
              <a:t> essere iniziato o proseguito se privo del consenso libero e informato della persona interessata, tranne che nei casi espressamente previsti dalla legge. </a:t>
            </a:r>
            <a:endParaRPr lang="en-US" sz="8000" b="1" i="1" dirty="0"/>
          </a:p>
          <a:p>
            <a:pPr marL="0" indent="0">
              <a:buNone/>
            </a:pPr>
            <a:r>
              <a:rPr lang="it-IT" sz="8000" i="1" dirty="0"/>
              <a:t/>
            </a:r>
            <a:br>
              <a:rPr lang="it-IT" sz="8000" i="1" dirty="0"/>
            </a:br>
            <a:endParaRPr lang="it-IT" sz="8000" i="1" dirty="0"/>
          </a:p>
        </p:txBody>
      </p:sp>
    </p:spTree>
    <p:extLst>
      <p:ext uri="{BB962C8B-B14F-4D97-AF65-F5344CB8AC3E}">
        <p14:creationId xmlns="" xmlns:p14="http://schemas.microsoft.com/office/powerpoint/2010/main" val="24882947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1 – comma 2</a:t>
            </a:r>
            <a:endParaRPr lang="it-IT" dirty="0"/>
          </a:p>
        </p:txBody>
      </p:sp>
      <p:sp>
        <p:nvSpPr>
          <p:cNvPr id="3" name="Segnaposto contenuto 2"/>
          <p:cNvSpPr>
            <a:spLocks noGrp="1"/>
          </p:cNvSpPr>
          <p:nvPr>
            <p:ph idx="1"/>
          </p:nvPr>
        </p:nvSpPr>
        <p:spPr/>
        <p:txBody>
          <a:bodyPr/>
          <a:lstStyle/>
          <a:p>
            <a:r>
              <a:rPr lang="it-IT" dirty="0" smtClean="0"/>
              <a:t>Promozione e valorizzazione della relazione di cura fra paziente e medico fondata sul consenso informato;</a:t>
            </a:r>
          </a:p>
          <a:p>
            <a:r>
              <a:rPr lang="it-IT" dirty="0" smtClean="0"/>
              <a:t>Contributo alla relazione di cura da parte degli altri componenti l’equipe sanitaria e coinvolgimento del coniuge o parte civile, o persona di fiducia, se il paziente lo desidera;</a:t>
            </a:r>
            <a:endParaRPr lang="it-IT" dirty="0"/>
          </a:p>
        </p:txBody>
      </p:sp>
    </p:spTree>
    <p:extLst>
      <p:ext uri="{BB962C8B-B14F-4D97-AF65-F5344CB8AC3E}">
        <p14:creationId xmlns="" xmlns:p14="http://schemas.microsoft.com/office/powerpoint/2010/main" val="7346561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1 – comma 3</a:t>
            </a:r>
            <a:endParaRPr lang="it-IT" dirty="0"/>
          </a:p>
        </p:txBody>
      </p:sp>
      <p:sp>
        <p:nvSpPr>
          <p:cNvPr id="3" name="Segnaposto contenuto 2"/>
          <p:cNvSpPr>
            <a:spLocks noGrp="1"/>
          </p:cNvSpPr>
          <p:nvPr>
            <p:ph idx="1"/>
          </p:nvPr>
        </p:nvSpPr>
        <p:spPr>
          <a:xfrm>
            <a:off x="539553" y="2249487"/>
            <a:ext cx="7746008" cy="3541714"/>
          </a:xfrm>
        </p:spPr>
        <p:txBody>
          <a:bodyPr>
            <a:normAutofit fontScale="92500" lnSpcReduction="20000"/>
          </a:bodyPr>
          <a:lstStyle/>
          <a:p>
            <a:pPr algn="just"/>
            <a:r>
              <a:rPr lang="it-IT" dirty="0" smtClean="0"/>
              <a:t>Diritto a conoscere le proprie condizioni di salute;</a:t>
            </a:r>
          </a:p>
          <a:p>
            <a:pPr algn="just"/>
            <a:r>
              <a:rPr lang="it-IT" dirty="0" smtClean="0"/>
              <a:t>Informazioni chiare, complete, aggiornate, precise, comprensibili riguardo a diagnosi, prognosi, benefici su terapie, prognosi, benefici, rischi;</a:t>
            </a:r>
          </a:p>
          <a:p>
            <a:pPr algn="just"/>
            <a:r>
              <a:rPr lang="it-IT" dirty="0" smtClean="0"/>
              <a:t>Possibilità di rinunciare alle informazioni e indicare un fiduciario che possa ricevere  queste, ed esprimere un consenso valido in luogo della persona interessata;</a:t>
            </a:r>
          </a:p>
          <a:p>
            <a:pPr algn="just"/>
            <a:r>
              <a:rPr lang="it-IT" dirty="0" smtClean="0"/>
              <a:t>Rifiuto e rinuncia alle informazioni vanno annotate in cartella clinica o sul fascicolo sanitario elettronico;</a:t>
            </a:r>
            <a:endParaRPr lang="it-IT" dirty="0"/>
          </a:p>
        </p:txBody>
      </p:sp>
    </p:spTree>
    <p:extLst>
      <p:ext uri="{BB962C8B-B14F-4D97-AF65-F5344CB8AC3E}">
        <p14:creationId xmlns="" xmlns:p14="http://schemas.microsoft.com/office/powerpoint/2010/main" val="34151817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1 – comma 4</a:t>
            </a:r>
            <a:endParaRPr lang="it-IT" dirty="0"/>
          </a:p>
        </p:txBody>
      </p:sp>
      <p:sp>
        <p:nvSpPr>
          <p:cNvPr id="3" name="Segnaposto contenuto 2"/>
          <p:cNvSpPr>
            <a:spLocks noGrp="1"/>
          </p:cNvSpPr>
          <p:nvPr>
            <p:ph idx="1"/>
          </p:nvPr>
        </p:nvSpPr>
        <p:spPr/>
        <p:txBody>
          <a:bodyPr/>
          <a:lstStyle/>
          <a:p>
            <a:r>
              <a:rPr lang="it-IT" dirty="0" smtClean="0"/>
              <a:t>Consenso informato espresso negli strumenti più consoni alle condizioni del paziente, ammesso anche tramite videoregistrazioni o nei casi previsti attraverso dispositivi che consentono di comunicare;</a:t>
            </a:r>
          </a:p>
          <a:p>
            <a:r>
              <a:rPr lang="it-IT" dirty="0" smtClean="0"/>
              <a:t>Il consenso informato è annotato in cartella clinica o nel fascicolo sanitario elettronico;</a:t>
            </a:r>
            <a:endParaRPr lang="it-IT" dirty="0"/>
          </a:p>
        </p:txBody>
      </p:sp>
    </p:spTree>
    <p:extLst>
      <p:ext uri="{BB962C8B-B14F-4D97-AF65-F5344CB8AC3E}">
        <p14:creationId xmlns="" xmlns:p14="http://schemas.microsoft.com/office/powerpoint/2010/main" val="36446277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260648"/>
            <a:ext cx="7429499" cy="1368152"/>
          </a:xfrm>
        </p:spPr>
        <p:txBody>
          <a:bodyPr/>
          <a:lstStyle/>
          <a:p>
            <a:r>
              <a:rPr lang="it-IT" b="1" dirty="0" smtClean="0"/>
              <a:t>  Problematiche </a:t>
            </a:r>
            <a:r>
              <a:rPr lang="it-IT" b="1" dirty="0"/>
              <a:t>emergenti</a:t>
            </a:r>
            <a:endParaRPr lang="it-IT" dirty="0"/>
          </a:p>
        </p:txBody>
      </p:sp>
      <p:sp>
        <p:nvSpPr>
          <p:cNvPr id="3" name="Segnaposto contenuto 2"/>
          <p:cNvSpPr>
            <a:spLocks noGrp="1"/>
          </p:cNvSpPr>
          <p:nvPr>
            <p:ph idx="1"/>
          </p:nvPr>
        </p:nvSpPr>
        <p:spPr>
          <a:xfrm>
            <a:off x="856061" y="1772816"/>
            <a:ext cx="7429499" cy="4018385"/>
          </a:xfrm>
        </p:spPr>
        <p:txBody>
          <a:bodyPr/>
          <a:lstStyle/>
          <a:p>
            <a:pPr algn="just"/>
            <a:r>
              <a:rPr lang="it-IT" dirty="0"/>
              <a:t>Stanchezza di vivere degli anziani;</a:t>
            </a:r>
          </a:p>
          <a:p>
            <a:pPr algn="just"/>
            <a:r>
              <a:rPr lang="it-IT" dirty="0"/>
              <a:t>Problema della sofferenza generata non solo da patologie di matrice fisica ma anche da problematiche e vicissitudini di tipo esistenziale;</a:t>
            </a:r>
          </a:p>
          <a:p>
            <a:endParaRPr lang="it-IT" dirty="0"/>
          </a:p>
        </p:txBody>
      </p:sp>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131840" y="4293096"/>
            <a:ext cx="4159204" cy="2384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1048453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260648"/>
            <a:ext cx="7429499" cy="1368152"/>
          </a:xfrm>
        </p:spPr>
        <p:txBody>
          <a:bodyPr/>
          <a:lstStyle/>
          <a:p>
            <a:r>
              <a:rPr lang="it-IT" dirty="0" smtClean="0"/>
              <a:t>Art. 1 – comma 5</a:t>
            </a:r>
            <a:endParaRPr lang="it-IT" dirty="0"/>
          </a:p>
        </p:txBody>
      </p:sp>
      <p:sp>
        <p:nvSpPr>
          <p:cNvPr id="3" name="Segnaposto contenuto 2"/>
          <p:cNvSpPr>
            <a:spLocks noGrp="1"/>
          </p:cNvSpPr>
          <p:nvPr>
            <p:ph idx="1"/>
          </p:nvPr>
        </p:nvSpPr>
        <p:spPr>
          <a:xfrm>
            <a:off x="856061" y="1844824"/>
            <a:ext cx="7429499" cy="3946377"/>
          </a:xfrm>
        </p:spPr>
        <p:txBody>
          <a:bodyPr>
            <a:normAutofit fontScale="92500" lnSpcReduction="20000"/>
          </a:bodyPr>
          <a:lstStyle/>
          <a:p>
            <a:r>
              <a:rPr lang="it-IT" dirty="0" smtClean="0"/>
              <a:t>Ogni persona ha il diritto di rifiutare in tutto o in parte qualsiasi accertamento diagnostico o trattamento indicato dal medico ;</a:t>
            </a:r>
          </a:p>
          <a:p>
            <a:r>
              <a:rPr lang="it-IT" dirty="0" smtClean="0"/>
              <a:t>Il paziente ha il diritto di revocare il consenso prestato in qualsiasi momento, anche con riguardo a nutrizione e idratazione artificiale;</a:t>
            </a:r>
          </a:p>
          <a:p>
            <a:r>
              <a:rPr lang="it-IT" dirty="0" smtClean="0"/>
              <a:t>Il medico deve prospettare al paziente le conseguenze di queste decisioni;</a:t>
            </a:r>
          </a:p>
          <a:p>
            <a:r>
              <a:rPr lang="it-IT" dirty="0" smtClean="0"/>
              <a:t>Ogni forma di rifiuto va annotata in cartella clinica o nel fascicolo sanitario elettronico;</a:t>
            </a:r>
            <a:endParaRPr lang="it-IT" dirty="0"/>
          </a:p>
        </p:txBody>
      </p:sp>
    </p:spTree>
    <p:extLst>
      <p:ext uri="{BB962C8B-B14F-4D97-AF65-F5344CB8AC3E}">
        <p14:creationId xmlns="" xmlns:p14="http://schemas.microsoft.com/office/powerpoint/2010/main" val="7396166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618518"/>
            <a:ext cx="7429499" cy="938274"/>
          </a:xfrm>
        </p:spPr>
        <p:txBody>
          <a:bodyPr/>
          <a:lstStyle/>
          <a:p>
            <a:r>
              <a:rPr lang="it-IT" dirty="0" smtClean="0"/>
              <a:t>Art. 1 – comma 6</a:t>
            </a:r>
            <a:endParaRPr lang="it-IT" dirty="0"/>
          </a:p>
        </p:txBody>
      </p:sp>
      <p:sp>
        <p:nvSpPr>
          <p:cNvPr id="3" name="Segnaposto contenuto 2"/>
          <p:cNvSpPr>
            <a:spLocks noGrp="1"/>
          </p:cNvSpPr>
          <p:nvPr>
            <p:ph idx="1"/>
          </p:nvPr>
        </p:nvSpPr>
        <p:spPr>
          <a:xfrm>
            <a:off x="856061" y="1988840"/>
            <a:ext cx="7429499" cy="3802361"/>
          </a:xfrm>
        </p:spPr>
        <p:txBody>
          <a:bodyPr>
            <a:normAutofit/>
          </a:bodyPr>
          <a:lstStyle/>
          <a:p>
            <a:r>
              <a:rPr lang="it-IT" dirty="0"/>
              <a:t>Il medico </a:t>
            </a:r>
            <a:r>
              <a:rPr lang="it-IT" dirty="0" err="1"/>
              <a:t>e'</a:t>
            </a:r>
            <a:r>
              <a:rPr lang="it-IT" dirty="0"/>
              <a:t> tenuto a rispettare la </a:t>
            </a:r>
            <a:r>
              <a:rPr lang="it-IT" dirty="0" err="1"/>
              <a:t>volonta'</a:t>
            </a:r>
            <a:r>
              <a:rPr lang="it-IT" dirty="0"/>
              <a:t> espressa dal paziente di rifiutare il trattamento sanitario o di rinunciare al medesimo e, in conseguenza di </a:t>
            </a:r>
            <a:r>
              <a:rPr lang="it-IT" dirty="0" err="1"/>
              <a:t>cio'</a:t>
            </a:r>
            <a:r>
              <a:rPr lang="it-IT" dirty="0"/>
              <a:t>, </a:t>
            </a:r>
            <a:r>
              <a:rPr lang="it-IT" dirty="0" err="1"/>
              <a:t>e'</a:t>
            </a:r>
            <a:r>
              <a:rPr lang="it-IT" dirty="0"/>
              <a:t> esente da </a:t>
            </a:r>
            <a:r>
              <a:rPr lang="it-IT" dirty="0" err="1"/>
              <a:t>responsabilita'</a:t>
            </a:r>
            <a:r>
              <a:rPr lang="it-IT" dirty="0"/>
              <a:t> civile o penale. Il paziente non </a:t>
            </a:r>
            <a:r>
              <a:rPr lang="it-IT" dirty="0" err="1"/>
              <a:t>puo'</a:t>
            </a:r>
            <a:r>
              <a:rPr lang="it-IT" dirty="0"/>
              <a:t> esigere trattamenti sanitari contrari a norme di legge, alla deontologia professionale o alle buone pratiche clinico-assistenziali; a fronte di tali richieste, il medico non ha obblighi professionali. </a:t>
            </a:r>
          </a:p>
          <a:p>
            <a:endParaRPr lang="it-IT" dirty="0"/>
          </a:p>
        </p:txBody>
      </p:sp>
    </p:spTree>
    <p:extLst>
      <p:ext uri="{BB962C8B-B14F-4D97-AF65-F5344CB8AC3E}">
        <p14:creationId xmlns="" xmlns:p14="http://schemas.microsoft.com/office/powerpoint/2010/main" val="34533202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1 – comma 7</a:t>
            </a:r>
            <a:endParaRPr lang="it-IT" dirty="0"/>
          </a:p>
        </p:txBody>
      </p:sp>
      <p:sp>
        <p:nvSpPr>
          <p:cNvPr id="3" name="Segnaposto contenuto 2"/>
          <p:cNvSpPr>
            <a:spLocks noGrp="1"/>
          </p:cNvSpPr>
          <p:nvPr>
            <p:ph idx="1"/>
          </p:nvPr>
        </p:nvSpPr>
        <p:spPr/>
        <p:txBody>
          <a:bodyPr/>
          <a:lstStyle/>
          <a:p>
            <a:r>
              <a:rPr lang="it-IT" dirty="0" smtClean="0"/>
              <a:t>Garanzia delle cure in emergenza – urgenza, nel rispetto delle volontà della persona assistita, se le condizioni cliniche e la volontà della persona consentono di recepire le cure.</a:t>
            </a:r>
            <a:endParaRPr lang="it-IT" dirty="0"/>
          </a:p>
        </p:txBody>
      </p:sp>
    </p:spTree>
    <p:extLst>
      <p:ext uri="{BB962C8B-B14F-4D97-AF65-F5344CB8AC3E}">
        <p14:creationId xmlns="" xmlns:p14="http://schemas.microsoft.com/office/powerpoint/2010/main" val="17280918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1 – comma  8</a:t>
            </a:r>
            <a:endParaRPr lang="it-IT" dirty="0"/>
          </a:p>
        </p:txBody>
      </p:sp>
      <p:sp>
        <p:nvSpPr>
          <p:cNvPr id="3" name="Segnaposto contenuto 2"/>
          <p:cNvSpPr>
            <a:spLocks noGrp="1"/>
          </p:cNvSpPr>
          <p:nvPr>
            <p:ph idx="1"/>
          </p:nvPr>
        </p:nvSpPr>
        <p:spPr>
          <a:xfrm>
            <a:off x="856061" y="2249487"/>
            <a:ext cx="7429499" cy="3123729"/>
          </a:xfrm>
        </p:spPr>
        <p:txBody>
          <a:bodyPr/>
          <a:lstStyle/>
          <a:p>
            <a:r>
              <a:rPr lang="it-IT" dirty="0" smtClean="0"/>
              <a:t>Il tempo della comunicazione tra medico e paziente costituisce tempo di cura;</a:t>
            </a:r>
          </a:p>
          <a:p>
            <a:r>
              <a:rPr lang="it-IT" dirty="0" smtClean="0"/>
              <a:t>Impegno delle strutture </a:t>
            </a:r>
            <a:r>
              <a:rPr lang="it-IT" dirty="0" err="1" smtClean="0"/>
              <a:t>pubblche</a:t>
            </a:r>
            <a:r>
              <a:rPr lang="it-IT" dirty="0" smtClean="0"/>
              <a:t> e private a garantire l’applicazione della norma;</a:t>
            </a:r>
          </a:p>
          <a:p>
            <a:r>
              <a:rPr lang="it-IT" dirty="0" smtClean="0"/>
              <a:t>Formazione adeguata del personale alla corretta informazione e trattamento del dolore e cure palliative;</a:t>
            </a:r>
            <a:endParaRPr lang="it-IT" dirty="0"/>
          </a:p>
        </p:txBody>
      </p:sp>
    </p:spTree>
    <p:extLst>
      <p:ext uri="{BB962C8B-B14F-4D97-AF65-F5344CB8AC3E}">
        <p14:creationId xmlns="" xmlns:p14="http://schemas.microsoft.com/office/powerpoint/2010/main" val="15657831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2 – comma 1</a:t>
            </a:r>
            <a:endParaRPr lang="it-IT" dirty="0"/>
          </a:p>
        </p:txBody>
      </p:sp>
      <p:sp>
        <p:nvSpPr>
          <p:cNvPr id="3" name="Segnaposto contenuto 2"/>
          <p:cNvSpPr>
            <a:spLocks noGrp="1"/>
          </p:cNvSpPr>
          <p:nvPr>
            <p:ph idx="1"/>
          </p:nvPr>
        </p:nvSpPr>
        <p:spPr/>
        <p:txBody>
          <a:bodyPr/>
          <a:lstStyle/>
          <a:p>
            <a:r>
              <a:rPr lang="it-IT" dirty="0" smtClean="0"/>
              <a:t>Sollievo della sofferenza anche in caso di revoca del consenso ai trattamenti sanitari;</a:t>
            </a:r>
          </a:p>
          <a:p>
            <a:r>
              <a:rPr lang="it-IT" dirty="0" smtClean="0"/>
              <a:t>Garanzia di un’appropriata terapia del dolore, coinvolgimento del MMG, pieno recepimento della L. 38/2010;</a:t>
            </a:r>
            <a:endParaRPr lang="it-IT"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2 – comma 2 – comma 3</a:t>
            </a:r>
            <a:endParaRPr lang="it-IT" dirty="0"/>
          </a:p>
        </p:txBody>
      </p:sp>
      <p:sp>
        <p:nvSpPr>
          <p:cNvPr id="3" name="Segnaposto contenuto 2"/>
          <p:cNvSpPr>
            <a:spLocks noGrp="1"/>
          </p:cNvSpPr>
          <p:nvPr>
            <p:ph idx="1"/>
          </p:nvPr>
        </p:nvSpPr>
        <p:spPr/>
        <p:txBody>
          <a:bodyPr/>
          <a:lstStyle/>
          <a:p>
            <a:r>
              <a:rPr lang="it-IT" dirty="0" smtClean="0"/>
              <a:t>No a ostinazione terapeutica nel caso di prognosi infausta a breve termine;</a:t>
            </a:r>
          </a:p>
          <a:p>
            <a:r>
              <a:rPr lang="it-IT" dirty="0" smtClean="0"/>
              <a:t>Ricorso alla </a:t>
            </a:r>
            <a:r>
              <a:rPr lang="it-IT" dirty="0" err="1" smtClean="0"/>
              <a:t>sedazione</a:t>
            </a:r>
            <a:r>
              <a:rPr lang="it-IT" dirty="0" smtClean="0"/>
              <a:t> palliativa profonda, in associazione alla terapia del dolore, con il consenso del paziente;</a:t>
            </a:r>
          </a:p>
          <a:p>
            <a:r>
              <a:rPr lang="it-IT" dirty="0" smtClean="0"/>
              <a:t>Annotazione della SPP, o rifiuto della stessa o interruzione nella cartella clinica o FSE;</a:t>
            </a:r>
            <a:endParaRPr lang="it-IT"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3 – comma 1 - 2</a:t>
            </a:r>
            <a:endParaRPr lang="it-IT" dirty="0"/>
          </a:p>
        </p:txBody>
      </p:sp>
      <p:sp>
        <p:nvSpPr>
          <p:cNvPr id="3" name="Segnaposto contenuto 2"/>
          <p:cNvSpPr>
            <a:spLocks noGrp="1"/>
          </p:cNvSpPr>
          <p:nvPr>
            <p:ph idx="1"/>
          </p:nvPr>
        </p:nvSpPr>
        <p:spPr/>
        <p:txBody>
          <a:bodyPr/>
          <a:lstStyle/>
          <a:p>
            <a:pPr>
              <a:buNone/>
            </a:pPr>
            <a:r>
              <a:rPr lang="it-IT" dirty="0" smtClean="0"/>
              <a:t>-  Coinvolgimento di minori e incapaci nelle scelte, con adeguata informazione alla loro capacità di comprensione;</a:t>
            </a:r>
          </a:p>
          <a:p>
            <a:r>
              <a:rPr lang="it-IT" dirty="0" smtClean="0"/>
              <a:t>Espressione del consenso da parte di chi detiene la potestà, ma con il pieno coinvolgimento dell’interessato;</a:t>
            </a:r>
          </a:p>
          <a:p>
            <a:pPr>
              <a:buNone/>
            </a:pPr>
            <a:endParaRPr lang="it-IT"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3 – comma 3 - 4</a:t>
            </a:r>
            <a:endParaRPr lang="it-IT" dirty="0"/>
          </a:p>
        </p:txBody>
      </p:sp>
      <p:sp>
        <p:nvSpPr>
          <p:cNvPr id="3" name="Segnaposto contenuto 2"/>
          <p:cNvSpPr>
            <a:spLocks noGrp="1"/>
          </p:cNvSpPr>
          <p:nvPr>
            <p:ph idx="1"/>
          </p:nvPr>
        </p:nvSpPr>
        <p:spPr/>
        <p:txBody>
          <a:bodyPr/>
          <a:lstStyle/>
          <a:p>
            <a:r>
              <a:rPr lang="it-IT" dirty="0" smtClean="0"/>
              <a:t>Consenso espresso dal tutore, sentito il minore o l’interdetto;</a:t>
            </a:r>
          </a:p>
          <a:p>
            <a:r>
              <a:rPr lang="it-IT" dirty="0" smtClean="0"/>
              <a:t>Il consenso della persona inabilitata è espresso dalla persona stessa. Se vi è la presenza dell’amministratore di sostegno, è espresso anche da questi, tenuto conto del grado di capacità di intendere e volere del soggetto interessato;</a:t>
            </a:r>
            <a:endParaRPr lang="it-IT"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3 – comma 5</a:t>
            </a:r>
            <a:endParaRPr lang="it-IT" dirty="0"/>
          </a:p>
        </p:txBody>
      </p:sp>
      <p:sp>
        <p:nvSpPr>
          <p:cNvPr id="3" name="Segnaposto contenuto 2"/>
          <p:cNvSpPr>
            <a:spLocks noGrp="1"/>
          </p:cNvSpPr>
          <p:nvPr>
            <p:ph idx="1"/>
          </p:nvPr>
        </p:nvSpPr>
        <p:spPr/>
        <p:txBody>
          <a:bodyPr/>
          <a:lstStyle/>
          <a:p>
            <a:r>
              <a:rPr lang="it-IT" dirty="0" smtClean="0"/>
              <a:t>In caso di controversia sull’appropriatezza delle cure insorta fra medico e rappresentante legale ovvero amministratore di sostegno, la decisione è rimessa al Giudice Tutelare;</a:t>
            </a:r>
            <a:endParaRPr lang="it-IT"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4 – comma 1</a:t>
            </a:r>
            <a:endParaRPr lang="it-IT" dirty="0"/>
          </a:p>
        </p:txBody>
      </p:sp>
      <p:sp>
        <p:nvSpPr>
          <p:cNvPr id="3" name="Segnaposto contenuto 2"/>
          <p:cNvSpPr>
            <a:spLocks noGrp="1"/>
          </p:cNvSpPr>
          <p:nvPr>
            <p:ph idx="1"/>
          </p:nvPr>
        </p:nvSpPr>
        <p:spPr/>
        <p:txBody>
          <a:bodyPr/>
          <a:lstStyle/>
          <a:p>
            <a:r>
              <a:rPr lang="it-IT" dirty="0" smtClean="0"/>
              <a:t>Espressione della volontà di ciascun individuo a ricevere o rifiutare i trattamenti sanitari, anche rispetto il singolo atto, attraverso le DISPOSIZIONI ANTICIPATE </a:t>
            </a:r>
            <a:r>
              <a:rPr lang="it-IT" dirty="0" err="1" smtClean="0"/>
              <a:t>DI</a:t>
            </a:r>
            <a:r>
              <a:rPr lang="it-IT" dirty="0" smtClean="0"/>
              <a:t> TRATTAMENTO;</a:t>
            </a:r>
          </a:p>
          <a:p>
            <a:r>
              <a:rPr lang="it-IT" dirty="0" smtClean="0"/>
              <a:t>Nomina del fiduciario, persona che lo rappresenti nei confronti del medico o del sistema sanitario;</a:t>
            </a:r>
            <a:endParaRPr lang="it-IT"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188640"/>
            <a:ext cx="7429499" cy="1224136"/>
          </a:xfrm>
        </p:spPr>
        <p:txBody>
          <a:bodyPr/>
          <a:lstStyle/>
          <a:p>
            <a:r>
              <a:rPr lang="it-IT" dirty="0"/>
              <a:t>Punto dirimente….</a:t>
            </a:r>
          </a:p>
        </p:txBody>
      </p:sp>
      <p:sp>
        <p:nvSpPr>
          <p:cNvPr id="3" name="Segnaposto contenuto 2"/>
          <p:cNvSpPr>
            <a:spLocks noGrp="1"/>
          </p:cNvSpPr>
          <p:nvPr>
            <p:ph idx="1"/>
          </p:nvPr>
        </p:nvSpPr>
        <p:spPr>
          <a:xfrm>
            <a:off x="395537" y="4003157"/>
            <a:ext cx="7890024" cy="2090139"/>
          </a:xfrm>
        </p:spPr>
        <p:txBody>
          <a:bodyPr>
            <a:normAutofit/>
          </a:bodyPr>
          <a:lstStyle/>
          <a:p>
            <a:pPr marL="0" indent="0">
              <a:buNone/>
            </a:pPr>
            <a:r>
              <a:rPr lang="it-IT" dirty="0"/>
              <a:t>« La questione fondamentale da risolvere è se l’uomo abbia o no il diritto a rinunciare alla vita quando questa gli diventi, per qualche motivo di cui lui solo può essere arbitro, insopportabile»</a:t>
            </a:r>
          </a:p>
          <a:p>
            <a:endParaRPr lang="it-IT" dirty="0"/>
          </a:p>
        </p:txBody>
      </p:sp>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60032" y="1196752"/>
            <a:ext cx="3857652" cy="25903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25021633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4 – comma 2 – 3 - 4</a:t>
            </a:r>
            <a:endParaRPr lang="it-IT" dirty="0"/>
          </a:p>
        </p:txBody>
      </p:sp>
      <p:sp>
        <p:nvSpPr>
          <p:cNvPr id="3" name="Segnaposto contenuto 2"/>
          <p:cNvSpPr>
            <a:spLocks noGrp="1"/>
          </p:cNvSpPr>
          <p:nvPr>
            <p:ph idx="1"/>
          </p:nvPr>
        </p:nvSpPr>
        <p:spPr/>
        <p:txBody>
          <a:bodyPr/>
          <a:lstStyle/>
          <a:p>
            <a:r>
              <a:rPr lang="it-IT" dirty="0" smtClean="0"/>
              <a:t>Il fiduciario deve essere maggiorenne, la sua nomina avviene  con la sottoscrizione delle DAT e può, con successivo atto scritto rinunciare a questa posizione; </a:t>
            </a:r>
          </a:p>
          <a:p>
            <a:r>
              <a:rPr lang="it-IT" dirty="0" smtClean="0"/>
              <a:t>La nomina del fiduciario può essere revocata dal </a:t>
            </a:r>
            <a:r>
              <a:rPr lang="it-IT" dirty="0" err="1" smtClean="0"/>
              <a:t>disponente</a:t>
            </a:r>
            <a:r>
              <a:rPr lang="it-IT" dirty="0" smtClean="0"/>
              <a:t>, ovvero se nel corso del tempo questi sia deceduto o divenuto incapace, il giudice tutelare </a:t>
            </a:r>
            <a:r>
              <a:rPr lang="it-IT" dirty="0" err="1" smtClean="0"/>
              <a:t>puù</a:t>
            </a:r>
            <a:r>
              <a:rPr lang="it-IT" dirty="0" smtClean="0"/>
              <a:t> nominare un amministratore di sostegno;</a:t>
            </a:r>
            <a:endParaRPr lang="it-IT"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4 – comma 5</a:t>
            </a:r>
            <a:endParaRPr lang="it-IT" dirty="0"/>
          </a:p>
        </p:txBody>
      </p:sp>
      <p:sp>
        <p:nvSpPr>
          <p:cNvPr id="3" name="Segnaposto contenuto 2"/>
          <p:cNvSpPr>
            <a:spLocks noGrp="1"/>
          </p:cNvSpPr>
          <p:nvPr>
            <p:ph idx="1"/>
          </p:nvPr>
        </p:nvSpPr>
        <p:spPr/>
        <p:txBody>
          <a:bodyPr>
            <a:normAutofit fontScale="92500" lnSpcReduction="20000"/>
          </a:bodyPr>
          <a:lstStyle/>
          <a:p>
            <a:r>
              <a:rPr lang="it-IT" dirty="0" smtClean="0"/>
              <a:t>Fermo restando quanto previsto dal comma 6 dell'articolo 1, il medico e' tenuto al rispetto delle DAT, le quali possono essere disattese, in tutto o in parte, dal medico stesso, in accordo con il fiduciario, qualora esse appaiano palesemente incongrue o non corrispondenti alla condizione clinica attuale del paziente ovvero sussistano terapie non prevedibili all'atto della sottoscrizione, capaci di offrire concrete </a:t>
            </a:r>
            <a:r>
              <a:rPr lang="it-IT" dirty="0" err="1" smtClean="0"/>
              <a:t>possibilita'</a:t>
            </a:r>
            <a:r>
              <a:rPr lang="it-IT" dirty="0" smtClean="0"/>
              <a:t> di miglioramento delle condizioni di vita. Nel caso di conflitto tra il fiduciario e il medico, si procede ai sensi del comma 5, dell'articolo 3.</a:t>
            </a:r>
            <a:endParaRPr lang="it-IT"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4 – comma 6</a:t>
            </a:r>
            <a:endParaRPr lang="it-IT" dirty="0"/>
          </a:p>
        </p:txBody>
      </p:sp>
      <p:sp>
        <p:nvSpPr>
          <p:cNvPr id="3" name="Segnaposto contenuto 2"/>
          <p:cNvSpPr>
            <a:spLocks noGrp="1"/>
          </p:cNvSpPr>
          <p:nvPr>
            <p:ph idx="1"/>
          </p:nvPr>
        </p:nvSpPr>
        <p:spPr/>
        <p:txBody>
          <a:bodyPr>
            <a:normAutofit fontScale="92500" lnSpcReduction="10000"/>
          </a:bodyPr>
          <a:lstStyle/>
          <a:p>
            <a:r>
              <a:rPr lang="it-IT" dirty="0" smtClean="0"/>
              <a:t>DAT redatte per atto pubblico o scrittura privata autenticata;</a:t>
            </a:r>
          </a:p>
          <a:p>
            <a:r>
              <a:rPr lang="it-IT" dirty="0" smtClean="0"/>
              <a:t>Annotate in un pubblico registro;</a:t>
            </a:r>
          </a:p>
          <a:p>
            <a:r>
              <a:rPr lang="it-IT" dirty="0" smtClean="0"/>
              <a:t>Se le condizioni fisiche non lo consentono, possono essere rese attraverso videoregistrazione o dispositivi che ne consentano la formulazione. Nel caso in cui ragioni di emergenza ne impediscano la revoca con le forme declinate si può procedere con dichiarazione verbale resa a un medico in presenza di due testimoni;</a:t>
            </a:r>
            <a:endParaRPr lang="it-IT"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4 – comma 7- 8</a:t>
            </a:r>
            <a:endParaRPr lang="it-IT" dirty="0"/>
          </a:p>
        </p:txBody>
      </p:sp>
      <p:sp>
        <p:nvSpPr>
          <p:cNvPr id="3" name="Segnaposto contenuto 2"/>
          <p:cNvSpPr>
            <a:spLocks noGrp="1"/>
          </p:cNvSpPr>
          <p:nvPr>
            <p:ph idx="1"/>
          </p:nvPr>
        </p:nvSpPr>
        <p:spPr/>
        <p:txBody>
          <a:bodyPr/>
          <a:lstStyle/>
          <a:p>
            <a:r>
              <a:rPr lang="it-IT" dirty="0" smtClean="0"/>
              <a:t>Le Regioni che adottano modalità di documentazione elettronica di cartella clinica o </a:t>
            </a:r>
            <a:r>
              <a:rPr lang="it-IT" dirty="0" err="1" smtClean="0"/>
              <a:t>fse</a:t>
            </a:r>
            <a:r>
              <a:rPr lang="it-IT" dirty="0" smtClean="0"/>
              <a:t> possono regolamentare raccolta delle DAT e dati del fiduciario;</a:t>
            </a:r>
          </a:p>
          <a:p>
            <a:r>
              <a:rPr lang="it-IT" dirty="0" smtClean="0"/>
              <a:t>Entro sessanta giorni dall’emanazione della norma, Ministero della Salute, Regioni e ASL  provvedono a informare la cittadinanza di poter redigere le DAT attraverso i siti internet;</a:t>
            </a:r>
            <a:endParaRPr lang="it-IT"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5 – comma 1 - 2</a:t>
            </a:r>
            <a:endParaRPr lang="it-IT" dirty="0"/>
          </a:p>
        </p:txBody>
      </p:sp>
      <p:sp>
        <p:nvSpPr>
          <p:cNvPr id="3" name="Segnaposto contenuto 2"/>
          <p:cNvSpPr>
            <a:spLocks noGrp="1"/>
          </p:cNvSpPr>
          <p:nvPr>
            <p:ph idx="1"/>
          </p:nvPr>
        </p:nvSpPr>
        <p:spPr/>
        <p:txBody>
          <a:bodyPr/>
          <a:lstStyle/>
          <a:p>
            <a:r>
              <a:rPr lang="it-IT" dirty="0" smtClean="0"/>
              <a:t>Pianificazione condivisa delle cure, da realizzarsi  in condizioni di irreversibilità delle condizioni, da assolversi anche quando il paziente non sia più in grado di esprimere la propria volontà;</a:t>
            </a:r>
          </a:p>
          <a:p>
            <a:r>
              <a:rPr lang="it-IT" dirty="0" smtClean="0"/>
              <a:t>Corretta informazione al paziente o a chi  legalmente lo rappresenta, su quanto è lecito attendersi quanto a qualità di vita, trattamenti curativi e </a:t>
            </a:r>
            <a:r>
              <a:rPr lang="it-IT" dirty="0" err="1" smtClean="0"/>
              <a:t>palliazione</a:t>
            </a:r>
            <a:r>
              <a:rPr lang="it-IT" dirty="0" smtClean="0"/>
              <a:t>;</a:t>
            </a:r>
            <a:endParaRPr lang="it-IT"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5 – comma 3 – 4 - 5</a:t>
            </a:r>
            <a:endParaRPr lang="it-IT" dirty="0"/>
          </a:p>
        </p:txBody>
      </p:sp>
      <p:sp>
        <p:nvSpPr>
          <p:cNvPr id="3" name="Segnaposto contenuto 2"/>
          <p:cNvSpPr>
            <a:spLocks noGrp="1"/>
          </p:cNvSpPr>
          <p:nvPr>
            <p:ph idx="1"/>
          </p:nvPr>
        </p:nvSpPr>
        <p:spPr/>
        <p:txBody>
          <a:bodyPr/>
          <a:lstStyle/>
          <a:p>
            <a:r>
              <a:rPr lang="it-IT" dirty="0" smtClean="0"/>
              <a:t>Espressione del consenso alla pianificazione condivisa delle cure da parte del paziente anche rispetto agli intendimenti futuri;</a:t>
            </a:r>
          </a:p>
          <a:p>
            <a:r>
              <a:rPr lang="it-IT" b="1" dirty="0" smtClean="0"/>
              <a:t>La pianificazione delle cure </a:t>
            </a:r>
            <a:r>
              <a:rPr lang="it-IT" b="1" dirty="0" err="1" smtClean="0"/>
              <a:t>puo'</a:t>
            </a:r>
            <a:r>
              <a:rPr lang="it-IT" b="1" dirty="0" smtClean="0"/>
              <a:t> essere aggiornata al progressivo evolversi della malattia, su richiesta del paziente o su suggerimento del medico;</a:t>
            </a:r>
            <a:endParaRPr lang="it-IT" dirty="0" smtClean="0"/>
          </a:p>
          <a:p>
            <a:pPr>
              <a:buNone/>
            </a:pPr>
            <a:endParaRPr lang="it-IT"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Art. 6 – 7 - 8</a:t>
            </a:r>
            <a:endParaRPr lang="it-IT" dirty="0"/>
          </a:p>
        </p:txBody>
      </p:sp>
      <p:sp>
        <p:nvSpPr>
          <p:cNvPr id="3" name="Segnaposto contenuto 2"/>
          <p:cNvSpPr>
            <a:spLocks noGrp="1"/>
          </p:cNvSpPr>
          <p:nvPr>
            <p:ph idx="1"/>
          </p:nvPr>
        </p:nvSpPr>
        <p:spPr/>
        <p:txBody>
          <a:bodyPr/>
          <a:lstStyle/>
          <a:p>
            <a:r>
              <a:rPr lang="it-IT" dirty="0" smtClean="0"/>
              <a:t>Deposito delle DAT;</a:t>
            </a:r>
          </a:p>
          <a:p>
            <a:r>
              <a:rPr lang="it-IT" dirty="0" smtClean="0"/>
              <a:t>Clausola di invarianza finanziaria;</a:t>
            </a:r>
          </a:p>
          <a:p>
            <a:r>
              <a:rPr lang="it-IT" dirty="0" smtClean="0"/>
              <a:t>Relazione alle Camere</a:t>
            </a:r>
            <a:endParaRPr lang="it-IT"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a:ext>
            </a:extLst>
          </a:blip>
          <a:srcRect/>
          <a:stretch>
            <a:fillRect/>
          </a:stretch>
        </p:blipFill>
        <p:spPr bwMode="auto">
          <a:xfrm>
            <a:off x="0" y="0"/>
            <a:ext cx="350043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3419872" y="1484784"/>
            <a:ext cx="5724128" cy="48577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a:ext>
            </a:extLst>
          </a:blip>
          <a:srcRect/>
          <a:stretch>
            <a:fillRect/>
          </a:stretch>
        </p:blipFill>
        <p:spPr bwMode="auto">
          <a:xfrm>
            <a:off x="0" y="1124744"/>
            <a:ext cx="4929190" cy="352839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 xmlns:a14="http://schemas.microsoft.com/office/drawing/2010/main"/>
              </a:ext>
            </a:extLst>
          </a:blip>
          <a:stretch>
            <a:fillRect/>
          </a:stretch>
        </p:blipFill>
        <p:spPr bwMode="auto">
          <a:xfrm>
            <a:off x="4929190" y="2924944"/>
            <a:ext cx="4474765" cy="35798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a:ext>
            </a:extLst>
          </a:blip>
          <a:srcRect/>
          <a:stretch>
            <a:fillRect/>
          </a:stretch>
        </p:blipFill>
        <p:spPr bwMode="auto">
          <a:xfrm>
            <a:off x="0" y="1000108"/>
            <a:ext cx="5143504" cy="292895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5108702" y="1857364"/>
            <a:ext cx="4035298" cy="50006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smtClean="0">
                <a:solidFill>
                  <a:srgbClr val="FFC000"/>
                </a:solidFill>
              </a:rPr>
              <a:t/>
            </a:r>
            <a:br>
              <a:rPr lang="it-IT" b="1" dirty="0" smtClean="0">
                <a:solidFill>
                  <a:srgbClr val="FFC000"/>
                </a:solidFill>
              </a:rPr>
            </a:br>
            <a:r>
              <a:rPr lang="it-IT" b="1" dirty="0">
                <a:solidFill>
                  <a:srgbClr val="C00000"/>
                </a:solidFill>
              </a:rPr>
              <a:t>Punto </a:t>
            </a:r>
            <a:r>
              <a:rPr lang="it-IT" b="1" dirty="0" smtClean="0">
                <a:solidFill>
                  <a:srgbClr val="C00000"/>
                </a:solidFill>
              </a:rPr>
              <a:t>cruciale:</a:t>
            </a:r>
            <a:r>
              <a:rPr lang="it-IT" b="1" dirty="0">
                <a:solidFill>
                  <a:srgbClr val="C00000"/>
                </a:solidFill>
              </a:rPr>
              <a:t/>
            </a:r>
            <a:br>
              <a:rPr lang="it-IT" b="1" dirty="0">
                <a:solidFill>
                  <a:srgbClr val="C00000"/>
                </a:solidFill>
              </a:rPr>
            </a:br>
            <a:r>
              <a:rPr lang="it-IT" b="1" dirty="0" smtClean="0">
                <a:solidFill>
                  <a:srgbClr val="C00000"/>
                </a:solidFill>
              </a:rPr>
              <a:t>     </a:t>
            </a:r>
            <a:r>
              <a:rPr lang="it-IT" b="1" dirty="0" smtClean="0">
                <a:solidFill>
                  <a:srgbClr val="FFC000"/>
                </a:solidFill>
              </a:rPr>
              <a:t>Non </a:t>
            </a:r>
            <a:r>
              <a:rPr lang="it-IT" b="1" dirty="0">
                <a:solidFill>
                  <a:srgbClr val="FFC000"/>
                </a:solidFill>
              </a:rPr>
              <a:t>COME vivere, ma SE vivere</a:t>
            </a:r>
            <a:r>
              <a:rPr lang="it-IT" dirty="0"/>
              <a:t/>
            </a:r>
            <a:br>
              <a:rPr lang="it-IT" dirty="0"/>
            </a:br>
            <a:endParaRPr lang="it-IT" dirty="0"/>
          </a:p>
        </p:txBody>
      </p:sp>
      <p:sp>
        <p:nvSpPr>
          <p:cNvPr id="3" name="Segnaposto contenuto 2"/>
          <p:cNvSpPr>
            <a:spLocks noGrp="1"/>
          </p:cNvSpPr>
          <p:nvPr>
            <p:ph idx="1"/>
          </p:nvPr>
        </p:nvSpPr>
        <p:spPr/>
        <p:txBody>
          <a:bodyPr/>
          <a:lstStyle/>
          <a:p>
            <a:endParaRPr lang="it-IT"/>
          </a:p>
        </p:txBody>
      </p:sp>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15616" y="2317386"/>
            <a:ext cx="6768752" cy="3434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6721807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214290"/>
            <a:ext cx="7429499" cy="1428760"/>
          </a:xfrm>
        </p:spPr>
        <p:txBody>
          <a:bodyPr/>
          <a:lstStyle/>
          <a:p>
            <a:r>
              <a:rPr lang="it-IT" dirty="0" smtClean="0"/>
              <a:t>A che punto siamo …</a:t>
            </a:r>
            <a:endParaRPr lang="it-IT" dirty="0"/>
          </a:p>
        </p:txBody>
      </p:sp>
      <p:sp>
        <p:nvSpPr>
          <p:cNvPr id="3" name="Segnaposto contenuto 2"/>
          <p:cNvSpPr>
            <a:spLocks noGrp="1"/>
          </p:cNvSpPr>
          <p:nvPr>
            <p:ph idx="1"/>
          </p:nvPr>
        </p:nvSpPr>
        <p:spPr>
          <a:xfrm>
            <a:off x="357159" y="2000241"/>
            <a:ext cx="7358113" cy="3214710"/>
          </a:xfrm>
        </p:spPr>
        <p:txBody>
          <a:bodyPr>
            <a:normAutofit fontScale="92500" lnSpcReduction="20000"/>
          </a:bodyPr>
          <a:lstStyle/>
          <a:p>
            <a:pPr algn="just"/>
            <a:r>
              <a:rPr lang="it-IT" dirty="0" smtClean="0"/>
              <a:t>La Regione Puglia è stata la prima regione italiana a regolamentare l’accesso alla procedura di suicidio medicalmente assistito così come prevista dalla sent. della Corte costituzionale n. 242/2019, individuando espressamente nel Comitato etico presso il Policlinico di Bari l’organo competente in materia di suicidio medicalmente assistito il quale deve esprimere «il parere nel più breve tempo possibile, al fine di limitare le sofferenze fisiche e psicologiche del paziente» (punto 2 pag. 3876).</a:t>
            </a:r>
            <a:endParaRPr lang="it-IT" dirty="0"/>
          </a:p>
        </p:txBody>
      </p:sp>
      <p:sp>
        <p:nvSpPr>
          <p:cNvPr id="4" name="Rettangolo 3"/>
          <p:cNvSpPr/>
          <p:nvPr/>
        </p:nvSpPr>
        <p:spPr>
          <a:xfrm rot="10800000" flipV="1">
            <a:off x="1428728" y="5446276"/>
            <a:ext cx="5786478" cy="646331"/>
          </a:xfrm>
          <a:prstGeom prst="rect">
            <a:avLst/>
          </a:prstGeom>
        </p:spPr>
        <p:txBody>
          <a:bodyPr wrap="square">
            <a:spAutoFit/>
          </a:bodyPr>
          <a:lstStyle/>
          <a:p>
            <a:r>
              <a:rPr lang="it-IT" dirty="0" smtClean="0"/>
              <a:t>https://www.biodiritto.org/Dossier/La-disciplina-del-fine-vita-in-Italia</a:t>
            </a:r>
            <a:endParaRPr lang="it-IT"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Puglia …. </a:t>
            </a:r>
            <a:endParaRPr lang="it-IT" dirty="0"/>
          </a:p>
        </p:txBody>
      </p:sp>
      <p:sp>
        <p:nvSpPr>
          <p:cNvPr id="3" name="Segnaposto contenuto 2"/>
          <p:cNvSpPr>
            <a:spLocks noGrp="1"/>
          </p:cNvSpPr>
          <p:nvPr>
            <p:ph idx="1"/>
          </p:nvPr>
        </p:nvSpPr>
        <p:spPr/>
        <p:txBody>
          <a:bodyPr/>
          <a:lstStyle/>
          <a:p>
            <a:endParaRPr lang="it-IT"/>
          </a:p>
        </p:txBody>
      </p:sp>
      <p:pic>
        <p:nvPicPr>
          <p:cNvPr id="1026" name="Picture 2" descr="scusa Ottenere il controllo assumere scatola vuota ombra leggero Messico"/>
          <p:cNvPicPr>
            <a:picLocks noChangeAspect="1" noChangeArrowheads="1"/>
          </p:cNvPicPr>
          <p:nvPr/>
        </p:nvPicPr>
        <p:blipFill>
          <a:blip r:embed="rId2"/>
          <a:srcRect/>
          <a:stretch>
            <a:fillRect/>
          </a:stretch>
        </p:blipFill>
        <p:spPr bwMode="auto">
          <a:xfrm>
            <a:off x="2071670" y="2357430"/>
            <a:ext cx="4938197" cy="3286148"/>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 che punto siamo …</a:t>
            </a:r>
            <a:endParaRPr lang="it-IT" dirty="0"/>
          </a:p>
        </p:txBody>
      </p:sp>
      <p:sp>
        <p:nvSpPr>
          <p:cNvPr id="3" name="Segnaposto contenuto 2"/>
          <p:cNvSpPr>
            <a:spLocks noGrp="1"/>
          </p:cNvSpPr>
          <p:nvPr>
            <p:ph idx="1"/>
          </p:nvPr>
        </p:nvSpPr>
        <p:spPr/>
        <p:txBody>
          <a:bodyPr/>
          <a:lstStyle/>
          <a:p>
            <a:pPr algn="just"/>
            <a:r>
              <a:rPr lang="it-IT" u="sng" dirty="0" smtClean="0">
                <a:hlinkClick r:id="rId2" tooltip="Link a Veneto – proposta di legge “Procedure e tempi per l’assistenza sanitaria regionale al suicidio medicalmente assistito ai sensi e per effetto della sentenza n. 242/19 della Corte costituzionale”"/>
              </a:rPr>
              <a:t>Veneto – proposta di legge “Procedure e tempi per l’assistenza sanitaria regionale al suicidio medicalmente assistito ai sensi e per effetto della sentenza n. 242/19 della Corte costituzionale”</a:t>
            </a:r>
            <a:r>
              <a:rPr lang="it-IT" dirty="0" smtClean="0"/>
              <a:t>. Tale proposta, discussa il 16 gennaio 2024, non è stata approvata dal Consiglio Regionale.</a:t>
            </a:r>
          </a:p>
          <a:p>
            <a:endParaRPr lang="it-IT" dirty="0"/>
          </a:p>
        </p:txBody>
      </p:sp>
      <p:sp>
        <p:nvSpPr>
          <p:cNvPr id="4" name="Rettangolo 3"/>
          <p:cNvSpPr/>
          <p:nvPr/>
        </p:nvSpPr>
        <p:spPr>
          <a:xfrm>
            <a:off x="3571868" y="5143512"/>
            <a:ext cx="3786214" cy="646331"/>
          </a:xfrm>
          <a:prstGeom prst="rect">
            <a:avLst/>
          </a:prstGeom>
        </p:spPr>
        <p:txBody>
          <a:bodyPr wrap="square">
            <a:spAutoFit/>
          </a:bodyPr>
          <a:lstStyle/>
          <a:p>
            <a:r>
              <a:rPr lang="it-IT" dirty="0" smtClean="0"/>
              <a:t>https://www.biodiritto.org/Dossier/La-disciplina-del-fine-vita-in-Italia</a:t>
            </a:r>
            <a:endParaRPr lang="it-IT"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285728"/>
            <a:ext cx="7429499" cy="1357322"/>
          </a:xfrm>
        </p:spPr>
        <p:txBody>
          <a:bodyPr/>
          <a:lstStyle/>
          <a:p>
            <a:r>
              <a:rPr lang="it-IT" dirty="0" smtClean="0"/>
              <a:t>A che punto siamo …</a:t>
            </a:r>
            <a:endParaRPr lang="it-IT" dirty="0"/>
          </a:p>
        </p:txBody>
      </p:sp>
      <p:sp>
        <p:nvSpPr>
          <p:cNvPr id="3" name="Segnaposto contenuto 2"/>
          <p:cNvSpPr>
            <a:spLocks noGrp="1"/>
          </p:cNvSpPr>
          <p:nvPr>
            <p:ph idx="1"/>
          </p:nvPr>
        </p:nvSpPr>
        <p:spPr>
          <a:xfrm>
            <a:off x="785787" y="1785926"/>
            <a:ext cx="7499774" cy="4005275"/>
          </a:xfrm>
        </p:spPr>
        <p:txBody>
          <a:bodyPr>
            <a:normAutofit fontScale="77500" lnSpcReduction="20000"/>
          </a:bodyPr>
          <a:lstStyle/>
          <a:p>
            <a:pPr algn="just"/>
            <a:r>
              <a:rPr lang="it-IT" dirty="0" smtClean="0"/>
              <a:t>Emilia Romagna – </a:t>
            </a:r>
            <a:r>
              <a:rPr lang="it-IT" dirty="0" smtClean="0">
                <a:hlinkClick r:id="rId2" tooltip="Link a DGR n. 194 del 05.02.2024"/>
              </a:rPr>
              <a:t>DGR n. 194 del 05.02.2024</a:t>
            </a:r>
            <a:r>
              <a:rPr lang="it-IT" dirty="0" smtClean="0"/>
              <a:t> e </a:t>
            </a:r>
            <a:r>
              <a:rPr lang="it-IT" dirty="0" smtClean="0">
                <a:hlinkClick r:id="rId3" tooltip="Link a Istruzioni tecnico-operative inviate dall’Assessorato alle Politiche per la salute alle Aziende Sanitarie"/>
              </a:rPr>
              <a:t>Istruzioni tecnico-operative inviate dall’Assessorato alle Politiche per la salute alle Aziende Sanitarie</a:t>
            </a:r>
            <a:r>
              <a:rPr lang="it-IT" dirty="0" smtClean="0"/>
              <a:t>. Con DGR cit. si è istituita la costituzione del Comitato Regionale per l’Etica nella Clinica (COREC) della Regione Emilia-Romagna con le funzioni, tra le altre, di fornire consulenza etica non vincolante su casi eticamente problematici e fornire pareri relativi a richieste sul fine vita, per gli aspetti che esulano da quelli </a:t>
            </a:r>
            <a:r>
              <a:rPr lang="it-IT" dirty="0" err="1" smtClean="0"/>
              <a:t>normati</a:t>
            </a:r>
            <a:r>
              <a:rPr lang="it-IT" dirty="0" smtClean="0"/>
              <a:t> dalla Legge n. 219/2017. Le Istruzioni tecnico-operative, invece, contengono linee guida con le indicazioni operative per la gestione delle richieste di suicidio medicalmente assistito (SMA), dal ricevimento della richiesta del paziente e per tutto il percorso, attraverso l’istituzione di apposite Commissioni di valutazione di Area Vasta.</a:t>
            </a:r>
          </a:p>
          <a:p>
            <a:endParaRPr lang="it-IT" dirty="0"/>
          </a:p>
        </p:txBody>
      </p:sp>
      <p:sp>
        <p:nvSpPr>
          <p:cNvPr id="4" name="Rettangolo 3"/>
          <p:cNvSpPr/>
          <p:nvPr/>
        </p:nvSpPr>
        <p:spPr>
          <a:xfrm rot="10800000" flipV="1">
            <a:off x="3357554" y="5357825"/>
            <a:ext cx="3500446" cy="646331"/>
          </a:xfrm>
          <a:prstGeom prst="rect">
            <a:avLst/>
          </a:prstGeom>
        </p:spPr>
        <p:txBody>
          <a:bodyPr wrap="square">
            <a:spAutoFit/>
          </a:bodyPr>
          <a:lstStyle/>
          <a:p>
            <a:r>
              <a:rPr lang="it-IT" dirty="0" smtClean="0"/>
              <a:t>https://www.biodiritto.org/Dossier/La-disciplina-del-fine-vita-in-Italia</a:t>
            </a:r>
            <a:endParaRPr lang="it-IT"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214290"/>
            <a:ext cx="7429499" cy="1428760"/>
          </a:xfrm>
        </p:spPr>
        <p:txBody>
          <a:bodyPr/>
          <a:lstStyle/>
          <a:p>
            <a:r>
              <a:rPr lang="it-IT" dirty="0" smtClean="0"/>
              <a:t>A che punto siamo …</a:t>
            </a:r>
            <a:endParaRPr lang="it-IT" dirty="0"/>
          </a:p>
        </p:txBody>
      </p:sp>
      <p:sp>
        <p:nvSpPr>
          <p:cNvPr id="3" name="Segnaposto contenuto 2"/>
          <p:cNvSpPr>
            <a:spLocks noGrp="1"/>
          </p:cNvSpPr>
          <p:nvPr>
            <p:ph idx="1"/>
          </p:nvPr>
        </p:nvSpPr>
        <p:spPr>
          <a:xfrm>
            <a:off x="642911" y="1857364"/>
            <a:ext cx="7642650" cy="3933837"/>
          </a:xfrm>
        </p:spPr>
        <p:txBody>
          <a:bodyPr>
            <a:normAutofit fontScale="92500"/>
          </a:bodyPr>
          <a:lstStyle/>
          <a:p>
            <a:pPr algn="just"/>
            <a:r>
              <a:rPr lang="it-IT" dirty="0" smtClean="0"/>
              <a:t>Friuli-Venezia Giulia – </a:t>
            </a:r>
            <a:r>
              <a:rPr lang="it-IT" dirty="0" smtClean="0">
                <a:hlinkClick r:id="rId2" tooltip="Link a proposta di legge “Procedure e tempi per l’assistenza sanitaria regionale al suicidio medicalmente assistito ai sensi e per effetto della sentenza della Corte costituzionale n. 242/2019"/>
              </a:rPr>
              <a:t>proposta di legge “Procedure e tempi per l’assistenza sanitaria regionale al suicidio medicalmente assistito ai sensi e per effetto della sentenza della Corte costituzionale n. 242/2019</a:t>
            </a:r>
            <a:r>
              <a:rPr lang="it-IT" dirty="0" smtClean="0"/>
              <a:t>”- Tale proposta, di iniziativa popolare, è stata presentata l’11 agosto 2023 e dichiarata ammissibile dalla Commissione di garanzia per i procedimenti referendari di cui all’articolo 4 bis della legge regionale 5/2003 con deliberazione n. 1 del 19 settembre 2023 pubblicata nel BUR n. 39 del 27 settembre 2023.</a:t>
            </a:r>
          </a:p>
          <a:p>
            <a:endParaRPr lang="it-IT" dirty="0"/>
          </a:p>
        </p:txBody>
      </p:sp>
      <p:sp>
        <p:nvSpPr>
          <p:cNvPr id="4" name="Rettangolo 3"/>
          <p:cNvSpPr/>
          <p:nvPr/>
        </p:nvSpPr>
        <p:spPr>
          <a:xfrm rot="10800000" flipV="1">
            <a:off x="4000496" y="5924952"/>
            <a:ext cx="3714776" cy="646331"/>
          </a:xfrm>
          <a:prstGeom prst="rect">
            <a:avLst/>
          </a:prstGeom>
        </p:spPr>
        <p:txBody>
          <a:bodyPr wrap="square">
            <a:spAutoFit/>
          </a:bodyPr>
          <a:lstStyle/>
          <a:p>
            <a:r>
              <a:rPr lang="it-IT" dirty="0" smtClean="0"/>
              <a:t>https://www.biodiritto.org/Dossier/La-disciplina-del-fine-vita-in-Italia</a:t>
            </a:r>
            <a:endParaRPr lang="it-IT"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285728"/>
            <a:ext cx="7429499" cy="1500198"/>
          </a:xfrm>
        </p:spPr>
        <p:txBody>
          <a:bodyPr/>
          <a:lstStyle/>
          <a:p>
            <a:r>
              <a:rPr lang="it-IT" dirty="0" smtClean="0"/>
              <a:t>A che punto siamo …</a:t>
            </a:r>
            <a:endParaRPr lang="it-IT" dirty="0"/>
          </a:p>
        </p:txBody>
      </p:sp>
      <p:sp>
        <p:nvSpPr>
          <p:cNvPr id="3" name="Segnaposto contenuto 2"/>
          <p:cNvSpPr>
            <a:spLocks noGrp="1"/>
          </p:cNvSpPr>
          <p:nvPr>
            <p:ph idx="1"/>
          </p:nvPr>
        </p:nvSpPr>
        <p:spPr>
          <a:xfrm>
            <a:off x="571472" y="1928802"/>
            <a:ext cx="7429499" cy="3541714"/>
          </a:xfrm>
        </p:spPr>
        <p:txBody>
          <a:bodyPr>
            <a:normAutofit lnSpcReduction="10000"/>
          </a:bodyPr>
          <a:lstStyle/>
          <a:p>
            <a:pPr algn="just"/>
            <a:r>
              <a:rPr lang="it-IT" dirty="0" smtClean="0"/>
              <a:t>Piemonte – </a:t>
            </a:r>
            <a:r>
              <a:rPr lang="it-IT" dirty="0" smtClean="0">
                <a:hlinkClick r:id="rId2" tooltip="Link a deliberazione consiglio regionale del 7.11.2023, n. 302 – 24473"/>
              </a:rPr>
              <a:t>deliberazione consiglio regionale del 7.11.2023, n. 302 – 24473</a:t>
            </a:r>
            <a:r>
              <a:rPr lang="it-IT" dirty="0" smtClean="0"/>
              <a:t> “Determinazioni sull'ammissibilità della proposta di legge regionale di iniziativa popolare avente ad oggetto ‘Procedure e tempi per l'assistenza sanitaria regionale al suicidio medicalmente assistito ai sensi e per effetto della sentenza della Corte costituzionale n. 242/2019’, ai sensi dell'art. 7 della l.r. 4/1973”.</a:t>
            </a:r>
          </a:p>
          <a:p>
            <a:endParaRPr lang="it-IT" dirty="0"/>
          </a:p>
        </p:txBody>
      </p:sp>
      <p:sp>
        <p:nvSpPr>
          <p:cNvPr id="4" name="Rettangolo 3"/>
          <p:cNvSpPr/>
          <p:nvPr/>
        </p:nvSpPr>
        <p:spPr>
          <a:xfrm rot="10800000" flipV="1">
            <a:off x="3428992" y="5516233"/>
            <a:ext cx="3429008" cy="646331"/>
          </a:xfrm>
          <a:prstGeom prst="rect">
            <a:avLst/>
          </a:prstGeom>
        </p:spPr>
        <p:txBody>
          <a:bodyPr wrap="square">
            <a:spAutoFit/>
          </a:bodyPr>
          <a:lstStyle/>
          <a:p>
            <a:r>
              <a:rPr lang="it-IT" dirty="0" smtClean="0"/>
              <a:t>https://www.biodiritto.org/Dossier/La-disciplina-del-fine-vita-in-Italia</a:t>
            </a:r>
            <a:endParaRPr lang="it-IT"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 che punto siamo …</a:t>
            </a:r>
            <a:endParaRPr lang="it-IT" dirty="0"/>
          </a:p>
        </p:txBody>
      </p:sp>
      <p:sp>
        <p:nvSpPr>
          <p:cNvPr id="3" name="Segnaposto contenuto 2"/>
          <p:cNvSpPr>
            <a:spLocks noGrp="1"/>
          </p:cNvSpPr>
          <p:nvPr>
            <p:ph idx="1"/>
          </p:nvPr>
        </p:nvSpPr>
        <p:spPr/>
        <p:txBody>
          <a:bodyPr/>
          <a:lstStyle/>
          <a:p>
            <a:pPr algn="just"/>
            <a:r>
              <a:rPr lang="it-IT" dirty="0" smtClean="0"/>
              <a:t>Abruzzo – la legge sul suicidio medicalmente assistito promossa dall’Associazione Luca </a:t>
            </a:r>
            <a:r>
              <a:rPr lang="it-IT" dirty="0" err="1" smtClean="0"/>
              <a:t>Coscioni</a:t>
            </a:r>
            <a:r>
              <a:rPr lang="it-IT" dirty="0" smtClean="0"/>
              <a:t> è stata ritenuta ammissibile. Ora si attende la valutazione della Commissione competente.</a:t>
            </a:r>
          </a:p>
          <a:p>
            <a:endParaRPr lang="it-IT" dirty="0"/>
          </a:p>
        </p:txBody>
      </p:sp>
      <p:sp>
        <p:nvSpPr>
          <p:cNvPr id="4" name="Rettangolo 3"/>
          <p:cNvSpPr/>
          <p:nvPr/>
        </p:nvSpPr>
        <p:spPr>
          <a:xfrm>
            <a:off x="2928926" y="4675496"/>
            <a:ext cx="3929074" cy="646331"/>
          </a:xfrm>
          <a:prstGeom prst="rect">
            <a:avLst/>
          </a:prstGeom>
        </p:spPr>
        <p:txBody>
          <a:bodyPr wrap="square">
            <a:spAutoFit/>
          </a:bodyPr>
          <a:lstStyle/>
          <a:p>
            <a:r>
              <a:rPr lang="it-IT" dirty="0" smtClean="0"/>
              <a:t>https://www.biodiritto.org/Dossier/La-disciplina-del-fine-vita-in-Italia</a:t>
            </a:r>
            <a:endParaRPr lang="it-IT"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 che punto siamo …</a:t>
            </a:r>
            <a:endParaRPr lang="it-IT" dirty="0"/>
          </a:p>
        </p:txBody>
      </p:sp>
      <p:sp>
        <p:nvSpPr>
          <p:cNvPr id="3" name="Segnaposto contenuto 2"/>
          <p:cNvSpPr>
            <a:spLocks noGrp="1"/>
          </p:cNvSpPr>
          <p:nvPr>
            <p:ph idx="1"/>
          </p:nvPr>
        </p:nvSpPr>
        <p:spPr/>
        <p:txBody>
          <a:bodyPr/>
          <a:lstStyle/>
          <a:p>
            <a:pPr algn="just"/>
            <a:r>
              <a:rPr lang="it-IT" dirty="0" smtClean="0"/>
              <a:t>Lombardia - Il progetto di legge regionale "</a:t>
            </a:r>
            <a:r>
              <a:rPr lang="it-IT" dirty="0" smtClean="0">
                <a:hlinkClick r:id="rId2" tooltip="Link a Procedure e tempi per l'assistenza sanitaria regionale al suicidio medicalmente assistito ai sensi e per effetto della sentenza n. 242/19 della Corte costituzional"/>
              </a:rPr>
              <a:t>Procedure e tempi per l'assistenza sanitaria regionale al suicidio medicalmente assistito ai sensi e per effetto della sentenza n. 242/19 della Corte costituzional</a:t>
            </a:r>
            <a:r>
              <a:rPr lang="it-IT" dirty="0" smtClean="0"/>
              <a:t>e" è stato ritenuto ammissibile dal Consiglio Regionale. Ora si attende il proseguimento dell'iter legislativo con la valutazione della Commissione competente.</a:t>
            </a:r>
          </a:p>
          <a:p>
            <a:endParaRPr lang="it-IT" dirty="0"/>
          </a:p>
        </p:txBody>
      </p:sp>
      <p:sp>
        <p:nvSpPr>
          <p:cNvPr id="4" name="Rettangolo 3"/>
          <p:cNvSpPr/>
          <p:nvPr/>
        </p:nvSpPr>
        <p:spPr>
          <a:xfrm rot="10800000" flipV="1">
            <a:off x="2857488" y="5607859"/>
            <a:ext cx="4000512" cy="646331"/>
          </a:xfrm>
          <a:prstGeom prst="rect">
            <a:avLst/>
          </a:prstGeom>
        </p:spPr>
        <p:txBody>
          <a:bodyPr wrap="square">
            <a:spAutoFit/>
          </a:bodyPr>
          <a:lstStyle/>
          <a:p>
            <a:r>
              <a:rPr lang="it-IT" dirty="0" smtClean="0"/>
              <a:t>https://www.biodiritto.org/Dossier/La-disciplina-del-fine-vita-in-Italia</a:t>
            </a:r>
            <a:endParaRPr lang="it-IT"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
        <p:nvSpPr>
          <p:cNvPr id="1026" name="AutoShape 2" descr="https://mail.google.com/mail/u/0?ui=2&amp;ik=2f1b119f6d&amp;attid=0.1&amp;permmsgid=msg-a:r2478637551372977220&amp;th=18e5b1ce4b0d5e62&amp;view=fimg&amp;fur=ip&amp;sz=s0-l75-ft&amp;attbid=ANGjdJ_rxflI2l7gun8rScsl82KETzv887QQ44rhP8jZ6wfIH6TgzRmS2HrUwXaEuJYcfBSLxqaNJviogb_Povyc1zEnf97lmxQXBsJEM4PDUBsO3O-ZKWuSk19KKC8&amp;disp=emb&amp;realattid=18e5b1c13993c3d1395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27" name="Picture 3" descr="C:\Users\LTTPIO69T19L049A\Desktop\cortecost.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73058" name="Picture 2" descr="Faro nel mare in tempesta ai generativo | Foto Premium"/>
          <p:cNvPicPr>
            <a:picLocks noChangeAspect="1" noChangeArrowheads="1"/>
          </p:cNvPicPr>
          <p:nvPr/>
        </p:nvPicPr>
        <p:blipFill>
          <a:blip r:embed="rId2"/>
          <a:srcRect/>
          <a:stretch>
            <a:fillRect/>
          </a:stretch>
        </p:blipFill>
        <p:spPr bwMode="auto">
          <a:xfrm>
            <a:off x="2000232" y="0"/>
            <a:ext cx="5072098" cy="68580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116632"/>
            <a:ext cx="7532363" cy="1224136"/>
          </a:xfrm>
        </p:spPr>
        <p:txBody>
          <a:bodyPr/>
          <a:lstStyle/>
          <a:p>
            <a:r>
              <a:rPr lang="it-IT" dirty="0"/>
              <a:t>Paradigma </a:t>
            </a:r>
            <a:r>
              <a:rPr lang="it-IT" dirty="0" err="1"/>
              <a:t>indisponibilista</a:t>
            </a:r>
            <a:endParaRPr lang="it-IT" dirty="0"/>
          </a:p>
        </p:txBody>
      </p:sp>
      <p:sp>
        <p:nvSpPr>
          <p:cNvPr id="4" name="Segnaposto contenuto 3"/>
          <p:cNvSpPr>
            <a:spLocks noGrp="1"/>
          </p:cNvSpPr>
          <p:nvPr>
            <p:ph sz="half" idx="1"/>
          </p:nvPr>
        </p:nvSpPr>
        <p:spPr/>
        <p:txBody>
          <a:bodyPr>
            <a:normAutofit/>
          </a:bodyPr>
          <a:lstStyle/>
          <a:p>
            <a:endParaRPr lang="it-IT"/>
          </a:p>
        </p:txBody>
      </p:sp>
      <p:sp>
        <p:nvSpPr>
          <p:cNvPr id="5" name="Segnaposto contenuto 4"/>
          <p:cNvSpPr>
            <a:spLocks noGrp="1"/>
          </p:cNvSpPr>
          <p:nvPr>
            <p:ph sz="half" idx="2"/>
          </p:nvPr>
        </p:nvSpPr>
        <p:spPr/>
        <p:txBody>
          <a:bodyPr>
            <a:normAutofit/>
          </a:bodyPr>
          <a:lstStyle/>
          <a:p>
            <a:r>
              <a:rPr lang="it-IT" dirty="0"/>
              <a:t>Dottrina cattolica  </a:t>
            </a:r>
          </a:p>
          <a:p>
            <a:pPr marL="0" indent="0" algn="just">
              <a:buNone/>
            </a:pPr>
            <a:r>
              <a:rPr lang="it-IT" dirty="0" smtClean="0"/>
              <a:t>Principio </a:t>
            </a:r>
            <a:r>
              <a:rPr lang="it-IT" dirty="0"/>
              <a:t>della </a:t>
            </a:r>
            <a:r>
              <a:rPr lang="it-IT" dirty="0" err="1"/>
              <a:t>inviolabiità</a:t>
            </a:r>
            <a:r>
              <a:rPr lang="it-IT" dirty="0"/>
              <a:t> e indisponibilità della vita e quindi nel rifiuto in relazione al fine vita di ogni forma di </a:t>
            </a:r>
            <a:r>
              <a:rPr lang="it-IT" dirty="0" err="1"/>
              <a:t>autodisposizione</a:t>
            </a:r>
            <a:r>
              <a:rPr lang="it-IT" dirty="0"/>
              <a:t> dell’esistenza umana</a:t>
            </a:r>
          </a:p>
          <a:p>
            <a:endParaRPr lang="it-IT" dirty="0"/>
          </a:p>
        </p:txBody>
      </p:sp>
      <p:pic>
        <p:nvPicPr>
          <p:cNvPr id="6" name="Picture 2" descr="I documenti della Chiesa cattolica"/>
          <p:cNvPicPr>
            <a:picLocks noChangeAspect="1" noChangeArrowheads="1"/>
          </p:cNvPicPr>
          <p:nvPr/>
        </p:nvPicPr>
        <p:blipFill>
          <a:blip r:embed="rId2" cstate="print"/>
          <a:srcRect/>
          <a:stretch>
            <a:fillRect/>
          </a:stretch>
        </p:blipFill>
        <p:spPr bwMode="auto">
          <a:xfrm>
            <a:off x="539552" y="1556792"/>
            <a:ext cx="3571876" cy="4648201"/>
          </a:xfrm>
          <a:prstGeom prst="rect">
            <a:avLst/>
          </a:prstGeom>
          <a:noFill/>
        </p:spPr>
      </p:pic>
    </p:spTree>
    <p:extLst>
      <p:ext uri="{BB962C8B-B14F-4D97-AF65-F5344CB8AC3E}">
        <p14:creationId xmlns="" xmlns:p14="http://schemas.microsoft.com/office/powerpoint/2010/main" val="406378446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42976" y="428605"/>
            <a:ext cx="3714776" cy="714380"/>
          </a:xfrm>
        </p:spPr>
        <p:txBody>
          <a:bodyPr/>
          <a:lstStyle/>
          <a:p>
            <a:r>
              <a:rPr lang="en-US" altLang="en-US" b="1" dirty="0">
                <a:latin typeface="Verdana"/>
              </a:rPr>
              <a:t>I </a:t>
            </a:r>
            <a:r>
              <a:rPr lang="en-US" altLang="en-US" b="1" dirty="0" err="1">
                <a:latin typeface="Verdana"/>
              </a:rPr>
              <a:t>codici</a:t>
            </a:r>
            <a:r>
              <a:rPr lang="en-US" altLang="en-US" b="1" dirty="0">
                <a:latin typeface="Verdana"/>
              </a:rPr>
              <a:t> …</a:t>
            </a:r>
            <a:endParaRPr lang="it-IT" dirty="0"/>
          </a:p>
        </p:txBody>
      </p:sp>
      <p:sp>
        <p:nvSpPr>
          <p:cNvPr id="3" name="Segnaposto contenuto 2"/>
          <p:cNvSpPr>
            <a:spLocks noGrp="1"/>
          </p:cNvSpPr>
          <p:nvPr>
            <p:ph idx="1"/>
          </p:nvPr>
        </p:nvSpPr>
        <p:spPr>
          <a:xfrm>
            <a:off x="142845" y="1643050"/>
            <a:ext cx="5072098" cy="4954600"/>
          </a:xfrm>
        </p:spPr>
        <p:txBody>
          <a:bodyPr/>
          <a:lstStyle/>
          <a:p>
            <a:pPr algn="just">
              <a:buNone/>
            </a:pPr>
            <a:r>
              <a:rPr lang="it-IT" b="1" dirty="0">
                <a:solidFill>
                  <a:schemeClr val="accent1"/>
                </a:solidFill>
              </a:rPr>
              <a:t>  </a:t>
            </a:r>
            <a:r>
              <a:rPr lang="it-IT" b="1" dirty="0"/>
              <a:t>“I codici … rappresentano, infatti, la “carta d’identità” delle varie figure professionali e devono pertanto ispirarne fortemente lo stile di cura e orientarne le decisioni”</a:t>
            </a:r>
          </a:p>
        </p:txBody>
      </p:sp>
      <p:pic>
        <p:nvPicPr>
          <p:cNvPr id="92162" name="Picture 2" descr="Risultati immagini per dolore luciano orsi"/>
          <p:cNvPicPr>
            <a:picLocks noChangeAspect="1" noChangeArrowheads="1"/>
          </p:cNvPicPr>
          <p:nvPr/>
        </p:nvPicPr>
        <p:blipFill>
          <a:blip r:embed="rId2"/>
          <a:srcRect/>
          <a:stretch>
            <a:fillRect/>
          </a:stretch>
        </p:blipFill>
        <p:spPr bwMode="auto">
          <a:xfrm>
            <a:off x="5572132" y="2357430"/>
            <a:ext cx="2857520" cy="4071966"/>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p:cNvSpPr>
            <a:spLocks noGrp="1"/>
          </p:cNvSpPr>
          <p:nvPr>
            <p:ph type="title"/>
          </p:nvPr>
        </p:nvSpPr>
        <p:spPr/>
        <p:txBody>
          <a:bodyPr lIns="91435" tIns="45718" rIns="91435" bIns="45718"/>
          <a:lstStyle/>
          <a:p>
            <a:pPr eaLnBrk="1" hangingPunct="1"/>
            <a:endParaRPr lang="it-IT"/>
          </a:p>
        </p:txBody>
      </p:sp>
      <p:sp>
        <p:nvSpPr>
          <p:cNvPr id="30723" name="Segnaposto contenuto 2"/>
          <p:cNvSpPr>
            <a:spLocks noGrp="1"/>
          </p:cNvSpPr>
          <p:nvPr>
            <p:ph idx="1"/>
          </p:nvPr>
        </p:nvSpPr>
        <p:spPr>
          <a:xfrm>
            <a:off x="1219200" y="3714750"/>
            <a:ext cx="7315200" cy="2000250"/>
          </a:xfrm>
        </p:spPr>
        <p:txBody>
          <a:bodyPr lIns="91435" tIns="45718" rIns="91435" bIns="45718"/>
          <a:lstStyle/>
          <a:p>
            <a:pPr eaLnBrk="1" hangingPunct="1"/>
            <a:endParaRPr lang="it-IT"/>
          </a:p>
        </p:txBody>
      </p:sp>
      <p:pic>
        <p:nvPicPr>
          <p:cNvPr id="30724" name="Picture 5" descr="come fare una foto ritratto"/>
          <p:cNvPicPr>
            <a:picLocks noChangeAspect="1" noChangeArrowheads="1"/>
          </p:cNvPicPr>
          <p:nvPr/>
        </p:nvPicPr>
        <p:blipFill>
          <a:blip r:embed="rId2"/>
          <a:srcRect/>
          <a:stretch>
            <a:fillRect/>
          </a:stretch>
        </p:blipFill>
        <p:spPr bwMode="auto">
          <a:xfrm>
            <a:off x="0" y="0"/>
            <a:ext cx="5715000" cy="3500438"/>
          </a:xfrm>
          <a:prstGeom prst="rect">
            <a:avLst/>
          </a:prstGeom>
          <a:noFill/>
          <a:ln w="9525">
            <a:noFill/>
            <a:miter lim="800000"/>
            <a:headEnd/>
            <a:tailEnd/>
          </a:ln>
        </p:spPr>
      </p:pic>
      <p:pic>
        <p:nvPicPr>
          <p:cNvPr id="30725" name="Picture 7" descr="Risultati immagini per album di famiglia"/>
          <p:cNvPicPr>
            <a:picLocks noChangeAspect="1" noChangeArrowheads="1"/>
          </p:cNvPicPr>
          <p:nvPr/>
        </p:nvPicPr>
        <p:blipFill>
          <a:blip r:embed="rId3"/>
          <a:srcRect/>
          <a:stretch>
            <a:fillRect/>
          </a:stretch>
        </p:blipFill>
        <p:spPr bwMode="auto">
          <a:xfrm>
            <a:off x="0" y="3500438"/>
            <a:ext cx="4572000" cy="3357562"/>
          </a:xfrm>
          <a:prstGeom prst="rect">
            <a:avLst/>
          </a:prstGeom>
          <a:noFill/>
          <a:ln w="9525">
            <a:noFill/>
            <a:miter lim="800000"/>
            <a:headEnd/>
            <a:tailEnd/>
          </a:ln>
        </p:spPr>
      </p:pic>
      <p:pic>
        <p:nvPicPr>
          <p:cNvPr id="30726" name="Picture 2" descr="F:\MUSEI13.jpg"/>
          <p:cNvPicPr>
            <a:picLocks noChangeAspect="1" noChangeArrowheads="1"/>
          </p:cNvPicPr>
          <p:nvPr/>
        </p:nvPicPr>
        <p:blipFill>
          <a:blip r:embed="rId4"/>
          <a:srcRect/>
          <a:stretch>
            <a:fillRect/>
          </a:stretch>
        </p:blipFill>
        <p:spPr bwMode="auto">
          <a:xfrm>
            <a:off x="4500564" y="3500438"/>
            <a:ext cx="4643437" cy="3357562"/>
          </a:xfrm>
          <a:prstGeom prst="rect">
            <a:avLst/>
          </a:prstGeom>
          <a:noFill/>
          <a:ln w="9525">
            <a:noFill/>
            <a:miter lim="800000"/>
            <a:headEnd/>
            <a:tailEnd/>
          </a:ln>
        </p:spPr>
      </p:pic>
      <p:pic>
        <p:nvPicPr>
          <p:cNvPr id="30727" name="Picture 9" descr="Risultati immagini per congressi infermieri anni 70"/>
          <p:cNvPicPr>
            <a:picLocks noChangeAspect="1" noChangeArrowheads="1"/>
          </p:cNvPicPr>
          <p:nvPr/>
        </p:nvPicPr>
        <p:blipFill>
          <a:blip r:embed="rId5"/>
          <a:srcRect/>
          <a:stretch>
            <a:fillRect/>
          </a:stretch>
        </p:blipFill>
        <p:spPr bwMode="auto">
          <a:xfrm>
            <a:off x="5643564" y="0"/>
            <a:ext cx="3500437" cy="3500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srcRect/>
          <a:stretch>
            <a:fillRect/>
          </a:stretch>
        </p:blipFill>
        <p:spPr bwMode="auto">
          <a:xfrm>
            <a:off x="1214414" y="1643050"/>
            <a:ext cx="6313333" cy="4470456"/>
          </a:xfrm>
          <a:prstGeom prst="rect">
            <a:avLst/>
          </a:prstGeom>
          <a:noFill/>
          <a:ln w="9525">
            <a:noFill/>
            <a:miter lim="800000"/>
            <a:headEnd/>
            <a:tailEnd/>
          </a:ln>
          <a:effectLst/>
        </p:spPr>
      </p:pic>
      <p:sp>
        <p:nvSpPr>
          <p:cNvPr id="3" name="Titolo 2"/>
          <p:cNvSpPr>
            <a:spLocks noGrp="1"/>
          </p:cNvSpPr>
          <p:nvPr>
            <p:ph type="title"/>
          </p:nvPr>
        </p:nvSpPr>
        <p:spPr>
          <a:xfrm>
            <a:off x="457647" y="314749"/>
            <a:ext cx="5185923" cy="1102838"/>
          </a:xfrm>
        </p:spPr>
        <p:txBody>
          <a:bodyPr/>
          <a:lstStyle/>
          <a:p>
            <a:r>
              <a:rPr lang="it-IT" dirty="0">
                <a:solidFill>
                  <a:srgbClr val="FF0000"/>
                </a:solidFill>
              </a:rPr>
              <a:t>I codici …</a:t>
            </a:r>
          </a:p>
        </p:txBody>
      </p:sp>
      <p:sp>
        <p:nvSpPr>
          <p:cNvPr id="4" name="Segnaposto contenuto 3"/>
          <p:cNvSpPr>
            <a:spLocks noGrp="1"/>
          </p:cNvSpPr>
          <p:nvPr>
            <p:ph idx="1"/>
          </p:nvPr>
        </p:nvSpPr>
        <p:spPr/>
        <p:txBody>
          <a:bodyPr/>
          <a:lstStyle/>
          <a:p>
            <a:endParaRPr lang="it-IT" dirty="0"/>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214290"/>
            <a:ext cx="7429499" cy="1285884"/>
          </a:xfrm>
        </p:spPr>
        <p:txBody>
          <a:bodyPr/>
          <a:lstStyle/>
          <a:p>
            <a:r>
              <a:rPr lang="it-IT" b="1" dirty="0"/>
              <a:t>Le parole nel </a:t>
            </a:r>
            <a:r>
              <a:rPr lang="it-IT" b="1" dirty="0" err="1"/>
              <a:t>tempo…</a:t>
            </a:r>
            <a:endParaRPr lang="it-IT" b="1" dirty="0"/>
          </a:p>
        </p:txBody>
      </p:sp>
      <p:sp>
        <p:nvSpPr>
          <p:cNvPr id="3" name="Segnaposto contenuto 2"/>
          <p:cNvSpPr>
            <a:spLocks noGrp="1"/>
          </p:cNvSpPr>
          <p:nvPr>
            <p:ph idx="1"/>
          </p:nvPr>
        </p:nvSpPr>
        <p:spPr>
          <a:xfrm>
            <a:off x="457647" y="1428736"/>
            <a:ext cx="7329063" cy="1428760"/>
          </a:xfrm>
        </p:spPr>
        <p:txBody>
          <a:bodyPr/>
          <a:lstStyle/>
          <a:p>
            <a:pPr algn="just">
              <a:buNone/>
            </a:pPr>
            <a:r>
              <a:rPr lang="it-IT" dirty="0"/>
              <a:t>  </a:t>
            </a:r>
            <a:r>
              <a:rPr lang="it-IT" b="1" dirty="0">
                <a:solidFill>
                  <a:srgbClr val="FF0000"/>
                </a:solidFill>
              </a:rPr>
              <a:t>1960 :</a:t>
            </a:r>
            <a:r>
              <a:rPr lang="it-IT" dirty="0"/>
              <a:t> </a:t>
            </a:r>
            <a:r>
              <a:rPr lang="it-IT" b="1" dirty="0">
                <a:solidFill>
                  <a:srgbClr val="002060"/>
                </a:solidFill>
              </a:rPr>
              <a:t>Servizio della persona umana – sollievo della sofferenza – Proteggono il malato -  </a:t>
            </a:r>
          </a:p>
        </p:txBody>
      </p:sp>
      <p:pic>
        <p:nvPicPr>
          <p:cNvPr id="4" name="Immagine 3" descr="Immagine storica.jpg"/>
          <p:cNvPicPr>
            <a:picLocks noChangeAspect="1"/>
          </p:cNvPicPr>
          <p:nvPr/>
        </p:nvPicPr>
        <p:blipFill>
          <a:blip r:embed="rId2"/>
          <a:stretch>
            <a:fillRect/>
          </a:stretch>
        </p:blipFill>
        <p:spPr>
          <a:xfrm>
            <a:off x="1428728" y="2928934"/>
            <a:ext cx="5500726" cy="3495975"/>
          </a:xfrm>
          <a:prstGeom prst="rect">
            <a:avLst/>
          </a:prstGeom>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285728"/>
            <a:ext cx="6716335" cy="1071570"/>
          </a:xfrm>
        </p:spPr>
        <p:txBody>
          <a:bodyPr/>
          <a:lstStyle/>
          <a:p>
            <a:r>
              <a:rPr lang="it-IT" b="1" dirty="0"/>
              <a:t>Le parole nel tempo …</a:t>
            </a:r>
            <a:endParaRPr lang="it-IT" dirty="0"/>
          </a:p>
        </p:txBody>
      </p:sp>
      <p:sp>
        <p:nvSpPr>
          <p:cNvPr id="3" name="Segnaposto contenuto 2"/>
          <p:cNvSpPr>
            <a:spLocks noGrp="1"/>
          </p:cNvSpPr>
          <p:nvPr>
            <p:ph idx="1"/>
          </p:nvPr>
        </p:nvSpPr>
        <p:spPr>
          <a:xfrm>
            <a:off x="1" y="1428736"/>
            <a:ext cx="6929453" cy="2703482"/>
          </a:xfrm>
        </p:spPr>
        <p:txBody>
          <a:bodyPr>
            <a:normAutofit lnSpcReduction="10000"/>
          </a:bodyPr>
          <a:lstStyle/>
          <a:p>
            <a:pPr algn="just">
              <a:buNone/>
            </a:pPr>
            <a:r>
              <a:rPr lang="it-IT" b="1" dirty="0">
                <a:solidFill>
                  <a:srgbClr val="FF0000"/>
                </a:solidFill>
              </a:rPr>
              <a:t>  </a:t>
            </a:r>
            <a:r>
              <a:rPr lang="it-IT" sz="2500" b="1" dirty="0">
                <a:solidFill>
                  <a:srgbClr val="FF0000"/>
                </a:solidFill>
              </a:rPr>
              <a:t>1977:</a:t>
            </a:r>
            <a:r>
              <a:rPr lang="it-IT" sz="2500" b="1" dirty="0"/>
              <a:t> E’ al servizio della vita dell’uomo </a:t>
            </a:r>
            <a:r>
              <a:rPr lang="it-IT" sz="2500" b="1" dirty="0">
                <a:solidFill>
                  <a:srgbClr val="002060"/>
                </a:solidFill>
              </a:rPr>
              <a:t>– sopportare la sofferenza -  affrontare l’idea della morte – qualificare e aggiornare la sua formazione in rapporto allo sviluppo scientifico – tecnologico – afferma e difende il suo diritto all’obiezione di coscienza .  </a:t>
            </a:r>
          </a:p>
        </p:txBody>
      </p:sp>
      <p:pic>
        <p:nvPicPr>
          <p:cNvPr id="4" name="Immagine 3" descr="Immagine storica 2.jpg"/>
          <p:cNvPicPr>
            <a:picLocks noChangeAspect="1"/>
          </p:cNvPicPr>
          <p:nvPr/>
        </p:nvPicPr>
        <p:blipFill>
          <a:blip r:embed="rId2"/>
          <a:stretch>
            <a:fillRect/>
          </a:stretch>
        </p:blipFill>
        <p:spPr>
          <a:xfrm>
            <a:off x="4286248" y="3714752"/>
            <a:ext cx="3869926" cy="3000372"/>
          </a:xfrm>
          <a:prstGeom prst="rect">
            <a:avLst/>
          </a:prstGeom>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285728"/>
            <a:ext cx="7429499" cy="1000132"/>
          </a:xfrm>
        </p:spPr>
        <p:txBody>
          <a:bodyPr/>
          <a:lstStyle/>
          <a:p>
            <a:r>
              <a:rPr lang="it-IT" b="1" dirty="0"/>
              <a:t>Le parole nel </a:t>
            </a:r>
            <a:r>
              <a:rPr lang="it-IT" b="1" dirty="0" err="1"/>
              <a:t>tempo…</a:t>
            </a:r>
            <a:endParaRPr lang="it-IT" dirty="0"/>
          </a:p>
        </p:txBody>
      </p:sp>
      <p:sp>
        <p:nvSpPr>
          <p:cNvPr id="3" name="Segnaposto contenuto 2"/>
          <p:cNvSpPr>
            <a:spLocks noGrp="1"/>
          </p:cNvSpPr>
          <p:nvPr>
            <p:ph idx="1"/>
          </p:nvPr>
        </p:nvSpPr>
        <p:spPr>
          <a:xfrm>
            <a:off x="142845" y="1428736"/>
            <a:ext cx="6929486" cy="2552793"/>
          </a:xfrm>
        </p:spPr>
        <p:txBody>
          <a:bodyPr>
            <a:normAutofit fontScale="92500"/>
          </a:bodyPr>
          <a:lstStyle/>
          <a:p>
            <a:pPr algn="just">
              <a:buNone/>
            </a:pPr>
            <a:r>
              <a:rPr lang="it-IT" b="1" dirty="0">
                <a:solidFill>
                  <a:srgbClr val="FF0000"/>
                </a:solidFill>
              </a:rPr>
              <a:t>  </a:t>
            </a:r>
            <a:r>
              <a:rPr lang="it-IT" sz="2200" b="1" dirty="0">
                <a:solidFill>
                  <a:srgbClr val="FF0000"/>
                </a:solidFill>
              </a:rPr>
              <a:t>1999 :</a:t>
            </a:r>
            <a:r>
              <a:rPr lang="it-IT" sz="2200" dirty="0"/>
              <a:t> </a:t>
            </a:r>
            <a:r>
              <a:rPr lang="it-IT" sz="2200" b="1" dirty="0">
                <a:solidFill>
                  <a:srgbClr val="002060"/>
                </a:solidFill>
              </a:rPr>
              <a:t>1.2. L'assistenza infermieristica è servizio alla persona - si avvale del diritto all'obiezione di coscienza - fonda il proprio operato su conoscenze validate e aggiornate - assiste la persona, qualunque sia la sua condizione clinica e fino al termine della vita, riconoscendo l'importanza del conforto ambientale, fisico, psicologico, relazionale, spirituale </a:t>
            </a:r>
          </a:p>
        </p:txBody>
      </p:sp>
      <p:pic>
        <p:nvPicPr>
          <p:cNvPr id="49154" name="Picture 2" descr="Risultati immagini per infermieri anni 90"/>
          <p:cNvPicPr>
            <a:picLocks noChangeAspect="1" noChangeArrowheads="1"/>
          </p:cNvPicPr>
          <p:nvPr/>
        </p:nvPicPr>
        <p:blipFill>
          <a:blip r:embed="rId2"/>
          <a:srcRect/>
          <a:stretch>
            <a:fillRect/>
          </a:stretch>
        </p:blipFill>
        <p:spPr bwMode="auto">
          <a:xfrm>
            <a:off x="3143240" y="4214818"/>
            <a:ext cx="4733064" cy="2214578"/>
          </a:xfrm>
          <a:prstGeom prst="rect">
            <a:avLst/>
          </a:prstGeom>
          <a:noFill/>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285728"/>
            <a:ext cx="7429499" cy="1071570"/>
          </a:xfrm>
        </p:spPr>
        <p:txBody>
          <a:bodyPr/>
          <a:lstStyle/>
          <a:p>
            <a:r>
              <a:rPr lang="it-IT" b="1" dirty="0"/>
              <a:t>Le parole nel </a:t>
            </a:r>
            <a:r>
              <a:rPr lang="it-IT" b="1" dirty="0" err="1"/>
              <a:t>tempo…</a:t>
            </a:r>
            <a:endParaRPr lang="it-IT" dirty="0"/>
          </a:p>
        </p:txBody>
      </p:sp>
      <p:sp>
        <p:nvSpPr>
          <p:cNvPr id="3" name="Segnaposto contenuto 2"/>
          <p:cNvSpPr>
            <a:spLocks noGrp="1"/>
          </p:cNvSpPr>
          <p:nvPr>
            <p:ph idx="1"/>
          </p:nvPr>
        </p:nvSpPr>
        <p:spPr>
          <a:xfrm>
            <a:off x="214282" y="1357298"/>
            <a:ext cx="6858048" cy="5383227"/>
          </a:xfrm>
        </p:spPr>
        <p:txBody>
          <a:bodyPr/>
          <a:lstStyle/>
          <a:p>
            <a:pPr algn="just">
              <a:buNone/>
            </a:pPr>
            <a:r>
              <a:rPr lang="it-IT" dirty="0"/>
              <a:t>  </a:t>
            </a:r>
            <a:r>
              <a:rPr lang="it-IT" sz="2200" b="1" dirty="0">
                <a:solidFill>
                  <a:srgbClr val="FF0000"/>
                </a:solidFill>
              </a:rPr>
              <a:t>1999 </a:t>
            </a:r>
            <a:r>
              <a:rPr lang="it-IT" sz="2200" b="1" dirty="0">
                <a:solidFill>
                  <a:srgbClr val="002060"/>
                </a:solidFill>
              </a:rPr>
              <a:t>: tutela il diritto a porre dei limiti ad eccessi diagnostici e terapeutici non coerenti con la concezione di qualità della vita dell'assistito - sostiene i familiari dell'assistito, in particolare nel momento della perdita e nella elaborazione del lutto - non partecipa a trattamenti finalizzati a provocare la morte dell'assistito, sia che la richiesta provenga dall'interessato, dai familiari o da altri.</a:t>
            </a:r>
          </a:p>
          <a:p>
            <a:pPr>
              <a:buNone/>
            </a:pPr>
            <a:endParaRPr lang="it-IT" dirty="0">
              <a:solidFill>
                <a:srgbClr val="002060"/>
              </a:solidFill>
            </a:endParaRPr>
          </a:p>
          <a:p>
            <a:pPr>
              <a:buNone/>
            </a:pPr>
            <a:endParaRPr lang="it-IT" dirty="0"/>
          </a:p>
        </p:txBody>
      </p:sp>
      <p:pic>
        <p:nvPicPr>
          <p:cNvPr id="48130" name="Picture 2" descr="Risultati immagini per infermieri anni 90"/>
          <p:cNvPicPr>
            <a:picLocks noChangeAspect="1" noChangeArrowheads="1"/>
          </p:cNvPicPr>
          <p:nvPr/>
        </p:nvPicPr>
        <p:blipFill>
          <a:blip r:embed="rId2"/>
          <a:srcRect/>
          <a:stretch>
            <a:fillRect/>
          </a:stretch>
        </p:blipFill>
        <p:spPr bwMode="auto">
          <a:xfrm>
            <a:off x="3143240" y="4714884"/>
            <a:ext cx="3739301" cy="2004451"/>
          </a:xfrm>
          <a:prstGeom prst="rect">
            <a:avLst/>
          </a:prstGeom>
          <a:noFill/>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6061" y="285728"/>
            <a:ext cx="7429499" cy="1143008"/>
          </a:xfrm>
        </p:spPr>
        <p:txBody>
          <a:bodyPr/>
          <a:lstStyle/>
          <a:p>
            <a:r>
              <a:rPr lang="it-IT" b="1" dirty="0"/>
              <a:t>Le parole nel </a:t>
            </a:r>
            <a:r>
              <a:rPr lang="it-IT" b="1" dirty="0" err="1"/>
              <a:t>tempo…</a:t>
            </a:r>
            <a:endParaRPr lang="it-IT" dirty="0"/>
          </a:p>
        </p:txBody>
      </p:sp>
      <p:sp>
        <p:nvSpPr>
          <p:cNvPr id="3" name="Segnaposto contenuto 2"/>
          <p:cNvSpPr>
            <a:spLocks noGrp="1"/>
          </p:cNvSpPr>
          <p:nvPr>
            <p:ph idx="1"/>
          </p:nvPr>
        </p:nvSpPr>
        <p:spPr>
          <a:xfrm>
            <a:off x="785786" y="1285860"/>
            <a:ext cx="7500990" cy="3650036"/>
          </a:xfrm>
        </p:spPr>
        <p:txBody>
          <a:bodyPr>
            <a:normAutofit/>
          </a:bodyPr>
          <a:lstStyle/>
          <a:p>
            <a:pPr algn="just">
              <a:buNone/>
            </a:pPr>
            <a:r>
              <a:rPr lang="it-IT" b="1" dirty="0">
                <a:solidFill>
                  <a:srgbClr val="FF0000"/>
                </a:solidFill>
              </a:rPr>
              <a:t>  </a:t>
            </a:r>
            <a:r>
              <a:rPr lang="it-IT" sz="2200" b="1" dirty="0">
                <a:solidFill>
                  <a:srgbClr val="FF0000"/>
                </a:solidFill>
              </a:rPr>
              <a:t>2009: </a:t>
            </a:r>
            <a:r>
              <a:rPr lang="it-IT" sz="2200" b="1" dirty="0">
                <a:solidFill>
                  <a:srgbClr val="002060"/>
                </a:solidFill>
              </a:rPr>
              <a:t>servizio alla persona,alla famiglia e alla </a:t>
            </a:r>
            <a:r>
              <a:rPr lang="it-IT" sz="2200" b="1" dirty="0" err="1">
                <a:solidFill>
                  <a:srgbClr val="002060"/>
                </a:solidFill>
              </a:rPr>
              <a:t>collettivita’</a:t>
            </a:r>
            <a:r>
              <a:rPr lang="it-IT" sz="2200" b="1" dirty="0">
                <a:solidFill>
                  <a:srgbClr val="002060"/>
                </a:solidFill>
              </a:rPr>
              <a:t>- valori etici, religiosi e culturali - si avvale della clausola di coscienza – riconoscendo l’importanza della </a:t>
            </a:r>
            <a:r>
              <a:rPr lang="it-IT" sz="2200" b="1" dirty="0" err="1">
                <a:solidFill>
                  <a:srgbClr val="002060"/>
                </a:solidFill>
              </a:rPr>
              <a:t>palliazione</a:t>
            </a:r>
            <a:r>
              <a:rPr lang="it-IT" sz="2200" b="1" dirty="0">
                <a:solidFill>
                  <a:srgbClr val="002060"/>
                </a:solidFill>
              </a:rPr>
              <a:t> e del conforto ambientale, fisico, psicologico, relazionale, spirituale - porre dei limiti agli interventi che non siano proporzionati alla sua condizione clinica e coerenti con la concezione da lui espressa della </a:t>
            </a:r>
            <a:r>
              <a:rPr lang="it-IT" sz="2200" b="1" dirty="0" err="1">
                <a:solidFill>
                  <a:srgbClr val="002060"/>
                </a:solidFill>
              </a:rPr>
              <a:t>qualita’</a:t>
            </a:r>
            <a:r>
              <a:rPr lang="it-IT" sz="2200" b="1" dirty="0">
                <a:solidFill>
                  <a:srgbClr val="002060"/>
                </a:solidFill>
              </a:rPr>
              <a:t> di vita.</a:t>
            </a:r>
          </a:p>
        </p:txBody>
      </p:sp>
      <p:pic>
        <p:nvPicPr>
          <p:cNvPr id="52226" name="Picture 2" descr="Risultati immagini per infermieri anni 90"/>
          <p:cNvPicPr>
            <a:picLocks noChangeAspect="1" noChangeArrowheads="1"/>
          </p:cNvPicPr>
          <p:nvPr/>
        </p:nvPicPr>
        <p:blipFill>
          <a:blip r:embed="rId2"/>
          <a:srcRect/>
          <a:stretch>
            <a:fillRect/>
          </a:stretch>
        </p:blipFill>
        <p:spPr bwMode="auto">
          <a:xfrm>
            <a:off x="3071802" y="4462595"/>
            <a:ext cx="4152305" cy="2395405"/>
          </a:xfrm>
          <a:prstGeom prst="rect">
            <a:avLst/>
          </a:prstGeom>
          <a:noFill/>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597" y="214290"/>
            <a:ext cx="7856964" cy="1285884"/>
          </a:xfrm>
        </p:spPr>
        <p:txBody>
          <a:bodyPr/>
          <a:lstStyle/>
          <a:p>
            <a:r>
              <a:rPr lang="it-IT" b="1" dirty="0"/>
              <a:t>Le parole nel </a:t>
            </a:r>
            <a:r>
              <a:rPr lang="it-IT" b="1" dirty="0" err="1"/>
              <a:t>tempo…</a:t>
            </a:r>
            <a:endParaRPr lang="it-IT" dirty="0"/>
          </a:p>
        </p:txBody>
      </p:sp>
      <p:sp>
        <p:nvSpPr>
          <p:cNvPr id="3" name="Segnaposto contenuto 2"/>
          <p:cNvSpPr>
            <a:spLocks noGrp="1"/>
          </p:cNvSpPr>
          <p:nvPr>
            <p:ph idx="1"/>
          </p:nvPr>
        </p:nvSpPr>
        <p:spPr>
          <a:xfrm>
            <a:off x="714348" y="1214422"/>
            <a:ext cx="7358114" cy="3570785"/>
          </a:xfrm>
        </p:spPr>
        <p:txBody>
          <a:bodyPr>
            <a:normAutofit/>
          </a:bodyPr>
          <a:lstStyle/>
          <a:p>
            <a:pPr algn="just">
              <a:buNone/>
            </a:pPr>
            <a:r>
              <a:rPr lang="it-IT" dirty="0"/>
              <a:t>  </a:t>
            </a:r>
            <a:r>
              <a:rPr lang="it-IT" sz="2200" b="1" dirty="0">
                <a:solidFill>
                  <a:srgbClr val="FF0000"/>
                </a:solidFill>
              </a:rPr>
              <a:t>2009: </a:t>
            </a:r>
            <a:r>
              <a:rPr lang="it-IT" sz="2200" b="1" dirty="0">
                <a:solidFill>
                  <a:srgbClr val="002060"/>
                </a:solidFill>
              </a:rPr>
              <a:t>tiene conto di quanto da lui chiaramente espresso in precedenza e documentato - non attua e non partecipa a interventi finalizzati a provocare la morte, anche se la richiesta proviene dall’assistito – in particolare nella evoluzione terminale della malattia e nel momento della perdita e della elaborazione del lutto - </a:t>
            </a:r>
          </a:p>
        </p:txBody>
      </p:sp>
      <p:pic>
        <p:nvPicPr>
          <p:cNvPr id="53250" name="Picture 2" descr="Risultati immagini per infermieri anni 90"/>
          <p:cNvPicPr>
            <a:picLocks noChangeAspect="1" noChangeArrowheads="1"/>
          </p:cNvPicPr>
          <p:nvPr/>
        </p:nvPicPr>
        <p:blipFill>
          <a:blip r:embed="rId2"/>
          <a:srcRect/>
          <a:stretch>
            <a:fillRect/>
          </a:stretch>
        </p:blipFill>
        <p:spPr bwMode="auto">
          <a:xfrm>
            <a:off x="2500298" y="4000480"/>
            <a:ext cx="4786346" cy="2857520"/>
          </a:xfrm>
          <a:prstGeom prst="rect">
            <a:avLst/>
          </a:prstGeom>
          <a:noFill/>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2845" y="142852"/>
            <a:ext cx="7429551" cy="1143009"/>
          </a:xfrm>
        </p:spPr>
        <p:txBody>
          <a:bodyPr>
            <a:normAutofit fontScale="90000"/>
          </a:bodyPr>
          <a:lstStyle/>
          <a:p>
            <a:r>
              <a:rPr lang="it-IT" sz="2800" dirty="0">
                <a:solidFill>
                  <a:srgbClr val="800F00"/>
                </a:solidFill>
                <a:latin typeface="Antique Olive CompactPS" pitchFamily="34" charset="0"/>
              </a:rPr>
              <a:t>Codice di Deontologia delle Professioni Infermieristiche 2019</a:t>
            </a:r>
          </a:p>
        </p:txBody>
      </p:sp>
      <p:sp>
        <p:nvSpPr>
          <p:cNvPr id="3" name="Segnaposto contenuto 2"/>
          <p:cNvSpPr>
            <a:spLocks noGrp="1"/>
          </p:cNvSpPr>
          <p:nvPr>
            <p:ph idx="1"/>
          </p:nvPr>
        </p:nvSpPr>
        <p:spPr>
          <a:xfrm>
            <a:off x="285720" y="1714489"/>
            <a:ext cx="7429552" cy="357189"/>
          </a:xfrm>
        </p:spPr>
        <p:txBody>
          <a:bodyPr>
            <a:normAutofit fontScale="70000" lnSpcReduction="20000"/>
          </a:bodyPr>
          <a:lstStyle/>
          <a:p>
            <a:endParaRPr lang="it-IT" dirty="0"/>
          </a:p>
        </p:txBody>
      </p:sp>
      <p:pic>
        <p:nvPicPr>
          <p:cNvPr id="90114" name="Picture 2" descr="Risultati immagini per codice deontologico 2019"/>
          <p:cNvPicPr>
            <a:picLocks noChangeAspect="1" noChangeArrowheads="1"/>
          </p:cNvPicPr>
          <p:nvPr/>
        </p:nvPicPr>
        <p:blipFill>
          <a:blip r:embed="rId2"/>
          <a:srcRect/>
          <a:stretch>
            <a:fillRect/>
          </a:stretch>
        </p:blipFill>
        <p:spPr bwMode="auto">
          <a:xfrm>
            <a:off x="214282" y="1571612"/>
            <a:ext cx="7358083" cy="5286388"/>
          </a:xfrm>
          <a:prstGeom prst="rect">
            <a:avLst/>
          </a:prstGeom>
          <a:noFill/>
        </p:spPr>
      </p:pic>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goli">
  <a:themeElements>
    <a:clrScheme name="Angoli">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oli">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ol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3.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ircuito">
  <a:themeElements>
    <a:clrScheme name="Circuito">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o">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o">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 xmlns:thm15="http://schemas.microsoft.com/office/thememl/2012/main" name="Circuit" id="{0AC2F7E7-15F5-431C-B2A2-456FE929F56C}" vid="{0911B802-464C-4241-8DD9-B60FF88E379F}"/>
    </a:ext>
  </a:ext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2783</TotalTime>
  <Words>3390</Words>
  <Application>Microsoft Office PowerPoint</Application>
  <PresentationFormat>Presentazione su schermo (4:3)</PresentationFormat>
  <Paragraphs>254</Paragraphs>
  <Slides>114</Slides>
  <Notes>4</Notes>
  <HiddenSlides>0</HiddenSlides>
  <MMClips>0</MMClips>
  <ScaleCrop>false</ScaleCrop>
  <HeadingPairs>
    <vt:vector size="4" baseType="variant">
      <vt:variant>
        <vt:lpstr>Tema</vt:lpstr>
      </vt:variant>
      <vt:variant>
        <vt:i4>4</vt:i4>
      </vt:variant>
      <vt:variant>
        <vt:lpstr>Titoli diapositive</vt:lpstr>
      </vt:variant>
      <vt:variant>
        <vt:i4>114</vt:i4>
      </vt:variant>
    </vt:vector>
  </HeadingPairs>
  <TitlesOfParts>
    <vt:vector size="118" baseType="lpstr">
      <vt:lpstr>Tema di Office</vt:lpstr>
      <vt:lpstr>Angoli</vt:lpstr>
      <vt:lpstr>1_Tema di Office</vt:lpstr>
      <vt:lpstr>Circuito</vt:lpstr>
      <vt:lpstr>Norme, codici e altre considerazioni …</vt:lpstr>
      <vt:lpstr>          A chi appartiene la vita                                  di ciascuno ?  </vt:lpstr>
      <vt:lpstr>Paradigma secondo Kuhn</vt:lpstr>
      <vt:lpstr>Due paradigmi contrapposti</vt:lpstr>
      <vt:lpstr>    Ossia …</vt:lpstr>
      <vt:lpstr>  Problematiche emergenti</vt:lpstr>
      <vt:lpstr>Punto dirimente….</vt:lpstr>
      <vt:lpstr> Punto cruciale:      Non COME vivere, ma SE vivere </vt:lpstr>
      <vt:lpstr>Paradigma indisponibilista</vt:lpstr>
      <vt:lpstr>Le voci….</vt:lpstr>
      <vt:lpstr>Le voci …</vt:lpstr>
      <vt:lpstr>Paradigma disponibilista</vt:lpstr>
      <vt:lpstr>    Le storie … </vt:lpstr>
      <vt:lpstr>  Le storie …</vt:lpstr>
      <vt:lpstr>Le storie … </vt:lpstr>
      <vt:lpstr>Le storie … </vt:lpstr>
      <vt:lpstr>Le storie …</vt:lpstr>
      <vt:lpstr>Le storie ….</vt:lpstr>
      <vt:lpstr>Le voci …. </vt:lpstr>
      <vt:lpstr>Le storie ….</vt:lpstr>
      <vt:lpstr>La vicenda giudiziaria ….</vt:lpstr>
      <vt:lpstr>Diapositiva 22</vt:lpstr>
      <vt:lpstr>La vicenda giudiziaria …. </vt:lpstr>
      <vt:lpstr>Processo Cappato</vt:lpstr>
      <vt:lpstr>Processo Cappato</vt:lpstr>
      <vt:lpstr>La decisione della consulta</vt:lpstr>
      <vt:lpstr>Diapositiva 27</vt:lpstr>
      <vt:lpstr>Tornando in corte d’appello</vt:lpstr>
      <vt:lpstr>Corte Costituzionale Tedesca</vt:lpstr>
      <vt:lpstr>Corte Costituzionale Tedesca</vt:lpstr>
      <vt:lpstr>Partecipare alle scelte di vita ?</vt:lpstr>
      <vt:lpstr>Necessariamente … </vt:lpstr>
      <vt:lpstr>Diapositiva 33</vt:lpstr>
      <vt:lpstr>    Ma prima ???</vt:lpstr>
      <vt:lpstr>Legge 219/2017</vt:lpstr>
      <vt:lpstr>    </vt:lpstr>
      <vt:lpstr>Il percorso … </vt:lpstr>
      <vt:lpstr>Diapositiva 38</vt:lpstr>
      <vt:lpstr>2009</vt:lpstr>
      <vt:lpstr>La reazione ….</vt:lpstr>
      <vt:lpstr>2017 …</vt:lpstr>
      <vt:lpstr>2020</vt:lpstr>
      <vt:lpstr>Una svolta storica ….</vt:lpstr>
      <vt:lpstr>Diapositiva 44</vt:lpstr>
      <vt:lpstr>Diapositiva 45</vt:lpstr>
      <vt:lpstr>Alle origini … </vt:lpstr>
      <vt:lpstr>Alle origini … </vt:lpstr>
      <vt:lpstr>Diapositiva 48</vt:lpstr>
      <vt:lpstr>Sentenza Massimo (Cassazione Penale -V sezione - 21 aprile 1992)</vt:lpstr>
      <vt:lpstr>Alle origini … </vt:lpstr>
      <vt:lpstr>Convenzione di Oviedo … </vt:lpstr>
      <vt:lpstr>ARTICOLO 8 – SITUAZIONI D’URGENZA </vt:lpstr>
      <vt:lpstr>Convenzione di Oviedo … </vt:lpstr>
      <vt:lpstr>La norma !</vt:lpstr>
      <vt:lpstr>Diapositiva 55</vt:lpstr>
      <vt:lpstr>  Art. 1 – comma 1 </vt:lpstr>
      <vt:lpstr>Art. 1 – comma 2</vt:lpstr>
      <vt:lpstr>Art. 1 – comma 3</vt:lpstr>
      <vt:lpstr>Art. 1 – comma 4</vt:lpstr>
      <vt:lpstr>Art. 1 – comma 5</vt:lpstr>
      <vt:lpstr>Art. 1 – comma 6</vt:lpstr>
      <vt:lpstr>Art. 1 – comma 7</vt:lpstr>
      <vt:lpstr>Art. 1 – comma  8</vt:lpstr>
      <vt:lpstr>art. 2 – comma 1</vt:lpstr>
      <vt:lpstr>Art. 2 – comma 2 – comma 3</vt:lpstr>
      <vt:lpstr>Art. 3 – comma 1 - 2</vt:lpstr>
      <vt:lpstr>Art. 3 – comma 3 - 4</vt:lpstr>
      <vt:lpstr>Art. 3 – comma 5</vt:lpstr>
      <vt:lpstr>Art. 4 – comma 1</vt:lpstr>
      <vt:lpstr>Art. 4 – comma 2 – 3 - 4</vt:lpstr>
      <vt:lpstr>Art. 4 – comma 5</vt:lpstr>
      <vt:lpstr>Art. 4 – comma 6</vt:lpstr>
      <vt:lpstr>Art. 4 – comma 7- 8</vt:lpstr>
      <vt:lpstr>Art. 5 – comma 1 - 2</vt:lpstr>
      <vt:lpstr>Art. 5 – comma 3 – 4 - 5</vt:lpstr>
      <vt:lpstr>Art. 6 – 7 - 8</vt:lpstr>
      <vt:lpstr>Diapositiva 77</vt:lpstr>
      <vt:lpstr>Diapositiva 78</vt:lpstr>
      <vt:lpstr>Diapositiva 79</vt:lpstr>
      <vt:lpstr>A che punto siamo …</vt:lpstr>
      <vt:lpstr>Puglia …. </vt:lpstr>
      <vt:lpstr>A che punto siamo …</vt:lpstr>
      <vt:lpstr>A che punto siamo …</vt:lpstr>
      <vt:lpstr>A che punto siamo …</vt:lpstr>
      <vt:lpstr>A che punto siamo …</vt:lpstr>
      <vt:lpstr>A che punto siamo …</vt:lpstr>
      <vt:lpstr>A che punto siamo …</vt:lpstr>
      <vt:lpstr>Diapositiva 88</vt:lpstr>
      <vt:lpstr>Diapositiva 89</vt:lpstr>
      <vt:lpstr>I codici …</vt:lpstr>
      <vt:lpstr>Diapositiva 91</vt:lpstr>
      <vt:lpstr>I codici …</vt:lpstr>
      <vt:lpstr>Le parole nel tempo…</vt:lpstr>
      <vt:lpstr>Le parole nel tempo …</vt:lpstr>
      <vt:lpstr>Le parole nel tempo…</vt:lpstr>
      <vt:lpstr>Le parole nel tempo…</vt:lpstr>
      <vt:lpstr>Le parole nel tempo…</vt:lpstr>
      <vt:lpstr>Le parole nel tempo…</vt:lpstr>
      <vt:lpstr>Codice di Deontologia delle Professioni Infermieristiche 2019</vt:lpstr>
      <vt:lpstr>Diapositiva 100</vt:lpstr>
      <vt:lpstr>Diapositiva 101</vt:lpstr>
      <vt:lpstr>Art. 4 – Relazione di cura</vt:lpstr>
      <vt:lpstr>Diapositiva 103</vt:lpstr>
      <vt:lpstr>Stesura definitiva ??????</vt:lpstr>
      <vt:lpstr>In zona Cesarini …</vt:lpstr>
      <vt:lpstr>Art. 18 – Dolore</vt:lpstr>
      <vt:lpstr>Art. 23 – Volontà del minore</vt:lpstr>
      <vt:lpstr>Art. 24 – Cura nel fine vita</vt:lpstr>
      <vt:lpstr>Art. 25 – Volontà di limite agli interventi</vt:lpstr>
      <vt:lpstr>      Ad – sistere e Advocacy</vt:lpstr>
      <vt:lpstr>  Nell’andare dall’altra parte … </vt:lpstr>
      <vt:lpstr>Diapositiva 112</vt:lpstr>
      <vt:lpstr>Diapositiva 113</vt:lpstr>
      <vt:lpstr>Diapositiva 114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PIO LATTARULO</dc:creator>
  <cp:lastModifiedBy>LTTPIO69T19L049A</cp:lastModifiedBy>
  <cp:revision>91</cp:revision>
  <dcterms:created xsi:type="dcterms:W3CDTF">2024-02-20T15:23:07Z</dcterms:created>
  <dcterms:modified xsi:type="dcterms:W3CDTF">2024-03-20T13:27:21Z</dcterms:modified>
</cp:coreProperties>
</file>