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75"/>
  </p:notesMasterIdLst>
  <p:handoutMasterIdLst>
    <p:handoutMasterId r:id="rId76"/>
  </p:handoutMasterIdLst>
  <p:sldIdLst>
    <p:sldId id="304" r:id="rId3"/>
    <p:sldId id="322" r:id="rId4"/>
    <p:sldId id="435" r:id="rId5"/>
    <p:sldId id="366" r:id="rId6"/>
    <p:sldId id="328" r:id="rId7"/>
    <p:sldId id="361" r:id="rId8"/>
    <p:sldId id="329" r:id="rId9"/>
    <p:sldId id="330" r:id="rId10"/>
    <p:sldId id="439" r:id="rId11"/>
    <p:sldId id="440" r:id="rId12"/>
    <p:sldId id="259" r:id="rId13"/>
    <p:sldId id="331" r:id="rId14"/>
    <p:sldId id="362" r:id="rId15"/>
    <p:sldId id="332" r:id="rId16"/>
    <p:sldId id="333" r:id="rId17"/>
    <p:sldId id="334" r:id="rId18"/>
    <p:sldId id="380" r:id="rId19"/>
    <p:sldId id="376" r:id="rId20"/>
    <p:sldId id="384" r:id="rId21"/>
    <p:sldId id="385" r:id="rId22"/>
    <p:sldId id="386" r:id="rId23"/>
    <p:sldId id="258" r:id="rId24"/>
    <p:sldId id="387" r:id="rId25"/>
    <p:sldId id="389" r:id="rId26"/>
    <p:sldId id="372" r:id="rId27"/>
    <p:sldId id="403" r:id="rId28"/>
    <p:sldId id="337" r:id="rId29"/>
    <p:sldId id="346" r:id="rId30"/>
    <p:sldId id="359" r:id="rId31"/>
    <p:sldId id="347" r:id="rId32"/>
    <p:sldId id="356" r:id="rId33"/>
    <p:sldId id="339" r:id="rId34"/>
    <p:sldId id="340" r:id="rId35"/>
    <p:sldId id="270" r:id="rId36"/>
    <p:sldId id="274" r:id="rId37"/>
    <p:sldId id="436" r:id="rId38"/>
    <p:sldId id="343" r:id="rId39"/>
    <p:sldId id="348" r:id="rId40"/>
    <p:sldId id="341" r:id="rId41"/>
    <p:sldId id="360" r:id="rId42"/>
    <p:sldId id="358" r:id="rId43"/>
    <p:sldId id="351" r:id="rId44"/>
    <p:sldId id="352" r:id="rId45"/>
    <p:sldId id="344" r:id="rId46"/>
    <p:sldId id="414" r:id="rId47"/>
    <p:sldId id="395" r:id="rId48"/>
    <p:sldId id="397" r:id="rId49"/>
    <p:sldId id="398" r:id="rId50"/>
    <p:sldId id="363" r:id="rId51"/>
    <p:sldId id="353" r:id="rId52"/>
    <p:sldId id="432" r:id="rId53"/>
    <p:sldId id="355" r:id="rId54"/>
    <p:sldId id="365" r:id="rId55"/>
    <p:sldId id="364" r:id="rId56"/>
    <p:sldId id="368" r:id="rId57"/>
    <p:sldId id="374" r:id="rId58"/>
    <p:sldId id="371" r:id="rId59"/>
    <p:sldId id="367" r:id="rId60"/>
    <p:sldId id="423" r:id="rId61"/>
    <p:sldId id="424" r:id="rId62"/>
    <p:sldId id="425" r:id="rId63"/>
    <p:sldId id="400" r:id="rId64"/>
    <p:sldId id="388" r:id="rId65"/>
    <p:sldId id="428" r:id="rId66"/>
    <p:sldId id="434" r:id="rId67"/>
    <p:sldId id="399" r:id="rId68"/>
    <p:sldId id="429" r:id="rId69"/>
    <p:sldId id="433" r:id="rId70"/>
    <p:sldId id="430" r:id="rId71"/>
    <p:sldId id="373" r:id="rId72"/>
    <p:sldId id="370" r:id="rId73"/>
    <p:sldId id="327" r:id="rId74"/>
  </p:sldIdLst>
  <p:sldSz cx="9144000" cy="6858000" type="screen4x3"/>
  <p:notesSz cx="6724650" cy="987425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1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39" autoAdjust="0"/>
    <p:restoredTop sz="94628" autoAdjust="0"/>
  </p:normalViewPr>
  <p:slideViewPr>
    <p:cSldViewPr>
      <p:cViewPr varScale="1">
        <p:scale>
          <a:sx n="119" d="100"/>
          <a:sy n="119" d="100"/>
        </p:scale>
        <p:origin x="968" y="19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25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110"/>
        <p:guide pos="211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abrizio.giostra\Downloads\CR%20Afferiti%20PS%20(37)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/av4srvfs01\Archivi%20Reparto\UOS%20URP\Gestione\Customer%20interna\anno%202013\Pronto%20soccorso\esportazione%20dati%20totali.xls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86337425457838"/>
          <c:y val="8.6384976525821597E-2"/>
          <c:w val="0.87262255445086245"/>
          <c:h val="0.785639865439355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Foglio1!$A$16:$I$16</c:f>
              <c:strCache>
                <c:ptCount val="9"/>
                <c:pt idx="1">
                  <c:v>RICOVERI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Foglio1!$J$15:$Q$15</c:f>
              <c:numCache>
                <c:formatCode>General</c:formatCode>
                <c:ptCount val="8"/>
                <c:pt idx="0" formatCode="0">
                  <c:v>2019</c:v>
                </c:pt>
                <c:pt idx="3" formatCode="0">
                  <c:v>2022</c:v>
                </c:pt>
                <c:pt idx="5" formatCode="0">
                  <c:v>2023</c:v>
                </c:pt>
              </c:numCache>
            </c:numRef>
          </c:cat>
          <c:val>
            <c:numRef>
              <c:f>Foglio1!$J$16:$Q$16</c:f>
              <c:numCache>
                <c:formatCode>General</c:formatCode>
                <c:ptCount val="8"/>
                <c:pt idx="0" formatCode="#,##0">
                  <c:v>16910</c:v>
                </c:pt>
                <c:pt idx="3" formatCode="#,##0">
                  <c:v>13491</c:v>
                </c:pt>
                <c:pt idx="5" formatCode="#,##0">
                  <c:v>12485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47-7444-A194-B90D4584B800}"/>
            </c:ext>
          </c:extLst>
        </c:ser>
        <c:ser>
          <c:idx val="1"/>
          <c:order val="1"/>
          <c:tx>
            <c:strRef>
              <c:f>Foglio1!$A$17:$I$17</c:f>
              <c:strCache>
                <c:ptCount val="9"/>
                <c:pt idx="1">
                  <c:v>Totale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Foglio1!$J$15:$Q$15</c:f>
              <c:numCache>
                <c:formatCode>General</c:formatCode>
                <c:ptCount val="8"/>
                <c:pt idx="0" formatCode="0">
                  <c:v>2019</c:v>
                </c:pt>
                <c:pt idx="3" formatCode="0">
                  <c:v>2022</c:v>
                </c:pt>
                <c:pt idx="5" formatCode="0">
                  <c:v>2023</c:v>
                </c:pt>
              </c:numCache>
            </c:numRef>
          </c:cat>
          <c:val>
            <c:numRef>
              <c:f>Foglio1!$J$17:$Q$17</c:f>
              <c:numCache>
                <c:formatCode>General</c:formatCode>
                <c:ptCount val="8"/>
                <c:pt idx="0" formatCode="#,##0">
                  <c:v>77145</c:v>
                </c:pt>
                <c:pt idx="3" formatCode="#,##0">
                  <c:v>69438</c:v>
                </c:pt>
                <c:pt idx="5" formatCode="#,##0">
                  <c:v>68985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47-7444-A194-B90D4584B8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4752480"/>
        <c:axId val="854753792"/>
      </c:barChart>
      <c:catAx>
        <c:axId val="854752480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54753792"/>
        <c:crosses val="autoZero"/>
        <c:auto val="1"/>
        <c:lblAlgn val="ctr"/>
        <c:lblOffset val="100"/>
        <c:noMultiLvlLbl val="0"/>
      </c:catAx>
      <c:valAx>
        <c:axId val="854753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54752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>
                <a:solidFill>
                  <a:srgbClr val="002060"/>
                </a:solidFill>
              </a:defRPr>
            </a:pPr>
            <a:r>
              <a:rPr lang="en-US" sz="1200" dirty="0">
                <a:solidFill>
                  <a:srgbClr val="002060"/>
                </a:solidFill>
              </a:rPr>
              <a:t>Come  </a:t>
            </a:r>
            <a:r>
              <a:rPr lang="en-US" sz="1200" dirty="0" err="1">
                <a:solidFill>
                  <a:srgbClr val="002060"/>
                </a:solidFill>
              </a:rPr>
              <a:t>considera</a:t>
            </a:r>
            <a:r>
              <a:rPr lang="en-US" sz="1200" dirty="0">
                <a:solidFill>
                  <a:srgbClr val="002060"/>
                </a:solidFill>
              </a:rPr>
              <a:t>  </a:t>
            </a:r>
            <a:r>
              <a:rPr lang="en-US" sz="1200" dirty="0" err="1">
                <a:solidFill>
                  <a:srgbClr val="002060"/>
                </a:solidFill>
              </a:rPr>
              <a:t>complessivamente</a:t>
            </a:r>
            <a:r>
              <a:rPr lang="en-US" sz="1200" dirty="0">
                <a:solidFill>
                  <a:srgbClr val="002060"/>
                </a:solidFill>
              </a:rPr>
              <a:t>  </a:t>
            </a:r>
            <a:r>
              <a:rPr lang="en-US" sz="1200" dirty="0" err="1">
                <a:solidFill>
                  <a:srgbClr val="002060"/>
                </a:solidFill>
              </a:rPr>
              <a:t>l’assistenza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che</a:t>
            </a:r>
            <a:r>
              <a:rPr lang="en-US" sz="1200" dirty="0">
                <a:solidFill>
                  <a:srgbClr val="002060"/>
                </a:solidFill>
              </a:rPr>
              <a:t> ha </a:t>
            </a:r>
            <a:r>
              <a:rPr lang="en-US" sz="1200" dirty="0" err="1">
                <a:solidFill>
                  <a:srgbClr val="002060"/>
                </a:solidFill>
              </a:rPr>
              <a:t>ricevuto</a:t>
            </a:r>
            <a:r>
              <a:rPr lang="en-US" sz="1200" dirty="0">
                <a:solidFill>
                  <a:srgbClr val="002060"/>
                </a:solidFill>
              </a:rPr>
              <a:t> al    PS?     </a:t>
            </a:r>
          </a:p>
        </c:rich>
      </c:tx>
      <c:layout>
        <c:manualLayout>
          <c:xMode val="edge"/>
          <c:yMode val="edge"/>
          <c:x val="0.14655729890266367"/>
          <c:y val="3.0234735823003834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4874381787789781E-2"/>
          <c:y val="0.31178083387560168"/>
          <c:w val="0.81880478449992633"/>
          <c:h val="0.62189082165473752"/>
        </c:manualLayout>
      </c:layout>
      <c:pie3DChart>
        <c:varyColors val="1"/>
        <c:ser>
          <c:idx val="1"/>
          <c:order val="0"/>
          <c:tx>
            <c:strRef>
              <c:f>generale!$C$554:$C$555</c:f>
              <c:strCache>
                <c:ptCount val="1"/>
                <c:pt idx="0">
                  <c:v>Come considera complessivamente l’assistenza che ha ricevuto al PS?     Percentuale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04E6-4D2F-BD84-6E44BED9DDD3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3-04E6-4D2F-BD84-6E44BED9DDD3}"/>
              </c:ext>
            </c:extLst>
          </c:dPt>
          <c:dPt>
            <c:idx val="2"/>
            <c:bubble3D val="0"/>
            <c:spPr>
              <a:solidFill>
                <a:schemeClr val="accent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04E6-4D2F-BD84-6E44BED9DDD3}"/>
              </c:ext>
            </c:extLst>
          </c:dPt>
          <c:dLbls>
            <c:dLbl>
              <c:idx val="0"/>
              <c:layout>
                <c:manualLayout>
                  <c:x val="0.12772820929364637"/>
                  <c:y val="0.1126894630755312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4E6-4D2F-BD84-6E44BED9DDD3}"/>
                </c:ext>
              </c:extLst>
            </c:dLbl>
            <c:dLbl>
              <c:idx val="1"/>
              <c:layout>
                <c:manualLayout>
                  <c:x val="0.34054860551396698"/>
                  <c:y val="-2.8463107273794905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rgbClr val="00B050"/>
                      </a:solidFill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4E6-4D2F-BD84-6E44BED9DDD3}"/>
                </c:ext>
              </c:extLst>
            </c:dLbl>
            <c:dLbl>
              <c:idx val="2"/>
              <c:layout>
                <c:manualLayout>
                  <c:x val="-0.14825457955297425"/>
                  <c:y val="0.1344116526735123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4E6-4D2F-BD84-6E44BED9DD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it-IT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generale!$A$556:$A$558</c:f>
              <c:strCache>
                <c:ptCount val="3"/>
                <c:pt idx="0">
                  <c:v>inadeguato </c:v>
                </c:pt>
                <c:pt idx="1">
                  <c:v>adeguato</c:v>
                </c:pt>
                <c:pt idx="2">
                  <c:v>Nessuna risposta</c:v>
                </c:pt>
              </c:strCache>
            </c:strRef>
          </c:cat>
          <c:val>
            <c:numRef>
              <c:f>generale!$C$556:$C$558</c:f>
              <c:numCache>
                <c:formatCode>0.00%</c:formatCode>
                <c:ptCount val="3"/>
                <c:pt idx="0">
                  <c:v>0.12520064205457465</c:v>
                </c:pt>
                <c:pt idx="1">
                  <c:v>0.8202247191011236</c:v>
                </c:pt>
                <c:pt idx="2">
                  <c:v>5.4574638844301852E-2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4E6-4D2F-BD84-6E44BED9DD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>
                <a:solidFill>
                  <a:srgbClr val="002060"/>
                </a:solidFill>
              </a:defRPr>
            </a:pPr>
            <a:r>
              <a:rPr lang="en-US" sz="1200" dirty="0" err="1">
                <a:solidFill>
                  <a:srgbClr val="002060"/>
                </a:solidFill>
              </a:rPr>
              <a:t>Rispetto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alle</a:t>
            </a:r>
            <a:r>
              <a:rPr lang="en-US" sz="1200" dirty="0">
                <a:solidFill>
                  <a:srgbClr val="002060"/>
                </a:solidFill>
              </a:rPr>
              <a:t> sue </a:t>
            </a:r>
            <a:r>
              <a:rPr lang="en-US" sz="1200" dirty="0" err="1">
                <a:solidFill>
                  <a:srgbClr val="002060"/>
                </a:solidFill>
              </a:rPr>
              <a:t>aspettative</a:t>
            </a:r>
            <a:r>
              <a:rPr lang="en-US" sz="1200" dirty="0">
                <a:solidFill>
                  <a:srgbClr val="002060"/>
                </a:solidFill>
              </a:rPr>
              <a:t>, </a:t>
            </a:r>
            <a:r>
              <a:rPr lang="en-US" sz="1200" dirty="0" err="1">
                <a:solidFill>
                  <a:srgbClr val="002060"/>
                </a:solidFill>
              </a:rPr>
              <a:t>il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servizio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che</a:t>
            </a:r>
            <a:r>
              <a:rPr lang="en-US" sz="1200" dirty="0">
                <a:solidFill>
                  <a:srgbClr val="002060"/>
                </a:solidFill>
              </a:rPr>
              <a:t> ha </a:t>
            </a:r>
            <a:r>
              <a:rPr lang="en-US" sz="1200" dirty="0" err="1">
                <a:solidFill>
                  <a:srgbClr val="002060"/>
                </a:solidFill>
              </a:rPr>
              <a:t>ricevuto</a:t>
            </a:r>
            <a:r>
              <a:rPr lang="en-US" sz="1200" dirty="0">
                <a:solidFill>
                  <a:srgbClr val="002060"/>
                </a:solidFill>
              </a:rPr>
              <a:t> è </a:t>
            </a:r>
            <a:r>
              <a:rPr lang="en-US" sz="1200" dirty="0" err="1">
                <a:solidFill>
                  <a:srgbClr val="002060"/>
                </a:solidFill>
              </a:rPr>
              <a:t>stato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2842083988348567E-2"/>
          <c:y val="0.39687912321770641"/>
          <c:w val="0.74542690058479577"/>
          <c:h val="0.60301979144498863"/>
        </c:manualLayout>
      </c:layout>
      <c:pie3DChart>
        <c:varyColors val="1"/>
        <c:ser>
          <c:idx val="1"/>
          <c:order val="0"/>
          <c:tx>
            <c:strRef>
              <c:f>generale!$C$608:$C$609</c:f>
              <c:strCache>
                <c:ptCount val="1"/>
                <c:pt idx="0">
                  <c:v>Rispetto alle sue aspettative, il serviziio che ha ricevuto è stato Percentuale</c:v>
                </c:pt>
              </c:strCache>
            </c:strRef>
          </c:tx>
          <c:explosion val="6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B4E7-43D3-A755-2993438B90C6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4-B4E7-43D3-A755-2993438B90C6}"/>
              </c:ext>
            </c:extLst>
          </c:dPt>
          <c:dPt>
            <c:idx val="3"/>
            <c:bubble3D val="0"/>
            <c:spPr>
              <a:solidFill>
                <a:schemeClr val="accent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6-B4E7-43D3-A755-2993438B90C6}"/>
              </c:ext>
            </c:extLst>
          </c:dPt>
          <c:dLbls>
            <c:dLbl>
              <c:idx val="0"/>
              <c:layout>
                <c:manualLayout>
                  <c:x val="0.10884636151253349"/>
                  <c:y val="1.338582677165355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4E7-43D3-A755-2993438B90C6}"/>
                </c:ext>
              </c:extLst>
            </c:dLbl>
            <c:dLbl>
              <c:idx val="1"/>
              <c:layout>
                <c:manualLayout>
                  <c:x val="1.3870209991257411E-2"/>
                  <c:y val="-6.4623067949839685E-2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4E7-43D3-A755-2993438B90C6}"/>
                </c:ext>
              </c:extLst>
            </c:dLbl>
            <c:dLbl>
              <c:idx val="2"/>
              <c:layout>
                <c:manualLayout>
                  <c:x val="-2.4236224718931922E-2"/>
                  <c:y val="-9.8645033388668812E-2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rgbClr val="00B050"/>
                      </a:solidFill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4E7-43D3-A755-2993438B90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it-IT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generale!$A$610:$A$613</c:f>
              <c:strCache>
                <c:ptCount val="4"/>
                <c:pt idx="0">
                  <c:v>Peggio di come se lo aspettava </c:v>
                </c:pt>
                <c:pt idx="1">
                  <c:v>Come se lo aspettava </c:v>
                </c:pt>
                <c:pt idx="2">
                  <c:v>Meglio di come se lo aspettava </c:v>
                </c:pt>
                <c:pt idx="3">
                  <c:v>Nessuna risposta</c:v>
                </c:pt>
              </c:strCache>
            </c:strRef>
          </c:cat>
          <c:val>
            <c:numRef>
              <c:f>generale!$C$610:$C$613</c:f>
              <c:numCache>
                <c:formatCode>0.00%</c:formatCode>
                <c:ptCount val="4"/>
                <c:pt idx="0">
                  <c:v>0.15755627009646325</c:v>
                </c:pt>
                <c:pt idx="1">
                  <c:v>0.37459807073955015</c:v>
                </c:pt>
                <c:pt idx="2">
                  <c:v>0.45337620578778176</c:v>
                </c:pt>
                <c:pt idx="3">
                  <c:v>1.4469453376205787E-2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4E7-43D3-A755-2993438B90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99942FF0-8053-2E17-5961-7D3EAAAE4C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65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0DBA38F-0DC2-61A5-94C3-07D7FA12C52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08413" y="0"/>
            <a:ext cx="291465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6BD346-0E19-0B48-A1F8-950824351753}" type="datetimeFigureOut">
              <a:rPr lang="it-IT"/>
              <a:pPr>
                <a:defRPr/>
              </a:pPr>
              <a:t>12/06/24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A5AD3C4-FFF8-C551-3C8C-735EF5B7B7B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1465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024FEF4-F6C1-59EB-2B9F-3E3AA0277C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08413" y="9378950"/>
            <a:ext cx="2914650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/>
            </a:lvl1pPr>
          </a:lstStyle>
          <a:p>
            <a:fld id="{5D408DBD-E334-E844-8874-E2AC5D0F652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>
            <a:extLst>
              <a:ext uri="{FF2B5EF4-FFF2-40B4-BE49-F238E27FC236}">
                <a16:creationId xmlns:a16="http://schemas.microsoft.com/office/drawing/2014/main" id="{BAE208B4-62DB-12C1-8708-E5346D642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2465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75" name="AutoShape 2">
            <a:extLst>
              <a:ext uri="{FF2B5EF4-FFF2-40B4-BE49-F238E27FC236}">
                <a16:creationId xmlns:a16="http://schemas.microsoft.com/office/drawing/2014/main" id="{79D829B7-1556-2CDB-32C7-600E8ABE6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2465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76" name="AutoShape 3">
            <a:extLst>
              <a:ext uri="{FF2B5EF4-FFF2-40B4-BE49-F238E27FC236}">
                <a16:creationId xmlns:a16="http://schemas.microsoft.com/office/drawing/2014/main" id="{9ED4CC49-4123-9AB4-7615-CDCDF6AE5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2465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77" name="AutoShape 4">
            <a:extLst>
              <a:ext uri="{FF2B5EF4-FFF2-40B4-BE49-F238E27FC236}">
                <a16:creationId xmlns:a16="http://schemas.microsoft.com/office/drawing/2014/main" id="{8BA217BF-22DF-0385-15BD-4914B9680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2465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78" name="AutoShape 5">
            <a:extLst>
              <a:ext uri="{FF2B5EF4-FFF2-40B4-BE49-F238E27FC236}">
                <a16:creationId xmlns:a16="http://schemas.microsoft.com/office/drawing/2014/main" id="{DFE5043D-902F-342E-0D40-CAE82A614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2465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79" name="AutoShape 6">
            <a:extLst>
              <a:ext uri="{FF2B5EF4-FFF2-40B4-BE49-F238E27FC236}">
                <a16:creationId xmlns:a16="http://schemas.microsoft.com/office/drawing/2014/main" id="{17070CB1-48AD-5393-3C22-285212FC5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2465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80" name="AutoShape 7">
            <a:extLst>
              <a:ext uri="{FF2B5EF4-FFF2-40B4-BE49-F238E27FC236}">
                <a16:creationId xmlns:a16="http://schemas.microsoft.com/office/drawing/2014/main" id="{CEC34337-C4CC-E85D-EDBC-955EED135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2465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81" name="AutoShape 8">
            <a:extLst>
              <a:ext uri="{FF2B5EF4-FFF2-40B4-BE49-F238E27FC236}">
                <a16:creationId xmlns:a16="http://schemas.microsoft.com/office/drawing/2014/main" id="{79D37E97-63F2-C3A2-D669-8629E939B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2465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82" name="AutoShape 9">
            <a:extLst>
              <a:ext uri="{FF2B5EF4-FFF2-40B4-BE49-F238E27FC236}">
                <a16:creationId xmlns:a16="http://schemas.microsoft.com/office/drawing/2014/main" id="{30A28018-D167-323F-0F44-B8E8C8F51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2465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83" name="AutoShape 10">
            <a:extLst>
              <a:ext uri="{FF2B5EF4-FFF2-40B4-BE49-F238E27FC236}">
                <a16:creationId xmlns:a16="http://schemas.microsoft.com/office/drawing/2014/main" id="{78E976EA-3310-C0B9-E493-8013F5350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2465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84" name="AutoShape 11">
            <a:extLst>
              <a:ext uri="{FF2B5EF4-FFF2-40B4-BE49-F238E27FC236}">
                <a16:creationId xmlns:a16="http://schemas.microsoft.com/office/drawing/2014/main" id="{022DBEE8-D0C0-378D-3B02-CB07D8E70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2465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85" name="AutoShape 12">
            <a:extLst>
              <a:ext uri="{FF2B5EF4-FFF2-40B4-BE49-F238E27FC236}">
                <a16:creationId xmlns:a16="http://schemas.microsoft.com/office/drawing/2014/main" id="{E1A1B543-7FD9-1DC0-7209-BF4079FC1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2465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86" name="AutoShape 13">
            <a:extLst>
              <a:ext uri="{FF2B5EF4-FFF2-40B4-BE49-F238E27FC236}">
                <a16:creationId xmlns:a16="http://schemas.microsoft.com/office/drawing/2014/main" id="{F0223404-9844-F1BB-9E1F-DA954C679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2465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87" name="Rectangle 14">
            <a:extLst>
              <a:ext uri="{FF2B5EF4-FFF2-40B4-BE49-F238E27FC236}">
                <a16:creationId xmlns:a16="http://schemas.microsoft.com/office/drawing/2014/main" id="{C086FD5A-0DAD-8DEB-922D-7CCD003A65B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9532938" y="-6411913"/>
            <a:ext cx="19065876" cy="1430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Rectangle 15">
            <a:extLst>
              <a:ext uri="{FF2B5EF4-FFF2-40B4-BE49-F238E27FC236}">
                <a16:creationId xmlns:a16="http://schemas.microsoft.com/office/drawing/2014/main" id="{D14160BE-0BA7-139E-A233-ACF3744A8D7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73100" y="4691063"/>
            <a:ext cx="5357813" cy="44180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67300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immagine diapositiva 1">
            <a:extLst>
              <a:ext uri="{FF2B5EF4-FFF2-40B4-BE49-F238E27FC236}">
                <a16:creationId xmlns:a16="http://schemas.microsoft.com/office/drawing/2014/main" id="{8B320613-6F91-6222-F42C-AEFC412FB0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5363" name="Segnaposto note 2">
            <a:extLst>
              <a:ext uri="{FF2B5EF4-FFF2-40B4-BE49-F238E27FC236}">
                <a16:creationId xmlns:a16="http://schemas.microsoft.com/office/drawing/2014/main" id="{D2B37D70-2092-58D6-B8F2-2929FFCEE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5364" name="Segnaposto numero diapositiva 3">
            <a:extLst>
              <a:ext uri="{FF2B5EF4-FFF2-40B4-BE49-F238E27FC236}">
                <a16:creationId xmlns:a16="http://schemas.microsoft.com/office/drawing/2014/main" id="{649184C5-23ED-36C6-C3E6-E5128F74092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A7BC4AD-2E91-2149-B615-7995DB442230}" type="slidenum">
              <a:rPr lang="it-IT" altLang="it-IT"/>
              <a:pPr/>
              <a:t>14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34C82FF7-D78F-DFC5-CE5E-E0CB45267D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3742F2A8-1914-3A0F-B717-D9AC7ABE7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/>
              <a:t>OVVERO UN PROCESSO DI SEGMENTAZIONE DEL FLUSSO IN LIVELLI OMOGENEI COME GARANZIA DI UNA MAGGIORE FLUIDITA’ DI SCORRIMENTO (Baker et al, 2013; Oredsson et al, 2011).</a:t>
            </a:r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E80072B1-A289-9641-2F25-E7986F6272D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77F7A54-AFB4-6F45-BF36-9C1C5D4AEFBA}" type="slidenum">
              <a:rPr lang="it-IT" altLang="it-IT"/>
              <a:pPr/>
              <a:t>15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egnaposto immagine diapositiva 1">
            <a:extLst>
              <a:ext uri="{FF2B5EF4-FFF2-40B4-BE49-F238E27FC236}">
                <a16:creationId xmlns:a16="http://schemas.microsoft.com/office/drawing/2014/main" id="{81837369-D387-FF80-9311-4AB62E022D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459" name="Segnaposto note 2">
            <a:extLst>
              <a:ext uri="{FF2B5EF4-FFF2-40B4-BE49-F238E27FC236}">
                <a16:creationId xmlns:a16="http://schemas.microsoft.com/office/drawing/2014/main" id="{C0A957FA-2F32-DD0C-7210-F546AA48C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9460" name="Segnaposto numero diapositiva 3">
            <a:extLst>
              <a:ext uri="{FF2B5EF4-FFF2-40B4-BE49-F238E27FC236}">
                <a16:creationId xmlns:a16="http://schemas.microsoft.com/office/drawing/2014/main" id="{C614BB36-865B-11D9-1428-133ACFD1B4F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3C5E9D4-C377-1E42-80FE-245A5EE618BD}" type="slidenum">
              <a:rPr lang="it-IT" altLang="it-IT"/>
              <a:pPr/>
              <a:t>16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BF03D8A4-236B-FC7A-AA52-732B62B0428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A0EE7C-9B5B-BE47-9B61-99526E534F5E}" type="slidenum">
              <a:rPr lang="it-IT" altLang="it-IT"/>
              <a:pPr/>
              <a:t>35</a:t>
            </a:fld>
            <a:endParaRPr lang="it-IT" altLang="it-IT"/>
          </a:p>
        </p:txBody>
      </p:sp>
      <p:sp>
        <p:nvSpPr>
          <p:cNvPr id="5121" name="Text Box 1">
            <a:extLst>
              <a:ext uri="{FF2B5EF4-FFF2-40B4-BE49-F238E27FC236}">
                <a16:creationId xmlns:a16="http://schemas.microsoft.com/office/drawing/2014/main" id="{D4C2F9CA-8EC7-4946-D8B6-803C50AC344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2" name="Text Box 2">
            <a:extLst>
              <a:ext uri="{FF2B5EF4-FFF2-40B4-BE49-F238E27FC236}">
                <a16:creationId xmlns:a16="http://schemas.microsoft.com/office/drawing/2014/main" id="{9D89609F-C0AE-B90C-4795-17B96A3ABB4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41441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2787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A108F016-765C-FB8A-2D68-8D04E73231C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F89EA8-6427-CE43-9667-643EDBCF2BA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5070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96B22C3C-B84B-02BC-9B05-A1F9D206CC1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4C9236-6A60-BF4E-8B4B-A9C491B1BFC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5239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323013" y="863600"/>
            <a:ext cx="2043112" cy="509905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88913" y="863600"/>
            <a:ext cx="5981700" cy="509905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18FB8D3-ED56-005D-690B-39006BD7DEF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B11A21-34BB-F24B-A3C7-E608C9474E5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9209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CE8DF645-3F8F-A64B-A03B-9EA92E18477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1D172-0908-6841-BFF0-AAF385A2564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407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3B493B2D-EBCA-7E40-894B-A7FEDACF7D3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7F0800-90C1-D74B-8C40-1AB007DCA92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21207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FDE26D4-FDE3-AD3A-D66C-AE462CD4EBF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49DDF4-6AE4-4C4D-A25F-438C5DB207B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67201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901950" y="863600"/>
            <a:ext cx="2655888" cy="50990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710238" y="863600"/>
            <a:ext cx="2655887" cy="50990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FD4C1F13-A522-D532-ED0F-0DB3A54B5EC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5E2F0-06D1-984A-8268-35B09992734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14501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3B749F5-B30A-D7B1-9E84-D4A438679AC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8AD135-E352-A741-863E-84EB90FE9F4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31258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B010EC05-87BC-45A1-6C18-E4CCA892011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27004A-98BB-2540-AC04-691E96D56A7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46342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1E97C8EF-15B3-B5A2-EBC5-83E63AF638E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4C0BF9-241E-464E-A70D-F1EE12A245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07175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D13566D-0C56-D7CA-8F1B-D817C5801F3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85125D-5EA4-C247-854A-76EBFAE2BA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86467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C39A197-6721-7063-0E68-5091DA19437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C0D597-4F53-964B-A9C0-9BF42FEA387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6304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992CF3B-2D7B-3DF0-6DCB-13790A3E610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BE94A0-D3EA-D949-8383-7D8C6CDB38F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03982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DDB18D2B-B74E-6A62-A838-54AB3434E5E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A3033A-1ACB-B243-A549-CC0CC25C22B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44720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323013" y="863600"/>
            <a:ext cx="2043112" cy="509905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88913" y="863600"/>
            <a:ext cx="5981700" cy="509905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1AF14DBD-FC89-3291-14D3-C478E22EB0B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3ABF69-5D34-6D45-8C4F-D8C182E311F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285179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8913" y="1123950"/>
            <a:ext cx="2189162" cy="457835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8DA1B5B0-6FB6-8D33-C2B4-D7EE9845EC3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FF83E0-AAFA-704A-9EE2-63AAEB87114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72681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548D1F9D-455E-71C1-CAB9-7D477965496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FCF6B1-A573-0B42-A04E-536547AD6ED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64266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901950" y="863600"/>
            <a:ext cx="2655888" cy="50990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710238" y="863600"/>
            <a:ext cx="2655887" cy="50990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EE390C0-2048-F6AD-77D5-68717FEC3C3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FF85F-1BCE-D841-902D-5CDB643A364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14157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3F1A21D-17B7-7193-4276-F7EE85CEE75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9808F0-80E0-554A-B651-802B9245615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31702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12D59B5D-CE7E-B7B8-9A6C-31CD199D4ED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1DE69B-C6A9-4741-9771-EBD58011BFB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30928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9BDCC1F2-24EA-A61F-11D1-527B34A1BC9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81FFF6-577F-1C41-97C9-1CD56796C3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35077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E4D7B06-37B3-8248-DF5A-3D32CCA8080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203CDC-AF99-8643-857C-BD86650F06E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36301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8BD058C-9531-8E60-BAF3-6E199A42619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C8F68F-3DFE-3444-8FF6-777B1C81E1B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40406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50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57B20A7-C514-26FD-AD48-64C13D6818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8913" y="1123950"/>
            <a:ext cx="2189162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7" name="Rectangle 4">
            <a:extLst>
              <a:ext uri="{FF2B5EF4-FFF2-40B4-BE49-F238E27FC236}">
                <a16:creationId xmlns:a16="http://schemas.microsoft.com/office/drawing/2014/main" id="{4FE48467-B096-CCB8-EACB-1EA0DB97EC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901950" y="863600"/>
            <a:ext cx="5464175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8" name="Text Box 5">
            <a:extLst>
              <a:ext uri="{FF2B5EF4-FFF2-40B4-BE49-F238E27FC236}">
                <a16:creationId xmlns:a16="http://schemas.microsoft.com/office/drawing/2014/main" id="{642A6EBE-B5B6-CB48-0E47-EC17400F3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50" y="6356350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029" name="Text Box 6">
            <a:extLst>
              <a:ext uri="{FF2B5EF4-FFF2-40B4-BE49-F238E27FC236}">
                <a16:creationId xmlns:a16="http://schemas.microsoft.com/office/drawing/2014/main" id="{9484F764-4E22-BD51-4B1B-2F6D5AF7B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1950" y="6356350"/>
            <a:ext cx="44338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ADB668CA-1D16-269C-0145-8EC374E7696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975600" y="6300788"/>
            <a:ext cx="1125538" cy="4556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SzPct val="100000"/>
              <a:defRPr>
                <a:solidFill>
                  <a:srgbClr val="FFFFFF"/>
                </a:solidFill>
              </a:defRPr>
            </a:lvl1pPr>
          </a:lstStyle>
          <a:p>
            <a:fld id="{7B9C18FB-8E30-AB40-8C7D-3A2736D7C2E2}" type="slidenum">
              <a:rPr lang="it-IT" altLang="it-IT"/>
              <a:pPr/>
              <a:t>‹N›</a:t>
            </a:fld>
            <a:endParaRPr lang="it-IT" altLang="it-IT"/>
          </a:p>
        </p:txBody>
      </p:sp>
      <p:pic>
        <p:nvPicPr>
          <p:cNvPr id="1031" name="Immagine 8">
            <a:extLst>
              <a:ext uri="{FF2B5EF4-FFF2-40B4-BE49-F238E27FC236}">
                <a16:creationId xmlns:a16="http://schemas.microsoft.com/office/drawing/2014/main" id="{AD54FCA1-17AA-E65A-684A-55D505B1B9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75" y="66675"/>
            <a:ext cx="944563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kern="1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FFFFFF"/>
          </a:solidFill>
          <a:latin typeface="Corbel" panose="020B0503020204020204" pitchFamily="34" charset="0"/>
          <a:ea typeface="Microsoft YaHei" panose="020B0503020204020204" pitchFamily="34" charset="-122"/>
        </a:defRPr>
      </a:lvl2pPr>
      <a:lvl3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FFFFFF"/>
          </a:solidFill>
          <a:latin typeface="Corbel" panose="020B0503020204020204" pitchFamily="34" charset="0"/>
          <a:ea typeface="Microsoft YaHei" panose="020B0503020204020204" pitchFamily="34" charset="-122"/>
        </a:defRPr>
      </a:lvl3pPr>
      <a:lvl4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FFFFFF"/>
          </a:solidFill>
          <a:latin typeface="Corbel" panose="020B0503020204020204" pitchFamily="34" charset="0"/>
          <a:ea typeface="Microsoft YaHei" panose="020B0503020204020204" pitchFamily="34" charset="-122"/>
        </a:defRPr>
      </a:lvl4pPr>
      <a:lvl5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FFFFFF"/>
          </a:solidFill>
          <a:latin typeface="Corbel" panose="020B0503020204020204" pitchFamily="34" charset="0"/>
          <a:ea typeface="Microsoft YaHei" panose="020B0503020204020204" pitchFamily="34" charset="-122"/>
        </a:defRPr>
      </a:lvl5pPr>
      <a:lvl6pPr marL="25146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FFFFFF"/>
          </a:solidFill>
          <a:latin typeface="Corbel" panose="020B0503020204020204" pitchFamily="34" charset="0"/>
          <a:ea typeface="Microsoft YaHei" panose="020B0503020204020204" pitchFamily="34" charset="-122"/>
        </a:defRPr>
      </a:lvl6pPr>
      <a:lvl7pPr marL="29718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FFFFFF"/>
          </a:solidFill>
          <a:latin typeface="Corbel" panose="020B0503020204020204" pitchFamily="34" charset="0"/>
          <a:ea typeface="Microsoft YaHei" panose="020B0503020204020204" pitchFamily="34" charset="-122"/>
        </a:defRPr>
      </a:lvl7pPr>
      <a:lvl8pPr marL="34290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FFFFFF"/>
          </a:solidFill>
          <a:latin typeface="Corbel" panose="020B0503020204020204" pitchFamily="34" charset="0"/>
          <a:ea typeface="Microsoft YaHei" panose="020B0503020204020204" pitchFamily="34" charset="-122"/>
        </a:defRPr>
      </a:lvl8pPr>
      <a:lvl9pPr marL="38862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FFFFFF"/>
          </a:solidFill>
          <a:latin typeface="Corbel" panose="020B0503020204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900" kern="1200">
          <a:solidFill>
            <a:srgbClr val="595959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0000"/>
        </a:lnSpc>
        <a:spcBef>
          <a:spcPts val="250"/>
        </a:spcBef>
        <a:spcAft>
          <a:spcPts val="250"/>
        </a:spcAft>
        <a:buClr>
          <a:srgbClr val="000000"/>
        </a:buClr>
        <a:buSzPct val="100000"/>
        <a:buFont typeface="Times New Roman" panose="02020603050405020304" pitchFamily="18" charset="0"/>
        <a:defRPr sz="17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0000"/>
        </a:lnSpc>
        <a:spcBef>
          <a:spcPts val="250"/>
        </a:spcBef>
        <a:spcAft>
          <a:spcPts val="250"/>
        </a:spcAft>
        <a:buClr>
          <a:srgbClr val="000000"/>
        </a:buClr>
        <a:buSzPct val="100000"/>
        <a:buFont typeface="Times New Roman" panose="02020603050405020304" pitchFamily="18" charset="0"/>
        <a:defRPr sz="15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0000"/>
        </a:lnSpc>
        <a:spcBef>
          <a:spcPts val="250"/>
        </a:spcBef>
        <a:spcAft>
          <a:spcPts val="250"/>
        </a:spcAft>
        <a:buClr>
          <a:srgbClr val="000000"/>
        </a:buClr>
        <a:buSzPct val="100000"/>
        <a:buFont typeface="Times New Roman" panose="02020603050405020304" pitchFamily="18" charset="0"/>
        <a:defRPr sz="13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0000"/>
        </a:lnSpc>
        <a:spcBef>
          <a:spcPts val="250"/>
        </a:spcBef>
        <a:spcAft>
          <a:spcPts val="250"/>
        </a:spcAft>
        <a:buClr>
          <a:srgbClr val="000000"/>
        </a:buClr>
        <a:buSzPct val="100000"/>
        <a:buFont typeface="Times New Roman" panose="02020603050405020304" pitchFamily="18" charset="0"/>
        <a:defRPr sz="13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50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>
            <a:extLst>
              <a:ext uri="{FF2B5EF4-FFF2-40B4-BE49-F238E27FC236}">
                <a16:creationId xmlns:a16="http://schemas.microsoft.com/office/drawing/2014/main" id="{269D6A2B-DB44-A43F-B838-DA7DFCC7D8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8913" y="1123950"/>
            <a:ext cx="2189162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2051" name="Rectangle 5">
            <a:extLst>
              <a:ext uri="{FF2B5EF4-FFF2-40B4-BE49-F238E27FC236}">
                <a16:creationId xmlns:a16="http://schemas.microsoft.com/office/drawing/2014/main" id="{C1D73F1B-D9A6-A647-BBAD-AA84325891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901950" y="863600"/>
            <a:ext cx="5464175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2052" name="Text Box 6">
            <a:extLst>
              <a:ext uri="{FF2B5EF4-FFF2-40B4-BE49-F238E27FC236}">
                <a16:creationId xmlns:a16="http://schemas.microsoft.com/office/drawing/2014/main" id="{A050B66A-964E-1708-9CA4-DC242678A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50" y="6356350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53" name="Text Box 7">
            <a:extLst>
              <a:ext uri="{FF2B5EF4-FFF2-40B4-BE49-F238E27FC236}">
                <a16:creationId xmlns:a16="http://schemas.microsoft.com/office/drawing/2014/main" id="{9739B599-30A2-BE6F-E4B1-350D752BF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1950" y="6356350"/>
            <a:ext cx="44338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C484762E-2A66-A102-EF4E-449CAC571CD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975600" y="6356350"/>
            <a:ext cx="1125538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defRPr sz="1100" b="1">
                <a:solidFill>
                  <a:srgbClr val="4F81BD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fld id="{82BBE1DF-BE19-C942-A2D2-7A957445BA5F}" type="slidenum">
              <a:rPr lang="it-IT" altLang="it-IT"/>
              <a:pPr/>
              <a:t>‹N›</a:t>
            </a:fld>
            <a:endParaRPr lang="it-IT" altLang="it-IT"/>
          </a:p>
        </p:txBody>
      </p:sp>
      <p:pic>
        <p:nvPicPr>
          <p:cNvPr id="2055" name="Immagine 9">
            <a:extLst>
              <a:ext uri="{FF2B5EF4-FFF2-40B4-BE49-F238E27FC236}">
                <a16:creationId xmlns:a16="http://schemas.microsoft.com/office/drawing/2014/main" id="{A306F043-6A7C-9AFD-80C7-2AACC1ABD1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75" y="66675"/>
            <a:ext cx="944563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kern="1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FFFFFF"/>
          </a:solidFill>
          <a:latin typeface="Corbel" panose="020B0503020204020204" pitchFamily="34" charset="0"/>
          <a:ea typeface="Microsoft YaHei" panose="020B0503020204020204" pitchFamily="34" charset="-122"/>
        </a:defRPr>
      </a:lvl2pPr>
      <a:lvl3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FFFFFF"/>
          </a:solidFill>
          <a:latin typeface="Corbel" panose="020B0503020204020204" pitchFamily="34" charset="0"/>
          <a:ea typeface="Microsoft YaHei" panose="020B0503020204020204" pitchFamily="34" charset="-122"/>
        </a:defRPr>
      </a:lvl3pPr>
      <a:lvl4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FFFFFF"/>
          </a:solidFill>
          <a:latin typeface="Corbel" panose="020B0503020204020204" pitchFamily="34" charset="0"/>
          <a:ea typeface="Microsoft YaHei" panose="020B0503020204020204" pitchFamily="34" charset="-122"/>
        </a:defRPr>
      </a:lvl4pPr>
      <a:lvl5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FFFFFF"/>
          </a:solidFill>
          <a:latin typeface="Corbel" panose="020B0503020204020204" pitchFamily="34" charset="0"/>
          <a:ea typeface="Microsoft YaHei" panose="020B0503020204020204" pitchFamily="34" charset="-122"/>
        </a:defRPr>
      </a:lvl5pPr>
      <a:lvl6pPr marL="25146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FFFFFF"/>
          </a:solidFill>
          <a:latin typeface="Corbel" panose="020B0503020204020204" pitchFamily="34" charset="0"/>
          <a:ea typeface="Microsoft YaHei" panose="020B0503020204020204" pitchFamily="34" charset="-122"/>
        </a:defRPr>
      </a:lvl6pPr>
      <a:lvl7pPr marL="29718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FFFFFF"/>
          </a:solidFill>
          <a:latin typeface="Corbel" panose="020B0503020204020204" pitchFamily="34" charset="0"/>
          <a:ea typeface="Microsoft YaHei" panose="020B0503020204020204" pitchFamily="34" charset="-122"/>
        </a:defRPr>
      </a:lvl7pPr>
      <a:lvl8pPr marL="34290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FFFFFF"/>
          </a:solidFill>
          <a:latin typeface="Corbel" panose="020B0503020204020204" pitchFamily="34" charset="0"/>
          <a:ea typeface="Microsoft YaHei" panose="020B0503020204020204" pitchFamily="34" charset="-122"/>
        </a:defRPr>
      </a:lvl8pPr>
      <a:lvl9pPr marL="38862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FFFFFF"/>
          </a:solidFill>
          <a:latin typeface="Corbel" panose="020B0503020204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900" kern="1200">
          <a:solidFill>
            <a:srgbClr val="595959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0000"/>
        </a:lnSpc>
        <a:spcBef>
          <a:spcPts val="250"/>
        </a:spcBef>
        <a:spcAft>
          <a:spcPts val="250"/>
        </a:spcAft>
        <a:buClr>
          <a:srgbClr val="000000"/>
        </a:buClr>
        <a:buSzPct val="100000"/>
        <a:buFont typeface="Times New Roman" panose="02020603050405020304" pitchFamily="18" charset="0"/>
        <a:defRPr sz="17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0000"/>
        </a:lnSpc>
        <a:spcBef>
          <a:spcPts val="250"/>
        </a:spcBef>
        <a:spcAft>
          <a:spcPts val="250"/>
        </a:spcAft>
        <a:buClr>
          <a:srgbClr val="000000"/>
        </a:buClr>
        <a:buSzPct val="100000"/>
        <a:buFont typeface="Times New Roman" panose="02020603050405020304" pitchFamily="18" charset="0"/>
        <a:defRPr sz="15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0000"/>
        </a:lnSpc>
        <a:spcBef>
          <a:spcPts val="250"/>
        </a:spcBef>
        <a:spcAft>
          <a:spcPts val="250"/>
        </a:spcAft>
        <a:buClr>
          <a:srgbClr val="000000"/>
        </a:buClr>
        <a:buSzPct val="100000"/>
        <a:buFont typeface="Times New Roman" panose="02020603050405020304" pitchFamily="18" charset="0"/>
        <a:defRPr sz="13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0000"/>
        </a:lnSpc>
        <a:spcBef>
          <a:spcPts val="250"/>
        </a:spcBef>
        <a:spcAft>
          <a:spcPts val="250"/>
        </a:spcAft>
        <a:buClr>
          <a:srgbClr val="000000"/>
        </a:buClr>
        <a:buSzPct val="100000"/>
        <a:buFont typeface="Times New Roman" panose="02020603050405020304" pitchFamily="18" charset="0"/>
        <a:defRPr sz="13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rasicelebri.it/argomento/riflessione/" TargetMode="Externa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5038D0C-5E05-B158-C804-1AFA99D94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38737"/>
            <a:ext cx="5472608" cy="67805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2FDF0E-15DA-575B-5DCD-68D066CA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88640"/>
            <a:ext cx="7623448" cy="1440954"/>
          </a:xfrm>
        </p:spPr>
        <p:txBody>
          <a:bodyPr/>
          <a:lstStyle/>
          <a:p>
            <a:r>
              <a:rPr lang="it-IT" sz="3600" b="1" dirty="0"/>
              <a:t>Presa decisione e permanenza in PS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75971CE8-BBDD-6B28-FC03-DE155DF4ACE5}"/>
              </a:ext>
            </a:extLst>
          </p:cNvPr>
          <p:cNvGraphicFramePr>
            <a:graphicFrameLocks noGrp="1"/>
          </p:cNvGraphicFramePr>
          <p:nvPr/>
        </p:nvGraphicFramePr>
        <p:xfrm>
          <a:off x="179512" y="2636912"/>
          <a:ext cx="8712972" cy="23042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4054">
                  <a:extLst>
                    <a:ext uri="{9D8B030D-6E8A-4147-A177-3AD203B41FA5}">
                      <a16:colId xmlns:a16="http://schemas.microsoft.com/office/drawing/2014/main" val="4244468301"/>
                    </a:ext>
                  </a:extLst>
                </a:gridCol>
                <a:gridCol w="484054">
                  <a:extLst>
                    <a:ext uri="{9D8B030D-6E8A-4147-A177-3AD203B41FA5}">
                      <a16:colId xmlns:a16="http://schemas.microsoft.com/office/drawing/2014/main" val="1398515793"/>
                    </a:ext>
                  </a:extLst>
                </a:gridCol>
                <a:gridCol w="484054">
                  <a:extLst>
                    <a:ext uri="{9D8B030D-6E8A-4147-A177-3AD203B41FA5}">
                      <a16:colId xmlns:a16="http://schemas.microsoft.com/office/drawing/2014/main" val="4012177509"/>
                    </a:ext>
                  </a:extLst>
                </a:gridCol>
                <a:gridCol w="484054">
                  <a:extLst>
                    <a:ext uri="{9D8B030D-6E8A-4147-A177-3AD203B41FA5}">
                      <a16:colId xmlns:a16="http://schemas.microsoft.com/office/drawing/2014/main" val="4179229376"/>
                    </a:ext>
                  </a:extLst>
                </a:gridCol>
                <a:gridCol w="484054">
                  <a:extLst>
                    <a:ext uri="{9D8B030D-6E8A-4147-A177-3AD203B41FA5}">
                      <a16:colId xmlns:a16="http://schemas.microsoft.com/office/drawing/2014/main" val="544103384"/>
                    </a:ext>
                  </a:extLst>
                </a:gridCol>
                <a:gridCol w="484054">
                  <a:extLst>
                    <a:ext uri="{9D8B030D-6E8A-4147-A177-3AD203B41FA5}">
                      <a16:colId xmlns:a16="http://schemas.microsoft.com/office/drawing/2014/main" val="1960254682"/>
                    </a:ext>
                  </a:extLst>
                </a:gridCol>
                <a:gridCol w="484054">
                  <a:extLst>
                    <a:ext uri="{9D8B030D-6E8A-4147-A177-3AD203B41FA5}">
                      <a16:colId xmlns:a16="http://schemas.microsoft.com/office/drawing/2014/main" val="4244590902"/>
                    </a:ext>
                  </a:extLst>
                </a:gridCol>
                <a:gridCol w="484054">
                  <a:extLst>
                    <a:ext uri="{9D8B030D-6E8A-4147-A177-3AD203B41FA5}">
                      <a16:colId xmlns:a16="http://schemas.microsoft.com/office/drawing/2014/main" val="563412147"/>
                    </a:ext>
                  </a:extLst>
                </a:gridCol>
                <a:gridCol w="484054">
                  <a:extLst>
                    <a:ext uri="{9D8B030D-6E8A-4147-A177-3AD203B41FA5}">
                      <a16:colId xmlns:a16="http://schemas.microsoft.com/office/drawing/2014/main" val="2111721914"/>
                    </a:ext>
                  </a:extLst>
                </a:gridCol>
                <a:gridCol w="484054">
                  <a:extLst>
                    <a:ext uri="{9D8B030D-6E8A-4147-A177-3AD203B41FA5}">
                      <a16:colId xmlns:a16="http://schemas.microsoft.com/office/drawing/2014/main" val="3730723777"/>
                    </a:ext>
                  </a:extLst>
                </a:gridCol>
                <a:gridCol w="484054">
                  <a:extLst>
                    <a:ext uri="{9D8B030D-6E8A-4147-A177-3AD203B41FA5}">
                      <a16:colId xmlns:a16="http://schemas.microsoft.com/office/drawing/2014/main" val="1233093041"/>
                    </a:ext>
                  </a:extLst>
                </a:gridCol>
                <a:gridCol w="484054">
                  <a:extLst>
                    <a:ext uri="{9D8B030D-6E8A-4147-A177-3AD203B41FA5}">
                      <a16:colId xmlns:a16="http://schemas.microsoft.com/office/drawing/2014/main" val="232030375"/>
                    </a:ext>
                  </a:extLst>
                </a:gridCol>
                <a:gridCol w="484054">
                  <a:extLst>
                    <a:ext uri="{9D8B030D-6E8A-4147-A177-3AD203B41FA5}">
                      <a16:colId xmlns:a16="http://schemas.microsoft.com/office/drawing/2014/main" val="3092587696"/>
                    </a:ext>
                  </a:extLst>
                </a:gridCol>
                <a:gridCol w="484054">
                  <a:extLst>
                    <a:ext uri="{9D8B030D-6E8A-4147-A177-3AD203B41FA5}">
                      <a16:colId xmlns:a16="http://schemas.microsoft.com/office/drawing/2014/main" val="309893358"/>
                    </a:ext>
                  </a:extLst>
                </a:gridCol>
                <a:gridCol w="484054">
                  <a:extLst>
                    <a:ext uri="{9D8B030D-6E8A-4147-A177-3AD203B41FA5}">
                      <a16:colId xmlns:a16="http://schemas.microsoft.com/office/drawing/2014/main" val="4062193535"/>
                    </a:ext>
                  </a:extLst>
                </a:gridCol>
                <a:gridCol w="484054">
                  <a:extLst>
                    <a:ext uri="{9D8B030D-6E8A-4147-A177-3AD203B41FA5}">
                      <a16:colId xmlns:a16="http://schemas.microsoft.com/office/drawing/2014/main" val="4152224945"/>
                    </a:ext>
                  </a:extLst>
                </a:gridCol>
                <a:gridCol w="484054">
                  <a:extLst>
                    <a:ext uri="{9D8B030D-6E8A-4147-A177-3AD203B41FA5}">
                      <a16:colId xmlns:a16="http://schemas.microsoft.com/office/drawing/2014/main" val="717638451"/>
                    </a:ext>
                  </a:extLst>
                </a:gridCol>
                <a:gridCol w="484054">
                  <a:extLst>
                    <a:ext uri="{9D8B030D-6E8A-4147-A177-3AD203B41FA5}">
                      <a16:colId xmlns:a16="http://schemas.microsoft.com/office/drawing/2014/main" val="836009992"/>
                    </a:ext>
                  </a:extLst>
                </a:gridCol>
              </a:tblGrid>
              <a:tr h="604268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800" dirty="0">
                          <a:effectLst/>
                        </a:rPr>
                        <a:t>2019</a:t>
                      </a:r>
                      <a:endParaRPr lang="it-IT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800" dirty="0">
                          <a:effectLst/>
                        </a:rPr>
                        <a:t>2022</a:t>
                      </a:r>
                      <a:endParaRPr lang="it-IT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800" dirty="0">
                          <a:effectLst/>
                        </a:rPr>
                        <a:t>2023</a:t>
                      </a:r>
                      <a:endParaRPr lang="it-IT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387658"/>
                  </a:ext>
                </a:extLst>
              </a:tr>
              <a:tr h="8771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effectLst/>
                        </a:rPr>
                        <a:t>Casi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Pr. in carico (h)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Casi Presa </a:t>
                      </a:r>
                      <a:r>
                        <a:rPr lang="it-IT" sz="1200" b="1" dirty="0" err="1">
                          <a:effectLst/>
                        </a:rPr>
                        <a:t>decis</a:t>
                      </a:r>
                      <a:r>
                        <a:rPr lang="it-IT" sz="1200" b="1" dirty="0">
                          <a:effectLst/>
                        </a:rPr>
                        <a:t>.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Presa decis. (h)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 err="1">
                          <a:effectLst/>
                        </a:rPr>
                        <a:t>Dim</a:t>
                      </a:r>
                      <a:r>
                        <a:rPr lang="it-IT" sz="1200" b="1" dirty="0">
                          <a:effectLst/>
                        </a:rPr>
                        <a:t>. dopo </a:t>
                      </a:r>
                      <a:r>
                        <a:rPr lang="it-IT" sz="1200" b="1" dirty="0" err="1">
                          <a:effectLst/>
                        </a:rPr>
                        <a:t>decis</a:t>
                      </a:r>
                      <a:r>
                        <a:rPr lang="it-IT" sz="1200" b="1" dirty="0">
                          <a:effectLst/>
                        </a:rPr>
                        <a:t>.(h)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effectLst/>
                        </a:rPr>
                        <a:t>Tempo Tot (ore)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effectLst/>
                        </a:rPr>
                        <a:t>Casi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Pr. in carico (h)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Casi Presa </a:t>
                      </a:r>
                      <a:r>
                        <a:rPr lang="it-IT" sz="1200" b="1" dirty="0" err="1">
                          <a:effectLst/>
                        </a:rPr>
                        <a:t>decis</a:t>
                      </a:r>
                      <a:r>
                        <a:rPr lang="it-IT" sz="1200" b="1" dirty="0">
                          <a:effectLst/>
                        </a:rPr>
                        <a:t>.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effectLst/>
                        </a:rPr>
                        <a:t>Presa </a:t>
                      </a:r>
                      <a:r>
                        <a:rPr lang="it-IT" sz="1200" dirty="0" err="1">
                          <a:effectLst/>
                        </a:rPr>
                        <a:t>decis</a:t>
                      </a:r>
                      <a:r>
                        <a:rPr lang="it-IT" sz="1200" dirty="0">
                          <a:effectLst/>
                        </a:rPr>
                        <a:t>. (h)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 err="1">
                          <a:effectLst/>
                        </a:rPr>
                        <a:t>Dim</a:t>
                      </a:r>
                      <a:r>
                        <a:rPr lang="it-IT" sz="1200" b="1" dirty="0">
                          <a:effectLst/>
                        </a:rPr>
                        <a:t>. dopo </a:t>
                      </a:r>
                      <a:r>
                        <a:rPr lang="it-IT" sz="1200" b="1" dirty="0" err="1">
                          <a:effectLst/>
                        </a:rPr>
                        <a:t>decis</a:t>
                      </a:r>
                      <a:r>
                        <a:rPr lang="it-IT" sz="1200" b="1" dirty="0">
                          <a:effectLst/>
                        </a:rPr>
                        <a:t>.(h)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Tempo Tot (ore)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effectLst/>
                        </a:rPr>
                        <a:t>Casi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Pr. in carico (h)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i="1" dirty="0">
                          <a:effectLst/>
                        </a:rPr>
                        <a:t>Casi Presa </a:t>
                      </a:r>
                      <a:r>
                        <a:rPr lang="it-IT" sz="1200" b="1" i="1" dirty="0" err="1">
                          <a:effectLst/>
                        </a:rPr>
                        <a:t>decis</a:t>
                      </a:r>
                      <a:r>
                        <a:rPr lang="it-IT" sz="1200" b="1" i="1" dirty="0">
                          <a:effectLst/>
                        </a:rPr>
                        <a:t>.</a:t>
                      </a:r>
                      <a:endParaRPr lang="it-IT" sz="12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Presa decis. (h)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 err="1">
                          <a:effectLst/>
                        </a:rPr>
                        <a:t>Dim</a:t>
                      </a:r>
                      <a:r>
                        <a:rPr lang="it-IT" sz="1200" b="1" dirty="0">
                          <a:effectLst/>
                        </a:rPr>
                        <a:t>. dopo </a:t>
                      </a:r>
                      <a:r>
                        <a:rPr lang="it-IT" sz="1200" b="1" dirty="0" err="1">
                          <a:effectLst/>
                        </a:rPr>
                        <a:t>decis</a:t>
                      </a:r>
                      <a:r>
                        <a:rPr lang="it-IT" sz="1200" b="1" dirty="0">
                          <a:effectLst/>
                        </a:rPr>
                        <a:t>.(h)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Tempo Tot (ore)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b"/>
                </a:tc>
                <a:extLst>
                  <a:ext uri="{0D108BD9-81ED-4DB2-BD59-A6C34878D82A}">
                    <a16:rowId xmlns:a16="http://schemas.microsoft.com/office/drawing/2014/main" val="1344197613"/>
                  </a:ext>
                </a:extLst>
              </a:tr>
              <a:tr h="3898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effectLst/>
                        </a:rPr>
                        <a:t> 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 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 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effectLst/>
                        </a:rPr>
                        <a:t> 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effectLst/>
                        </a:rPr>
                        <a:t> 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effectLst/>
                        </a:rPr>
                        <a:t> 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 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effectLst/>
                        </a:rPr>
                        <a:t> 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 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effectLst/>
                        </a:rPr>
                        <a:t> 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i="1" dirty="0">
                          <a:effectLst/>
                        </a:rPr>
                        <a:t> </a:t>
                      </a:r>
                      <a:endParaRPr lang="it-IT" sz="12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 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/>
                </a:tc>
                <a:extLst>
                  <a:ext uri="{0D108BD9-81ED-4DB2-BD59-A6C34878D82A}">
                    <a16:rowId xmlns:a16="http://schemas.microsoft.com/office/drawing/2014/main" val="697765724"/>
                  </a:ext>
                </a:extLst>
              </a:tr>
              <a:tr h="432974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effectLst/>
                        </a:rPr>
                        <a:t>77.145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effectLst/>
                        </a:rPr>
                        <a:t>01:38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1522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effectLst/>
                        </a:rPr>
                        <a:t>06:43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02:31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effectLst/>
                        </a:rPr>
                        <a:t>06:49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effectLst/>
                        </a:rPr>
                        <a:t>69.438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</a:rPr>
                        <a:t>01:40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12023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effectLst/>
                        </a:rPr>
                        <a:t>07:01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07:24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effectLst/>
                        </a:rPr>
                        <a:t>10:08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effectLst/>
                        </a:rPr>
                        <a:t>68.985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effectLst/>
                        </a:rPr>
                        <a:t>02:03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i="1" dirty="0">
                          <a:effectLst/>
                        </a:rPr>
                        <a:t>11660</a:t>
                      </a:r>
                      <a:endParaRPr lang="it-IT" sz="12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effectLst/>
                        </a:rPr>
                        <a:t>06:51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07:27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effectLst/>
                        </a:rPr>
                        <a:t>10:01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35" marR="22135" marT="0" marB="0" anchor="ctr"/>
                </a:tc>
                <a:extLst>
                  <a:ext uri="{0D108BD9-81ED-4DB2-BD59-A6C34878D82A}">
                    <a16:rowId xmlns:a16="http://schemas.microsoft.com/office/drawing/2014/main" val="2443442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9319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42" y="2164556"/>
            <a:ext cx="8371936" cy="300481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92270" y="3806997"/>
            <a:ext cx="10675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700" b="1" dirty="0">
                <a:solidFill>
                  <a:srgbClr val="FF0000"/>
                </a:solidFill>
              </a:rPr>
              <a:t>Input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7069346" y="4069268"/>
            <a:ext cx="14406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700" b="1" dirty="0">
                <a:solidFill>
                  <a:srgbClr val="FF0000"/>
                </a:solidFill>
              </a:rPr>
              <a:t>Output</a:t>
            </a:r>
          </a:p>
        </p:txBody>
      </p:sp>
      <p:sp>
        <p:nvSpPr>
          <p:cNvPr id="5" name="Ovale 4"/>
          <p:cNvSpPr/>
          <p:nvPr/>
        </p:nvSpPr>
        <p:spPr>
          <a:xfrm>
            <a:off x="6948578" y="4069267"/>
            <a:ext cx="64698" cy="87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6" name="CasellaDiTesto 5"/>
          <p:cNvSpPr txBox="1"/>
          <p:nvPr/>
        </p:nvSpPr>
        <p:spPr>
          <a:xfrm>
            <a:off x="4065198" y="4554016"/>
            <a:ext cx="2081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700" b="1" dirty="0" err="1">
                <a:solidFill>
                  <a:srgbClr val="FF0000"/>
                </a:solidFill>
              </a:rPr>
              <a:t>Throughtput</a:t>
            </a:r>
            <a:endParaRPr lang="it-IT" sz="2700" b="1" dirty="0">
              <a:solidFill>
                <a:srgbClr val="FF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967967" y="548557"/>
            <a:ext cx="513708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 dirty="0">
                <a:solidFill>
                  <a:srgbClr val="FF0000"/>
                </a:solidFill>
              </a:rPr>
              <a:t>Pronto Soccorso</a:t>
            </a: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D21EE945-A450-CF40-B172-0A48784E769D}"/>
              </a:ext>
            </a:extLst>
          </p:cNvPr>
          <p:cNvSpPr/>
          <p:nvPr/>
        </p:nvSpPr>
        <p:spPr>
          <a:xfrm>
            <a:off x="2765685" y="2386247"/>
            <a:ext cx="4094473" cy="303389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510" y="3826894"/>
            <a:ext cx="4711997" cy="75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80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allone 8">
            <a:extLst>
              <a:ext uri="{FF2B5EF4-FFF2-40B4-BE49-F238E27FC236}">
                <a16:creationId xmlns:a16="http://schemas.microsoft.com/office/drawing/2014/main" id="{AC420A16-6E7B-06BB-1BA1-6E3CE617DDD3}"/>
              </a:ext>
            </a:extLst>
          </p:cNvPr>
          <p:cNvSpPr/>
          <p:nvPr/>
        </p:nvSpPr>
        <p:spPr>
          <a:xfrm>
            <a:off x="549275" y="3875088"/>
            <a:ext cx="674688" cy="62388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05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0" name="Gallone 9">
            <a:extLst>
              <a:ext uri="{FF2B5EF4-FFF2-40B4-BE49-F238E27FC236}">
                <a16:creationId xmlns:a16="http://schemas.microsoft.com/office/drawing/2014/main" id="{C8B0A3A7-5B43-01C3-7998-7CA96FCF087F}"/>
              </a:ext>
            </a:extLst>
          </p:cNvPr>
          <p:cNvSpPr/>
          <p:nvPr/>
        </p:nvSpPr>
        <p:spPr>
          <a:xfrm>
            <a:off x="1223963" y="3668713"/>
            <a:ext cx="1293812" cy="83026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800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1" name="Gallone 10">
            <a:extLst>
              <a:ext uri="{FF2B5EF4-FFF2-40B4-BE49-F238E27FC236}">
                <a16:creationId xmlns:a16="http://schemas.microsoft.com/office/drawing/2014/main" id="{3D7B7D8C-2D5A-ED1B-EC34-4F268179B387}"/>
              </a:ext>
            </a:extLst>
          </p:cNvPr>
          <p:cNvSpPr/>
          <p:nvPr/>
        </p:nvSpPr>
        <p:spPr>
          <a:xfrm>
            <a:off x="2738438" y="3786188"/>
            <a:ext cx="1601787" cy="71278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dirty="0">
                <a:solidFill>
                  <a:schemeClr val="bg1"/>
                </a:solidFill>
              </a:rPr>
              <a:t>Visita medica</a:t>
            </a:r>
          </a:p>
        </p:txBody>
      </p:sp>
      <p:sp>
        <p:nvSpPr>
          <p:cNvPr id="12" name="Gallone 11">
            <a:extLst>
              <a:ext uri="{FF2B5EF4-FFF2-40B4-BE49-F238E27FC236}">
                <a16:creationId xmlns:a16="http://schemas.microsoft.com/office/drawing/2014/main" id="{D7142F41-5E8A-CFFA-D0E7-DDC7D6AFF83A}"/>
              </a:ext>
            </a:extLst>
          </p:cNvPr>
          <p:cNvSpPr/>
          <p:nvPr/>
        </p:nvSpPr>
        <p:spPr>
          <a:xfrm>
            <a:off x="4222750" y="3460750"/>
            <a:ext cx="2586038" cy="1008063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200" dirty="0">
                <a:solidFill>
                  <a:schemeClr val="bg1"/>
                </a:solidFill>
              </a:rPr>
              <a:t>Diagnostica</a:t>
            </a:r>
          </a:p>
          <a:p>
            <a:pPr algn="ctr">
              <a:defRPr/>
            </a:pPr>
            <a:r>
              <a:rPr lang="it-IT" sz="1200" dirty="0">
                <a:solidFill>
                  <a:schemeClr val="bg1"/>
                </a:solidFill>
              </a:rPr>
              <a:t>Rivalutazione</a:t>
            </a:r>
          </a:p>
        </p:txBody>
      </p:sp>
      <p:sp>
        <p:nvSpPr>
          <p:cNvPr id="13" name="Gallone 12">
            <a:extLst>
              <a:ext uri="{FF2B5EF4-FFF2-40B4-BE49-F238E27FC236}">
                <a16:creationId xmlns:a16="http://schemas.microsoft.com/office/drawing/2014/main" id="{7B477216-03F0-1C97-9886-E383CAF2E94E}"/>
              </a:ext>
            </a:extLst>
          </p:cNvPr>
          <p:cNvSpPr/>
          <p:nvPr/>
        </p:nvSpPr>
        <p:spPr>
          <a:xfrm>
            <a:off x="6956425" y="4060825"/>
            <a:ext cx="1066800" cy="40798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800" dirty="0">
                <a:solidFill>
                  <a:schemeClr val="bg1"/>
                </a:solidFill>
              </a:rPr>
              <a:t>Esito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C94C3F77-9988-003B-ED0E-3ECBFF164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486025"/>
            <a:ext cx="412432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9D6ADC3-E551-A433-7846-DBAB96D39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3249613"/>
            <a:ext cx="1428751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7294A20C-D767-72EA-EB7C-F8A9DCCA9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856038"/>
            <a:ext cx="1003300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er 2">
            <a:extLst>
              <a:ext uri="{FF2B5EF4-FFF2-40B4-BE49-F238E27FC236}">
                <a16:creationId xmlns:a16="http://schemas.microsoft.com/office/drawing/2014/main" id="{619A948D-CBA5-A9F2-E2F6-96F8724F1472}"/>
              </a:ext>
            </a:extLst>
          </p:cNvPr>
          <p:cNvSpPr/>
          <p:nvPr/>
        </p:nvSpPr>
        <p:spPr bwMode="auto">
          <a:xfrm>
            <a:off x="-292100" y="3035300"/>
            <a:ext cx="1993900" cy="1679575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/>
          </a:p>
        </p:txBody>
      </p:sp>
      <p:sp>
        <p:nvSpPr>
          <p:cNvPr id="17" name="Per 16">
            <a:extLst>
              <a:ext uri="{FF2B5EF4-FFF2-40B4-BE49-F238E27FC236}">
                <a16:creationId xmlns:a16="http://schemas.microsoft.com/office/drawing/2014/main" id="{DB9F8EB4-32F8-E9A9-06DD-8E324A497555}"/>
              </a:ext>
            </a:extLst>
          </p:cNvPr>
          <p:cNvSpPr/>
          <p:nvPr/>
        </p:nvSpPr>
        <p:spPr bwMode="auto">
          <a:xfrm>
            <a:off x="6588125" y="3333750"/>
            <a:ext cx="1993900" cy="1679575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6A2F4B7-97AB-4FED-93C1-DC51E56E7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2863" y="2565400"/>
            <a:ext cx="5495925" cy="230346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8" name="Gallone 17">
            <a:extLst>
              <a:ext uri="{FF2B5EF4-FFF2-40B4-BE49-F238E27FC236}">
                <a16:creationId xmlns:a16="http://schemas.microsoft.com/office/drawing/2014/main" id="{1F780413-269F-BE03-3E5B-8309A5724B5A}"/>
              </a:ext>
            </a:extLst>
          </p:cNvPr>
          <p:cNvSpPr/>
          <p:nvPr/>
        </p:nvSpPr>
        <p:spPr>
          <a:xfrm>
            <a:off x="2484438" y="3795713"/>
            <a:ext cx="1601787" cy="71278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dirty="0">
                <a:solidFill>
                  <a:schemeClr val="bg1"/>
                </a:solidFill>
              </a:rPr>
              <a:t>Visita medica</a:t>
            </a:r>
          </a:p>
        </p:txBody>
      </p:sp>
      <p:sp>
        <p:nvSpPr>
          <p:cNvPr id="19" name="Gallone 18">
            <a:extLst>
              <a:ext uri="{FF2B5EF4-FFF2-40B4-BE49-F238E27FC236}">
                <a16:creationId xmlns:a16="http://schemas.microsoft.com/office/drawing/2014/main" id="{5F30FFA4-AF2C-3473-6459-4C907516BC4E}"/>
              </a:ext>
            </a:extLst>
          </p:cNvPr>
          <p:cNvSpPr/>
          <p:nvPr/>
        </p:nvSpPr>
        <p:spPr>
          <a:xfrm>
            <a:off x="4140200" y="3500438"/>
            <a:ext cx="2586038" cy="100806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200" dirty="0">
                <a:solidFill>
                  <a:schemeClr val="bg1"/>
                </a:solidFill>
              </a:rPr>
              <a:t>Diagnostica</a:t>
            </a:r>
          </a:p>
          <a:p>
            <a:pPr algn="ctr">
              <a:defRPr/>
            </a:pPr>
            <a:r>
              <a:rPr lang="it-IT" sz="1200" dirty="0">
                <a:solidFill>
                  <a:schemeClr val="bg1"/>
                </a:solidFill>
              </a:rPr>
              <a:t>Rivalutazione</a:t>
            </a:r>
          </a:p>
        </p:txBody>
      </p:sp>
      <p:sp>
        <p:nvSpPr>
          <p:cNvPr id="5" name="Freccia in giù 4">
            <a:extLst>
              <a:ext uri="{FF2B5EF4-FFF2-40B4-BE49-F238E27FC236}">
                <a16:creationId xmlns:a16="http://schemas.microsoft.com/office/drawing/2014/main" id="{6BAE42F9-EB4F-2843-1CDA-7A0C5741A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4635500"/>
            <a:ext cx="479425" cy="809625"/>
          </a:xfrm>
          <a:prstGeom prst="downArrow">
            <a:avLst>
              <a:gd name="adj1" fmla="val 50000"/>
              <a:gd name="adj2" fmla="val 49990"/>
            </a:avLst>
          </a:prstGeom>
          <a:noFill/>
          <a:ln w="9525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AEC222D-C503-7AA6-F306-681237EBA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5495925"/>
            <a:ext cx="2178050" cy="812800"/>
          </a:xfrm>
          <a:prstGeom prst="rect">
            <a:avLst/>
          </a:prstGeom>
          <a:solidFill>
            <a:srgbClr val="00CC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285750" indent="-285750"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altLang="it-IT" sz="1400" b="1"/>
              <a:t>Anamnesi </a:t>
            </a:r>
          </a:p>
          <a:p>
            <a:pPr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altLang="it-IT" sz="1400" b="1"/>
              <a:t>Esame obiettivo </a:t>
            </a:r>
          </a:p>
          <a:p>
            <a:pPr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altLang="it-IT" sz="1400" b="1"/>
              <a:t>Eco bedside</a:t>
            </a:r>
          </a:p>
        </p:txBody>
      </p:sp>
      <p:sp>
        <p:nvSpPr>
          <p:cNvPr id="20" name="Freccia in giù 19">
            <a:extLst>
              <a:ext uri="{FF2B5EF4-FFF2-40B4-BE49-F238E27FC236}">
                <a16:creationId xmlns:a16="http://schemas.microsoft.com/office/drawing/2014/main" id="{4941603E-0E00-F7B9-AB2D-EB9D0E475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9100" y="4635500"/>
            <a:ext cx="479425" cy="809625"/>
          </a:xfrm>
          <a:prstGeom prst="downArrow">
            <a:avLst>
              <a:gd name="adj1" fmla="val 50000"/>
              <a:gd name="adj2" fmla="val 49990"/>
            </a:avLst>
          </a:prstGeom>
          <a:noFill/>
          <a:ln w="9525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09839CAE-4DDF-6514-9F18-B6665268172D}"/>
              </a:ext>
            </a:extLst>
          </p:cNvPr>
          <p:cNvSpPr/>
          <p:nvPr/>
        </p:nvSpPr>
        <p:spPr bwMode="auto">
          <a:xfrm>
            <a:off x="4578350" y="5497513"/>
            <a:ext cx="3665538" cy="1135062"/>
          </a:xfrm>
          <a:prstGeom prst="rect">
            <a:avLst/>
          </a:prstGeom>
          <a:solidFill>
            <a:srgbClr val="00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285750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1400" b="1" dirty="0"/>
              <a:t>Percorsi diagnostici / terapeutici</a:t>
            </a:r>
          </a:p>
          <a:p>
            <a:pPr marL="285750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1400" b="1" dirty="0"/>
              <a:t>Visite differite dopo dimissione</a:t>
            </a:r>
          </a:p>
          <a:p>
            <a:pPr marL="285750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1400" b="1" dirty="0"/>
              <a:t>Percorsi post-dimissione con medicina del territorio</a:t>
            </a:r>
          </a:p>
          <a:p>
            <a:pPr marL="285750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1400" b="1" dirty="0"/>
              <a:t>Ambulatorio rivalutazione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sz="1400" b="1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9B81368-355F-46BA-EE85-E01169FD0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3675" y="1263650"/>
            <a:ext cx="5184775" cy="569913"/>
          </a:xfrm>
          <a:prstGeom prst="rect">
            <a:avLst/>
          </a:prstGeom>
          <a:solidFill>
            <a:srgbClr val="00CC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b="1"/>
              <a:t>Medicina difensiva</a:t>
            </a:r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06E327EA-DBA1-F625-C6EA-E21E8D539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1800" y="1833563"/>
            <a:ext cx="349250" cy="1539875"/>
          </a:xfrm>
          <a:prstGeom prst="downArrow">
            <a:avLst>
              <a:gd name="adj1" fmla="val 50000"/>
              <a:gd name="adj2" fmla="val 50072"/>
            </a:avLst>
          </a:prstGeom>
          <a:solidFill>
            <a:srgbClr val="00CC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3" name="Freccia in giù 22">
            <a:extLst>
              <a:ext uri="{FF2B5EF4-FFF2-40B4-BE49-F238E27FC236}">
                <a16:creationId xmlns:a16="http://schemas.microsoft.com/office/drawing/2014/main" id="{6BF8D294-B430-CAC8-A549-FB16C658E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1828800"/>
            <a:ext cx="349250" cy="1528763"/>
          </a:xfrm>
          <a:prstGeom prst="downArrow">
            <a:avLst>
              <a:gd name="adj1" fmla="val 50000"/>
              <a:gd name="adj2" fmla="val 50095"/>
            </a:avLst>
          </a:prstGeom>
          <a:solidFill>
            <a:srgbClr val="00CC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2311" name="Rettangolo 2">
            <a:extLst>
              <a:ext uri="{FF2B5EF4-FFF2-40B4-BE49-F238E27FC236}">
                <a16:creationId xmlns:a16="http://schemas.microsoft.com/office/drawing/2014/main" id="{5486FC79-A493-1155-2166-DDC8D2014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" y="141288"/>
            <a:ext cx="6705600" cy="708025"/>
          </a:xfrm>
          <a:prstGeom prst="rect">
            <a:avLst/>
          </a:prstGeom>
          <a:solidFill>
            <a:srgbClr val="00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4000" b="1"/>
              <a:t>Flusso di Pronto Soccorso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  <p:bldP spid="5" grpId="0" animBg="1"/>
      <p:bldP spid="6" grpId="0" animBg="1"/>
      <p:bldP spid="20" grpId="0" animBg="1"/>
      <p:bldP spid="21" grpId="0" animBg="1"/>
      <p:bldP spid="2" grpId="0" animBg="1"/>
      <p:bldP spid="7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isultati immagini per pronto soccorso">
            <a:extLst>
              <a:ext uri="{FF2B5EF4-FFF2-40B4-BE49-F238E27FC236}">
                <a16:creationId xmlns:a16="http://schemas.microsoft.com/office/drawing/2014/main" id="{1CD75D7E-77F6-4B55-5A03-A8F625446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69988"/>
            <a:ext cx="8569325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ttangolo 15">
            <a:extLst>
              <a:ext uri="{FF2B5EF4-FFF2-40B4-BE49-F238E27FC236}">
                <a16:creationId xmlns:a16="http://schemas.microsoft.com/office/drawing/2014/main" id="{B5D6EB0F-4F2F-920C-18C6-0FCB0FEC8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1233488"/>
            <a:ext cx="87503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3000" b="1" u="sng">
                <a:solidFill>
                  <a:srgbClr val="1E497D"/>
                </a:solidFill>
              </a:rPr>
              <a:t>Sorting</a:t>
            </a:r>
            <a:r>
              <a:rPr lang="it-IT" altLang="it-IT" sz="3000" b="1">
                <a:solidFill>
                  <a:srgbClr val="1E497D"/>
                </a:solidFill>
              </a:rPr>
              <a:t>: flusso tradizionale, secondo priorità</a:t>
            </a:r>
          </a:p>
        </p:txBody>
      </p:sp>
      <p:grpSp>
        <p:nvGrpSpPr>
          <p:cNvPr id="14339" name="Gruppo 34">
            <a:extLst>
              <a:ext uri="{FF2B5EF4-FFF2-40B4-BE49-F238E27FC236}">
                <a16:creationId xmlns:a16="http://schemas.microsoft.com/office/drawing/2014/main" id="{ECB8413D-B207-635F-6E39-A50ACD5D5F34}"/>
              </a:ext>
            </a:extLst>
          </p:cNvPr>
          <p:cNvGrpSpPr>
            <a:grpSpLocks/>
          </p:cNvGrpSpPr>
          <p:nvPr/>
        </p:nvGrpSpPr>
        <p:grpSpPr bwMode="auto">
          <a:xfrm>
            <a:off x="946150" y="1757363"/>
            <a:ext cx="7243763" cy="3960812"/>
            <a:chOff x="946125" y="900052"/>
            <a:chExt cx="7243717" cy="3960182"/>
          </a:xfrm>
        </p:grpSpPr>
        <p:grpSp>
          <p:nvGrpSpPr>
            <p:cNvPr id="14342" name="Gruppo 14">
              <a:extLst>
                <a:ext uri="{FF2B5EF4-FFF2-40B4-BE49-F238E27FC236}">
                  <a16:creationId xmlns:a16="http://schemas.microsoft.com/office/drawing/2014/main" id="{29861CD9-7C1C-C689-08FD-4A0A68CBEC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46125" y="900052"/>
              <a:ext cx="7243717" cy="3960182"/>
              <a:chOff x="836735" y="861442"/>
              <a:chExt cx="7322527" cy="4157451"/>
            </a:xfrm>
          </p:grpSpPr>
          <p:grpSp>
            <p:nvGrpSpPr>
              <p:cNvPr id="14345" name="Gruppo 4">
                <a:extLst>
                  <a:ext uri="{FF2B5EF4-FFF2-40B4-BE49-F238E27FC236}">
                    <a16:creationId xmlns:a16="http://schemas.microsoft.com/office/drawing/2014/main" id="{1B6087ED-3A48-20FF-DAF9-44D392DE0F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6735" y="861442"/>
                <a:ext cx="7322527" cy="4157451"/>
                <a:chOff x="836735" y="861442"/>
                <a:chExt cx="7322527" cy="4157451"/>
              </a:xfrm>
            </p:grpSpPr>
            <p:pic>
              <p:nvPicPr>
                <p:cNvPr id="14353" name="Immagine 1">
                  <a:extLst>
                    <a:ext uri="{FF2B5EF4-FFF2-40B4-BE49-F238E27FC236}">
                      <a16:creationId xmlns:a16="http://schemas.microsoft.com/office/drawing/2014/main" id="{AE62FC7E-42E7-605F-9652-D39184EF4B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6735" y="861442"/>
                  <a:ext cx="7322527" cy="41574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354" name="CasellaDiTesto 2">
                  <a:extLst>
                    <a:ext uri="{FF2B5EF4-FFF2-40B4-BE49-F238E27FC236}">
                      <a16:creationId xmlns:a16="http://schemas.microsoft.com/office/drawing/2014/main" id="{6FCC3382-7CCB-4319-2F25-9281EFC25C7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69677" y="1222130"/>
                  <a:ext cx="2796820" cy="387730"/>
                </a:xfrm>
                <a:prstGeom prst="rect">
                  <a:avLst/>
                </a:prstGeom>
                <a:solidFill>
                  <a:srgbClr val="FAC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it-IT" altLang="it-IT" sz="1800"/>
                    <a:t>LABORATORIO ANALISI</a:t>
                  </a:r>
                </a:p>
              </p:txBody>
            </p:sp>
            <p:sp>
              <p:nvSpPr>
                <p:cNvPr id="14355" name="CasellaDiTesto 6">
                  <a:extLst>
                    <a:ext uri="{FF2B5EF4-FFF2-40B4-BE49-F238E27FC236}">
                      <a16:creationId xmlns:a16="http://schemas.microsoft.com/office/drawing/2014/main" id="{DF38FFC0-AEB2-87A8-884A-9269693D9D0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506915" y="2387084"/>
                  <a:ext cx="1638593" cy="387730"/>
                </a:xfrm>
                <a:prstGeom prst="rect">
                  <a:avLst/>
                </a:prstGeom>
                <a:solidFill>
                  <a:srgbClr val="A4CE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it-IT" altLang="it-IT" sz="1800"/>
                    <a:t>RADIOLOGIA</a:t>
                  </a:r>
                </a:p>
              </p:txBody>
            </p:sp>
          </p:grpSp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4A4D2DE-AEE6-9721-720C-E6FE53A3951E}"/>
                  </a:ext>
                </a:extLst>
              </p:cNvPr>
              <p:cNvSpPr txBox="1"/>
              <p:nvPr/>
            </p:nvSpPr>
            <p:spPr>
              <a:xfrm>
                <a:off x="2914902" y="3235938"/>
                <a:ext cx="1413794" cy="3865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it-IT" sz="1800" dirty="0">
                    <a:solidFill>
                      <a:srgbClr val="00B050"/>
                    </a:solidFill>
                  </a:rPr>
                  <a:t>RICHIESTA</a:t>
                </a:r>
              </a:p>
            </p:txBody>
          </p:sp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7063F367-A3BA-E174-D65D-E9E57CBC6B11}"/>
                  </a:ext>
                </a:extLst>
              </p:cNvPr>
              <p:cNvSpPr txBox="1"/>
              <p:nvPr/>
            </p:nvSpPr>
            <p:spPr>
              <a:xfrm>
                <a:off x="5772981" y="3235938"/>
                <a:ext cx="1291833" cy="3865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it-IT" sz="1800" dirty="0">
                    <a:solidFill>
                      <a:srgbClr val="00B050"/>
                    </a:solidFill>
                  </a:rPr>
                  <a:t>REFERTO</a:t>
                </a:r>
              </a:p>
            </p:txBody>
          </p:sp>
          <p:sp>
            <p:nvSpPr>
              <p:cNvPr id="14348" name="CasellaDiTesto 9">
                <a:extLst>
                  <a:ext uri="{FF2B5EF4-FFF2-40B4-BE49-F238E27FC236}">
                    <a16:creationId xmlns:a16="http://schemas.microsoft.com/office/drawing/2014/main" id="{DD77FFA3-84E4-BDF4-ADD5-F5756CAE9F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56236" y="4088423"/>
                <a:ext cx="1125415" cy="613904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it-IT" altLang="it-IT" sz="1600">
                    <a:solidFill>
                      <a:srgbClr val="FF0000"/>
                    </a:solidFill>
                  </a:rPr>
                  <a:t>ENTRATA IN PS</a:t>
                </a:r>
              </a:p>
            </p:txBody>
          </p:sp>
          <p:sp>
            <p:nvSpPr>
              <p:cNvPr id="14349" name="CasellaDiTesto 10">
                <a:extLst>
                  <a:ext uri="{FF2B5EF4-FFF2-40B4-BE49-F238E27FC236}">
                    <a16:creationId xmlns:a16="http://schemas.microsoft.com/office/drawing/2014/main" id="{43F77E29-0AF3-A46C-86E2-A75B18EE9D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15124" y="4244506"/>
                <a:ext cx="886108" cy="323108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it-IT" altLang="it-IT" sz="1400">
                    <a:solidFill>
                      <a:srgbClr val="FF0000"/>
                    </a:solidFill>
                  </a:rPr>
                  <a:t>TRIAGE</a:t>
                </a:r>
              </a:p>
            </p:txBody>
          </p:sp>
          <p:sp>
            <p:nvSpPr>
              <p:cNvPr id="14350" name="CasellaDiTesto 11">
                <a:extLst>
                  <a:ext uri="{FF2B5EF4-FFF2-40B4-BE49-F238E27FC236}">
                    <a16:creationId xmlns:a16="http://schemas.microsoft.com/office/drawing/2014/main" id="{83F5F66E-3C00-10CB-233E-00E63D5A25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96202" y="4211533"/>
                <a:ext cx="877609" cy="355418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it-IT" altLang="it-IT" sz="1600">
                    <a:solidFill>
                      <a:srgbClr val="FF0000"/>
                    </a:solidFill>
                  </a:rPr>
                  <a:t>VISITA</a:t>
                </a:r>
              </a:p>
            </p:txBody>
          </p:sp>
          <p:sp>
            <p:nvSpPr>
              <p:cNvPr id="14351" name="CasellaDiTesto 12">
                <a:extLst>
                  <a:ext uri="{FF2B5EF4-FFF2-40B4-BE49-F238E27FC236}">
                    <a16:creationId xmlns:a16="http://schemas.microsoft.com/office/drawing/2014/main" id="{2E1831CA-C150-8880-FB2F-55ACC79818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09542" y="4029083"/>
                <a:ext cx="1193478" cy="726992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it-IT" altLang="it-IT" sz="1300">
                    <a:solidFill>
                      <a:srgbClr val="FF0000"/>
                    </a:solidFill>
                  </a:rPr>
                  <a:t>RIVALUTAZ.</a:t>
                </a:r>
              </a:p>
              <a:p>
                <a:pPr algn="ctr"/>
                <a:r>
                  <a:rPr lang="it-IT" altLang="it-IT" sz="1300">
                    <a:solidFill>
                      <a:srgbClr val="FF0000"/>
                    </a:solidFill>
                  </a:rPr>
                  <a:t>O VISITA </a:t>
                </a:r>
              </a:p>
              <a:p>
                <a:pPr algn="ctr"/>
                <a:r>
                  <a:rPr lang="it-IT" altLang="it-IT" sz="1300">
                    <a:solidFill>
                      <a:srgbClr val="FF0000"/>
                    </a:solidFill>
                  </a:rPr>
                  <a:t>SPECIAL.</a:t>
                </a:r>
              </a:p>
            </p:txBody>
          </p:sp>
          <p:sp>
            <p:nvSpPr>
              <p:cNvPr id="14352" name="CasellaDiTesto 13">
                <a:extLst>
                  <a:ext uri="{FF2B5EF4-FFF2-40B4-BE49-F238E27FC236}">
                    <a16:creationId xmlns:a16="http://schemas.microsoft.com/office/drawing/2014/main" id="{16247B90-6F05-1020-E72C-CB77575D0A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01277" y="4202741"/>
                <a:ext cx="759728" cy="323108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it-IT" altLang="it-IT" sz="1400">
                    <a:solidFill>
                      <a:srgbClr val="FF0000"/>
                    </a:solidFill>
                  </a:rPr>
                  <a:t>ESITO</a:t>
                </a:r>
              </a:p>
            </p:txBody>
          </p:sp>
        </p:grpSp>
        <p:cxnSp>
          <p:nvCxnSpPr>
            <p:cNvPr id="6" name="Connettore 1 5">
              <a:extLst>
                <a:ext uri="{FF2B5EF4-FFF2-40B4-BE49-F238E27FC236}">
                  <a16:creationId xmlns:a16="http://schemas.microsoft.com/office/drawing/2014/main" id="{755A4F44-C934-A81F-B64B-AC1F628495B1}"/>
                </a:ext>
              </a:extLst>
            </p:cNvPr>
            <p:cNvCxnSpPr/>
            <p:nvPr/>
          </p:nvCxnSpPr>
          <p:spPr>
            <a:xfrm>
              <a:off x="2808251" y="3841221"/>
              <a:ext cx="328610" cy="442843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28">
              <a:extLst>
                <a:ext uri="{FF2B5EF4-FFF2-40B4-BE49-F238E27FC236}">
                  <a16:creationId xmlns:a16="http://schemas.microsoft.com/office/drawing/2014/main" id="{8FA0A860-0438-2EE8-8B98-6A3508B47BED}"/>
                </a:ext>
              </a:extLst>
            </p:cNvPr>
            <p:cNvCxnSpPr/>
            <p:nvPr/>
          </p:nvCxnSpPr>
          <p:spPr>
            <a:xfrm flipV="1">
              <a:off x="2808251" y="4284064"/>
              <a:ext cx="320673" cy="415859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Freccia angolare in su 1">
            <a:extLst>
              <a:ext uri="{FF2B5EF4-FFF2-40B4-BE49-F238E27FC236}">
                <a16:creationId xmlns:a16="http://schemas.microsoft.com/office/drawing/2014/main" id="{3938A777-BCBC-2B05-FDBA-FA686FB600D1}"/>
              </a:ext>
            </a:extLst>
          </p:cNvPr>
          <p:cNvSpPr/>
          <p:nvPr/>
        </p:nvSpPr>
        <p:spPr bwMode="auto">
          <a:xfrm rot="16200000" flipH="1" flipV="1">
            <a:off x="3472656" y="5264945"/>
            <a:ext cx="720725" cy="1370012"/>
          </a:xfrm>
          <a:prstGeom prst="bentUpArrow">
            <a:avLst/>
          </a:prstGeom>
          <a:solidFill>
            <a:srgbClr val="00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A9A1938-C815-FC9B-A64E-7B9D41923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2963" y="5848350"/>
            <a:ext cx="3527425" cy="576263"/>
          </a:xfrm>
          <a:prstGeom prst="rect">
            <a:avLst/>
          </a:prstGeom>
          <a:solidFill>
            <a:srgbClr val="00CC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3200" b="1"/>
              <a:t>Codice di priorità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ttangolo 32">
            <a:extLst>
              <a:ext uri="{FF2B5EF4-FFF2-40B4-BE49-F238E27FC236}">
                <a16:creationId xmlns:a16="http://schemas.microsoft.com/office/drawing/2014/main" id="{A8F06139-4898-90E2-BE5D-20DE290F6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888" y="1019175"/>
            <a:ext cx="86090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3000" b="1" u="sng">
                <a:solidFill>
                  <a:srgbClr val="1E497D"/>
                </a:solidFill>
              </a:rPr>
              <a:t>Streaming</a:t>
            </a:r>
            <a:r>
              <a:rPr lang="it-IT" altLang="it-IT" sz="3000" b="1">
                <a:solidFill>
                  <a:srgbClr val="1E497D"/>
                </a:solidFill>
              </a:rPr>
              <a:t>: segmentazione in flussi omogenei</a:t>
            </a:r>
          </a:p>
        </p:txBody>
      </p:sp>
      <p:grpSp>
        <p:nvGrpSpPr>
          <p:cNvPr id="16387" name="Gruppo 35">
            <a:extLst>
              <a:ext uri="{FF2B5EF4-FFF2-40B4-BE49-F238E27FC236}">
                <a16:creationId xmlns:a16="http://schemas.microsoft.com/office/drawing/2014/main" id="{698363FB-84A8-FF99-3AFF-CD702CDE15DA}"/>
              </a:ext>
            </a:extLst>
          </p:cNvPr>
          <p:cNvGrpSpPr>
            <a:grpSpLocks/>
          </p:cNvGrpSpPr>
          <p:nvPr/>
        </p:nvGrpSpPr>
        <p:grpSpPr bwMode="auto">
          <a:xfrm>
            <a:off x="419100" y="1971675"/>
            <a:ext cx="8305800" cy="3497263"/>
            <a:chOff x="418347" y="1113833"/>
            <a:chExt cx="8307306" cy="3497384"/>
          </a:xfrm>
        </p:grpSpPr>
        <p:grpSp>
          <p:nvGrpSpPr>
            <p:cNvPr id="16389" name="Gruppo 31">
              <a:extLst>
                <a:ext uri="{FF2B5EF4-FFF2-40B4-BE49-F238E27FC236}">
                  <a16:creationId xmlns:a16="http://schemas.microsoft.com/office/drawing/2014/main" id="{BA3EC625-AFCD-AA1D-F110-B36B226358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8347" y="1113833"/>
              <a:ext cx="8307306" cy="3497384"/>
              <a:chOff x="418347" y="925147"/>
              <a:chExt cx="8307306" cy="3497384"/>
            </a:xfrm>
          </p:grpSpPr>
          <p:grpSp>
            <p:nvGrpSpPr>
              <p:cNvPr id="16391" name="Gruppo 19">
                <a:extLst>
                  <a:ext uri="{FF2B5EF4-FFF2-40B4-BE49-F238E27FC236}">
                    <a16:creationId xmlns:a16="http://schemas.microsoft.com/office/drawing/2014/main" id="{D2A3BED8-FBE7-F293-2E6F-419A71FA3D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8347" y="925147"/>
                <a:ext cx="8307306" cy="3497384"/>
                <a:chOff x="418347" y="925147"/>
                <a:chExt cx="8307306" cy="3497384"/>
              </a:xfrm>
            </p:grpSpPr>
            <p:grpSp>
              <p:nvGrpSpPr>
                <p:cNvPr id="16395" name="Gruppo 16">
                  <a:extLst>
                    <a:ext uri="{FF2B5EF4-FFF2-40B4-BE49-F238E27FC236}">
                      <a16:creationId xmlns:a16="http://schemas.microsoft.com/office/drawing/2014/main" id="{35805881-BBE7-4261-6997-BB14989BD1E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8347" y="925147"/>
                  <a:ext cx="8307306" cy="3497384"/>
                  <a:chOff x="418347" y="925147"/>
                  <a:chExt cx="8307306" cy="3497384"/>
                </a:xfrm>
              </p:grpSpPr>
              <p:pic>
                <p:nvPicPr>
                  <p:cNvPr id="16398" name="Immagine 9">
                    <a:extLst>
                      <a:ext uri="{FF2B5EF4-FFF2-40B4-BE49-F238E27FC236}">
                        <a16:creationId xmlns:a16="http://schemas.microsoft.com/office/drawing/2014/main" id="{0F1163F4-B1EA-41EC-55CC-0E6D3953C0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18347" y="925147"/>
                    <a:ext cx="8307306" cy="349738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" name="Rettangolo 10">
                    <a:extLst>
                      <a:ext uri="{FF2B5EF4-FFF2-40B4-BE49-F238E27FC236}">
                        <a16:creationId xmlns:a16="http://schemas.microsoft.com/office/drawing/2014/main" id="{F0361D06-27F1-5DA6-F711-6B8F53F9CDED}"/>
                      </a:ext>
                    </a:extLst>
                  </p:cNvPr>
                  <p:cNvSpPr/>
                  <p:nvPr/>
                </p:nvSpPr>
                <p:spPr>
                  <a:xfrm>
                    <a:off x="438989" y="3463648"/>
                    <a:ext cx="3596339" cy="931894"/>
                  </a:xfrm>
                  <a:prstGeom prst="rect">
                    <a:avLst/>
                  </a:prstGeom>
                  <a:solidFill>
                    <a:srgbClr val="B6FEF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it-IT" sz="1800"/>
                  </a:p>
                </p:txBody>
              </p:sp>
              <p:sp>
                <p:nvSpPr>
                  <p:cNvPr id="12" name="Rettangolo 11">
                    <a:extLst>
                      <a:ext uri="{FF2B5EF4-FFF2-40B4-BE49-F238E27FC236}">
                        <a16:creationId xmlns:a16="http://schemas.microsoft.com/office/drawing/2014/main" id="{955E8FC8-F401-2E24-D34E-72FD2A0A6654}"/>
                      </a:ext>
                    </a:extLst>
                  </p:cNvPr>
                  <p:cNvSpPr/>
                  <p:nvPr/>
                </p:nvSpPr>
                <p:spPr>
                  <a:xfrm>
                    <a:off x="438989" y="944198"/>
                    <a:ext cx="5434997" cy="931895"/>
                  </a:xfrm>
                  <a:prstGeom prst="rect">
                    <a:avLst/>
                  </a:prstGeom>
                  <a:solidFill>
                    <a:srgbClr val="B6FEF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it-IT" sz="1800"/>
                  </a:p>
                </p:txBody>
              </p:sp>
              <p:sp>
                <p:nvSpPr>
                  <p:cNvPr id="13" name="Rettangolo 12">
                    <a:extLst>
                      <a:ext uri="{FF2B5EF4-FFF2-40B4-BE49-F238E27FC236}">
                        <a16:creationId xmlns:a16="http://schemas.microsoft.com/office/drawing/2014/main" id="{800000E0-1347-BA6B-5AD1-10964E67FA7B}"/>
                      </a:ext>
                    </a:extLst>
                  </p:cNvPr>
                  <p:cNvSpPr/>
                  <p:nvPr/>
                </p:nvSpPr>
                <p:spPr>
                  <a:xfrm>
                    <a:off x="6245528" y="2260281"/>
                    <a:ext cx="1236887" cy="842991"/>
                  </a:xfrm>
                  <a:prstGeom prst="rect">
                    <a:avLst/>
                  </a:prstGeom>
                  <a:solidFill>
                    <a:srgbClr val="B6FEF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it-IT" sz="1800"/>
                  </a:p>
                </p:txBody>
              </p:sp>
              <p:sp>
                <p:nvSpPr>
                  <p:cNvPr id="14" name="Rettangolo 13">
                    <a:extLst>
                      <a:ext uri="{FF2B5EF4-FFF2-40B4-BE49-F238E27FC236}">
                        <a16:creationId xmlns:a16="http://schemas.microsoft.com/office/drawing/2014/main" id="{FD421885-350D-49F0-24D5-1126145EC206}"/>
                      </a:ext>
                    </a:extLst>
                  </p:cNvPr>
                  <p:cNvSpPr/>
                  <p:nvPr/>
                </p:nvSpPr>
                <p:spPr>
                  <a:xfrm>
                    <a:off x="7206141" y="1031514"/>
                    <a:ext cx="1236886" cy="844579"/>
                  </a:xfrm>
                  <a:prstGeom prst="rect">
                    <a:avLst/>
                  </a:prstGeom>
                  <a:solidFill>
                    <a:srgbClr val="B6FEF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it-IT" sz="1800"/>
                  </a:p>
                </p:txBody>
              </p:sp>
              <p:sp>
                <p:nvSpPr>
                  <p:cNvPr id="15" name="Rettangolo 14">
                    <a:extLst>
                      <a:ext uri="{FF2B5EF4-FFF2-40B4-BE49-F238E27FC236}">
                        <a16:creationId xmlns:a16="http://schemas.microsoft.com/office/drawing/2014/main" id="{53EC0253-4255-549D-E885-978B7465BEF5}"/>
                      </a:ext>
                    </a:extLst>
                  </p:cNvPr>
                  <p:cNvSpPr/>
                  <p:nvPr/>
                </p:nvSpPr>
                <p:spPr>
                  <a:xfrm>
                    <a:off x="4370351" y="3411258"/>
                    <a:ext cx="1300398" cy="744564"/>
                  </a:xfrm>
                  <a:prstGeom prst="rect">
                    <a:avLst/>
                  </a:prstGeom>
                  <a:solidFill>
                    <a:srgbClr val="B6FEF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it-IT" sz="1800"/>
                  </a:p>
                </p:txBody>
              </p:sp>
              <p:sp>
                <p:nvSpPr>
                  <p:cNvPr id="16" name="Rettangolo 15">
                    <a:extLst>
                      <a:ext uri="{FF2B5EF4-FFF2-40B4-BE49-F238E27FC236}">
                        <a16:creationId xmlns:a16="http://schemas.microsoft.com/office/drawing/2014/main" id="{7AE46E91-442D-EC58-F608-F0562C90F731}"/>
                      </a:ext>
                    </a:extLst>
                  </p:cNvPr>
                  <p:cNvSpPr/>
                  <p:nvPr/>
                </p:nvSpPr>
                <p:spPr>
                  <a:xfrm>
                    <a:off x="3595511" y="1604621"/>
                    <a:ext cx="1236886" cy="844579"/>
                  </a:xfrm>
                  <a:prstGeom prst="rect">
                    <a:avLst/>
                  </a:prstGeom>
                  <a:solidFill>
                    <a:srgbClr val="B6FEF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it-IT" sz="1800"/>
                  </a:p>
                </p:txBody>
              </p:sp>
            </p:grpSp>
            <p:sp>
              <p:nvSpPr>
                <p:cNvPr id="18" name="Rettangolo 17">
                  <a:extLst>
                    <a:ext uri="{FF2B5EF4-FFF2-40B4-BE49-F238E27FC236}">
                      <a16:creationId xmlns:a16="http://schemas.microsoft.com/office/drawing/2014/main" id="{CE01AFBF-21FF-72FF-404B-BBB5D9E2BCBB}"/>
                    </a:ext>
                  </a:extLst>
                </p:cNvPr>
                <p:cNvSpPr/>
                <p:nvPr/>
              </p:nvSpPr>
              <p:spPr>
                <a:xfrm>
                  <a:off x="1977555" y="1955471"/>
                  <a:ext cx="1236887" cy="1543103"/>
                </a:xfrm>
                <a:prstGeom prst="rect">
                  <a:avLst/>
                </a:prstGeom>
                <a:solidFill>
                  <a:srgbClr val="B6FE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800"/>
                </a:p>
              </p:txBody>
            </p:sp>
            <p:sp>
              <p:nvSpPr>
                <p:cNvPr id="19" name="Rettangolo 18">
                  <a:extLst>
                    <a:ext uri="{FF2B5EF4-FFF2-40B4-BE49-F238E27FC236}">
                      <a16:creationId xmlns:a16="http://schemas.microsoft.com/office/drawing/2014/main" id="{DA05B574-4EAE-F803-443E-2DDBBAD7246C}"/>
                    </a:ext>
                  </a:extLst>
                </p:cNvPr>
                <p:cNvSpPr/>
                <p:nvPr/>
              </p:nvSpPr>
              <p:spPr>
                <a:xfrm>
                  <a:off x="653340" y="2133277"/>
                  <a:ext cx="1236887" cy="339737"/>
                </a:xfrm>
                <a:prstGeom prst="rect">
                  <a:avLst/>
                </a:prstGeom>
                <a:solidFill>
                  <a:srgbClr val="B6FE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800"/>
                </a:p>
              </p:txBody>
            </p:sp>
          </p:grpSp>
          <p:pic>
            <p:nvPicPr>
              <p:cNvPr id="16392" name="Immagine 20">
                <a:extLst>
                  <a:ext uri="{FF2B5EF4-FFF2-40B4-BE49-F238E27FC236}">
                    <a16:creationId xmlns:a16="http://schemas.microsoft.com/office/drawing/2014/main" id="{CA1B1DCE-0ADC-9CF2-CA3A-499FCA8839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5688" y="2064725"/>
                <a:ext cx="1140691" cy="1447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ettangolo 27">
                <a:extLst>
                  <a:ext uri="{FF2B5EF4-FFF2-40B4-BE49-F238E27FC236}">
                    <a16:creationId xmlns:a16="http://schemas.microsoft.com/office/drawing/2014/main" id="{E7CEBDD1-2321-9716-CAC3-DE41D9472DCC}"/>
                  </a:ext>
                </a:extLst>
              </p:cNvPr>
              <p:cNvSpPr/>
              <p:nvPr/>
            </p:nvSpPr>
            <p:spPr>
              <a:xfrm>
                <a:off x="7415729" y="1880855"/>
                <a:ext cx="1298810" cy="1741548"/>
              </a:xfrm>
              <a:prstGeom prst="rect">
                <a:avLst/>
              </a:prstGeom>
              <a:solidFill>
                <a:srgbClr val="B6FE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 sz="1800"/>
              </a:p>
            </p:txBody>
          </p:sp>
          <p:pic>
            <p:nvPicPr>
              <p:cNvPr id="16394" name="Immagine 28">
                <a:extLst>
                  <a:ext uri="{FF2B5EF4-FFF2-40B4-BE49-F238E27FC236}">
                    <a16:creationId xmlns:a16="http://schemas.microsoft.com/office/drawing/2014/main" id="{A5FD7FCC-6B49-2F7A-5C79-8F7AC058BD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24334" y="1942468"/>
                <a:ext cx="1140691" cy="1447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0A2CE3E0-B411-56C9-A8DC-C1E2183C5624}"/>
                </a:ext>
              </a:extLst>
            </p:cNvPr>
            <p:cNvSpPr/>
            <p:nvPr/>
          </p:nvSpPr>
          <p:spPr>
            <a:xfrm>
              <a:off x="418347" y="1132884"/>
              <a:ext cx="8307306" cy="3478333"/>
            </a:xfrm>
            <a:prstGeom prst="rect">
              <a:avLst/>
            </a:prstGeom>
            <a:noFill/>
            <a:ln>
              <a:solidFill>
                <a:srgbClr val="2542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1800"/>
            </a:p>
          </p:txBody>
        </p:sp>
      </p:grpSp>
      <p:sp>
        <p:nvSpPr>
          <p:cNvPr id="16388" name="Rectangle 1">
            <a:extLst>
              <a:ext uri="{FF2B5EF4-FFF2-40B4-BE49-F238E27FC236}">
                <a16:creationId xmlns:a16="http://schemas.microsoft.com/office/drawing/2014/main" id="{1B426C0C-7E0F-4559-277E-26FF6FC29BCD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6638925" y="5529263"/>
            <a:ext cx="2373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912813"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defTabSz="912813"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defTabSz="912813"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defTabSz="912813"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defTabSz="912813"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it-IT" altLang="it-IT" sz="1800">
                <a:solidFill>
                  <a:schemeClr val="tx1"/>
                </a:solidFill>
              </a:rPr>
              <a:t>Sulfaro et al, 2013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CF0691B-97C9-F1C9-1B70-7178DD6C9EDB}"/>
              </a:ext>
            </a:extLst>
          </p:cNvPr>
          <p:cNvSpPr/>
          <p:nvPr/>
        </p:nvSpPr>
        <p:spPr>
          <a:xfrm>
            <a:off x="187325" y="1055688"/>
            <a:ext cx="8836025" cy="396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800"/>
          </a:p>
        </p:txBody>
      </p:sp>
      <p:sp>
        <p:nvSpPr>
          <p:cNvPr id="18435" name="CasellaDiTesto 12">
            <a:extLst>
              <a:ext uri="{FF2B5EF4-FFF2-40B4-BE49-F238E27FC236}">
                <a16:creationId xmlns:a16="http://schemas.microsoft.com/office/drawing/2014/main" id="{C5BA5108-7823-40E0-042E-4382312D9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3800" y="2414588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it-IT" altLang="it-IT" sz="1800"/>
          </a:p>
        </p:txBody>
      </p:sp>
      <p:sp>
        <p:nvSpPr>
          <p:cNvPr id="18436" name="CasellaDiTesto 15">
            <a:extLst>
              <a:ext uri="{FF2B5EF4-FFF2-40B4-BE49-F238E27FC236}">
                <a16:creationId xmlns:a16="http://schemas.microsoft.com/office/drawing/2014/main" id="{F18F44E1-A09D-B25C-7D80-31DD3913C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938" y="1801813"/>
            <a:ext cx="1689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>
                <a:solidFill>
                  <a:srgbClr val="002060"/>
                </a:solidFill>
              </a:rPr>
              <a:t>URGENZA</a:t>
            </a:r>
          </a:p>
        </p:txBody>
      </p:sp>
      <p:sp>
        <p:nvSpPr>
          <p:cNvPr id="18437" name="CasellaDiTesto 16">
            <a:extLst>
              <a:ext uri="{FF2B5EF4-FFF2-40B4-BE49-F238E27FC236}">
                <a16:creationId xmlns:a16="http://schemas.microsoft.com/office/drawing/2014/main" id="{EFA12506-074C-457D-9A8D-4F8B50879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1524000"/>
            <a:ext cx="19939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>
                <a:solidFill>
                  <a:srgbClr val="002060"/>
                </a:solidFill>
              </a:rPr>
              <a:t>URGENZA DIFFERITA</a:t>
            </a:r>
          </a:p>
        </p:txBody>
      </p:sp>
      <p:sp>
        <p:nvSpPr>
          <p:cNvPr id="18438" name="CasellaDiTesto 17">
            <a:extLst>
              <a:ext uri="{FF2B5EF4-FFF2-40B4-BE49-F238E27FC236}">
                <a16:creationId xmlns:a16="http://schemas.microsoft.com/office/drawing/2014/main" id="{43B327FD-34B2-3B15-FC5E-F1A27E4D6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1524000"/>
            <a:ext cx="16827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>
                <a:solidFill>
                  <a:srgbClr val="002060"/>
                </a:solidFill>
              </a:rPr>
              <a:t>URGENZA MINORE</a:t>
            </a:r>
          </a:p>
        </p:txBody>
      </p:sp>
      <p:sp>
        <p:nvSpPr>
          <p:cNvPr id="18439" name="CasellaDiTesto 18">
            <a:extLst>
              <a:ext uri="{FF2B5EF4-FFF2-40B4-BE49-F238E27FC236}">
                <a16:creationId xmlns:a16="http://schemas.microsoft.com/office/drawing/2014/main" id="{B601EB81-1E06-9897-E263-125E6F54A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4100" y="1514475"/>
            <a:ext cx="17970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>
                <a:solidFill>
                  <a:srgbClr val="002060"/>
                </a:solidFill>
              </a:rPr>
              <a:t>NON       URGENZA</a:t>
            </a:r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20F37899-6D2F-12C9-03CE-760F8510D9D5}"/>
              </a:ext>
            </a:extLst>
          </p:cNvPr>
          <p:cNvSpPr/>
          <p:nvPr/>
        </p:nvSpPr>
        <p:spPr>
          <a:xfrm>
            <a:off x="2741613" y="2366963"/>
            <a:ext cx="784225" cy="717550"/>
          </a:xfrm>
          <a:prstGeom prst="ellipse">
            <a:avLst/>
          </a:prstGeom>
          <a:solidFill>
            <a:srgbClr val="FFFF00">
              <a:alpha val="9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35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09545B01-F4BB-240A-C53C-73428544659C}"/>
              </a:ext>
            </a:extLst>
          </p:cNvPr>
          <p:cNvSpPr/>
          <p:nvPr/>
        </p:nvSpPr>
        <p:spPr>
          <a:xfrm>
            <a:off x="958850" y="2373313"/>
            <a:ext cx="784225" cy="715962"/>
          </a:xfrm>
          <a:prstGeom prst="ellipse">
            <a:avLst/>
          </a:prstGeom>
          <a:solidFill>
            <a:srgbClr val="C0000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3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58FCD843-1E36-A7A7-3EF6-4A9DE8A70890}"/>
              </a:ext>
            </a:extLst>
          </p:cNvPr>
          <p:cNvSpPr/>
          <p:nvPr/>
        </p:nvSpPr>
        <p:spPr>
          <a:xfrm>
            <a:off x="4392613" y="2382838"/>
            <a:ext cx="784225" cy="717550"/>
          </a:xfrm>
          <a:prstGeom prst="ellipse">
            <a:avLst/>
          </a:prstGeom>
          <a:solidFill>
            <a:schemeClr val="accent2">
              <a:alpha val="9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35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3</a:t>
            </a:r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3A84659E-FF03-1E11-824A-DCCD9F9D8BFF}"/>
              </a:ext>
            </a:extLst>
          </p:cNvPr>
          <p:cNvSpPr/>
          <p:nvPr/>
        </p:nvSpPr>
        <p:spPr>
          <a:xfrm>
            <a:off x="6484938" y="2397125"/>
            <a:ext cx="785812" cy="717550"/>
          </a:xfrm>
          <a:prstGeom prst="ellipse">
            <a:avLst/>
          </a:prstGeom>
          <a:solidFill>
            <a:srgbClr val="0070C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3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</a:t>
            </a:r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5776B7C2-883C-24B8-5C10-43D70603B06A}"/>
              </a:ext>
            </a:extLst>
          </p:cNvPr>
          <p:cNvSpPr/>
          <p:nvPr/>
        </p:nvSpPr>
        <p:spPr>
          <a:xfrm>
            <a:off x="7923213" y="2382838"/>
            <a:ext cx="784225" cy="7175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35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5  </a:t>
            </a:r>
          </a:p>
        </p:txBody>
      </p:sp>
      <p:grpSp>
        <p:nvGrpSpPr>
          <p:cNvPr id="18445" name="Gruppo 24">
            <a:extLst>
              <a:ext uri="{FF2B5EF4-FFF2-40B4-BE49-F238E27FC236}">
                <a16:creationId xmlns:a16="http://schemas.microsoft.com/office/drawing/2014/main" id="{4C576B81-49F6-D450-F11F-236CBA5DA314}"/>
              </a:ext>
            </a:extLst>
          </p:cNvPr>
          <p:cNvGrpSpPr>
            <a:grpSpLocks/>
          </p:cNvGrpSpPr>
          <p:nvPr/>
        </p:nvGrpSpPr>
        <p:grpSpPr bwMode="auto">
          <a:xfrm>
            <a:off x="193675" y="4356100"/>
            <a:ext cx="2422525" cy="795338"/>
            <a:chOff x="946265" y="2958844"/>
            <a:chExt cx="2422086" cy="1203827"/>
          </a:xfrm>
        </p:grpSpPr>
        <p:sp>
          <p:nvSpPr>
            <p:cNvPr id="26" name="Pentagono 4">
              <a:extLst>
                <a:ext uri="{FF2B5EF4-FFF2-40B4-BE49-F238E27FC236}">
                  <a16:creationId xmlns:a16="http://schemas.microsoft.com/office/drawing/2014/main" id="{000BF293-F168-94D0-2F2D-D9209D2E60D9}"/>
                </a:ext>
              </a:extLst>
            </p:cNvPr>
            <p:cNvSpPr/>
            <p:nvPr/>
          </p:nvSpPr>
          <p:spPr>
            <a:xfrm flipH="1">
              <a:off x="946265" y="2958844"/>
              <a:ext cx="2422086" cy="12038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09620" tIns="68580" rIns="128016" bIns="68580" spcCol="1270" anchor="ctr"/>
            <a:lstStyle/>
            <a:p>
              <a:pPr algn="ctr" defTabSz="80008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it-IT" sz="1800" b="1" dirty="0"/>
                <a:t>ALTA  COMPLESSITA’ </a:t>
              </a:r>
            </a:p>
          </p:txBody>
        </p:sp>
        <p:sp>
          <p:nvSpPr>
            <p:cNvPr id="27" name="Rettangolo arrotondato 26">
              <a:extLst>
                <a:ext uri="{FF2B5EF4-FFF2-40B4-BE49-F238E27FC236}">
                  <a16:creationId xmlns:a16="http://schemas.microsoft.com/office/drawing/2014/main" id="{4C0EB01B-6A01-CDCA-0010-F71D8FC2111C}"/>
                </a:ext>
              </a:extLst>
            </p:cNvPr>
            <p:cNvSpPr/>
            <p:nvPr/>
          </p:nvSpPr>
          <p:spPr>
            <a:xfrm>
              <a:off x="1298626" y="3098209"/>
              <a:ext cx="2031632" cy="953931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1800"/>
            </a:p>
          </p:txBody>
        </p:sp>
      </p:grpSp>
      <p:grpSp>
        <p:nvGrpSpPr>
          <p:cNvPr id="18446" name="Gruppo 27">
            <a:extLst>
              <a:ext uri="{FF2B5EF4-FFF2-40B4-BE49-F238E27FC236}">
                <a16:creationId xmlns:a16="http://schemas.microsoft.com/office/drawing/2014/main" id="{51DC4EDB-91F0-023E-DC57-7E3E0CBA8820}"/>
              </a:ext>
            </a:extLst>
          </p:cNvPr>
          <p:cNvGrpSpPr>
            <a:grpSpLocks/>
          </p:cNvGrpSpPr>
          <p:nvPr/>
        </p:nvGrpSpPr>
        <p:grpSpPr bwMode="auto">
          <a:xfrm>
            <a:off x="3295650" y="4016375"/>
            <a:ext cx="2420938" cy="1203325"/>
            <a:chOff x="917390" y="2968469"/>
            <a:chExt cx="2422086" cy="1203827"/>
          </a:xfrm>
        </p:grpSpPr>
        <p:sp>
          <p:nvSpPr>
            <p:cNvPr id="29" name="Pentagono 4">
              <a:extLst>
                <a:ext uri="{FF2B5EF4-FFF2-40B4-BE49-F238E27FC236}">
                  <a16:creationId xmlns:a16="http://schemas.microsoft.com/office/drawing/2014/main" id="{0AC04B5D-0E46-540B-1F10-9A3F9FD1CD3F}"/>
                </a:ext>
              </a:extLst>
            </p:cNvPr>
            <p:cNvSpPr/>
            <p:nvPr/>
          </p:nvSpPr>
          <p:spPr>
            <a:xfrm flipH="1">
              <a:off x="917390" y="2968469"/>
              <a:ext cx="2422086" cy="12038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09620" tIns="68580" rIns="128016" bIns="68580" spcCol="1270" anchor="ctr"/>
            <a:lstStyle/>
            <a:p>
              <a:pPr algn="ctr" defTabSz="80008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it-IT" sz="1800" b="1" dirty="0"/>
                <a:t>MEDIA  COMPLESSITA’ </a:t>
              </a:r>
            </a:p>
          </p:txBody>
        </p:sp>
        <p:sp>
          <p:nvSpPr>
            <p:cNvPr id="30" name="Rettangolo arrotondato 29">
              <a:extLst>
                <a:ext uri="{FF2B5EF4-FFF2-40B4-BE49-F238E27FC236}">
                  <a16:creationId xmlns:a16="http://schemas.microsoft.com/office/drawing/2014/main" id="{B9D2095E-D988-4746-6902-1210EF7DEE1A}"/>
                </a:ext>
              </a:extLst>
            </p:cNvPr>
            <p:cNvSpPr/>
            <p:nvPr/>
          </p:nvSpPr>
          <p:spPr>
            <a:xfrm>
              <a:off x="1289041" y="3098698"/>
              <a:ext cx="2031376" cy="952897"/>
            </a:xfrm>
            <a:prstGeom prst="roundRect">
              <a:avLst/>
            </a:prstGeom>
            <a:noFill/>
            <a:ln w="38100">
              <a:solidFill>
                <a:srgbClr val="3566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1800"/>
            </a:p>
          </p:txBody>
        </p:sp>
      </p:grpSp>
      <p:grpSp>
        <p:nvGrpSpPr>
          <p:cNvPr id="18447" name="Gruppo 30">
            <a:extLst>
              <a:ext uri="{FF2B5EF4-FFF2-40B4-BE49-F238E27FC236}">
                <a16:creationId xmlns:a16="http://schemas.microsoft.com/office/drawing/2014/main" id="{D475F3BC-705C-4DAE-4521-33232CDE1AC1}"/>
              </a:ext>
            </a:extLst>
          </p:cNvPr>
          <p:cNvGrpSpPr>
            <a:grpSpLocks/>
          </p:cNvGrpSpPr>
          <p:nvPr/>
        </p:nvGrpSpPr>
        <p:grpSpPr bwMode="auto">
          <a:xfrm>
            <a:off x="6572250" y="4279900"/>
            <a:ext cx="2030413" cy="801688"/>
            <a:chOff x="6684314" y="3268664"/>
            <a:chExt cx="2030931" cy="801024"/>
          </a:xfrm>
        </p:grpSpPr>
        <p:sp>
          <p:nvSpPr>
            <p:cNvPr id="32" name="Rettangolo arrotondato 31">
              <a:extLst>
                <a:ext uri="{FF2B5EF4-FFF2-40B4-BE49-F238E27FC236}">
                  <a16:creationId xmlns:a16="http://schemas.microsoft.com/office/drawing/2014/main" id="{9A450CFE-497A-14AA-4ACB-9CBB4AA419E0}"/>
                </a:ext>
              </a:extLst>
            </p:cNvPr>
            <p:cNvSpPr/>
            <p:nvPr/>
          </p:nvSpPr>
          <p:spPr>
            <a:xfrm>
              <a:off x="6684314" y="3268664"/>
              <a:ext cx="2030931" cy="801024"/>
            </a:xfrm>
            <a:prstGeom prst="roundRect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1800"/>
            </a:p>
          </p:txBody>
        </p:sp>
        <p:sp>
          <p:nvSpPr>
            <p:cNvPr id="18457" name="Rettangolo 32">
              <a:extLst>
                <a:ext uri="{FF2B5EF4-FFF2-40B4-BE49-F238E27FC236}">
                  <a16:creationId xmlns:a16="http://schemas.microsoft.com/office/drawing/2014/main" id="{DF4B8A44-AA33-31FE-71B6-E8E704B38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9959" y="3328361"/>
              <a:ext cx="1937390" cy="687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79851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defTabSz="79851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defTabSz="79851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defTabSz="79851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defTabSz="79851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7985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7985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7985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7985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it-IT" altLang="it-IT" sz="1800" b="1">
                  <a:solidFill>
                    <a:schemeClr val="tx1"/>
                  </a:solidFill>
                </a:rPr>
                <a:t>BASSA </a:t>
              </a:r>
            </a:p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it-IT" altLang="it-IT" sz="1800" b="1">
                  <a:solidFill>
                    <a:schemeClr val="tx1"/>
                  </a:solidFill>
                </a:rPr>
                <a:t>COMPLESSITA’ </a:t>
              </a:r>
            </a:p>
          </p:txBody>
        </p:sp>
      </p:grpSp>
      <p:pic>
        <p:nvPicPr>
          <p:cNvPr id="18448" name="Immagine 1">
            <a:extLst>
              <a:ext uri="{FF2B5EF4-FFF2-40B4-BE49-F238E27FC236}">
                <a16:creationId xmlns:a16="http://schemas.microsoft.com/office/drawing/2014/main" id="{0E6F8FB9-3895-266D-1635-EFD8ADEB2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9975"/>
            <a:ext cx="9144000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Immagine 35">
            <a:extLst>
              <a:ext uri="{FF2B5EF4-FFF2-40B4-BE49-F238E27FC236}">
                <a16:creationId xmlns:a16="http://schemas.microsoft.com/office/drawing/2014/main" id="{6CE45B6A-0991-FEE8-D5D3-401C68BA8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8225"/>
            <a:ext cx="9144000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0" name="CasellaDiTesto 36">
            <a:extLst>
              <a:ext uri="{FF2B5EF4-FFF2-40B4-BE49-F238E27FC236}">
                <a16:creationId xmlns:a16="http://schemas.microsoft.com/office/drawing/2014/main" id="{C5A6AC72-FFCB-C270-92BF-E361CA609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8" y="1106488"/>
            <a:ext cx="28035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400" b="1">
                <a:solidFill>
                  <a:srgbClr val="C00000"/>
                </a:solidFill>
              </a:rPr>
              <a:t>...da 5 codici</a:t>
            </a:r>
          </a:p>
        </p:txBody>
      </p:sp>
      <p:sp>
        <p:nvSpPr>
          <p:cNvPr id="18451" name="CasellaDiTesto 37">
            <a:extLst>
              <a:ext uri="{FF2B5EF4-FFF2-40B4-BE49-F238E27FC236}">
                <a16:creationId xmlns:a16="http://schemas.microsoft.com/office/drawing/2014/main" id="{3471B1C4-2E5C-FE62-E73B-691AB129A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" y="3683000"/>
            <a:ext cx="24177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400" b="1">
                <a:solidFill>
                  <a:srgbClr val="C00000"/>
                </a:solidFill>
              </a:rPr>
              <a:t>...a 3 flussi</a:t>
            </a:r>
          </a:p>
        </p:txBody>
      </p:sp>
      <p:sp>
        <p:nvSpPr>
          <p:cNvPr id="18452" name="CasellaDiTesto 3">
            <a:extLst>
              <a:ext uri="{FF2B5EF4-FFF2-40B4-BE49-F238E27FC236}">
                <a16:creationId xmlns:a16="http://schemas.microsoft.com/office/drawing/2014/main" id="{DA7F06AA-979D-19A7-B8DB-EB7D39306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5114925"/>
            <a:ext cx="15970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>
                <a:solidFill>
                  <a:srgbClr val="002060"/>
                </a:solidFill>
              </a:rPr>
              <a:t>10-15%</a:t>
            </a:r>
          </a:p>
        </p:txBody>
      </p:sp>
      <p:sp>
        <p:nvSpPr>
          <p:cNvPr id="18453" name="CasellaDiTesto 33">
            <a:extLst>
              <a:ext uri="{FF2B5EF4-FFF2-40B4-BE49-F238E27FC236}">
                <a16:creationId xmlns:a16="http://schemas.microsoft.com/office/drawing/2014/main" id="{8D213480-D941-FAE7-A8C8-5AC9D3E32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300" y="5114925"/>
            <a:ext cx="10048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>
                <a:solidFill>
                  <a:srgbClr val="002060"/>
                </a:solidFill>
              </a:rPr>
              <a:t>50%</a:t>
            </a:r>
          </a:p>
        </p:txBody>
      </p:sp>
      <p:sp>
        <p:nvSpPr>
          <p:cNvPr id="18454" name="CasellaDiTesto 34">
            <a:extLst>
              <a:ext uri="{FF2B5EF4-FFF2-40B4-BE49-F238E27FC236}">
                <a16:creationId xmlns:a16="http://schemas.microsoft.com/office/drawing/2014/main" id="{06AF5849-ED7C-3CB0-A3FD-F4E33F89D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7213" y="5111750"/>
            <a:ext cx="1597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>
                <a:solidFill>
                  <a:srgbClr val="002060"/>
                </a:solidFill>
              </a:rPr>
              <a:t>35-40%</a:t>
            </a:r>
          </a:p>
        </p:txBody>
      </p:sp>
      <p:sp>
        <p:nvSpPr>
          <p:cNvPr id="18455" name="CasellaDiTesto 38">
            <a:extLst>
              <a:ext uri="{FF2B5EF4-FFF2-40B4-BE49-F238E27FC236}">
                <a16:creationId xmlns:a16="http://schemas.microsoft.com/office/drawing/2014/main" id="{9B15BE89-DE2C-59B4-784B-0568580E6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88" y="1758950"/>
            <a:ext cx="2578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>
                <a:solidFill>
                  <a:srgbClr val="002060"/>
                </a:solidFill>
              </a:rPr>
              <a:t>EMERGENZA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CasellaDiTesto 2">
            <a:extLst>
              <a:ext uri="{FF2B5EF4-FFF2-40B4-BE49-F238E27FC236}">
                <a16:creationId xmlns:a16="http://schemas.microsoft.com/office/drawing/2014/main" id="{66F240B2-EEB3-7647-AD2B-CD0870B8D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663" y="888944"/>
            <a:ext cx="777572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altLang="it-IT" sz="3300" b="1" dirty="0">
                <a:solidFill>
                  <a:srgbClr val="CC0000"/>
                </a:solidFill>
              </a:rPr>
              <a:t>Da</a:t>
            </a:r>
            <a:r>
              <a:rPr lang="it-IT" altLang="it-IT" sz="3300" dirty="0">
                <a:solidFill>
                  <a:srgbClr val="CC0000"/>
                </a:solidFill>
              </a:rPr>
              <a:t> assegnazione del </a:t>
            </a:r>
            <a:r>
              <a:rPr lang="it-IT" altLang="it-IT" sz="3300" b="1" dirty="0">
                <a:solidFill>
                  <a:srgbClr val="CC0000"/>
                </a:solidFill>
              </a:rPr>
              <a:t>codice di priorità</a:t>
            </a:r>
          </a:p>
        </p:txBody>
      </p:sp>
      <p:sp>
        <p:nvSpPr>
          <p:cNvPr id="20484" name="CasellaDiTesto 3">
            <a:extLst>
              <a:ext uri="{FF2B5EF4-FFF2-40B4-BE49-F238E27FC236}">
                <a16:creationId xmlns:a16="http://schemas.microsoft.com/office/drawing/2014/main" id="{28F2BAD2-A145-4049-A537-9E5563850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769" y="3654605"/>
            <a:ext cx="5451544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altLang="it-IT" sz="4050" b="1" dirty="0">
                <a:solidFill>
                  <a:srgbClr val="CC0000"/>
                </a:solidFill>
              </a:rPr>
              <a:t>A</a:t>
            </a:r>
            <a:r>
              <a:rPr lang="it-IT" altLang="it-IT" sz="4050" dirty="0">
                <a:solidFill>
                  <a:srgbClr val="CC0000"/>
                </a:solidFill>
              </a:rPr>
              <a:t> </a:t>
            </a:r>
            <a:r>
              <a:rPr lang="it-IT" altLang="it-IT" sz="4050" b="1" dirty="0">
                <a:solidFill>
                  <a:srgbClr val="CC0000"/>
                </a:solidFill>
              </a:rPr>
              <a:t>regista</a:t>
            </a:r>
            <a:r>
              <a:rPr lang="it-IT" altLang="it-IT" sz="4050" dirty="0">
                <a:solidFill>
                  <a:srgbClr val="CC0000"/>
                </a:solidFill>
              </a:rPr>
              <a:t> del processo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E5D404F-212B-D04C-9291-C782D70CD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202" y="1714776"/>
            <a:ext cx="1431608" cy="178950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8B75E77-DA1B-E043-AC8F-CD0700D56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524" y="4347102"/>
            <a:ext cx="3065576" cy="1572090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A42C6105-D4D4-DD02-F2A3-4622A5265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663" y="148996"/>
            <a:ext cx="7443788" cy="787400"/>
          </a:xfrm>
        </p:spPr>
        <p:txBody>
          <a:bodyPr/>
          <a:lstStyle/>
          <a:p>
            <a:r>
              <a:rPr lang="it-IT" altLang="it-IT" b="1" dirty="0">
                <a:solidFill>
                  <a:schemeClr val="bg1"/>
                </a:solidFill>
              </a:rPr>
              <a:t>Radicale cambiamento del ruolo del triage</a:t>
            </a:r>
          </a:p>
        </p:txBody>
      </p:sp>
    </p:spTree>
    <p:extLst>
      <p:ext uri="{BB962C8B-B14F-4D97-AF65-F5344CB8AC3E}">
        <p14:creationId xmlns:p14="http://schemas.microsoft.com/office/powerpoint/2010/main" val="1955752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magine 1">
            <a:extLst>
              <a:ext uri="{FF2B5EF4-FFF2-40B4-BE49-F238E27FC236}">
                <a16:creationId xmlns:a16="http://schemas.microsoft.com/office/drawing/2014/main" id="{2C5FB0DC-3C61-F4BB-0230-7BFDEBFD7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3624263"/>
            <a:ext cx="8556625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Immagine 2">
            <a:extLst>
              <a:ext uri="{FF2B5EF4-FFF2-40B4-BE49-F238E27FC236}">
                <a16:creationId xmlns:a16="http://schemas.microsoft.com/office/drawing/2014/main" id="{88BC5A50-0465-B8B3-FCA4-1892014F8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47688"/>
            <a:ext cx="5873750" cy="305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D0AF7FF0-CA08-1A17-F1C7-46A7A9A3179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86613" y="4508500"/>
            <a:ext cx="134620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867FBD7B-7872-BC73-ECCD-8D74EB71C81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7513" y="4868863"/>
            <a:ext cx="134620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DA44B69B-94E5-2F16-FD45-F04B412F2DD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12063" y="5516563"/>
            <a:ext cx="92075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2279869F-4159-D010-0568-F452C8632A3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1963" y="5876925"/>
            <a:ext cx="1792287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9C9884-B2B3-964B-B011-6F4801DEA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12" y="1123950"/>
            <a:ext cx="8199511" cy="1152922"/>
          </a:xfrm>
        </p:spPr>
        <p:txBody>
          <a:bodyPr>
            <a:normAutofit/>
          </a:bodyPr>
          <a:lstStyle/>
          <a:p>
            <a:r>
              <a:rPr lang="it-IT" sz="6000" b="1" dirty="0"/>
              <a:t>The </a:t>
            </a:r>
            <a:r>
              <a:rPr lang="it-IT" sz="6000" b="1" dirty="0" err="1"/>
              <a:t>winner</a:t>
            </a:r>
            <a:r>
              <a:rPr lang="it-IT" sz="6000" b="1" dirty="0"/>
              <a:t> </a:t>
            </a:r>
            <a:r>
              <a:rPr lang="it-IT" sz="6000" b="1" dirty="0" err="1"/>
              <a:t>is</a:t>
            </a:r>
            <a:r>
              <a:rPr lang="it-IT" sz="6000" b="1" dirty="0"/>
              <a:t>….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CDE8EE1-1C17-5845-80E2-1896749AC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858" y="2125266"/>
            <a:ext cx="3348318" cy="334831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326C848-BA05-2146-9F1F-FDE6B3992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412" y="2571866"/>
            <a:ext cx="3429737" cy="286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3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7363CD-B9C5-1CE2-B0E9-F2603A783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652" y="620688"/>
            <a:ext cx="6264696" cy="3312368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round/>
            <a:headEnd/>
            <a:tailEnd/>
          </a:ln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it-IT" sz="3200" b="1" dirty="0">
                <a:solidFill>
                  <a:schemeClr val="tx1"/>
                </a:solidFill>
              </a:rPr>
              <a:t>«L’evoluzione dell’infermiere di processo dall’istituzione ad oggi:</a:t>
            </a:r>
            <a:br>
              <a:rPr lang="it-IT" sz="3200" b="1" dirty="0">
                <a:solidFill>
                  <a:schemeClr val="tx1"/>
                </a:solidFill>
              </a:rPr>
            </a:br>
            <a:r>
              <a:rPr lang="it-IT" sz="3200" b="1" dirty="0">
                <a:solidFill>
                  <a:schemeClr val="tx1"/>
                </a:solidFill>
              </a:rPr>
              <a:t> il divenire, il futuro prossimo»</a:t>
            </a:r>
            <a:endParaRPr lang="it-IT" sz="2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DFDA5CB-FC7B-4B92-4EAD-B41D64E92D89}"/>
              </a:ext>
            </a:extLst>
          </p:cNvPr>
          <p:cNvSpPr txBox="1"/>
          <p:nvPr/>
        </p:nvSpPr>
        <p:spPr>
          <a:xfrm>
            <a:off x="5580063" y="6237288"/>
            <a:ext cx="3240087" cy="4000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>
            <a:spAutoFit/>
          </a:bodyPr>
          <a:lstStyle/>
          <a:p>
            <a:pPr>
              <a:defRPr/>
            </a:pPr>
            <a:r>
              <a:rPr lang="it-IT" sz="2000" dirty="0">
                <a:solidFill>
                  <a:schemeClr val="tx1"/>
                </a:solidFill>
              </a:rPr>
              <a:t>Bologna, 12 giugno 2024</a:t>
            </a:r>
            <a:endParaRPr lang="it-IT" sz="20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83BF66-609F-77BD-B0D8-6DB02A9CB78E}"/>
              </a:ext>
            </a:extLst>
          </p:cNvPr>
          <p:cNvSpPr txBox="1"/>
          <p:nvPr/>
        </p:nvSpPr>
        <p:spPr>
          <a:xfrm>
            <a:off x="2556238" y="4869160"/>
            <a:ext cx="6264696" cy="101566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it-IT" sz="2000" i="1" dirty="0">
                <a:solidFill>
                  <a:schemeClr val="tx1"/>
                </a:solidFill>
              </a:rPr>
              <a:t>Fabrizio Giostra</a:t>
            </a:r>
          </a:p>
          <a:p>
            <a:pPr algn="r">
              <a:defRPr/>
            </a:pPr>
            <a:r>
              <a:rPr lang="it-IT" sz="2000" i="1" dirty="0">
                <a:solidFill>
                  <a:schemeClr val="tx1"/>
                </a:solidFill>
              </a:rPr>
              <a:t>UOC Medicina d’Urgenza e Pronto Soccorso</a:t>
            </a:r>
          </a:p>
          <a:p>
            <a:pPr algn="r">
              <a:defRPr/>
            </a:pPr>
            <a:r>
              <a:rPr lang="it-IT" sz="2000" i="1" dirty="0">
                <a:solidFill>
                  <a:schemeClr val="tx1"/>
                </a:solidFill>
              </a:rPr>
              <a:t>IRCCS AOU di Bologna Policlinico di Sant’Orsola</a:t>
            </a:r>
            <a:endParaRPr lang="it-IT" sz="2000" i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04212C5-15C4-B54D-AF8E-90F3FFAB5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49441"/>
            <a:ext cx="2857500" cy="214866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3F6D579-21F7-854A-93F6-C19D81BB6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1848501"/>
            <a:ext cx="6027460" cy="415225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5883098-F064-FE45-A412-A734B9AF6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33" y="919177"/>
            <a:ext cx="7569239" cy="504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0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378E053-6498-0447-817B-57B681769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845424" y="2125266"/>
            <a:ext cx="3222812" cy="322281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DAD118F-5574-D54F-8E6C-5CE7C3B3E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1" y="2125267"/>
            <a:ext cx="3348596" cy="334859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A5B407F-6B5F-034B-971A-6D8719A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9796789">
            <a:off x="-198344" y="2785096"/>
            <a:ext cx="7886700" cy="99417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it-IT" sz="7200" b="1" dirty="0">
                <a:solidFill>
                  <a:srgbClr val="FF0000"/>
                </a:solidFill>
                <a:latin typeface="Cooper Black" panose="0208090404030B020404" pitchFamily="18" charset="77"/>
              </a:rPr>
              <a:t>Time and Brain</a:t>
            </a:r>
          </a:p>
        </p:txBody>
      </p:sp>
    </p:spTree>
    <p:extLst>
      <p:ext uri="{BB962C8B-B14F-4D97-AF65-F5344CB8AC3E}">
        <p14:creationId xmlns:p14="http://schemas.microsoft.com/office/powerpoint/2010/main" val="273043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7AB4209-0BB2-CD41-AD3A-04548AF1D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414" y="3879244"/>
            <a:ext cx="2962275" cy="13620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0F86DD1-CC43-1746-9E18-7E83F6CC9D94}"/>
              </a:ext>
            </a:extLst>
          </p:cNvPr>
          <p:cNvSpPr txBox="1"/>
          <p:nvPr/>
        </p:nvSpPr>
        <p:spPr>
          <a:xfrm>
            <a:off x="1487066" y="1091173"/>
            <a:ext cx="616986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1800" dirty="0"/>
              <a:t>Maschio 79 anni dolore lombare destro, non disuria NRS 4</a:t>
            </a:r>
          </a:p>
        </p:txBody>
      </p:sp>
      <p:sp>
        <p:nvSpPr>
          <p:cNvPr id="4" name="Freccia giù 3">
            <a:extLst>
              <a:ext uri="{FF2B5EF4-FFF2-40B4-BE49-F238E27FC236}">
                <a16:creationId xmlns:a16="http://schemas.microsoft.com/office/drawing/2014/main" id="{53EB313C-9742-0D43-B2A6-AC9F6BD516E5}"/>
              </a:ext>
            </a:extLst>
          </p:cNvPr>
          <p:cNvSpPr/>
          <p:nvPr/>
        </p:nvSpPr>
        <p:spPr>
          <a:xfrm>
            <a:off x="4333315" y="1620550"/>
            <a:ext cx="450476" cy="12230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78B6818-4370-B849-8198-C7FA6595EC19}"/>
              </a:ext>
            </a:extLst>
          </p:cNvPr>
          <p:cNvSpPr txBox="1"/>
          <p:nvPr/>
        </p:nvSpPr>
        <p:spPr>
          <a:xfrm>
            <a:off x="1591406" y="3180930"/>
            <a:ext cx="596118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1800" b="1" dirty="0"/>
              <a:t>Lombalgia. Codice verde.  Ambulatorio ortopedico</a:t>
            </a:r>
          </a:p>
        </p:txBody>
      </p:sp>
    </p:spTree>
    <p:extLst>
      <p:ext uri="{BB962C8B-B14F-4D97-AF65-F5344CB8AC3E}">
        <p14:creationId xmlns:p14="http://schemas.microsoft.com/office/powerpoint/2010/main" val="179076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0F86DD1-CC43-1746-9E18-7E83F6CC9D94}"/>
              </a:ext>
            </a:extLst>
          </p:cNvPr>
          <p:cNvSpPr txBox="1"/>
          <p:nvPr/>
        </p:nvSpPr>
        <p:spPr>
          <a:xfrm>
            <a:off x="1694906" y="973087"/>
            <a:ext cx="6368143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1800" dirty="0"/>
              <a:t>Ore 5.45 </a:t>
            </a:r>
          </a:p>
          <a:p>
            <a:r>
              <a:rPr lang="it-IT" sz="1800" dirty="0"/>
              <a:t>                Femmina  54 anni dolore gamba destra da 2 ore</a:t>
            </a:r>
          </a:p>
          <a:p>
            <a:r>
              <a:rPr lang="it-IT" sz="1800" dirty="0"/>
              <a:t>NRS 8 (non sintomi neurovegetativi associati) </a:t>
            </a:r>
          </a:p>
        </p:txBody>
      </p:sp>
      <p:sp>
        <p:nvSpPr>
          <p:cNvPr id="4" name="Freccia giù 3">
            <a:extLst>
              <a:ext uri="{FF2B5EF4-FFF2-40B4-BE49-F238E27FC236}">
                <a16:creationId xmlns:a16="http://schemas.microsoft.com/office/drawing/2014/main" id="{53EB313C-9742-0D43-B2A6-AC9F6BD516E5}"/>
              </a:ext>
            </a:extLst>
          </p:cNvPr>
          <p:cNvSpPr/>
          <p:nvPr/>
        </p:nvSpPr>
        <p:spPr>
          <a:xfrm>
            <a:off x="4333314" y="1958719"/>
            <a:ext cx="450476" cy="7996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78B6818-4370-B849-8198-C7FA6595EC19}"/>
              </a:ext>
            </a:extLst>
          </p:cNvPr>
          <p:cNvSpPr txBox="1"/>
          <p:nvPr/>
        </p:nvSpPr>
        <p:spPr>
          <a:xfrm>
            <a:off x="816043" y="3253515"/>
            <a:ext cx="7485017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1800" b="1" dirty="0"/>
              <a:t>«dolore gamba destra, piccola area eritematosa»</a:t>
            </a:r>
          </a:p>
          <a:p>
            <a:r>
              <a:rPr lang="it-IT" sz="1800" b="1" dirty="0"/>
              <a:t>Comunicata apertura ambulatorio dermatologico ore 8.00</a:t>
            </a:r>
          </a:p>
          <a:p>
            <a:r>
              <a:rPr lang="it-IT" sz="1800" b="1" dirty="0"/>
              <a:t>Codice verde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C041102-ED2C-6640-AB7C-A56492008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699" y="1975595"/>
            <a:ext cx="979715" cy="117565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27CCE39-3E31-A249-B06B-B64C77FBF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211" y="4260908"/>
            <a:ext cx="1966133" cy="127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8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AA52925B-1C20-5145-AC44-E029E599CEDC}"/>
              </a:ext>
            </a:extLst>
          </p:cNvPr>
          <p:cNvSpPr txBox="1">
            <a:spLocks/>
          </p:cNvSpPr>
          <p:nvPr/>
        </p:nvSpPr>
        <p:spPr>
          <a:xfrm flipH="1">
            <a:off x="2364585" y="1266442"/>
            <a:ext cx="5941901" cy="9941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7200" b="1" dirty="0">
                <a:solidFill>
                  <a:srgbClr val="FF0000"/>
                </a:solidFill>
                <a:latin typeface="Cooper Black" panose="0208090404030B020404" pitchFamily="18" charset="77"/>
              </a:rPr>
              <a:t>Triage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A031B82-2178-4948-9EB9-B89DFB796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4" y="2272278"/>
            <a:ext cx="5965556" cy="372847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D08E368-29D3-434D-AD30-253D80890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710640" y="2272278"/>
            <a:ext cx="5965556" cy="372847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2D6F75B-EB80-614D-B87C-9684D290DE04}"/>
              </a:ext>
            </a:extLst>
          </p:cNvPr>
          <p:cNvSpPr txBox="1"/>
          <p:nvPr/>
        </p:nvSpPr>
        <p:spPr>
          <a:xfrm rot="16200000" flipH="1">
            <a:off x="1694405" y="3547982"/>
            <a:ext cx="18986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700" b="1" dirty="0"/>
              <a:t>Anamnes</a:t>
            </a:r>
            <a:r>
              <a:rPr lang="it-IT" sz="2100" b="1" dirty="0"/>
              <a:t>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6874EF7-ACDE-FB44-876F-DAC172A6B700}"/>
              </a:ext>
            </a:extLst>
          </p:cNvPr>
          <p:cNvSpPr txBox="1"/>
          <p:nvPr/>
        </p:nvSpPr>
        <p:spPr>
          <a:xfrm rot="16200000" flipH="1">
            <a:off x="6761452" y="3529830"/>
            <a:ext cx="24588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700" b="1" dirty="0"/>
              <a:t>Es. obiettivo</a:t>
            </a:r>
            <a:endParaRPr lang="it-IT" sz="2100" b="1" dirty="0"/>
          </a:p>
        </p:txBody>
      </p:sp>
    </p:spTree>
    <p:extLst>
      <p:ext uri="{BB962C8B-B14F-4D97-AF65-F5344CB8AC3E}">
        <p14:creationId xmlns:p14="http://schemas.microsoft.com/office/powerpoint/2010/main" val="3661613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olo 1">
            <a:extLst>
              <a:ext uri="{FF2B5EF4-FFF2-40B4-BE49-F238E27FC236}">
                <a16:creationId xmlns:a16="http://schemas.microsoft.com/office/drawing/2014/main" id="{E8251BF8-A698-9116-8E9C-CBA553342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060575"/>
            <a:ext cx="7886700" cy="2133600"/>
          </a:xfrm>
          <a:solidFill>
            <a:srgbClr val="00CC99"/>
          </a:solidFill>
        </p:spPr>
        <p:txBody>
          <a:bodyPr/>
          <a:lstStyle/>
          <a:p>
            <a:r>
              <a:rPr lang="it-IT" altLang="it-IT" b="1"/>
              <a:t>Di necessità virtù…</a:t>
            </a:r>
            <a:br>
              <a:rPr lang="it-IT" altLang="it-IT" b="1"/>
            </a:br>
            <a:r>
              <a:rPr lang="it-IT" altLang="it-IT" b="1"/>
              <a:t>… la fine di un dogma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94623F7-D0E7-C745-8CB3-03C2DB7B3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604" y="1448641"/>
            <a:ext cx="2428875" cy="210502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E166649-B629-5D49-BE93-604B4BC8B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794" y="1058956"/>
            <a:ext cx="5122151" cy="4941794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B6B7069-A6F1-BC40-A278-F4A3E75C0FAC}"/>
              </a:ext>
            </a:extLst>
          </p:cNvPr>
          <p:cNvSpPr/>
          <p:nvPr/>
        </p:nvSpPr>
        <p:spPr>
          <a:xfrm>
            <a:off x="7422776" y="4266080"/>
            <a:ext cx="1028700" cy="3025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3387305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olo 1">
            <a:extLst>
              <a:ext uri="{FF2B5EF4-FFF2-40B4-BE49-F238E27FC236}">
                <a16:creationId xmlns:a16="http://schemas.microsoft.com/office/drawing/2014/main" id="{539D092E-C4CD-8E8C-D46F-FAA03E0C4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838" y="115888"/>
            <a:ext cx="5695950" cy="582612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it-IT" altLang="it-IT" sz="3200" b="1">
                <a:solidFill>
                  <a:schemeClr val="bg1"/>
                </a:solidFill>
              </a:rPr>
              <a:t>Customer 2015-2016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2D900928-DAA9-E689-AC8E-EBCC9AF7A2B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21095" y="881461"/>
          <a:ext cx="5663240" cy="2844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4C1E43F4-05A1-6558-4CAD-88139089F065}"/>
              </a:ext>
            </a:extLst>
          </p:cNvPr>
          <p:cNvGraphicFramePr>
            <a:graphicFrameLocks/>
          </p:cNvGraphicFramePr>
          <p:nvPr/>
        </p:nvGraphicFramePr>
        <p:xfrm>
          <a:off x="1631173" y="3740103"/>
          <a:ext cx="5688625" cy="2916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Segnaposto contenuto 5">
            <a:extLst>
              <a:ext uri="{FF2B5EF4-FFF2-40B4-BE49-F238E27FC236}">
                <a16:creationId xmlns:a16="http://schemas.microsoft.com/office/drawing/2014/main" id="{5C75E637-4AEE-A6F2-C72B-C4FF6F1E33E1}"/>
              </a:ext>
            </a:extLst>
          </p:cNvPr>
          <p:cNvGraphicFramePr>
            <a:graphicFrameLocks/>
          </p:cNvGraphicFramePr>
          <p:nvPr/>
        </p:nvGraphicFramePr>
        <p:xfrm>
          <a:off x="704850" y="498475"/>
          <a:ext cx="7373938" cy="319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ico" r:id="rId2" imgW="7689850" imgH="3340100" progId="Excel.Chart.8">
                  <p:embed/>
                </p:oleObj>
              </mc:Choice>
              <mc:Fallback>
                <p:oleObj name="Grafico" r:id="rId2" imgW="7689850" imgH="3340100" progId="Excel.Chart.8">
                  <p:embed/>
                  <p:pic>
                    <p:nvPicPr>
                      <p:cNvPr id="0" name="Segnaposto contenuto 5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0" y="498475"/>
                        <a:ext cx="7373938" cy="319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Grafico 2">
            <a:extLst>
              <a:ext uri="{FF2B5EF4-FFF2-40B4-BE49-F238E27FC236}">
                <a16:creationId xmlns:a16="http://schemas.microsoft.com/office/drawing/2014/main" id="{435B5C2B-3824-AAA3-A233-702A6C14AFAF}"/>
              </a:ext>
            </a:extLst>
          </p:cNvPr>
          <p:cNvGraphicFramePr>
            <a:graphicFrameLocks/>
          </p:cNvGraphicFramePr>
          <p:nvPr/>
        </p:nvGraphicFramePr>
        <p:xfrm>
          <a:off x="738188" y="3738563"/>
          <a:ext cx="7340600" cy="290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ico" r:id="rId4" imgW="7651750" imgH="3035300" progId="Excel.Chart.8">
                  <p:embed/>
                </p:oleObj>
              </mc:Choice>
              <mc:Fallback>
                <p:oleObj name="Grafico" r:id="rId4" imgW="7651750" imgH="3035300" progId="Excel.Chart.8">
                  <p:embed/>
                  <p:pic>
                    <p:nvPicPr>
                      <p:cNvPr id="0" name="Grafico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188" y="3738563"/>
                        <a:ext cx="7340600" cy="2909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Segnaposto contenuto 5">
            <a:extLst>
              <a:ext uri="{FF2B5EF4-FFF2-40B4-BE49-F238E27FC236}">
                <a16:creationId xmlns:a16="http://schemas.microsoft.com/office/drawing/2014/main" id="{C76D9FF7-A989-0E19-5922-CF9B7D859642}"/>
              </a:ext>
            </a:extLst>
          </p:cNvPr>
          <p:cNvGraphicFramePr>
            <a:graphicFrameLocks/>
          </p:cNvGraphicFramePr>
          <p:nvPr/>
        </p:nvGraphicFramePr>
        <p:xfrm>
          <a:off x="250825" y="1268413"/>
          <a:ext cx="8785225" cy="453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ico" r:id="rId2" imgW="7689850" imgH="3340100" progId="Excel.Chart.8">
                  <p:embed/>
                </p:oleObj>
              </mc:Choice>
              <mc:Fallback>
                <p:oleObj name="Grafico" r:id="rId2" imgW="7689850" imgH="3340100" progId="Excel.Chart.8">
                  <p:embed/>
                  <p:pic>
                    <p:nvPicPr>
                      <p:cNvPr id="0" name="Segnaposto contenuto 5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268413"/>
                        <a:ext cx="8785225" cy="453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C81115-CAB4-E9D2-D9E6-7896AA114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9825"/>
            <a:ext cx="8964488" cy="4578350"/>
          </a:xfrm>
        </p:spPr>
        <p:txBody>
          <a:bodyPr/>
          <a:lstStyle/>
          <a:p>
            <a:pPr algn="ctr"/>
            <a:r>
              <a:rPr lang="it-IT" sz="4400" b="1" dirty="0"/>
              <a:t>«Anche la vista  col tempo migliora.</a:t>
            </a:r>
            <a:br>
              <a:rPr lang="it-IT" sz="4400" b="1" dirty="0"/>
            </a:br>
            <a:r>
              <a:rPr lang="it-IT" sz="4400" b="1" dirty="0"/>
              <a:t> </a:t>
            </a:r>
            <a:br>
              <a:rPr lang="it-IT" sz="4400" b="1" dirty="0"/>
            </a:br>
            <a:r>
              <a:rPr lang="it-IT" sz="4400" b="1" dirty="0"/>
              <a:t>Da giovani vediamo bene,</a:t>
            </a:r>
            <a:br>
              <a:rPr lang="it-IT" sz="4400" b="1" dirty="0"/>
            </a:br>
            <a:br>
              <a:rPr lang="it-IT" sz="4400" b="1" dirty="0"/>
            </a:br>
            <a:r>
              <a:rPr lang="it-IT" sz="4400" b="1" dirty="0"/>
              <a:t>da anziani guardiamo lontano»</a:t>
            </a:r>
            <a:br>
              <a:rPr lang="it-IT" sz="4400" b="1" dirty="0"/>
            </a:br>
            <a:endParaRPr lang="it-IT" sz="4400" b="1" dirty="0"/>
          </a:p>
        </p:txBody>
      </p:sp>
    </p:spTree>
    <p:extLst>
      <p:ext uri="{BB962C8B-B14F-4D97-AF65-F5344CB8AC3E}">
        <p14:creationId xmlns:p14="http://schemas.microsoft.com/office/powerpoint/2010/main" val="2348683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olo 1">
            <a:extLst>
              <a:ext uri="{FF2B5EF4-FFF2-40B4-BE49-F238E27FC236}">
                <a16:creationId xmlns:a16="http://schemas.microsoft.com/office/drawing/2014/main" id="{59425533-392D-AD32-80DB-A01511E3D6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225" y="404813"/>
            <a:ext cx="6858000" cy="1477962"/>
          </a:xfrm>
        </p:spPr>
        <p:txBody>
          <a:bodyPr/>
          <a:lstStyle/>
          <a:p>
            <a:r>
              <a:rPr lang="it-IT" altLang="it-IT" b="1">
                <a:solidFill>
                  <a:srgbClr val="FF0000"/>
                </a:solidFill>
              </a:rPr>
              <a:t>Le attese</a:t>
            </a:r>
          </a:p>
        </p:txBody>
      </p:sp>
      <p:sp>
        <p:nvSpPr>
          <p:cNvPr id="27651" name="CasellaDiTesto 4">
            <a:extLst>
              <a:ext uri="{FF2B5EF4-FFF2-40B4-BE49-F238E27FC236}">
                <a16:creationId xmlns:a16="http://schemas.microsoft.com/office/drawing/2014/main" id="{24EE071B-49BD-D689-93C3-4B04D0994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076700"/>
            <a:ext cx="1296987" cy="338138"/>
          </a:xfrm>
          <a:prstGeom prst="rect">
            <a:avLst/>
          </a:prstGeom>
          <a:solidFill>
            <a:srgbClr val="92D05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1600">
                <a:solidFill>
                  <a:schemeClr val="tx1"/>
                </a:solidFill>
              </a:rPr>
              <a:t>Arrivo in PS</a:t>
            </a:r>
          </a:p>
        </p:txBody>
      </p:sp>
      <p:sp>
        <p:nvSpPr>
          <p:cNvPr id="27652" name="CasellaDiTesto 5">
            <a:extLst>
              <a:ext uri="{FF2B5EF4-FFF2-40B4-BE49-F238E27FC236}">
                <a16:creationId xmlns:a16="http://schemas.microsoft.com/office/drawing/2014/main" id="{301289DF-53B0-1591-E2AD-65B63873A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5589588"/>
            <a:ext cx="1296988" cy="338137"/>
          </a:xfrm>
          <a:prstGeom prst="rect">
            <a:avLst/>
          </a:prstGeom>
          <a:solidFill>
            <a:srgbClr val="92D05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1600">
                <a:solidFill>
                  <a:schemeClr val="tx1"/>
                </a:solidFill>
              </a:rPr>
              <a:t>Triage</a:t>
            </a:r>
          </a:p>
        </p:txBody>
      </p:sp>
      <p:sp>
        <p:nvSpPr>
          <p:cNvPr id="27653" name="CasellaDiTesto 6">
            <a:extLst>
              <a:ext uri="{FF2B5EF4-FFF2-40B4-BE49-F238E27FC236}">
                <a16:creationId xmlns:a16="http://schemas.microsoft.com/office/drawing/2014/main" id="{A049E75A-BC36-F489-32AE-191BCC6B4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5589588"/>
            <a:ext cx="1511300" cy="338137"/>
          </a:xfrm>
          <a:prstGeom prst="rect">
            <a:avLst/>
          </a:prstGeom>
          <a:solidFill>
            <a:srgbClr val="92D05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1600">
                <a:solidFill>
                  <a:schemeClr val="tx1"/>
                </a:solidFill>
              </a:rPr>
              <a:t>Visita medica</a:t>
            </a:r>
          </a:p>
        </p:txBody>
      </p:sp>
      <p:sp>
        <p:nvSpPr>
          <p:cNvPr id="27654" name="CasellaDiTesto 7">
            <a:extLst>
              <a:ext uri="{FF2B5EF4-FFF2-40B4-BE49-F238E27FC236}">
                <a16:creationId xmlns:a16="http://schemas.microsoft.com/office/drawing/2014/main" id="{12CED147-3008-9E9D-EBF6-8A0677EA5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4075113"/>
            <a:ext cx="1511300" cy="584200"/>
          </a:xfrm>
          <a:prstGeom prst="rect">
            <a:avLst/>
          </a:prstGeom>
          <a:solidFill>
            <a:srgbClr val="92D05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1600">
                <a:solidFill>
                  <a:schemeClr val="tx1"/>
                </a:solidFill>
              </a:rPr>
              <a:t>Accertamenti diagnostici</a:t>
            </a:r>
          </a:p>
        </p:txBody>
      </p:sp>
      <p:sp>
        <p:nvSpPr>
          <p:cNvPr id="27655" name="CasellaDiTesto 8">
            <a:extLst>
              <a:ext uri="{FF2B5EF4-FFF2-40B4-BE49-F238E27FC236}">
                <a16:creationId xmlns:a16="http://schemas.microsoft.com/office/drawing/2014/main" id="{D30EE112-EEF9-A7C4-13A2-942F5C270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4075113"/>
            <a:ext cx="1296987" cy="584200"/>
          </a:xfrm>
          <a:prstGeom prst="rect">
            <a:avLst/>
          </a:prstGeom>
          <a:solidFill>
            <a:srgbClr val="92D05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1600">
                <a:solidFill>
                  <a:schemeClr val="tx1"/>
                </a:solidFill>
              </a:rPr>
              <a:t>Valutazione specialistica</a:t>
            </a:r>
          </a:p>
        </p:txBody>
      </p:sp>
      <p:sp>
        <p:nvSpPr>
          <p:cNvPr id="27656" name="CasellaDiTesto 9">
            <a:extLst>
              <a:ext uri="{FF2B5EF4-FFF2-40B4-BE49-F238E27FC236}">
                <a16:creationId xmlns:a16="http://schemas.microsoft.com/office/drawing/2014/main" id="{B409BED8-71FD-31F8-4367-C2ED9CF98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5589588"/>
            <a:ext cx="1439862" cy="338137"/>
          </a:xfrm>
          <a:prstGeom prst="rect">
            <a:avLst/>
          </a:prstGeom>
          <a:solidFill>
            <a:srgbClr val="92D05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1600">
                <a:solidFill>
                  <a:schemeClr val="tx1"/>
                </a:solidFill>
              </a:rPr>
              <a:t>Rivalutazione</a:t>
            </a:r>
          </a:p>
        </p:txBody>
      </p:sp>
      <p:sp>
        <p:nvSpPr>
          <p:cNvPr id="27657" name="CasellaDiTesto 10">
            <a:extLst>
              <a:ext uri="{FF2B5EF4-FFF2-40B4-BE49-F238E27FC236}">
                <a16:creationId xmlns:a16="http://schemas.microsoft.com/office/drawing/2014/main" id="{0C3381C2-55C0-42A8-0C83-63163AB04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5589588"/>
            <a:ext cx="1295400" cy="338137"/>
          </a:xfrm>
          <a:prstGeom prst="rect">
            <a:avLst/>
          </a:prstGeom>
          <a:solidFill>
            <a:srgbClr val="92D05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1600">
                <a:solidFill>
                  <a:schemeClr val="tx1"/>
                </a:solidFill>
              </a:rPr>
              <a:t>Terapia</a:t>
            </a:r>
          </a:p>
        </p:txBody>
      </p:sp>
      <p:sp>
        <p:nvSpPr>
          <p:cNvPr id="27658" name="CasellaDiTesto 11">
            <a:extLst>
              <a:ext uri="{FF2B5EF4-FFF2-40B4-BE49-F238E27FC236}">
                <a16:creationId xmlns:a16="http://schemas.microsoft.com/office/drawing/2014/main" id="{2FFE16F6-99B1-9E1E-111F-EDA2BD061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4092575"/>
            <a:ext cx="1295400" cy="584200"/>
          </a:xfrm>
          <a:prstGeom prst="rect">
            <a:avLst/>
          </a:prstGeom>
          <a:solidFill>
            <a:srgbClr val="92D05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1600">
                <a:solidFill>
                  <a:schemeClr val="tx1"/>
                </a:solidFill>
              </a:rPr>
              <a:t>Dimissione / Ricovero</a:t>
            </a:r>
          </a:p>
        </p:txBody>
      </p:sp>
      <p:sp>
        <p:nvSpPr>
          <p:cNvPr id="27659" name="CasellaDiTesto 12">
            <a:extLst>
              <a:ext uri="{FF2B5EF4-FFF2-40B4-BE49-F238E27FC236}">
                <a16:creationId xmlns:a16="http://schemas.microsoft.com/office/drawing/2014/main" id="{AC073AF8-8A5B-7279-AE0A-9C4419CAC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2725" y="4076700"/>
            <a:ext cx="1295400" cy="585788"/>
          </a:xfrm>
          <a:prstGeom prst="rect">
            <a:avLst/>
          </a:prstGeom>
          <a:solidFill>
            <a:srgbClr val="92D05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1600">
                <a:solidFill>
                  <a:schemeClr val="tx1"/>
                </a:solidFill>
              </a:rPr>
              <a:t>Posto letto /</a:t>
            </a:r>
          </a:p>
          <a:p>
            <a:r>
              <a:rPr lang="it-IT" altLang="it-IT" sz="1600">
                <a:solidFill>
                  <a:schemeClr val="tx1"/>
                </a:solidFill>
              </a:rPr>
              <a:t>Trasporto</a:t>
            </a:r>
          </a:p>
        </p:txBody>
      </p:sp>
      <p:sp>
        <p:nvSpPr>
          <p:cNvPr id="27660" name="Freccia in giù 14">
            <a:extLst>
              <a:ext uri="{FF2B5EF4-FFF2-40B4-BE49-F238E27FC236}">
                <a16:creationId xmlns:a16="http://schemas.microsoft.com/office/drawing/2014/main" id="{8EDB803E-12F6-FA6B-BE8A-B97124105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63" y="4675188"/>
            <a:ext cx="252412" cy="576262"/>
          </a:xfrm>
          <a:prstGeom prst="downArrow">
            <a:avLst>
              <a:gd name="adj1" fmla="val 50000"/>
              <a:gd name="adj2" fmla="val 4994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7661" name="Freccia in giù 15">
            <a:extLst>
              <a:ext uri="{FF2B5EF4-FFF2-40B4-BE49-F238E27FC236}">
                <a16:creationId xmlns:a16="http://schemas.microsoft.com/office/drawing/2014/main" id="{21DBDB48-6DF6-DAAD-462D-61573FB7E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5363" y="4767263"/>
            <a:ext cx="252412" cy="576262"/>
          </a:xfrm>
          <a:prstGeom prst="downArrow">
            <a:avLst>
              <a:gd name="adj1" fmla="val 50000"/>
              <a:gd name="adj2" fmla="val 4994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7662" name="Freccia in giù 16">
            <a:extLst>
              <a:ext uri="{FF2B5EF4-FFF2-40B4-BE49-F238E27FC236}">
                <a16:creationId xmlns:a16="http://schemas.microsoft.com/office/drawing/2014/main" id="{18772DD4-D790-A4D4-9A01-12041DD2472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519363" y="4797425"/>
            <a:ext cx="252412" cy="576263"/>
          </a:xfrm>
          <a:prstGeom prst="downArrow">
            <a:avLst>
              <a:gd name="adj1" fmla="val 50000"/>
              <a:gd name="adj2" fmla="val 4994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7663" name="Freccia in giù 17">
            <a:extLst>
              <a:ext uri="{FF2B5EF4-FFF2-40B4-BE49-F238E27FC236}">
                <a16:creationId xmlns:a16="http://schemas.microsoft.com/office/drawing/2014/main" id="{69AEF98A-5A11-FE79-A813-3A86FEF72FE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696075" y="4797425"/>
            <a:ext cx="252413" cy="576263"/>
          </a:xfrm>
          <a:prstGeom prst="downArrow">
            <a:avLst>
              <a:gd name="adj1" fmla="val 50000"/>
              <a:gd name="adj2" fmla="val 4994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7664" name="Freccia a destra 18">
            <a:extLst>
              <a:ext uri="{FF2B5EF4-FFF2-40B4-BE49-F238E27FC236}">
                <a16:creationId xmlns:a16="http://schemas.microsoft.com/office/drawing/2014/main" id="{7F08AF3E-6B1B-A23D-934F-FA872EBF1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2563" y="5589588"/>
            <a:ext cx="455612" cy="338137"/>
          </a:xfrm>
          <a:prstGeom prst="rightArrow">
            <a:avLst>
              <a:gd name="adj1" fmla="val 50000"/>
              <a:gd name="adj2" fmla="val 5010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7665" name="Freccia a destra 19">
            <a:extLst>
              <a:ext uri="{FF2B5EF4-FFF2-40B4-BE49-F238E27FC236}">
                <a16:creationId xmlns:a16="http://schemas.microsoft.com/office/drawing/2014/main" id="{E9A925F1-EFEF-A97D-0EF4-88E33908A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3150" y="4221163"/>
            <a:ext cx="454025" cy="338137"/>
          </a:xfrm>
          <a:prstGeom prst="rightArrow">
            <a:avLst>
              <a:gd name="adj1" fmla="val 50000"/>
              <a:gd name="adj2" fmla="val 49929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7666" name="Freccia a destra 20">
            <a:extLst>
              <a:ext uri="{FF2B5EF4-FFF2-40B4-BE49-F238E27FC236}">
                <a16:creationId xmlns:a16="http://schemas.microsoft.com/office/drawing/2014/main" id="{CC27CE27-85EA-2216-367F-505A3C7F0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8650" y="5589588"/>
            <a:ext cx="455613" cy="338137"/>
          </a:xfrm>
          <a:prstGeom prst="rightArrow">
            <a:avLst>
              <a:gd name="adj1" fmla="val 50000"/>
              <a:gd name="adj2" fmla="val 5010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7667" name="Freccia a destra 21">
            <a:extLst>
              <a:ext uri="{FF2B5EF4-FFF2-40B4-BE49-F238E27FC236}">
                <a16:creationId xmlns:a16="http://schemas.microsoft.com/office/drawing/2014/main" id="{F917A7F7-01C8-E73B-4625-EAE862EA7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0" y="4241800"/>
            <a:ext cx="455613" cy="339725"/>
          </a:xfrm>
          <a:prstGeom prst="rightArrow">
            <a:avLst>
              <a:gd name="adj1" fmla="val 50000"/>
              <a:gd name="adj2" fmla="val 4987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3" name="Freccia ad arco 22">
            <a:extLst>
              <a:ext uri="{FF2B5EF4-FFF2-40B4-BE49-F238E27FC236}">
                <a16:creationId xmlns:a16="http://schemas.microsoft.com/office/drawing/2014/main" id="{37EBA55B-2703-5001-612E-78F006108A66}"/>
              </a:ext>
            </a:extLst>
          </p:cNvPr>
          <p:cNvSpPr/>
          <p:nvPr/>
        </p:nvSpPr>
        <p:spPr bwMode="auto">
          <a:xfrm flipH="1" flipV="1">
            <a:off x="3187700" y="4221163"/>
            <a:ext cx="1222375" cy="1220787"/>
          </a:xfrm>
          <a:prstGeom prst="circularArrow">
            <a:avLst>
              <a:gd name="adj1" fmla="val 12500"/>
              <a:gd name="adj2" fmla="val 2434078"/>
              <a:gd name="adj3" fmla="val 20457681"/>
              <a:gd name="adj4" fmla="val 10950931"/>
              <a:gd name="adj5" fmla="val 1704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/>
          </a:p>
        </p:txBody>
      </p:sp>
      <p:sp>
        <p:nvSpPr>
          <p:cNvPr id="24" name="Freccia ad arco 23">
            <a:extLst>
              <a:ext uri="{FF2B5EF4-FFF2-40B4-BE49-F238E27FC236}">
                <a16:creationId xmlns:a16="http://schemas.microsoft.com/office/drawing/2014/main" id="{18D851CF-1546-3137-4D8F-D2463A4D206A}"/>
              </a:ext>
            </a:extLst>
          </p:cNvPr>
          <p:cNvSpPr/>
          <p:nvPr/>
        </p:nvSpPr>
        <p:spPr bwMode="auto">
          <a:xfrm>
            <a:off x="3203575" y="3357563"/>
            <a:ext cx="1222375" cy="1220787"/>
          </a:xfrm>
          <a:prstGeom prst="circularArrow">
            <a:avLst>
              <a:gd name="adj1" fmla="val 12500"/>
              <a:gd name="adj2" fmla="val 2434078"/>
              <a:gd name="adj3" fmla="val 20457681"/>
              <a:gd name="adj4" fmla="val 10950931"/>
              <a:gd name="adj5" fmla="val 1704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/>
          </a:p>
        </p:txBody>
      </p:sp>
      <p:sp>
        <p:nvSpPr>
          <p:cNvPr id="21526" name="Freccia in su 24">
            <a:extLst>
              <a:ext uri="{FF2B5EF4-FFF2-40B4-BE49-F238E27FC236}">
                <a16:creationId xmlns:a16="http://schemas.microsoft.com/office/drawing/2014/main" id="{C1489B1C-38B1-5352-2C87-06A08A2E5D40}"/>
              </a:ext>
            </a:extLst>
          </p:cNvPr>
          <p:cNvSpPr>
            <a:spLocks noChangeArrowheads="1"/>
          </p:cNvSpPr>
          <p:nvPr/>
        </p:nvSpPr>
        <p:spPr bwMode="auto">
          <a:xfrm rot="2580000">
            <a:off x="1576388" y="4649788"/>
            <a:ext cx="323850" cy="844550"/>
          </a:xfrm>
          <a:prstGeom prst="upArrow">
            <a:avLst>
              <a:gd name="adj1" fmla="val 50000"/>
              <a:gd name="adj2" fmla="val 50068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1527" name="Freccia in su 25">
            <a:extLst>
              <a:ext uri="{FF2B5EF4-FFF2-40B4-BE49-F238E27FC236}">
                <a16:creationId xmlns:a16="http://schemas.microsoft.com/office/drawing/2014/main" id="{6908B638-5E02-1F7A-988A-D2AD260E2E47}"/>
              </a:ext>
            </a:extLst>
          </p:cNvPr>
          <p:cNvSpPr>
            <a:spLocks noChangeArrowheads="1"/>
          </p:cNvSpPr>
          <p:nvPr/>
        </p:nvSpPr>
        <p:spPr bwMode="auto">
          <a:xfrm rot="4413101">
            <a:off x="2664619" y="3788569"/>
            <a:ext cx="352425" cy="2681287"/>
          </a:xfrm>
          <a:prstGeom prst="upArrow">
            <a:avLst>
              <a:gd name="adj1" fmla="val 50000"/>
              <a:gd name="adj2" fmla="val 49911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pic>
        <p:nvPicPr>
          <p:cNvPr id="27672" name="Immagine 1">
            <a:extLst>
              <a:ext uri="{FF2B5EF4-FFF2-40B4-BE49-F238E27FC236}">
                <a16:creationId xmlns:a16="http://schemas.microsoft.com/office/drawing/2014/main" id="{C2CD5B52-66C7-0CC5-97EA-59BFF6F7F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9375"/>
            <a:ext cx="1773237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26" grpId="0" animBg="1"/>
      <p:bldP spid="215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FA548909-2A55-597E-86BF-1FEF1B36F69A}"/>
              </a:ext>
            </a:extLst>
          </p:cNvPr>
          <p:cNvGraphicFramePr>
            <a:graphicFrameLocks noGrp="1"/>
          </p:cNvGraphicFramePr>
          <p:nvPr/>
        </p:nvGraphicFramePr>
        <p:xfrm>
          <a:off x="755650" y="2276475"/>
          <a:ext cx="7993063" cy="32924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93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974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4.1 FASE _ ACCETTAZIONE DEL PAZIENTE IN TRIAGE e ATTIVAZIONE DEL PERCORSO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 </a:t>
                      </a:r>
                      <a:endParaRPr lang="it-IT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320" marR="6132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4983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it-IT" sz="2400" dirty="0">
                          <a:effectLst/>
                        </a:rPr>
                        <a:t>Il paziente viene intervistato dall’infermiere di triage;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it-IT" sz="2400" dirty="0">
                          <a:effectLst/>
                        </a:rPr>
                        <a:t>L’infermiere di triage sulla base dei sintomi riferiti e segni rilevati assegna un codice colore;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it-IT" sz="2400" dirty="0">
                          <a:effectLst/>
                        </a:rPr>
                        <a:t>In caso di assegnazione di codice giallo e in presenza di sintomi guida riferibili ai profili ematici elaborati attiva lo specifico percorso;</a:t>
                      </a:r>
                      <a:endParaRPr lang="it-IT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320" marR="6132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682" name="CasellaDiTesto 1">
            <a:extLst>
              <a:ext uri="{FF2B5EF4-FFF2-40B4-BE49-F238E27FC236}">
                <a16:creationId xmlns:a16="http://schemas.microsoft.com/office/drawing/2014/main" id="{3B2AF29F-07B8-B3DF-E8D4-95EB56257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88950"/>
            <a:ext cx="6264275" cy="708025"/>
          </a:xfrm>
          <a:prstGeom prst="rect">
            <a:avLst/>
          </a:prstGeom>
          <a:solidFill>
            <a:srgbClr val="00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4000" b="1"/>
              <a:t>Profili ematici da triage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olo 1">
            <a:extLst>
              <a:ext uri="{FF2B5EF4-FFF2-40B4-BE49-F238E27FC236}">
                <a16:creationId xmlns:a16="http://schemas.microsoft.com/office/drawing/2014/main" id="{D0F297CC-3844-405D-7115-C3E7655BB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Percorso di attivazione dei profili ematici in triage</a:t>
            </a:r>
          </a:p>
        </p:txBody>
      </p:sp>
      <p:sp>
        <p:nvSpPr>
          <p:cNvPr id="29699" name="CasellaDiTesto 1">
            <a:extLst>
              <a:ext uri="{FF2B5EF4-FFF2-40B4-BE49-F238E27FC236}">
                <a16:creationId xmlns:a16="http://schemas.microsoft.com/office/drawing/2014/main" id="{004AB36C-7805-D7D4-CE3B-1B90B870E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04813"/>
            <a:ext cx="6264275" cy="708025"/>
          </a:xfrm>
          <a:prstGeom prst="rect">
            <a:avLst/>
          </a:prstGeom>
          <a:solidFill>
            <a:srgbClr val="00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4000" b="1"/>
              <a:t>Profili ematici da triage</a:t>
            </a:r>
          </a:p>
        </p:txBody>
      </p:sp>
      <p:pic>
        <p:nvPicPr>
          <p:cNvPr id="29700" name="Immagine 4">
            <a:extLst>
              <a:ext uri="{FF2B5EF4-FFF2-40B4-BE49-F238E27FC236}">
                <a16:creationId xmlns:a16="http://schemas.microsoft.com/office/drawing/2014/main" id="{89AC9932-2DFB-8975-24C4-409C58CAB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700213"/>
            <a:ext cx="8788400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magine 1">
            <a:extLst>
              <a:ext uri="{FF2B5EF4-FFF2-40B4-BE49-F238E27FC236}">
                <a16:creationId xmlns:a16="http://schemas.microsoft.com/office/drawing/2014/main" id="{7937D7C7-824E-CE51-D3E4-8EB2DD7FD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5525" y="1341438"/>
            <a:ext cx="12398375" cy="772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FA759E66-225D-6C8A-D5B7-A09F59185275}"/>
              </a:ext>
            </a:extLst>
          </p:cNvPr>
          <p:cNvSpPr/>
          <p:nvPr/>
        </p:nvSpPr>
        <p:spPr>
          <a:xfrm>
            <a:off x="-1116013" y="2781300"/>
            <a:ext cx="1250951" cy="2087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800"/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1341267D-C8F9-B015-3F67-D723EF2F151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56325" y="3068638"/>
            <a:ext cx="792163" cy="5762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FF35A7B8-D3A6-D556-0A20-E1A9167D364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56325" y="3414713"/>
            <a:ext cx="792163" cy="5762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1EBE6D27-7DC9-9F37-2E4B-02A1BDA0FF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56325" y="4149725"/>
            <a:ext cx="792163" cy="5746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1310971" y="1379350"/>
          <a:ext cx="6148722" cy="40354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3903">
                  <a:extLst>
                    <a:ext uri="{9D8B030D-6E8A-4147-A177-3AD203B41FA5}">
                      <a16:colId xmlns:a16="http://schemas.microsoft.com/office/drawing/2014/main" val="414406403"/>
                    </a:ext>
                  </a:extLst>
                </a:gridCol>
                <a:gridCol w="1582747">
                  <a:extLst>
                    <a:ext uri="{9D8B030D-6E8A-4147-A177-3AD203B41FA5}">
                      <a16:colId xmlns:a16="http://schemas.microsoft.com/office/drawing/2014/main" val="2214438244"/>
                    </a:ext>
                  </a:extLst>
                </a:gridCol>
                <a:gridCol w="3202072">
                  <a:extLst>
                    <a:ext uri="{9D8B030D-6E8A-4147-A177-3AD203B41FA5}">
                      <a16:colId xmlns:a16="http://schemas.microsoft.com/office/drawing/2014/main" val="4132977081"/>
                    </a:ext>
                  </a:extLst>
                </a:gridCol>
              </a:tblGrid>
              <a:tr h="1285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 kern="100">
                          <a:effectLst/>
                        </a:rPr>
                        <a:t> </a:t>
                      </a:r>
                      <a:endParaRPr lang="it-IT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 kern="100">
                          <a:effectLst/>
                        </a:rPr>
                        <a:t> </a:t>
                      </a:r>
                      <a:endParaRPr lang="it-IT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 kern="100">
                          <a:effectLst/>
                        </a:rPr>
                        <a:t> </a:t>
                      </a:r>
                      <a:endParaRPr lang="it-IT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326337770"/>
                  </a:ext>
                </a:extLst>
              </a:tr>
              <a:tr h="17045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 dirty="0">
                          <a:effectLst/>
                        </a:rPr>
                        <a:t>*3 Genito-Urinario</a:t>
                      </a:r>
                      <a:endParaRPr lang="it-IT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 dirty="0">
                          <a:effectLst/>
                        </a:rPr>
                        <a:t>Emocromo con formula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 dirty="0">
                          <a:effectLst/>
                        </a:rPr>
                        <a:t>Piastrine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 dirty="0">
                          <a:effectLst/>
                        </a:rPr>
                        <a:t>Creatinina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 dirty="0">
                          <a:effectLst/>
                        </a:rPr>
                        <a:t>Urea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 dirty="0">
                          <a:effectLst/>
                        </a:rPr>
                        <a:t>Sodio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 dirty="0">
                          <a:effectLst/>
                        </a:rPr>
                        <a:t>Potassio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 dirty="0">
                          <a:effectLst/>
                        </a:rPr>
                        <a:t>Proteina C reattiva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 dirty="0">
                          <a:effectLst/>
                        </a:rPr>
                        <a:t>PT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 dirty="0">
                          <a:effectLst/>
                        </a:rPr>
                        <a:t>PTT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 dirty="0">
                          <a:effectLst/>
                        </a:rPr>
                        <a:t>Es. Urine</a:t>
                      </a:r>
                      <a:endParaRPr lang="it-IT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>
                          <a:effectLst/>
                        </a:rPr>
                        <a:t>Dolore/tumefazione scrotale *3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>
                          <a:effectLst/>
                        </a:rPr>
                        <a:t>Dolore al fianco *3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>
                          <a:effectLst/>
                        </a:rPr>
                        <a:t>Macro-ematuria *3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>
                          <a:effectLst/>
                        </a:rPr>
                        <a:t>Sintomi da infezione delle vie urinarie *3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>
                          <a:effectLst/>
                        </a:rPr>
                        <a:t>Oliguria *3</a:t>
                      </a:r>
                      <a:endParaRPr lang="it-IT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722808412"/>
                  </a:ext>
                </a:extLst>
              </a:tr>
              <a:tr h="1636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>
                          <a:effectLst/>
                        </a:rPr>
                        <a:t> </a:t>
                      </a:r>
                      <a:endParaRPr lang="it-IT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>
                          <a:effectLst/>
                        </a:rPr>
                        <a:t> </a:t>
                      </a:r>
                      <a:endParaRPr lang="it-IT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 dirty="0">
                          <a:effectLst/>
                        </a:rPr>
                        <a:t> </a:t>
                      </a:r>
                      <a:endParaRPr lang="it-IT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665317194"/>
                  </a:ext>
                </a:extLst>
              </a:tr>
              <a:tr h="15333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>
                          <a:effectLst/>
                        </a:rPr>
                        <a:t>*4 - Cefalea</a:t>
                      </a:r>
                      <a:endParaRPr lang="it-IT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>
                          <a:effectLst/>
                        </a:rPr>
                        <a:t>Emocromo con formula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>
                          <a:effectLst/>
                        </a:rPr>
                        <a:t>Piastrine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>
                          <a:effectLst/>
                        </a:rPr>
                        <a:t>Creatinina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>
                          <a:effectLst/>
                        </a:rPr>
                        <a:t>Urea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>
                          <a:effectLst/>
                        </a:rPr>
                        <a:t>Sodio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>
                          <a:effectLst/>
                        </a:rPr>
                        <a:t>Potassio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>
                          <a:effectLst/>
                        </a:rPr>
                        <a:t>Proteina C reattiva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>
                          <a:effectLst/>
                        </a:rPr>
                        <a:t>PT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>
                          <a:effectLst/>
                        </a:rPr>
                        <a:t>PTT</a:t>
                      </a:r>
                      <a:endParaRPr lang="it-IT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 dirty="0">
                          <a:effectLst/>
                        </a:rPr>
                        <a:t>Cefalea/emicrania *4</a:t>
                      </a:r>
                      <a:endParaRPr lang="it-IT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796732109"/>
                  </a:ext>
                </a:extLst>
              </a:tr>
              <a:tr h="1636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>
                          <a:effectLst/>
                        </a:rPr>
                        <a:t> </a:t>
                      </a:r>
                      <a:endParaRPr lang="it-IT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>
                          <a:effectLst/>
                        </a:rPr>
                        <a:t> </a:t>
                      </a:r>
                      <a:endParaRPr lang="it-IT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 dirty="0">
                          <a:effectLst/>
                        </a:rPr>
                        <a:t> </a:t>
                      </a:r>
                      <a:endParaRPr lang="it-IT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171670591"/>
                  </a:ext>
                </a:extLst>
              </a:tr>
              <a:tr h="1636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 dirty="0">
                          <a:effectLst/>
                        </a:rPr>
                        <a:t>*0 Età fertile</a:t>
                      </a:r>
                      <a:endParaRPr lang="it-IT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>
                          <a:effectLst/>
                        </a:rPr>
                        <a:t>B-HCG su siero</a:t>
                      </a:r>
                      <a:endParaRPr lang="it-IT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00" dirty="0">
                          <a:effectLst/>
                          <a:highlight>
                            <a:srgbClr val="FFFF00"/>
                          </a:highlight>
                        </a:rPr>
                        <a:t>Da aggiungere ai panel nelle donne con età &lt; 50 anni</a:t>
                      </a:r>
                      <a:endParaRPr lang="it-IT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552128349"/>
                  </a:ext>
                </a:extLst>
              </a:tr>
            </a:tbl>
          </a:graphicData>
        </a:graphic>
      </p:graphicFrame>
      <p:sp>
        <p:nvSpPr>
          <p:cNvPr id="3" name="Titolo 1">
            <a:extLst>
              <a:ext uri="{FF2B5EF4-FFF2-40B4-BE49-F238E27FC236}">
                <a16:creationId xmlns:a16="http://schemas.microsoft.com/office/drawing/2014/main" id="{34D9C48C-256C-FDD4-F581-EB35291E91FF}"/>
              </a:ext>
            </a:extLst>
          </p:cNvPr>
          <p:cNvSpPr txBox="1">
            <a:spLocks/>
          </p:cNvSpPr>
          <p:nvPr/>
        </p:nvSpPr>
        <p:spPr>
          <a:xfrm>
            <a:off x="323528" y="260648"/>
            <a:ext cx="7119391" cy="79208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FFFFFF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2pPr>
            <a:lvl3pPr algn="l" defTabSz="4492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FFFFFF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3pPr>
            <a:lvl4pPr algn="l" defTabSz="4492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FFFFFF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4pPr>
            <a:lvl5pPr algn="l" defTabSz="4492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FFFFFF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5pPr>
            <a:lvl6pPr marL="2514600" indent="-228600" algn="l" defTabSz="4492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FFFFFF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6pPr>
            <a:lvl7pPr marL="2971800" indent="-228600" algn="l" defTabSz="4492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FFFFFF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7pPr>
            <a:lvl8pPr marL="3429000" indent="-228600" algn="l" defTabSz="4492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FFFFFF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8pPr>
            <a:lvl9pPr marL="3886200" indent="-228600" algn="l" defTabSz="4492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FFFFFF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it-IT" b="1" dirty="0"/>
              <a:t>Esempio panel OSO</a:t>
            </a:r>
          </a:p>
        </p:txBody>
      </p:sp>
    </p:spTree>
    <p:extLst>
      <p:ext uri="{BB962C8B-B14F-4D97-AF65-F5344CB8AC3E}">
        <p14:creationId xmlns:p14="http://schemas.microsoft.com/office/powerpoint/2010/main" val="13337346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>
            <a:extLst>
              <a:ext uri="{FF2B5EF4-FFF2-40B4-BE49-F238E27FC236}">
                <a16:creationId xmlns:a16="http://schemas.microsoft.com/office/drawing/2014/main" id="{759D72D0-86C5-FE7A-A8D7-EB4C5937F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88" y="1972525"/>
            <a:ext cx="3747347" cy="391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DEA1FC7A-843E-B4D2-1C7D-C0637C631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86" y="1784013"/>
            <a:ext cx="3581645" cy="83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F6363DFD-77EB-BAAA-CC9C-2A3785096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932" y="2808547"/>
            <a:ext cx="1835033" cy="1835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9AAE61A-514C-0D23-B143-57A2F260C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055" y="4643579"/>
            <a:ext cx="2788928" cy="1248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Freccia destra 1">
            <a:extLst>
              <a:ext uri="{FF2B5EF4-FFF2-40B4-BE49-F238E27FC236}">
                <a16:creationId xmlns:a16="http://schemas.microsoft.com/office/drawing/2014/main" id="{AA32DA3A-565B-066F-C4FB-16FDFBE77F31}"/>
              </a:ext>
            </a:extLst>
          </p:cNvPr>
          <p:cNvSpPr/>
          <p:nvPr/>
        </p:nvSpPr>
        <p:spPr>
          <a:xfrm rot="19958131">
            <a:off x="3227759" y="3510970"/>
            <a:ext cx="2758542" cy="36320"/>
          </a:xfrm>
          <a:prstGeom prst="rightArrow">
            <a:avLst/>
          </a:prstGeom>
          <a:solidFill>
            <a:srgbClr val="FF2500"/>
          </a:solidFill>
          <a:ln>
            <a:solidFill>
              <a:srgbClr val="FF2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  <p:sp>
        <p:nvSpPr>
          <p:cNvPr id="3" name="Freccia destra 2">
            <a:extLst>
              <a:ext uri="{FF2B5EF4-FFF2-40B4-BE49-F238E27FC236}">
                <a16:creationId xmlns:a16="http://schemas.microsoft.com/office/drawing/2014/main" id="{C3B24C1C-E6B6-17ED-EF3D-73E4B2EF648A}"/>
              </a:ext>
            </a:extLst>
          </p:cNvPr>
          <p:cNvSpPr/>
          <p:nvPr/>
        </p:nvSpPr>
        <p:spPr>
          <a:xfrm rot="152341" flipV="1">
            <a:off x="2975378" y="4693414"/>
            <a:ext cx="1686586" cy="34289"/>
          </a:xfrm>
          <a:prstGeom prst="rightArrow">
            <a:avLst/>
          </a:prstGeom>
          <a:solidFill>
            <a:srgbClr val="0070C0"/>
          </a:solidFill>
          <a:ln>
            <a:solidFill>
              <a:srgbClr val="3A88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74273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116926-9BFD-6C24-847B-957B50D04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0648"/>
            <a:ext cx="7119391" cy="1152922"/>
          </a:xfrm>
        </p:spPr>
        <p:txBody>
          <a:bodyPr/>
          <a:lstStyle/>
          <a:p>
            <a:r>
              <a:rPr lang="it-IT" dirty="0"/>
              <a:t>Effetti su attività PS OSO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154A6738-8293-DC01-7968-BE3887C993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994262"/>
              </p:ext>
            </p:extLst>
          </p:nvPr>
        </p:nvGraphicFramePr>
        <p:xfrm>
          <a:off x="251520" y="1268760"/>
          <a:ext cx="8424936" cy="46837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1456">
                  <a:extLst>
                    <a:ext uri="{9D8B030D-6E8A-4147-A177-3AD203B41FA5}">
                      <a16:colId xmlns:a16="http://schemas.microsoft.com/office/drawing/2014/main" val="1537647876"/>
                    </a:ext>
                  </a:extLst>
                </a:gridCol>
                <a:gridCol w="1682184">
                  <a:extLst>
                    <a:ext uri="{9D8B030D-6E8A-4147-A177-3AD203B41FA5}">
                      <a16:colId xmlns:a16="http://schemas.microsoft.com/office/drawing/2014/main" val="813819975"/>
                    </a:ext>
                  </a:extLst>
                </a:gridCol>
                <a:gridCol w="2579346">
                  <a:extLst>
                    <a:ext uri="{9D8B030D-6E8A-4147-A177-3AD203B41FA5}">
                      <a16:colId xmlns:a16="http://schemas.microsoft.com/office/drawing/2014/main" val="3860411701"/>
                    </a:ext>
                  </a:extLst>
                </a:gridCol>
                <a:gridCol w="1513966">
                  <a:extLst>
                    <a:ext uri="{9D8B030D-6E8A-4147-A177-3AD203B41FA5}">
                      <a16:colId xmlns:a16="http://schemas.microsoft.com/office/drawing/2014/main" val="3966324355"/>
                    </a:ext>
                  </a:extLst>
                </a:gridCol>
                <a:gridCol w="1527984">
                  <a:extLst>
                    <a:ext uri="{9D8B030D-6E8A-4147-A177-3AD203B41FA5}">
                      <a16:colId xmlns:a16="http://schemas.microsoft.com/office/drawing/2014/main" val="803093789"/>
                    </a:ext>
                  </a:extLst>
                </a:gridCol>
              </a:tblGrid>
              <a:tr h="22184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it-IT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TEMPI PANEL</a:t>
                      </a:r>
                      <a:endParaRPr lang="it-IT" sz="1400" b="1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129450"/>
                  </a:ext>
                </a:extLst>
              </a:tr>
              <a:tr h="426228"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NR_PAZIENTI</a:t>
                      </a:r>
                      <a:endParaRPr lang="it-IT" sz="14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MEDIA_PRESA_CARICO</a:t>
                      </a:r>
                      <a:endParaRPr lang="it-IT" sz="14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MEDIA_PROCESSO</a:t>
                      </a:r>
                      <a:endParaRPr lang="it-IT" sz="14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MEDIA_LOS</a:t>
                      </a:r>
                      <a:endParaRPr lang="it-IT" sz="14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/>
                </a:tc>
                <a:extLst>
                  <a:ext uri="{0D108BD9-81ED-4DB2-BD59-A6C34878D82A}">
                    <a16:rowId xmlns:a16="http://schemas.microsoft.com/office/drawing/2014/main" val="2027475370"/>
                  </a:ext>
                </a:extLst>
              </a:tr>
              <a:tr h="24380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solidFill>
                            <a:schemeClr val="accent2"/>
                          </a:solidFill>
                          <a:effectLst/>
                        </a:rPr>
                        <a:t>TOTALI</a:t>
                      </a:r>
                      <a:endParaRPr lang="it-IT" sz="1400" b="1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5093</a:t>
                      </a:r>
                      <a:endParaRPr lang="it-IT" sz="1400" b="1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255,0</a:t>
                      </a:r>
                      <a:endParaRPr lang="it-IT" sz="1400" b="1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231,1</a:t>
                      </a:r>
                      <a:endParaRPr lang="it-IT" sz="1400" b="1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486,7</a:t>
                      </a:r>
                      <a:endParaRPr lang="it-IT" sz="1400" b="1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 anchor="b"/>
                </a:tc>
                <a:extLst>
                  <a:ext uri="{0D108BD9-81ED-4DB2-BD59-A6C34878D82A}">
                    <a16:rowId xmlns:a16="http://schemas.microsoft.com/office/drawing/2014/main" val="1650063716"/>
                  </a:ext>
                </a:extLst>
              </a:tr>
              <a:tr h="54006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it-IT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TEMPI PANEL (PAZIENTI SENZA ULTERIORI ESAMI)</a:t>
                      </a:r>
                      <a:endParaRPr lang="it-IT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48777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NR_PAZIENTI</a:t>
                      </a:r>
                      <a:endParaRPr lang="it-IT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MEDIA_PRESA_CARICO</a:t>
                      </a:r>
                      <a:endParaRPr lang="it-IT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MEDIA_PROCESSO</a:t>
                      </a:r>
                      <a:endParaRPr lang="it-IT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MEDIA_LOS</a:t>
                      </a:r>
                      <a:endParaRPr lang="it-IT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/>
                </a:tc>
                <a:extLst>
                  <a:ext uri="{0D108BD9-81ED-4DB2-BD59-A6C34878D82A}">
                    <a16:rowId xmlns:a16="http://schemas.microsoft.com/office/drawing/2014/main" val="486838810"/>
                  </a:ext>
                </a:extLst>
              </a:tr>
              <a:tr h="24380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TOTALI</a:t>
                      </a:r>
                      <a:endParaRPr lang="it-IT" sz="14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1286</a:t>
                      </a:r>
                      <a:endParaRPr lang="it-IT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311,3</a:t>
                      </a:r>
                      <a:endParaRPr lang="it-IT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79,7</a:t>
                      </a:r>
                      <a:endParaRPr lang="it-IT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391,0</a:t>
                      </a:r>
                      <a:endParaRPr lang="it-IT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 anchor="b"/>
                </a:tc>
                <a:extLst>
                  <a:ext uri="{0D108BD9-81ED-4DB2-BD59-A6C34878D82A}">
                    <a16:rowId xmlns:a16="http://schemas.microsoft.com/office/drawing/2014/main" val="1382932150"/>
                  </a:ext>
                </a:extLst>
              </a:tr>
              <a:tr h="68989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it-IT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TEMPI CAMPIONE STORICO (1/1/2023-31/5/2023)</a:t>
                      </a:r>
                      <a:endParaRPr lang="it-IT" sz="1400" b="1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2173834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NR_PAZIENTI</a:t>
                      </a:r>
                      <a:endParaRPr lang="it-IT" sz="14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MEDIA_PRESA_CARICO</a:t>
                      </a:r>
                      <a:endParaRPr lang="it-IT" sz="14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MEDIA_PROCESSO</a:t>
                      </a:r>
                      <a:endParaRPr lang="it-IT" sz="14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MEDIA_LOS</a:t>
                      </a:r>
                      <a:endParaRPr lang="it-IT" sz="14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 anchor="b"/>
                </a:tc>
                <a:extLst>
                  <a:ext uri="{0D108BD9-81ED-4DB2-BD59-A6C34878D82A}">
                    <a16:rowId xmlns:a16="http://schemas.microsoft.com/office/drawing/2014/main" val="945901007"/>
                  </a:ext>
                </a:extLst>
              </a:tr>
              <a:tr h="24380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solidFill>
                            <a:schemeClr val="accent2"/>
                          </a:solidFill>
                          <a:effectLst/>
                        </a:rPr>
                        <a:t>TOTALI</a:t>
                      </a:r>
                      <a:endParaRPr lang="it-IT" sz="1400" b="1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6230</a:t>
                      </a:r>
                      <a:endParaRPr lang="it-IT" sz="1400" b="1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191,3</a:t>
                      </a:r>
                      <a:endParaRPr lang="it-IT" sz="1400" b="1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294,1</a:t>
                      </a:r>
                      <a:endParaRPr lang="it-IT" sz="1400" b="1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485,5</a:t>
                      </a:r>
                      <a:endParaRPr lang="it-IT" sz="1400" b="1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 anchor="b"/>
                </a:tc>
                <a:extLst>
                  <a:ext uri="{0D108BD9-81ED-4DB2-BD59-A6C34878D82A}">
                    <a16:rowId xmlns:a16="http://schemas.microsoft.com/office/drawing/2014/main" val="3233392760"/>
                  </a:ext>
                </a:extLst>
              </a:tr>
              <a:tr h="63092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it-IT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TEMPI CAMPIONE STORICO (1/1/2023-31/5/2023) SENZA ULTERIORI ESAMI</a:t>
                      </a:r>
                      <a:endParaRPr lang="it-IT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8318874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NR_PAZIENTI</a:t>
                      </a:r>
                      <a:endParaRPr lang="it-IT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MEDIA_PRESA_CARICO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MEDIA_PROCESSO</a:t>
                      </a:r>
                      <a:endParaRPr lang="it-IT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MEDIA_LOS</a:t>
                      </a:r>
                      <a:endParaRPr lang="it-IT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/>
                </a:tc>
                <a:extLst>
                  <a:ext uri="{0D108BD9-81ED-4DB2-BD59-A6C34878D82A}">
                    <a16:rowId xmlns:a16="http://schemas.microsoft.com/office/drawing/2014/main" val="402874817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TOTALI</a:t>
                      </a:r>
                      <a:endParaRPr lang="it-IT" sz="14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1611</a:t>
                      </a:r>
                      <a:endParaRPr lang="it-IT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218,8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191,9</a:t>
                      </a:r>
                      <a:endParaRPr lang="it-IT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410,7</a:t>
                      </a:r>
                      <a:endParaRPr lang="it-IT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8" marR="5888" marT="5888" marB="0" anchor="b"/>
                </a:tc>
                <a:extLst>
                  <a:ext uri="{0D108BD9-81ED-4DB2-BD59-A6C34878D82A}">
                    <a16:rowId xmlns:a16="http://schemas.microsoft.com/office/drawing/2014/main" val="3679622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24959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magine 2">
            <a:extLst>
              <a:ext uri="{FF2B5EF4-FFF2-40B4-BE49-F238E27FC236}">
                <a16:creationId xmlns:a16="http://schemas.microsoft.com/office/drawing/2014/main" id="{18306845-B3D1-3D61-649E-8F10B6505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341438"/>
            <a:ext cx="3959225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itolo 1">
            <a:extLst>
              <a:ext uri="{FF2B5EF4-FFF2-40B4-BE49-F238E27FC236}">
                <a16:creationId xmlns:a16="http://schemas.microsoft.com/office/drawing/2014/main" id="{94FE1696-35FA-36E9-0593-7EA375C96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138" y="333375"/>
            <a:ext cx="6194425" cy="787400"/>
          </a:xfrm>
          <a:solidFill>
            <a:srgbClr val="00CC99"/>
          </a:solidFill>
        </p:spPr>
        <p:txBody>
          <a:bodyPr/>
          <a:lstStyle/>
          <a:p>
            <a:r>
              <a:rPr lang="it-IT" altLang="it-IT" sz="3200" b="1">
                <a:solidFill>
                  <a:schemeClr val="bg1"/>
                </a:solidFill>
              </a:rPr>
              <a:t>Fast track radiologico-ortopedico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4384956-6B37-D05B-4BDC-6A5B5457C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2060575"/>
            <a:ext cx="9074150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olo 1">
            <a:extLst>
              <a:ext uri="{FF2B5EF4-FFF2-40B4-BE49-F238E27FC236}">
                <a16:creationId xmlns:a16="http://schemas.microsoft.com/office/drawing/2014/main" id="{D1E6CBA8-3EFC-AB0A-3AE7-FF882359D6B4}"/>
              </a:ext>
            </a:extLst>
          </p:cNvPr>
          <p:cNvSpPr txBox="1">
            <a:spLocks/>
          </p:cNvSpPr>
          <p:nvPr/>
        </p:nvSpPr>
        <p:spPr bwMode="auto">
          <a:xfrm>
            <a:off x="395288" y="838200"/>
            <a:ext cx="777716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3200" b="1">
                <a:solidFill>
                  <a:srgbClr val="00B050"/>
                </a:solidFill>
                <a:latin typeface="Corbel" panose="020B0503020204020204" pitchFamily="34" charset="0"/>
              </a:rPr>
              <a:t>Fast track radiologico-ortopedico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3200" b="1">
                <a:solidFill>
                  <a:srgbClr val="00B050"/>
                </a:solidFill>
                <a:latin typeface="Corbel" panose="020B0503020204020204" pitchFamily="34" charset="0"/>
              </a:rPr>
              <a:t>                                                                      consenso</a:t>
            </a:r>
          </a:p>
        </p:txBody>
      </p:sp>
      <p:pic>
        <p:nvPicPr>
          <p:cNvPr id="34819" name="Immagine 1">
            <a:extLst>
              <a:ext uri="{FF2B5EF4-FFF2-40B4-BE49-F238E27FC236}">
                <a16:creationId xmlns:a16="http://schemas.microsoft.com/office/drawing/2014/main" id="{ABB05668-94B7-DCA9-28AA-FE8E675DF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92313"/>
            <a:ext cx="7991475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CasellaDiTesto 3">
            <a:extLst>
              <a:ext uri="{FF2B5EF4-FFF2-40B4-BE49-F238E27FC236}">
                <a16:creationId xmlns:a16="http://schemas.microsoft.com/office/drawing/2014/main" id="{3053D446-3A97-3F9F-0D06-0008D4352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234423"/>
            <a:ext cx="4179887" cy="708025"/>
          </a:xfrm>
          <a:prstGeom prst="rect">
            <a:avLst/>
          </a:prstGeom>
          <a:solidFill>
            <a:srgbClr val="00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4000" b="1"/>
              <a:t>Fast track ORL</a:t>
            </a:r>
          </a:p>
        </p:txBody>
      </p:sp>
      <p:sp>
        <p:nvSpPr>
          <p:cNvPr id="2" name="CasellaDiTesto 3">
            <a:extLst>
              <a:ext uri="{FF2B5EF4-FFF2-40B4-BE49-F238E27FC236}">
                <a16:creationId xmlns:a16="http://schemas.microsoft.com/office/drawing/2014/main" id="{12957A87-1F4E-98BD-8C5A-3F7464766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2246411"/>
            <a:ext cx="5329238" cy="708025"/>
          </a:xfrm>
          <a:prstGeom prst="rect">
            <a:avLst/>
          </a:prstGeom>
          <a:solidFill>
            <a:srgbClr val="00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4000" b="1" dirty="0"/>
              <a:t>Fast track oculistico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A8E2221-D0F9-91DB-92E1-FEDDBF9E4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88" y="3401729"/>
            <a:ext cx="6552728" cy="70788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it-IT" altLang="it-IT" sz="4000" b="1" dirty="0"/>
              <a:t>Fast track dermatologico</a:t>
            </a:r>
          </a:p>
        </p:txBody>
      </p:sp>
      <p:sp>
        <p:nvSpPr>
          <p:cNvPr id="5" name="CasellaDiTesto 3">
            <a:extLst>
              <a:ext uri="{FF2B5EF4-FFF2-40B4-BE49-F238E27FC236}">
                <a16:creationId xmlns:a16="http://schemas.microsoft.com/office/drawing/2014/main" id="{6BFD6EE5-0E84-6B3D-459F-B8410BBD3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22" y="242886"/>
            <a:ext cx="8208963" cy="708025"/>
          </a:xfrm>
          <a:prstGeom prst="rect">
            <a:avLst/>
          </a:prstGeom>
          <a:solidFill>
            <a:srgbClr val="00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4000" b="1"/>
              <a:t>Percorso ostetrico-ginecologico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9700533-2B31-E337-ED9A-6BE88BA4A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0" y="4488942"/>
            <a:ext cx="6552728" cy="70788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it-IT" altLang="it-IT" sz="4000" b="1" dirty="0"/>
              <a:t>Fast track angiologico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0523533-72DD-4B5F-B17C-D58EF04EE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0" y="5464580"/>
            <a:ext cx="6552728" cy="70788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it-IT" altLang="it-IT" sz="4000" b="1" dirty="0"/>
              <a:t>Fast track urologico (?)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olo 1">
            <a:extLst>
              <a:ext uri="{FF2B5EF4-FFF2-40B4-BE49-F238E27FC236}">
                <a16:creationId xmlns:a16="http://schemas.microsoft.com/office/drawing/2014/main" id="{3EA85C7B-F40D-3F9A-2ABE-C063C369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549275"/>
            <a:ext cx="7886700" cy="1799605"/>
          </a:xfrm>
          <a:solidFill>
            <a:srgbClr val="00CC99"/>
          </a:solidFill>
        </p:spPr>
        <p:txBody>
          <a:bodyPr/>
          <a:lstStyle/>
          <a:p>
            <a:r>
              <a:rPr lang="it-IT" altLang="it-IT" dirty="0"/>
              <a:t>Agenda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FA2FF2E-D442-2D21-94F4-A2C8AA887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505" y="4005064"/>
            <a:ext cx="9036495" cy="1727671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it-IT" sz="3800" b="1" dirty="0">
                <a:solidFill>
                  <a:schemeClr val="bg1"/>
                </a:solidFill>
              </a:rPr>
              <a:t>Perché e come è cambiato il triage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it-IT" sz="3800" b="1" dirty="0">
                <a:solidFill>
                  <a:schemeClr val="bg1"/>
                </a:solidFill>
              </a:rPr>
              <a:t>Di necessità virtù… (la fine di un dogma)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it-IT" sz="3800" b="1" dirty="0">
                <a:solidFill>
                  <a:schemeClr val="bg1"/>
                </a:solidFill>
              </a:rPr>
              <a:t>L’Infermiere di Processo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it-IT" sz="3800" b="1" dirty="0">
                <a:solidFill>
                  <a:schemeClr val="bg1"/>
                </a:solidFill>
              </a:rPr>
              <a:t>Prospettive future: ritorno al futuro</a:t>
            </a:r>
          </a:p>
          <a:p>
            <a:pPr>
              <a:defRPr/>
            </a:pPr>
            <a:endParaRPr lang="it-IT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Segnaposto contenuto 5">
            <a:extLst>
              <a:ext uri="{FF2B5EF4-FFF2-40B4-BE49-F238E27FC236}">
                <a16:creationId xmlns:a16="http://schemas.microsoft.com/office/drawing/2014/main" id="{166C3575-0DE9-6CF5-25FE-D73408CBF142}"/>
              </a:ext>
            </a:extLst>
          </p:cNvPr>
          <p:cNvGraphicFramePr>
            <a:graphicFrameLocks/>
          </p:cNvGraphicFramePr>
          <p:nvPr/>
        </p:nvGraphicFramePr>
        <p:xfrm>
          <a:off x="250825" y="1268413"/>
          <a:ext cx="8785225" cy="453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ico" r:id="rId2" imgW="7689850" imgH="3340100" progId="Excel.Chart.8">
                  <p:embed/>
                </p:oleObj>
              </mc:Choice>
              <mc:Fallback>
                <p:oleObj name="Grafico" r:id="rId2" imgW="7689850" imgH="3340100" progId="Excel.Chart.8">
                  <p:embed/>
                  <p:pic>
                    <p:nvPicPr>
                      <p:cNvPr id="0" name="Segnaposto contenuto 5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268413"/>
                        <a:ext cx="8785225" cy="453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olo 1">
            <a:extLst>
              <a:ext uri="{FF2B5EF4-FFF2-40B4-BE49-F238E27FC236}">
                <a16:creationId xmlns:a16="http://schemas.microsoft.com/office/drawing/2014/main" id="{AE47FCAD-5F6D-0B96-8802-12BDF1BB3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" y="116632"/>
            <a:ext cx="7585986" cy="3087366"/>
          </a:xfrm>
          <a:solidFill>
            <a:schemeClr val="accent1"/>
          </a:solidFill>
        </p:spPr>
        <p:txBody>
          <a:bodyPr/>
          <a:lstStyle/>
          <a:p>
            <a:r>
              <a:rPr lang="it-IT" altLang="it-IT" sz="5400" dirty="0"/>
              <a:t>Percorso assistenziale intraospedaliero donne maggiorenni vittime di violenza sessuale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AABDA52A-3FAF-3D9A-9C9B-454980DA53FC}"/>
              </a:ext>
            </a:extLst>
          </p:cNvPr>
          <p:cNvSpPr txBox="1">
            <a:spLocks/>
          </p:cNvSpPr>
          <p:nvPr/>
        </p:nvSpPr>
        <p:spPr bwMode="auto">
          <a:xfrm>
            <a:off x="179387" y="3717032"/>
            <a:ext cx="8785225" cy="27273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0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FFFFFF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2pPr>
            <a:lvl3pPr algn="l" defTabSz="4492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FFFFFF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3pPr>
            <a:lvl4pPr algn="l" defTabSz="4492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FFFFFF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4pPr>
            <a:lvl5pPr algn="l" defTabSz="4492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FFFFFF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5pPr>
            <a:lvl6pPr marL="2514600" indent="-228600" algn="l" defTabSz="4492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FFFFFF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6pPr>
            <a:lvl7pPr marL="2971800" indent="-228600" algn="l" defTabSz="4492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FFFFFF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7pPr>
            <a:lvl8pPr marL="3429000" indent="-228600" algn="l" defTabSz="4492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FFFFFF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8pPr>
            <a:lvl9pPr marL="3886200" indent="-228600" algn="l" defTabSz="4492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FFFFFF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it-IT" altLang="it-IT" sz="5400">
                <a:solidFill>
                  <a:schemeClr val="bg1"/>
                </a:solidFill>
              </a:rPr>
              <a:t>Percorso pazienti con disturbi del comportamento alimentare</a:t>
            </a:r>
            <a:endParaRPr lang="it-IT" altLang="it-IT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olo 1">
            <a:extLst>
              <a:ext uri="{FF2B5EF4-FFF2-40B4-BE49-F238E27FC236}">
                <a16:creationId xmlns:a16="http://schemas.microsoft.com/office/drawing/2014/main" id="{2E4904D7-30B5-CC5E-9D49-3BFE10E24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38" y="188913"/>
            <a:ext cx="8137526" cy="1758950"/>
          </a:xfrm>
          <a:solidFill>
            <a:srgbClr val="00CC99"/>
          </a:solidFill>
        </p:spPr>
        <p:txBody>
          <a:bodyPr/>
          <a:lstStyle/>
          <a:p>
            <a:r>
              <a:rPr lang="it-IT" altLang="it-IT" sz="4800" b="1">
                <a:solidFill>
                  <a:schemeClr val="bg1"/>
                </a:solidFill>
              </a:rPr>
              <a:t>Anticipazione del trattamento del dolore in triage</a:t>
            </a:r>
          </a:p>
        </p:txBody>
      </p:sp>
      <p:pic>
        <p:nvPicPr>
          <p:cNvPr id="43011" name="Immagine 3">
            <a:extLst>
              <a:ext uri="{FF2B5EF4-FFF2-40B4-BE49-F238E27FC236}">
                <a16:creationId xmlns:a16="http://schemas.microsoft.com/office/drawing/2014/main" id="{48B46428-DDA8-3E5B-3C1E-88439E956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8" y="2781300"/>
            <a:ext cx="9234488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magine 1">
            <a:extLst>
              <a:ext uri="{FF2B5EF4-FFF2-40B4-BE49-F238E27FC236}">
                <a16:creationId xmlns:a16="http://schemas.microsoft.com/office/drawing/2014/main" id="{09729276-60D0-BE9C-8093-915F4DE5A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1700213"/>
            <a:ext cx="10023475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Immagine 2">
            <a:extLst>
              <a:ext uri="{FF2B5EF4-FFF2-40B4-BE49-F238E27FC236}">
                <a16:creationId xmlns:a16="http://schemas.microsoft.com/office/drawing/2014/main" id="{BBE9D57C-8575-1092-5BEB-EC555B53D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4724400"/>
            <a:ext cx="89852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3FAA0E7D-96A4-9F03-FF86-CB23027260D2}"/>
              </a:ext>
            </a:extLst>
          </p:cNvPr>
          <p:cNvCxnSpPr/>
          <p:nvPr/>
        </p:nvCxnSpPr>
        <p:spPr bwMode="auto">
          <a:xfrm>
            <a:off x="539552" y="5013176"/>
            <a:ext cx="5328592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55BF6542-5100-2A89-D6A6-7D7063576F71}"/>
              </a:ext>
            </a:extLst>
          </p:cNvPr>
          <p:cNvCxnSpPr/>
          <p:nvPr/>
        </p:nvCxnSpPr>
        <p:spPr bwMode="auto">
          <a:xfrm>
            <a:off x="6550669" y="5229200"/>
            <a:ext cx="2485827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68F4A8F8-69DC-8D46-EF07-03AC1BF667E1}"/>
              </a:ext>
            </a:extLst>
          </p:cNvPr>
          <p:cNvCxnSpPr/>
          <p:nvPr/>
        </p:nvCxnSpPr>
        <p:spPr bwMode="auto">
          <a:xfrm>
            <a:off x="179512" y="5445224"/>
            <a:ext cx="1867639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C4AE7CF1-1983-C85F-1070-90E31B64C410}"/>
              </a:ext>
            </a:extLst>
          </p:cNvPr>
          <p:cNvCxnSpPr/>
          <p:nvPr/>
        </p:nvCxnSpPr>
        <p:spPr bwMode="auto">
          <a:xfrm>
            <a:off x="301925" y="5165576"/>
            <a:ext cx="5328592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7978B447-B03E-C1A5-ECDC-7EBDD3EB8113}"/>
              </a:ext>
            </a:extLst>
          </p:cNvPr>
          <p:cNvCxnSpPr/>
          <p:nvPr/>
        </p:nvCxnSpPr>
        <p:spPr bwMode="auto">
          <a:xfrm>
            <a:off x="6444208" y="5013176"/>
            <a:ext cx="2485827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Immagine 2">
            <a:extLst>
              <a:ext uri="{FF2B5EF4-FFF2-40B4-BE49-F238E27FC236}">
                <a16:creationId xmlns:a16="http://schemas.microsoft.com/office/drawing/2014/main" id="{9C286A33-48F4-3130-B94F-70BFE353A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719138"/>
            <a:ext cx="6696075" cy="58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3105068-82F4-054A-9401-85962483BB0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0" y="332656"/>
            <a:ext cx="5792610" cy="541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16FBA98-7F31-8346-9794-88BCDBA9A30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044190"/>
            <a:ext cx="5508104" cy="38138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46046012-1B21-BBC8-9476-13F33C464716}"/>
              </a:ext>
            </a:extLst>
          </p:cNvPr>
          <p:cNvSpPr/>
          <p:nvPr/>
        </p:nvSpPr>
        <p:spPr bwMode="auto">
          <a:xfrm>
            <a:off x="504056" y="5157192"/>
            <a:ext cx="1331640" cy="516007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13897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C626888-4D21-D34B-BCC9-82D069C1B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203460"/>
            <a:ext cx="6365132" cy="481314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ABA0222-51D9-1CAF-FEC2-54A66B770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16060"/>
            <a:ext cx="1440160" cy="787400"/>
          </a:xfrm>
        </p:spPr>
        <p:txBody>
          <a:bodyPr/>
          <a:lstStyle/>
          <a:p>
            <a:r>
              <a:rPr lang="it-IT" altLang="it-IT" b="1" dirty="0"/>
              <a:t>OSO</a:t>
            </a:r>
          </a:p>
        </p:txBody>
      </p:sp>
    </p:spTree>
    <p:extLst>
      <p:ext uri="{BB962C8B-B14F-4D97-AF65-F5344CB8AC3E}">
        <p14:creationId xmlns:p14="http://schemas.microsoft.com/office/powerpoint/2010/main" val="35021853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2B8B846-2832-274D-9739-8BD9CB973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010350"/>
            <a:ext cx="8097007" cy="4990400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E93E265F-7D86-84D8-8657-90E8ED6684C0}"/>
              </a:ext>
            </a:extLst>
          </p:cNvPr>
          <p:cNvSpPr/>
          <p:nvPr/>
        </p:nvSpPr>
        <p:spPr bwMode="auto">
          <a:xfrm>
            <a:off x="1187624" y="1844824"/>
            <a:ext cx="1440160" cy="432048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03380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C71EFD0-8386-BE46-AAB3-9479A40F3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890" y="857250"/>
            <a:ext cx="35014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788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olo 1">
            <a:extLst>
              <a:ext uri="{FF2B5EF4-FFF2-40B4-BE49-F238E27FC236}">
                <a16:creationId xmlns:a16="http://schemas.microsoft.com/office/drawing/2014/main" id="{050E96D4-CD00-9DC4-9FB7-6057C398D25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CC99"/>
          </a:solidFill>
        </p:spPr>
        <p:txBody>
          <a:bodyPr/>
          <a:lstStyle/>
          <a:p>
            <a:r>
              <a:rPr lang="it-IT" altLang="it-IT" b="1"/>
              <a:t>Score per il triage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olo 1">
            <a:extLst>
              <a:ext uri="{FF2B5EF4-FFF2-40B4-BE49-F238E27FC236}">
                <a16:creationId xmlns:a16="http://schemas.microsoft.com/office/drawing/2014/main" id="{5B0273AC-8E24-ABE1-61EC-557831EA9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019" y="1184274"/>
            <a:ext cx="6615335" cy="708025"/>
          </a:xfrm>
        </p:spPr>
        <p:txBody>
          <a:bodyPr/>
          <a:lstStyle/>
          <a:p>
            <a:pPr algn="ctr"/>
            <a:r>
              <a:rPr lang="it-IT" altLang="it-IT" dirty="0"/>
              <a:t>Flusso di Pronto soccorso</a:t>
            </a:r>
          </a:p>
        </p:txBody>
      </p:sp>
      <p:sp>
        <p:nvSpPr>
          <p:cNvPr id="9" name="Gallone 8">
            <a:extLst>
              <a:ext uri="{FF2B5EF4-FFF2-40B4-BE49-F238E27FC236}">
                <a16:creationId xmlns:a16="http://schemas.microsoft.com/office/drawing/2014/main" id="{77A4B927-4383-A72D-525B-334A3121C6F1}"/>
              </a:ext>
            </a:extLst>
          </p:cNvPr>
          <p:cNvSpPr/>
          <p:nvPr/>
        </p:nvSpPr>
        <p:spPr>
          <a:xfrm>
            <a:off x="395288" y="3875088"/>
            <a:ext cx="1584325" cy="62388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050" dirty="0">
                <a:solidFill>
                  <a:schemeClr val="bg1"/>
                </a:solidFill>
              </a:rPr>
              <a:t>Ammissione in PS</a:t>
            </a:r>
          </a:p>
        </p:txBody>
      </p:sp>
      <p:sp>
        <p:nvSpPr>
          <p:cNvPr id="10" name="Gallone 9">
            <a:extLst>
              <a:ext uri="{FF2B5EF4-FFF2-40B4-BE49-F238E27FC236}">
                <a16:creationId xmlns:a16="http://schemas.microsoft.com/office/drawing/2014/main" id="{CD1A7B00-C137-8580-C84A-45A692C00FF0}"/>
              </a:ext>
            </a:extLst>
          </p:cNvPr>
          <p:cNvSpPr/>
          <p:nvPr/>
        </p:nvSpPr>
        <p:spPr>
          <a:xfrm>
            <a:off x="1897063" y="3887788"/>
            <a:ext cx="1482725" cy="62388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800" dirty="0">
                <a:solidFill>
                  <a:schemeClr val="bg1"/>
                </a:solidFill>
              </a:rPr>
              <a:t>Triage</a:t>
            </a:r>
          </a:p>
        </p:txBody>
      </p:sp>
      <p:sp>
        <p:nvSpPr>
          <p:cNvPr id="11" name="Gallone 10">
            <a:extLst>
              <a:ext uri="{FF2B5EF4-FFF2-40B4-BE49-F238E27FC236}">
                <a16:creationId xmlns:a16="http://schemas.microsoft.com/office/drawing/2014/main" id="{361CEFB9-35EB-CFCA-197D-2A23373B54F9}"/>
              </a:ext>
            </a:extLst>
          </p:cNvPr>
          <p:cNvSpPr/>
          <p:nvPr/>
        </p:nvSpPr>
        <p:spPr>
          <a:xfrm>
            <a:off x="3227388" y="3900488"/>
            <a:ext cx="1403350" cy="62388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dirty="0">
                <a:solidFill>
                  <a:schemeClr val="bg1"/>
                </a:solidFill>
              </a:rPr>
              <a:t>Visita medica</a:t>
            </a:r>
          </a:p>
        </p:txBody>
      </p:sp>
      <p:sp>
        <p:nvSpPr>
          <p:cNvPr id="12" name="Gallone 11">
            <a:extLst>
              <a:ext uri="{FF2B5EF4-FFF2-40B4-BE49-F238E27FC236}">
                <a16:creationId xmlns:a16="http://schemas.microsoft.com/office/drawing/2014/main" id="{B5909A32-F01B-A7DA-DD6D-32D560B11A75}"/>
              </a:ext>
            </a:extLst>
          </p:cNvPr>
          <p:cNvSpPr/>
          <p:nvPr/>
        </p:nvSpPr>
        <p:spPr>
          <a:xfrm>
            <a:off x="4729163" y="3887788"/>
            <a:ext cx="1689100" cy="62388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200" dirty="0">
                <a:solidFill>
                  <a:schemeClr val="bg1"/>
                </a:solidFill>
              </a:rPr>
              <a:t>Diagnostica</a:t>
            </a:r>
          </a:p>
          <a:p>
            <a:pPr algn="ctr">
              <a:defRPr/>
            </a:pPr>
            <a:r>
              <a:rPr lang="it-IT" sz="1200" dirty="0">
                <a:solidFill>
                  <a:schemeClr val="bg1"/>
                </a:solidFill>
              </a:rPr>
              <a:t>Rivalutazione</a:t>
            </a:r>
          </a:p>
        </p:txBody>
      </p:sp>
      <p:sp>
        <p:nvSpPr>
          <p:cNvPr id="13" name="Gallone 12">
            <a:extLst>
              <a:ext uri="{FF2B5EF4-FFF2-40B4-BE49-F238E27FC236}">
                <a16:creationId xmlns:a16="http://schemas.microsoft.com/office/drawing/2014/main" id="{BEEE150A-AA74-489D-70FD-4BFD9C8EE48D}"/>
              </a:ext>
            </a:extLst>
          </p:cNvPr>
          <p:cNvSpPr/>
          <p:nvPr/>
        </p:nvSpPr>
        <p:spPr>
          <a:xfrm>
            <a:off x="6249988" y="3875088"/>
            <a:ext cx="1293812" cy="62388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800" dirty="0">
                <a:solidFill>
                  <a:schemeClr val="bg1"/>
                </a:solidFill>
              </a:rPr>
              <a:t>Esito</a:t>
            </a:r>
          </a:p>
        </p:txBody>
      </p:sp>
      <p:sp>
        <p:nvSpPr>
          <p:cNvPr id="8200" name="CasellaDiTesto 14">
            <a:extLst>
              <a:ext uri="{FF2B5EF4-FFF2-40B4-BE49-F238E27FC236}">
                <a16:creationId xmlns:a16="http://schemas.microsoft.com/office/drawing/2014/main" id="{14B1885A-3F2C-398F-62D7-3DCBE3020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725" y="3306763"/>
            <a:ext cx="860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1800" b="1">
                <a:solidFill>
                  <a:srgbClr val="C00000"/>
                </a:solidFill>
              </a:rPr>
              <a:t>Input</a:t>
            </a:r>
          </a:p>
        </p:txBody>
      </p:sp>
      <p:sp>
        <p:nvSpPr>
          <p:cNvPr id="8201" name="Rettangolo 15">
            <a:extLst>
              <a:ext uri="{FF2B5EF4-FFF2-40B4-BE49-F238E27FC236}">
                <a16:creationId xmlns:a16="http://schemas.microsoft.com/office/drawing/2014/main" id="{66B93095-FC2C-18E4-9097-B603388CD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269" y="2575869"/>
            <a:ext cx="1482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1800" b="1" dirty="0">
                <a:solidFill>
                  <a:srgbClr val="C00000"/>
                </a:solidFill>
              </a:rPr>
              <a:t>Throughput</a:t>
            </a:r>
          </a:p>
        </p:txBody>
      </p:sp>
      <p:sp>
        <p:nvSpPr>
          <p:cNvPr id="17" name="Parentesi graffa aperta 16">
            <a:extLst>
              <a:ext uri="{FF2B5EF4-FFF2-40B4-BE49-F238E27FC236}">
                <a16:creationId xmlns:a16="http://schemas.microsoft.com/office/drawing/2014/main" id="{DE56E79C-86F8-C89A-924F-B376B165C435}"/>
              </a:ext>
            </a:extLst>
          </p:cNvPr>
          <p:cNvSpPr/>
          <p:nvPr/>
        </p:nvSpPr>
        <p:spPr>
          <a:xfrm rot="5400000">
            <a:off x="4012407" y="1807368"/>
            <a:ext cx="552450" cy="300196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 sz="1800"/>
          </a:p>
        </p:txBody>
      </p:sp>
      <p:sp>
        <p:nvSpPr>
          <p:cNvPr id="8203" name="CasellaDiTesto 17">
            <a:extLst>
              <a:ext uri="{FF2B5EF4-FFF2-40B4-BE49-F238E27FC236}">
                <a16:creationId xmlns:a16="http://schemas.microsoft.com/office/drawing/2014/main" id="{96EC7EB2-42CD-E107-2C88-883052010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8263" y="3373438"/>
            <a:ext cx="984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1800" b="1">
                <a:solidFill>
                  <a:srgbClr val="C00000"/>
                </a:solidFill>
              </a:rPr>
              <a:t>output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2ABDC64-35B9-BC48-3978-7E640AE24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234791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916767A-9C74-C843-3A82-E48CC7D8C5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87" y="2532063"/>
            <a:ext cx="35925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01FDC28-B8F0-69BD-55A3-90F3880CF7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38" y="2713038"/>
            <a:ext cx="1550987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Rettangolo 2">
            <a:extLst>
              <a:ext uri="{FF2B5EF4-FFF2-40B4-BE49-F238E27FC236}">
                <a16:creationId xmlns:a16="http://schemas.microsoft.com/office/drawing/2014/main" id="{3F4BE76F-DE90-8F63-7C18-B7C5D7BB8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" y="141288"/>
            <a:ext cx="6705600" cy="708025"/>
          </a:xfrm>
          <a:prstGeom prst="rect">
            <a:avLst/>
          </a:prstGeom>
          <a:solidFill>
            <a:srgbClr val="00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4000" b="1"/>
              <a:t>Flusso di Pronto Soccorso</a:t>
            </a:r>
          </a:p>
        </p:txBody>
      </p:sp>
      <p:sp>
        <p:nvSpPr>
          <p:cNvPr id="8208" name="CasellaDiTesto 1">
            <a:extLst>
              <a:ext uri="{FF2B5EF4-FFF2-40B4-BE49-F238E27FC236}">
                <a16:creationId xmlns:a16="http://schemas.microsoft.com/office/drawing/2014/main" id="{C252C985-10F9-B93B-AE69-82A57CA25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2463" y="6092825"/>
            <a:ext cx="1951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b="1">
                <a:solidFill>
                  <a:schemeClr val="tx1"/>
                </a:solidFill>
              </a:rPr>
              <a:t>Asplin </a:t>
            </a:r>
            <a:r>
              <a:rPr lang="it-IT" altLang="it-IT">
                <a:solidFill>
                  <a:schemeClr val="tx1"/>
                </a:solidFill>
              </a:rPr>
              <a:t>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olo 1">
            <a:extLst>
              <a:ext uri="{FF2B5EF4-FFF2-40B4-BE49-F238E27FC236}">
                <a16:creationId xmlns:a16="http://schemas.microsoft.com/office/drawing/2014/main" id="{A03DC9BB-9694-9E1D-CC3C-87186CAEC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125538"/>
            <a:ext cx="7886700" cy="2851150"/>
          </a:xfrm>
        </p:spPr>
        <p:txBody>
          <a:bodyPr/>
          <a:lstStyle/>
          <a:p>
            <a:r>
              <a:rPr lang="it-IT" altLang="it-IT" b="1" dirty="0">
                <a:solidFill>
                  <a:schemeClr val="bg1"/>
                </a:solidFill>
              </a:rPr>
              <a:t>NEWS</a:t>
            </a:r>
            <a:r>
              <a:rPr lang="it-IT" altLang="it-IT" sz="8800" b="1" dirty="0">
                <a:solidFill>
                  <a:schemeClr val="bg1"/>
                </a:solidFill>
              </a:rPr>
              <a:t>2</a:t>
            </a:r>
            <a:br>
              <a:rPr lang="it-IT" altLang="it-IT" b="1" dirty="0">
                <a:solidFill>
                  <a:schemeClr val="bg1"/>
                </a:solidFill>
              </a:rPr>
            </a:br>
            <a:r>
              <a:rPr lang="it-IT" altLang="it-IT" sz="4400" b="1" dirty="0">
                <a:solidFill>
                  <a:schemeClr val="bg1"/>
                </a:solidFill>
              </a:rPr>
              <a:t>National </a:t>
            </a:r>
            <a:r>
              <a:rPr lang="it-IT" altLang="it-IT" sz="4400" b="1" dirty="0" err="1">
                <a:solidFill>
                  <a:schemeClr val="bg1"/>
                </a:solidFill>
              </a:rPr>
              <a:t>Early</a:t>
            </a:r>
            <a:r>
              <a:rPr lang="it-IT" altLang="it-IT" sz="4400" b="1" dirty="0">
                <a:solidFill>
                  <a:schemeClr val="bg1"/>
                </a:solidFill>
              </a:rPr>
              <a:t> Warning Score 2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NEWS2 scores chart.">
            <a:extLst>
              <a:ext uri="{FF2B5EF4-FFF2-40B4-BE49-F238E27FC236}">
                <a16:creationId xmlns:a16="http://schemas.microsoft.com/office/drawing/2014/main" id="{DDF6E074-292D-628E-3775-6B8E6C459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711952" cy="552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2244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Immagine 2" descr="news-interpretation-1024x620.jpg">
            <a:extLst>
              <a:ext uri="{FF2B5EF4-FFF2-40B4-BE49-F238E27FC236}">
                <a16:creationId xmlns:a16="http://schemas.microsoft.com/office/drawing/2014/main" id="{DADDFB2C-3F95-E94E-CE99-908019A95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33475"/>
            <a:ext cx="9036050" cy="553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olo 1">
            <a:extLst>
              <a:ext uri="{FF2B5EF4-FFF2-40B4-BE49-F238E27FC236}">
                <a16:creationId xmlns:a16="http://schemas.microsoft.com/office/drawing/2014/main" id="{EA06FB68-FE20-D18E-12DD-A454A88CC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175" y="1341438"/>
            <a:ext cx="5078413" cy="1204912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it-IT" altLang="it-IT" b="1"/>
              <a:t>qSOFA</a:t>
            </a:r>
          </a:p>
        </p:txBody>
      </p:sp>
      <p:sp>
        <p:nvSpPr>
          <p:cNvPr id="50179" name="Segnaposto testo 2">
            <a:extLst>
              <a:ext uri="{FF2B5EF4-FFF2-40B4-BE49-F238E27FC236}">
                <a16:creationId xmlns:a16="http://schemas.microsoft.com/office/drawing/2014/main" id="{BD08651D-2E9E-1E7E-B107-CC6E8BCB2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3" y="3933825"/>
            <a:ext cx="7886700" cy="1500188"/>
          </a:xfrm>
        </p:spPr>
        <p:txBody>
          <a:bodyPr/>
          <a:lstStyle/>
          <a:p>
            <a:r>
              <a:rPr lang="it-IT" altLang="it-IT" sz="4400" b="1" dirty="0">
                <a:solidFill>
                  <a:schemeClr val="bg1"/>
                </a:solidFill>
              </a:rPr>
              <a:t>Valore prognostico nella sepsi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Risultati immagini per qsofa score">
            <a:extLst>
              <a:ext uri="{FF2B5EF4-FFF2-40B4-BE49-F238E27FC236}">
                <a16:creationId xmlns:a16="http://schemas.microsoft.com/office/drawing/2014/main" id="{CE19F84E-0AED-FB86-59AF-B81E6AF79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84313"/>
            <a:ext cx="9036050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Immagine 1">
            <a:extLst>
              <a:ext uri="{FF2B5EF4-FFF2-40B4-BE49-F238E27FC236}">
                <a16:creationId xmlns:a16="http://schemas.microsoft.com/office/drawing/2014/main" id="{8F441CED-0E30-7DFC-DA33-A6B302538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688" y="620688"/>
            <a:ext cx="11401426" cy="594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ttangolo 2">
            <a:extLst>
              <a:ext uri="{FF2B5EF4-FFF2-40B4-BE49-F238E27FC236}">
                <a16:creationId xmlns:a16="http://schemas.microsoft.com/office/drawing/2014/main" id="{9BE26962-2020-4CEA-E732-27DCF5AA7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84213" y="2060575"/>
            <a:ext cx="3168651" cy="1944688"/>
          </a:xfrm>
          <a:prstGeom prst="rect">
            <a:avLst/>
          </a:prstGeom>
          <a:solidFill>
            <a:srgbClr val="00CC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49E3D827-BB55-F7A1-D9C2-76A17641C823}"/>
              </a:ext>
            </a:extLst>
          </p:cNvPr>
          <p:cNvCxnSpPr/>
          <p:nvPr/>
        </p:nvCxnSpPr>
        <p:spPr bwMode="auto">
          <a:xfrm>
            <a:off x="8100392" y="1628800"/>
            <a:ext cx="360040" cy="431775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D044A234-F971-EB2F-7C6F-D6753397A3FD}"/>
              </a:ext>
            </a:extLst>
          </p:cNvPr>
          <p:cNvCxnSpPr/>
          <p:nvPr/>
        </p:nvCxnSpPr>
        <p:spPr bwMode="auto">
          <a:xfrm>
            <a:off x="8532825" y="1556792"/>
            <a:ext cx="360040" cy="431775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olo 1">
            <a:extLst>
              <a:ext uri="{FF2B5EF4-FFF2-40B4-BE49-F238E27FC236}">
                <a16:creationId xmlns:a16="http://schemas.microsoft.com/office/drawing/2014/main" id="{6B41969A-5BB9-2B60-8027-CB3029A3D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" y="1052513"/>
            <a:ext cx="8858250" cy="1092200"/>
          </a:xfrm>
        </p:spPr>
        <p:txBody>
          <a:bodyPr/>
          <a:lstStyle/>
          <a:p>
            <a:r>
              <a:rPr lang="it-IT" altLang="it-IT">
                <a:solidFill>
                  <a:schemeClr val="tx1"/>
                </a:solidFill>
              </a:rPr>
              <a:t>Progetto Ecografo in Triage</a:t>
            </a:r>
          </a:p>
        </p:txBody>
      </p:sp>
      <p:sp>
        <p:nvSpPr>
          <p:cNvPr id="56323" name="Sottotitolo 2">
            <a:extLst>
              <a:ext uri="{FF2B5EF4-FFF2-40B4-BE49-F238E27FC236}">
                <a16:creationId xmlns:a16="http://schemas.microsoft.com/office/drawing/2014/main" id="{1F02BDFE-C944-E708-D48F-914DF6C16E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5225" y="2714625"/>
            <a:ext cx="6858000" cy="1655763"/>
          </a:xfrm>
        </p:spPr>
        <p:txBody>
          <a:bodyPr/>
          <a:lstStyle/>
          <a:p>
            <a:r>
              <a:rPr lang="it-IT" altLang="it-IT" sz="3600" b="1"/>
              <a:t>Accessi venosi ecoguidati</a:t>
            </a:r>
          </a:p>
          <a:p>
            <a:r>
              <a:rPr lang="it-IT" altLang="it-IT" sz="3600" b="1"/>
              <a:t>Ricerca Globo vescicale</a:t>
            </a:r>
          </a:p>
        </p:txBody>
      </p:sp>
      <p:sp>
        <p:nvSpPr>
          <p:cNvPr id="56324" name="Sottotitolo 2">
            <a:extLst>
              <a:ext uri="{FF2B5EF4-FFF2-40B4-BE49-F238E27FC236}">
                <a16:creationId xmlns:a16="http://schemas.microsoft.com/office/drawing/2014/main" id="{44D13602-E647-5B7D-512D-059D400A7640}"/>
              </a:ext>
            </a:extLst>
          </p:cNvPr>
          <p:cNvSpPr txBox="1">
            <a:spLocks/>
          </p:cNvSpPr>
          <p:nvPr/>
        </p:nvSpPr>
        <p:spPr bwMode="auto">
          <a:xfrm>
            <a:off x="1179513" y="4724400"/>
            <a:ext cx="68580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3600" b="1">
                <a:solidFill>
                  <a:srgbClr val="595959"/>
                </a:solidFill>
                <a:latin typeface="Corbel" panose="020B0503020204020204" pitchFamily="34" charset="0"/>
              </a:rPr>
              <a:t>Trauma toracico: esclusione PNX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olo 1">
            <a:extLst>
              <a:ext uri="{FF2B5EF4-FFF2-40B4-BE49-F238E27FC236}">
                <a16:creationId xmlns:a16="http://schemas.microsoft.com/office/drawing/2014/main" id="{4BC197BC-F5E3-EE64-B7C7-F665845C455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CC99"/>
          </a:solidFill>
        </p:spPr>
        <p:txBody>
          <a:bodyPr/>
          <a:lstStyle/>
          <a:p>
            <a:r>
              <a:rPr lang="it-IT" altLang="it-IT"/>
              <a:t>Team </a:t>
            </a:r>
            <a:br>
              <a:rPr lang="it-IT" altLang="it-IT"/>
            </a:br>
            <a:r>
              <a:rPr lang="it-IT" altLang="it-IT"/>
              <a:t>di valutazione rapida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asellaDiTesto 4">
            <a:extLst>
              <a:ext uri="{FF2B5EF4-FFF2-40B4-BE49-F238E27FC236}">
                <a16:creationId xmlns:a16="http://schemas.microsoft.com/office/drawing/2014/main" id="{F748F736-6877-38E5-4855-6D6B3F5B9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076700"/>
            <a:ext cx="1296987" cy="338138"/>
          </a:xfrm>
          <a:prstGeom prst="rect">
            <a:avLst/>
          </a:prstGeom>
          <a:solidFill>
            <a:srgbClr val="92D05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1600">
                <a:solidFill>
                  <a:schemeClr val="tx1"/>
                </a:solidFill>
              </a:rPr>
              <a:t>Arrivo in PS</a:t>
            </a:r>
          </a:p>
        </p:txBody>
      </p:sp>
      <p:sp>
        <p:nvSpPr>
          <p:cNvPr id="55299" name="CasellaDiTesto 5">
            <a:extLst>
              <a:ext uri="{FF2B5EF4-FFF2-40B4-BE49-F238E27FC236}">
                <a16:creationId xmlns:a16="http://schemas.microsoft.com/office/drawing/2014/main" id="{4589A69A-5B0A-B8FD-2D76-BDA10EA33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5589588"/>
            <a:ext cx="1296988" cy="338137"/>
          </a:xfrm>
          <a:prstGeom prst="rect">
            <a:avLst/>
          </a:prstGeom>
          <a:solidFill>
            <a:srgbClr val="92D05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1600">
                <a:solidFill>
                  <a:schemeClr val="tx1"/>
                </a:solidFill>
              </a:rPr>
              <a:t>Triage</a:t>
            </a:r>
          </a:p>
        </p:txBody>
      </p:sp>
      <p:sp>
        <p:nvSpPr>
          <p:cNvPr id="55300" name="CasellaDiTesto 6">
            <a:extLst>
              <a:ext uri="{FF2B5EF4-FFF2-40B4-BE49-F238E27FC236}">
                <a16:creationId xmlns:a16="http://schemas.microsoft.com/office/drawing/2014/main" id="{97E69DB4-FFE4-FB5A-5328-F878C5842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5589588"/>
            <a:ext cx="1511300" cy="338137"/>
          </a:xfrm>
          <a:prstGeom prst="rect">
            <a:avLst/>
          </a:prstGeom>
          <a:solidFill>
            <a:srgbClr val="92D05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1600">
                <a:solidFill>
                  <a:schemeClr val="tx1"/>
                </a:solidFill>
              </a:rPr>
              <a:t>Visita medica</a:t>
            </a:r>
          </a:p>
        </p:txBody>
      </p:sp>
      <p:sp>
        <p:nvSpPr>
          <p:cNvPr id="55301" name="CasellaDiTesto 7">
            <a:extLst>
              <a:ext uri="{FF2B5EF4-FFF2-40B4-BE49-F238E27FC236}">
                <a16:creationId xmlns:a16="http://schemas.microsoft.com/office/drawing/2014/main" id="{3C9CF3A3-7041-27CF-2477-BA071E876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4075113"/>
            <a:ext cx="1511300" cy="584200"/>
          </a:xfrm>
          <a:prstGeom prst="rect">
            <a:avLst/>
          </a:prstGeom>
          <a:solidFill>
            <a:srgbClr val="92D05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1600">
                <a:solidFill>
                  <a:schemeClr val="tx1"/>
                </a:solidFill>
              </a:rPr>
              <a:t>Accertamenti diagnostici</a:t>
            </a:r>
          </a:p>
        </p:txBody>
      </p:sp>
      <p:sp>
        <p:nvSpPr>
          <p:cNvPr id="55302" name="CasellaDiTesto 8">
            <a:extLst>
              <a:ext uri="{FF2B5EF4-FFF2-40B4-BE49-F238E27FC236}">
                <a16:creationId xmlns:a16="http://schemas.microsoft.com/office/drawing/2014/main" id="{ABD92F95-B4C2-DD3A-68B3-56CABB7BD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4075113"/>
            <a:ext cx="1296987" cy="584200"/>
          </a:xfrm>
          <a:prstGeom prst="rect">
            <a:avLst/>
          </a:prstGeom>
          <a:solidFill>
            <a:srgbClr val="92D05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1600">
                <a:solidFill>
                  <a:schemeClr val="tx1"/>
                </a:solidFill>
              </a:rPr>
              <a:t>Valutazione specialistica</a:t>
            </a:r>
          </a:p>
        </p:txBody>
      </p:sp>
      <p:sp>
        <p:nvSpPr>
          <p:cNvPr id="55303" name="CasellaDiTesto 9">
            <a:extLst>
              <a:ext uri="{FF2B5EF4-FFF2-40B4-BE49-F238E27FC236}">
                <a16:creationId xmlns:a16="http://schemas.microsoft.com/office/drawing/2014/main" id="{90E50894-C2BE-AA2E-EDF2-F272B8587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5589588"/>
            <a:ext cx="1439862" cy="338137"/>
          </a:xfrm>
          <a:prstGeom prst="rect">
            <a:avLst/>
          </a:prstGeom>
          <a:solidFill>
            <a:srgbClr val="92D05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1600">
                <a:solidFill>
                  <a:schemeClr val="tx1"/>
                </a:solidFill>
              </a:rPr>
              <a:t>Rivalutazione</a:t>
            </a:r>
          </a:p>
        </p:txBody>
      </p:sp>
      <p:sp>
        <p:nvSpPr>
          <p:cNvPr id="55304" name="CasellaDiTesto 10">
            <a:extLst>
              <a:ext uri="{FF2B5EF4-FFF2-40B4-BE49-F238E27FC236}">
                <a16:creationId xmlns:a16="http://schemas.microsoft.com/office/drawing/2014/main" id="{A0363C7D-CA20-8651-8194-42C3B0381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5589588"/>
            <a:ext cx="1295400" cy="338137"/>
          </a:xfrm>
          <a:prstGeom prst="rect">
            <a:avLst/>
          </a:prstGeom>
          <a:solidFill>
            <a:srgbClr val="92D05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1600">
                <a:solidFill>
                  <a:schemeClr val="tx1"/>
                </a:solidFill>
              </a:rPr>
              <a:t>Terapia</a:t>
            </a:r>
          </a:p>
        </p:txBody>
      </p:sp>
      <p:sp>
        <p:nvSpPr>
          <p:cNvPr id="55305" name="CasellaDiTesto 11">
            <a:extLst>
              <a:ext uri="{FF2B5EF4-FFF2-40B4-BE49-F238E27FC236}">
                <a16:creationId xmlns:a16="http://schemas.microsoft.com/office/drawing/2014/main" id="{4893D784-91EF-66C6-D470-7FB810D9B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4092575"/>
            <a:ext cx="1295400" cy="584200"/>
          </a:xfrm>
          <a:prstGeom prst="rect">
            <a:avLst/>
          </a:prstGeom>
          <a:solidFill>
            <a:srgbClr val="92D05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1600">
                <a:solidFill>
                  <a:schemeClr val="tx1"/>
                </a:solidFill>
              </a:rPr>
              <a:t>Dimissione / Ricovero</a:t>
            </a:r>
          </a:p>
        </p:txBody>
      </p:sp>
      <p:sp>
        <p:nvSpPr>
          <p:cNvPr id="55306" name="CasellaDiTesto 12">
            <a:extLst>
              <a:ext uri="{FF2B5EF4-FFF2-40B4-BE49-F238E27FC236}">
                <a16:creationId xmlns:a16="http://schemas.microsoft.com/office/drawing/2014/main" id="{5AC31D3A-0242-E073-6265-AC1E07FB5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2725" y="4076700"/>
            <a:ext cx="1295400" cy="585788"/>
          </a:xfrm>
          <a:prstGeom prst="rect">
            <a:avLst/>
          </a:prstGeom>
          <a:solidFill>
            <a:srgbClr val="92D05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1600">
                <a:solidFill>
                  <a:schemeClr val="tx1"/>
                </a:solidFill>
              </a:rPr>
              <a:t>Posto letto /</a:t>
            </a:r>
          </a:p>
          <a:p>
            <a:r>
              <a:rPr lang="it-IT" altLang="it-IT" sz="1600">
                <a:solidFill>
                  <a:schemeClr val="tx1"/>
                </a:solidFill>
              </a:rPr>
              <a:t>Trasporto</a:t>
            </a:r>
          </a:p>
        </p:txBody>
      </p:sp>
      <p:sp>
        <p:nvSpPr>
          <p:cNvPr id="55307" name="Freccia in giù 14">
            <a:extLst>
              <a:ext uri="{FF2B5EF4-FFF2-40B4-BE49-F238E27FC236}">
                <a16:creationId xmlns:a16="http://schemas.microsoft.com/office/drawing/2014/main" id="{EA979E42-92FF-39A6-7DDB-BE728C31E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63" y="4675188"/>
            <a:ext cx="252412" cy="576262"/>
          </a:xfrm>
          <a:prstGeom prst="downArrow">
            <a:avLst>
              <a:gd name="adj1" fmla="val 50000"/>
              <a:gd name="adj2" fmla="val 4994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55308" name="Freccia in giù 15">
            <a:extLst>
              <a:ext uri="{FF2B5EF4-FFF2-40B4-BE49-F238E27FC236}">
                <a16:creationId xmlns:a16="http://schemas.microsoft.com/office/drawing/2014/main" id="{D8F738AB-0393-2D96-248B-E1DD7CB1E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5363" y="4767263"/>
            <a:ext cx="252412" cy="576262"/>
          </a:xfrm>
          <a:prstGeom prst="downArrow">
            <a:avLst>
              <a:gd name="adj1" fmla="val 50000"/>
              <a:gd name="adj2" fmla="val 4994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55309" name="Freccia in giù 16">
            <a:extLst>
              <a:ext uri="{FF2B5EF4-FFF2-40B4-BE49-F238E27FC236}">
                <a16:creationId xmlns:a16="http://schemas.microsoft.com/office/drawing/2014/main" id="{C2F4E03A-D094-8D96-A80F-19D1A68DB81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519363" y="4797425"/>
            <a:ext cx="252412" cy="576263"/>
          </a:xfrm>
          <a:prstGeom prst="downArrow">
            <a:avLst>
              <a:gd name="adj1" fmla="val 50000"/>
              <a:gd name="adj2" fmla="val 4994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55310" name="Freccia in giù 17">
            <a:extLst>
              <a:ext uri="{FF2B5EF4-FFF2-40B4-BE49-F238E27FC236}">
                <a16:creationId xmlns:a16="http://schemas.microsoft.com/office/drawing/2014/main" id="{0D24500A-BCE0-2AB4-0841-52D3B2E9ECF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696075" y="4797425"/>
            <a:ext cx="252413" cy="576263"/>
          </a:xfrm>
          <a:prstGeom prst="downArrow">
            <a:avLst>
              <a:gd name="adj1" fmla="val 50000"/>
              <a:gd name="adj2" fmla="val 4994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55311" name="Freccia a destra 18">
            <a:extLst>
              <a:ext uri="{FF2B5EF4-FFF2-40B4-BE49-F238E27FC236}">
                <a16:creationId xmlns:a16="http://schemas.microsoft.com/office/drawing/2014/main" id="{D664E73D-4EC9-F9BE-7011-49DF1C79C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2563" y="5589588"/>
            <a:ext cx="455612" cy="338137"/>
          </a:xfrm>
          <a:prstGeom prst="rightArrow">
            <a:avLst>
              <a:gd name="adj1" fmla="val 50000"/>
              <a:gd name="adj2" fmla="val 5010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55312" name="Freccia a destra 19">
            <a:extLst>
              <a:ext uri="{FF2B5EF4-FFF2-40B4-BE49-F238E27FC236}">
                <a16:creationId xmlns:a16="http://schemas.microsoft.com/office/drawing/2014/main" id="{87CC7329-5677-5DC5-B06C-F5769EB49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3150" y="4221163"/>
            <a:ext cx="454025" cy="338137"/>
          </a:xfrm>
          <a:prstGeom prst="rightArrow">
            <a:avLst>
              <a:gd name="adj1" fmla="val 50000"/>
              <a:gd name="adj2" fmla="val 49929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55313" name="Freccia a destra 20">
            <a:extLst>
              <a:ext uri="{FF2B5EF4-FFF2-40B4-BE49-F238E27FC236}">
                <a16:creationId xmlns:a16="http://schemas.microsoft.com/office/drawing/2014/main" id="{2CFC4AAF-6FD5-5B88-602E-0A742D7D4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8650" y="5589588"/>
            <a:ext cx="455613" cy="338137"/>
          </a:xfrm>
          <a:prstGeom prst="rightArrow">
            <a:avLst>
              <a:gd name="adj1" fmla="val 50000"/>
              <a:gd name="adj2" fmla="val 5010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55314" name="Freccia a destra 21">
            <a:extLst>
              <a:ext uri="{FF2B5EF4-FFF2-40B4-BE49-F238E27FC236}">
                <a16:creationId xmlns:a16="http://schemas.microsoft.com/office/drawing/2014/main" id="{BB1E6C4E-AA7F-26CB-A845-331B629C4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0" y="4241800"/>
            <a:ext cx="455613" cy="339725"/>
          </a:xfrm>
          <a:prstGeom prst="rightArrow">
            <a:avLst>
              <a:gd name="adj1" fmla="val 50000"/>
              <a:gd name="adj2" fmla="val 4987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3" name="Freccia ad arco 22">
            <a:extLst>
              <a:ext uri="{FF2B5EF4-FFF2-40B4-BE49-F238E27FC236}">
                <a16:creationId xmlns:a16="http://schemas.microsoft.com/office/drawing/2014/main" id="{E1242DCA-D805-1319-F04E-EE1A6581BEDE}"/>
              </a:ext>
            </a:extLst>
          </p:cNvPr>
          <p:cNvSpPr/>
          <p:nvPr/>
        </p:nvSpPr>
        <p:spPr bwMode="auto">
          <a:xfrm flipH="1" flipV="1">
            <a:off x="3187700" y="4221163"/>
            <a:ext cx="1222375" cy="1220787"/>
          </a:xfrm>
          <a:prstGeom prst="circularArrow">
            <a:avLst>
              <a:gd name="adj1" fmla="val 12500"/>
              <a:gd name="adj2" fmla="val 2434078"/>
              <a:gd name="adj3" fmla="val 20457681"/>
              <a:gd name="adj4" fmla="val 10950931"/>
              <a:gd name="adj5" fmla="val 1704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/>
          </a:p>
        </p:txBody>
      </p:sp>
      <p:sp>
        <p:nvSpPr>
          <p:cNvPr id="24" name="Freccia ad arco 23">
            <a:extLst>
              <a:ext uri="{FF2B5EF4-FFF2-40B4-BE49-F238E27FC236}">
                <a16:creationId xmlns:a16="http://schemas.microsoft.com/office/drawing/2014/main" id="{6EB0AEA9-CE75-E0DA-A15E-B09FEDB322A7}"/>
              </a:ext>
            </a:extLst>
          </p:cNvPr>
          <p:cNvSpPr/>
          <p:nvPr/>
        </p:nvSpPr>
        <p:spPr bwMode="auto">
          <a:xfrm>
            <a:off x="3203575" y="3357563"/>
            <a:ext cx="1222375" cy="1220787"/>
          </a:xfrm>
          <a:prstGeom prst="circularArrow">
            <a:avLst>
              <a:gd name="adj1" fmla="val 12500"/>
              <a:gd name="adj2" fmla="val 2434078"/>
              <a:gd name="adj3" fmla="val 20457681"/>
              <a:gd name="adj4" fmla="val 10950931"/>
              <a:gd name="adj5" fmla="val 1704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/>
          </a:p>
        </p:txBody>
      </p:sp>
      <p:sp>
        <p:nvSpPr>
          <p:cNvPr id="55317" name="Freccia in su 24">
            <a:extLst>
              <a:ext uri="{FF2B5EF4-FFF2-40B4-BE49-F238E27FC236}">
                <a16:creationId xmlns:a16="http://schemas.microsoft.com/office/drawing/2014/main" id="{8A6BBE75-E6DF-71DE-49C1-6EAA15EC7FE8}"/>
              </a:ext>
            </a:extLst>
          </p:cNvPr>
          <p:cNvSpPr>
            <a:spLocks noChangeArrowheads="1"/>
          </p:cNvSpPr>
          <p:nvPr/>
        </p:nvSpPr>
        <p:spPr bwMode="auto">
          <a:xfrm rot="2580000">
            <a:off x="1576388" y="4649788"/>
            <a:ext cx="323850" cy="844550"/>
          </a:xfrm>
          <a:prstGeom prst="upArrow">
            <a:avLst>
              <a:gd name="adj1" fmla="val 50000"/>
              <a:gd name="adj2" fmla="val 50068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55318" name="Freccia in su 25">
            <a:extLst>
              <a:ext uri="{FF2B5EF4-FFF2-40B4-BE49-F238E27FC236}">
                <a16:creationId xmlns:a16="http://schemas.microsoft.com/office/drawing/2014/main" id="{40B99B10-9AA3-B783-442D-3F8BC3127170}"/>
              </a:ext>
            </a:extLst>
          </p:cNvPr>
          <p:cNvSpPr>
            <a:spLocks noChangeArrowheads="1"/>
          </p:cNvSpPr>
          <p:nvPr/>
        </p:nvSpPr>
        <p:spPr bwMode="auto">
          <a:xfrm rot="4413101">
            <a:off x="2664619" y="3788569"/>
            <a:ext cx="352425" cy="2681287"/>
          </a:xfrm>
          <a:prstGeom prst="upArrow">
            <a:avLst>
              <a:gd name="adj1" fmla="val 50000"/>
              <a:gd name="adj2" fmla="val 49911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6" name="Freccia in su 25">
            <a:extLst>
              <a:ext uri="{FF2B5EF4-FFF2-40B4-BE49-F238E27FC236}">
                <a16:creationId xmlns:a16="http://schemas.microsoft.com/office/drawing/2014/main" id="{9C75F3C4-89F0-F3BC-4C71-01C9C1B5BFFF}"/>
              </a:ext>
            </a:extLst>
          </p:cNvPr>
          <p:cNvSpPr>
            <a:spLocks noChangeArrowheads="1"/>
          </p:cNvSpPr>
          <p:nvPr/>
        </p:nvSpPr>
        <p:spPr bwMode="auto">
          <a:xfrm rot="4478971">
            <a:off x="3871913" y="2365375"/>
            <a:ext cx="582612" cy="5564188"/>
          </a:xfrm>
          <a:prstGeom prst="upArrow">
            <a:avLst>
              <a:gd name="adj1" fmla="val 50000"/>
              <a:gd name="adj2" fmla="val 50007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20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5F73789-DE0D-0761-2AFA-E61BE75BC00B}"/>
              </a:ext>
            </a:extLst>
          </p:cNvPr>
          <p:cNvSpPr txBox="1">
            <a:spLocks noChangeArrowheads="1"/>
          </p:cNvSpPr>
          <p:nvPr/>
        </p:nvSpPr>
        <p:spPr bwMode="auto">
          <a:xfrm rot="-953605">
            <a:off x="2960688" y="4941888"/>
            <a:ext cx="22685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/>
              <a:t>See and treat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D7B7558C-A97F-5C84-8F4C-FF03CAF1B0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888" y="188913"/>
            <a:ext cx="6858000" cy="1290637"/>
          </a:xfrm>
          <a:solidFill>
            <a:srgbClr val="00CC99"/>
          </a:solidFill>
        </p:spPr>
        <p:txBody>
          <a:bodyPr/>
          <a:lstStyle/>
          <a:p>
            <a:r>
              <a:rPr lang="it-IT" altLang="it-IT"/>
              <a:t>See and Treat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/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A8E335-73C6-C447-BF3D-5395AF6F2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352" y="1517611"/>
            <a:ext cx="7886700" cy="955382"/>
          </a:xfrm>
        </p:spPr>
        <p:txBody>
          <a:bodyPr/>
          <a:lstStyle/>
          <a:p>
            <a:r>
              <a:rPr lang="it-IT" b="1" dirty="0"/>
              <a:t>…</a:t>
            </a:r>
            <a:r>
              <a:rPr lang="it-IT" sz="4800" b="1" dirty="0"/>
              <a:t>non riduce i tempi di attesa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E2A815E-3B75-BC4A-900C-4E1D42E237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58604" y="3162364"/>
            <a:ext cx="7028197" cy="1125140"/>
          </a:xfrm>
        </p:spPr>
        <p:txBody>
          <a:bodyPr>
            <a:normAutofit/>
          </a:bodyPr>
          <a:lstStyle/>
          <a:p>
            <a:r>
              <a:rPr lang="it-IT" sz="4500" b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….e </a:t>
            </a:r>
            <a:r>
              <a:rPr lang="it-IT" sz="45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 tempi di processo???</a:t>
            </a:r>
          </a:p>
        </p:txBody>
      </p:sp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D75B8556-F276-2845-A2FD-94725F5C2F77}"/>
              </a:ext>
            </a:extLst>
          </p:cNvPr>
          <p:cNvSpPr txBox="1">
            <a:spLocks/>
          </p:cNvSpPr>
          <p:nvPr/>
        </p:nvSpPr>
        <p:spPr>
          <a:xfrm>
            <a:off x="596816" y="4541106"/>
            <a:ext cx="7028197" cy="1125140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5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….e quindi i tempi di attesa???</a:t>
            </a:r>
          </a:p>
        </p:txBody>
      </p:sp>
      <p:sp>
        <p:nvSpPr>
          <p:cNvPr id="7" name="Fumetto 3 6">
            <a:extLst>
              <a:ext uri="{FF2B5EF4-FFF2-40B4-BE49-F238E27FC236}">
                <a16:creationId xmlns:a16="http://schemas.microsoft.com/office/drawing/2014/main" id="{02A54BF1-4927-A443-8296-F035A73B15ED}"/>
              </a:ext>
            </a:extLst>
          </p:cNvPr>
          <p:cNvSpPr/>
          <p:nvPr/>
        </p:nvSpPr>
        <p:spPr>
          <a:xfrm>
            <a:off x="678030" y="857250"/>
            <a:ext cx="6974054" cy="1642311"/>
          </a:xfrm>
          <a:prstGeom prst="wedgeEllipseCallout">
            <a:avLst>
              <a:gd name="adj1" fmla="val -53698"/>
              <a:gd name="adj2" fmla="val 86676"/>
            </a:avLst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8" name="Fumetto 3 7">
            <a:extLst>
              <a:ext uri="{FF2B5EF4-FFF2-40B4-BE49-F238E27FC236}">
                <a16:creationId xmlns:a16="http://schemas.microsoft.com/office/drawing/2014/main" id="{C35011D3-B02E-ED4E-ADAD-5E1AC0C76AF0}"/>
              </a:ext>
            </a:extLst>
          </p:cNvPr>
          <p:cNvSpPr/>
          <p:nvPr/>
        </p:nvSpPr>
        <p:spPr>
          <a:xfrm flipH="1">
            <a:off x="1333751" y="2624984"/>
            <a:ext cx="6974054" cy="1642311"/>
          </a:xfrm>
          <a:prstGeom prst="wedgeEllipseCallout">
            <a:avLst>
              <a:gd name="adj1" fmla="val -53698"/>
              <a:gd name="adj2" fmla="val 86676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9" name="Fumetto 3 8">
            <a:extLst>
              <a:ext uri="{FF2B5EF4-FFF2-40B4-BE49-F238E27FC236}">
                <a16:creationId xmlns:a16="http://schemas.microsoft.com/office/drawing/2014/main" id="{1C62D09E-597E-9144-BC45-A2C594C0A7B7}"/>
              </a:ext>
            </a:extLst>
          </p:cNvPr>
          <p:cNvSpPr/>
          <p:nvPr/>
        </p:nvSpPr>
        <p:spPr>
          <a:xfrm>
            <a:off x="348916" y="4003727"/>
            <a:ext cx="6974054" cy="1642311"/>
          </a:xfrm>
          <a:prstGeom prst="wedgeEllipseCallout">
            <a:avLst>
              <a:gd name="adj1" fmla="val -52663"/>
              <a:gd name="adj2" fmla="val 61401"/>
            </a:avLst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276851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Risultati immagini per amarcord">
            <a:extLst>
              <a:ext uri="{FF2B5EF4-FFF2-40B4-BE49-F238E27FC236}">
                <a16:creationId xmlns:a16="http://schemas.microsoft.com/office/drawing/2014/main" id="{CF98188B-ED30-7B5A-DFDB-B8D9C4DB6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268413"/>
            <a:ext cx="8316913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olo 1">
            <a:extLst>
              <a:ext uri="{FF2B5EF4-FFF2-40B4-BE49-F238E27FC236}">
                <a16:creationId xmlns:a16="http://schemas.microsoft.com/office/drawing/2014/main" id="{D732DCC8-68C3-3D87-9213-A17B89537AFB}"/>
              </a:ext>
            </a:extLst>
          </p:cNvPr>
          <p:cNvSpPr txBox="1">
            <a:spLocks/>
          </p:cNvSpPr>
          <p:nvPr/>
        </p:nvSpPr>
        <p:spPr bwMode="auto">
          <a:xfrm>
            <a:off x="358775" y="188913"/>
            <a:ext cx="5726113" cy="647700"/>
          </a:xfrm>
          <a:prstGeom prst="rect">
            <a:avLst/>
          </a:prstGeom>
          <a:solidFill>
            <a:srgbClr val="00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3000">
                <a:solidFill>
                  <a:srgbClr val="FFFFFF"/>
                </a:solidFill>
                <a:latin typeface="Corbel" panose="020B0503020204020204" pitchFamily="34" charset="0"/>
              </a:rPr>
              <a:t>Perché e come è cambiato il triage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124B8F8-73C0-F444-92BB-D01E30636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740" y="857250"/>
            <a:ext cx="6789420" cy="509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10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0B25DE7-1F99-D145-A2BA-6F0F0D2B5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54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0B25DE7-1F99-D145-A2BA-6F0F0D2B5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C63B465-1D4B-3946-8351-636A34B0FA85}"/>
              </a:ext>
            </a:extLst>
          </p:cNvPr>
          <p:cNvSpPr txBox="1"/>
          <p:nvPr/>
        </p:nvSpPr>
        <p:spPr>
          <a:xfrm>
            <a:off x="323528" y="1196752"/>
            <a:ext cx="8208912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tx2"/>
                </a:solidFill>
              </a:rPr>
              <a:t>«Non possiamo limitarci a sperare: dobbiamo organizzare la speranza»</a:t>
            </a:r>
          </a:p>
          <a:p>
            <a:r>
              <a:rPr lang="it-IT" sz="3600" b="1" dirty="0">
                <a:solidFill>
                  <a:schemeClr val="tx2"/>
                </a:solidFill>
              </a:rPr>
              <a:t>					</a:t>
            </a:r>
            <a:r>
              <a:rPr lang="it-IT" sz="1800" b="1" dirty="0">
                <a:solidFill>
                  <a:schemeClr val="tx2"/>
                </a:solidFill>
              </a:rPr>
              <a:t> 						Tonino Bello</a:t>
            </a:r>
          </a:p>
        </p:txBody>
      </p:sp>
    </p:spTree>
    <p:extLst>
      <p:ext uri="{BB962C8B-B14F-4D97-AF65-F5344CB8AC3E}">
        <p14:creationId xmlns:p14="http://schemas.microsoft.com/office/powerpoint/2010/main" val="37901990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FFB36D-567B-B840-8F85-21491126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528" y="16904"/>
            <a:ext cx="9207623" cy="1945010"/>
          </a:xfrm>
        </p:spPr>
        <p:txBody>
          <a:bodyPr>
            <a:normAutofit/>
          </a:bodyPr>
          <a:lstStyle/>
          <a:p>
            <a:pPr algn="ctr"/>
            <a:r>
              <a:rPr lang="it-IT" sz="4500" b="1" dirty="0">
                <a:solidFill>
                  <a:srgbClr val="FF0000"/>
                </a:solidFill>
              </a:rPr>
              <a:t>Infermiere di Processo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DBCEC2A-D72B-384F-847B-9F46E95CE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450" y="2125266"/>
            <a:ext cx="4991100" cy="3743325"/>
          </a:xfrm>
          <a:prstGeom prst="rect">
            <a:avLst/>
          </a:prstGeom>
        </p:spPr>
      </p:pic>
      <p:sp>
        <p:nvSpPr>
          <p:cNvPr id="4" name="Freccia giù 3">
            <a:extLst>
              <a:ext uri="{FF2B5EF4-FFF2-40B4-BE49-F238E27FC236}">
                <a16:creationId xmlns:a16="http://schemas.microsoft.com/office/drawing/2014/main" id="{C0C4CEFD-0883-CD4F-2DB1-E1AA71422C40}"/>
              </a:ext>
            </a:extLst>
          </p:cNvPr>
          <p:cNvSpPr/>
          <p:nvPr/>
        </p:nvSpPr>
        <p:spPr bwMode="auto">
          <a:xfrm rot="4259486">
            <a:off x="7478665" y="3057253"/>
            <a:ext cx="648072" cy="1584176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046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D865F22-20AD-FA48-B30B-4CB25D3C4DE2}"/>
              </a:ext>
            </a:extLst>
          </p:cNvPr>
          <p:cNvSpPr txBox="1"/>
          <p:nvPr/>
        </p:nvSpPr>
        <p:spPr>
          <a:xfrm>
            <a:off x="1543049" y="5259519"/>
            <a:ext cx="6419850" cy="12003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9000">
                <a:schemeClr val="accent1">
                  <a:lumMod val="45000"/>
                  <a:lumOff val="55000"/>
                </a:schemeClr>
              </a:gs>
              <a:gs pos="4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22225"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woPt" dir="t">
              <a:rot lat="0" lon="0" rev="4200000"/>
            </a:lightRig>
          </a:scene3d>
          <a:sp3d extrusionH="527050" contourW="50800" prstMaterial="matte">
            <a:bevelT w="63500"/>
            <a:bevelB w="419100" h="41275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accent1">
                    <a:lumMod val="75000"/>
                  </a:schemeClr>
                </a:solidFill>
              </a:rPr>
              <a:t>Interfaccia con ambulatori/</a:t>
            </a:r>
            <a:r>
              <a:rPr lang="it-IT" sz="3600" b="1" dirty="0" err="1">
                <a:solidFill>
                  <a:schemeClr val="accent1">
                    <a:lumMod val="75000"/>
                  </a:schemeClr>
                </a:solidFill>
              </a:rPr>
              <a:t>MdA</a:t>
            </a:r>
            <a:endParaRPr lang="it-IT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6752A35-873E-4244-8B1E-1D072298AD7A}"/>
              </a:ext>
            </a:extLst>
          </p:cNvPr>
          <p:cNvSpPr txBox="1"/>
          <p:nvPr/>
        </p:nvSpPr>
        <p:spPr>
          <a:xfrm>
            <a:off x="2081211" y="4600391"/>
            <a:ext cx="5343525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9000">
                <a:schemeClr val="accent1">
                  <a:lumMod val="45000"/>
                  <a:lumOff val="55000"/>
                </a:schemeClr>
              </a:gs>
              <a:gs pos="4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22225"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woPt" dir="t">
              <a:rot lat="0" lon="0" rev="4200000"/>
            </a:lightRig>
          </a:scene3d>
          <a:sp3d extrusionH="527050" contourW="50800" prstMaterial="matte">
            <a:bevelT w="63500"/>
            <a:bevelB w="419100" h="41275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accent1">
                    <a:lumMod val="75000"/>
                  </a:schemeClr>
                </a:solidFill>
              </a:rPr>
              <a:t>Rivalutazione pazienti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EFDE46F-E592-C048-A522-9F5A4786D6F3}"/>
              </a:ext>
            </a:extLst>
          </p:cNvPr>
          <p:cNvSpPr txBox="1"/>
          <p:nvPr/>
        </p:nvSpPr>
        <p:spPr>
          <a:xfrm>
            <a:off x="2411760" y="2627621"/>
            <a:ext cx="4536504" cy="12003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9000">
                <a:schemeClr val="accent1">
                  <a:lumMod val="45000"/>
                  <a:lumOff val="55000"/>
                </a:schemeClr>
              </a:gs>
              <a:gs pos="4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22225"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woPt" dir="t">
              <a:rot lat="0" lon="0" rev="4200000"/>
            </a:lightRig>
          </a:scene3d>
          <a:sp3d extrusionH="527050" contourW="50800" prstMaterial="matte">
            <a:bevelT w="63500"/>
            <a:bevelB w="419100" h="41275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accent1">
                    <a:lumMod val="75000"/>
                  </a:schemeClr>
                </a:solidFill>
              </a:rPr>
              <a:t>Risoluzione conflitti/problemi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4DCA084-DE52-884D-B432-4A038F0F5593}"/>
              </a:ext>
            </a:extLst>
          </p:cNvPr>
          <p:cNvSpPr txBox="1"/>
          <p:nvPr/>
        </p:nvSpPr>
        <p:spPr>
          <a:xfrm>
            <a:off x="2619375" y="1918235"/>
            <a:ext cx="4152900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9000">
                <a:schemeClr val="accent1">
                  <a:lumMod val="45000"/>
                  <a:lumOff val="55000"/>
                </a:schemeClr>
              </a:gs>
              <a:gs pos="4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22225"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woPt" dir="t">
              <a:rot lat="0" lon="0" rev="4200000"/>
            </a:lightRig>
          </a:scene3d>
          <a:sp3d extrusionH="527050" contourW="50800" prstMaterial="matte">
            <a:bevelT w="63500"/>
            <a:bevelB w="419100" h="41275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accent1">
                    <a:lumMod val="75000"/>
                  </a:schemeClr>
                </a:solidFill>
              </a:rPr>
              <a:t>Supporto triage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9C009C4-43BC-9B4B-9D4E-001CF9237593}"/>
              </a:ext>
            </a:extLst>
          </p:cNvPr>
          <p:cNvSpPr txBox="1"/>
          <p:nvPr/>
        </p:nvSpPr>
        <p:spPr>
          <a:xfrm>
            <a:off x="3012495" y="454839"/>
            <a:ext cx="3480955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9000">
                <a:schemeClr val="accent1">
                  <a:lumMod val="45000"/>
                  <a:lumOff val="55000"/>
                </a:schemeClr>
              </a:gs>
              <a:gs pos="4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22225"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woPt" dir="t">
              <a:rot lat="0" lon="0" rev="4200000"/>
            </a:lightRig>
          </a:scene3d>
          <a:sp3d extrusionH="527050" contourW="50800" prstMaterial="matte">
            <a:bevelT w="63500"/>
            <a:bevelB w="419100" h="41275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accent1">
                    <a:lumMod val="75000"/>
                  </a:schemeClr>
                </a:solidFill>
              </a:rPr>
              <a:t>Verifica qualità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B15B538-04EF-2F43-BC3F-D5B704CD9E42}"/>
              </a:ext>
            </a:extLst>
          </p:cNvPr>
          <p:cNvSpPr txBox="1"/>
          <p:nvPr/>
        </p:nvSpPr>
        <p:spPr>
          <a:xfrm>
            <a:off x="2266950" y="3891005"/>
            <a:ext cx="4857750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9000">
                <a:schemeClr val="accent1">
                  <a:lumMod val="45000"/>
                  <a:lumOff val="55000"/>
                </a:schemeClr>
              </a:gs>
              <a:gs pos="4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22225"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woPt" dir="t">
              <a:rot lat="0" lon="0" rev="4200000"/>
            </a:lightRig>
          </a:scene3d>
          <a:sp3d extrusionH="527050" contourW="50800" prstMaterial="matte">
            <a:bevelT w="63500"/>
            <a:bevelB w="419100" h="41275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accent1">
                    <a:lumMod val="75000"/>
                  </a:schemeClr>
                </a:solidFill>
              </a:rPr>
              <a:t>Gestione attesa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87E8DB4-15F3-754D-9FCB-85893CC074F2}"/>
              </a:ext>
            </a:extLst>
          </p:cNvPr>
          <p:cNvSpPr txBox="1"/>
          <p:nvPr/>
        </p:nvSpPr>
        <p:spPr>
          <a:xfrm>
            <a:off x="2781300" y="1188097"/>
            <a:ext cx="3829050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9000">
                <a:schemeClr val="accent1">
                  <a:lumMod val="45000"/>
                  <a:lumOff val="55000"/>
                </a:schemeClr>
              </a:gs>
              <a:gs pos="4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22225"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woPt" dir="t">
              <a:rot lat="0" lon="0" rev="4200000"/>
            </a:lightRig>
          </a:scene3d>
          <a:sp3d extrusionH="527050" contourW="50800" prstMaterial="matte">
            <a:bevelT w="63500"/>
            <a:bevelB w="419100" h="41275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err="1">
                <a:solidFill>
                  <a:schemeClr val="accent1">
                    <a:lumMod val="75000"/>
                  </a:schemeClr>
                </a:solidFill>
              </a:rPr>
              <a:t>Feed</a:t>
            </a:r>
            <a:r>
              <a:rPr lang="it-IT" sz="3600" b="1" dirty="0">
                <a:solidFill>
                  <a:schemeClr val="accent1">
                    <a:lumMod val="75000"/>
                  </a:schemeClr>
                </a:solidFill>
              </a:rPr>
              <a:t> back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BBA019C9-D80B-DF47-B529-83480F95D4D6}"/>
              </a:ext>
            </a:extLst>
          </p:cNvPr>
          <p:cNvSpPr txBox="1">
            <a:spLocks/>
          </p:cNvSpPr>
          <p:nvPr/>
        </p:nvSpPr>
        <p:spPr>
          <a:xfrm rot="16200000">
            <a:off x="-1814821" y="3021520"/>
            <a:ext cx="5007794" cy="75545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500" b="1" dirty="0">
                <a:solidFill>
                  <a:srgbClr val="FF0000"/>
                </a:solidFill>
              </a:rPr>
              <a:t>Infermiere di Processo</a:t>
            </a:r>
          </a:p>
        </p:txBody>
      </p:sp>
    </p:spTree>
    <p:extLst>
      <p:ext uri="{BB962C8B-B14F-4D97-AF65-F5344CB8AC3E}">
        <p14:creationId xmlns:p14="http://schemas.microsoft.com/office/powerpoint/2010/main" val="11083066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194303-42FE-0CBB-91F0-773CB3D5E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53" y="-531440"/>
            <a:ext cx="3086943" cy="4578350"/>
          </a:xfrm>
        </p:spPr>
        <p:txBody>
          <a:bodyPr/>
          <a:lstStyle/>
          <a:p>
            <a:r>
              <a:rPr lang="it-IT" sz="4000" b="1" dirty="0">
                <a:solidFill>
                  <a:schemeClr val="tx1"/>
                </a:solidFill>
              </a:rPr>
              <a:t>Attuali limiti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C7073AD-F483-B4D3-96BE-60782DEC8B1F}"/>
              </a:ext>
            </a:extLst>
          </p:cNvPr>
          <p:cNvSpPr txBox="1"/>
          <p:nvPr/>
        </p:nvSpPr>
        <p:spPr>
          <a:xfrm>
            <a:off x="1043608" y="2924944"/>
            <a:ext cx="82710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/>
              <a:t>Scarsa uniformità nello svolgimento del ruolo </a:t>
            </a:r>
          </a:p>
        </p:txBody>
      </p:sp>
    </p:spTree>
    <p:extLst>
      <p:ext uri="{BB962C8B-B14F-4D97-AF65-F5344CB8AC3E}">
        <p14:creationId xmlns:p14="http://schemas.microsoft.com/office/powerpoint/2010/main" val="34598347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C59B0E8-6724-BB48-B798-AD7A180CAAE7}"/>
              </a:ext>
            </a:extLst>
          </p:cNvPr>
          <p:cNvSpPr/>
          <p:nvPr/>
        </p:nvSpPr>
        <p:spPr>
          <a:xfrm>
            <a:off x="480060" y="1748791"/>
            <a:ext cx="80238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chemeClr val="tx1"/>
                </a:solidFill>
                <a:latin typeface="Ubuntu Condensed"/>
              </a:rPr>
              <a:t>“Non è importante quanto sei occupato, 			</a:t>
            </a:r>
          </a:p>
          <a:p>
            <a:pPr algn="ctr"/>
            <a:r>
              <a:rPr lang="it-IT" sz="3600" b="1" dirty="0">
                <a:solidFill>
                  <a:schemeClr val="tx1"/>
                </a:solidFill>
                <a:latin typeface="Ubuntu Condensed"/>
              </a:rPr>
              <a:t>trova il tempo per </a:t>
            </a:r>
          </a:p>
          <a:p>
            <a:pPr algn="ctr"/>
            <a:endParaRPr lang="it-IT" sz="3600" b="1" dirty="0">
              <a:solidFill>
                <a:schemeClr val="tx1"/>
              </a:solidFill>
              <a:latin typeface="Ubuntu Condensed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it-IT" sz="3600" b="1" dirty="0">
                <a:solidFill>
                  <a:schemeClr val="tx1"/>
                </a:solidFill>
                <a:latin typeface="Ubuntu Condensed"/>
              </a:rPr>
              <a:t>riflettere, pensare, dare e pianificare”</a:t>
            </a:r>
            <a:endParaRPr lang="it-IT" sz="3600" b="1" dirty="0">
              <a:solidFill>
                <a:schemeClr val="tx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DD5589D-172C-794D-A21F-334CA71953A3}"/>
              </a:ext>
            </a:extLst>
          </p:cNvPr>
          <p:cNvSpPr txBox="1"/>
          <p:nvPr/>
        </p:nvSpPr>
        <p:spPr>
          <a:xfrm>
            <a:off x="6372200" y="5097781"/>
            <a:ext cx="22803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700" dirty="0" err="1">
                <a:solidFill>
                  <a:schemeClr val="bg1">
                    <a:lumMod val="50000"/>
                  </a:schemeClr>
                </a:solidFill>
              </a:rPr>
              <a:t>Jim</a:t>
            </a:r>
            <a:r>
              <a:rPr lang="it-IT" sz="27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2700" dirty="0" err="1">
                <a:solidFill>
                  <a:schemeClr val="bg1">
                    <a:lumMod val="50000"/>
                  </a:schemeClr>
                </a:solidFill>
              </a:rPr>
              <a:t>Rohon</a:t>
            </a:r>
            <a:endParaRPr lang="it-IT" sz="27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7648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05148C-1E44-DB43-C87F-9CF4FBC78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32656"/>
            <a:ext cx="7263407" cy="1152128"/>
          </a:xfrm>
        </p:spPr>
        <p:txBody>
          <a:bodyPr/>
          <a:lstStyle/>
          <a:p>
            <a:r>
              <a:rPr lang="it-IT" sz="6000" dirty="0"/>
              <a:t>Il futuro e l’IA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CA8517-2889-9680-A101-50A983904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628800"/>
            <a:ext cx="7569239" cy="504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0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05148C-1E44-DB43-C87F-9CF4FBC78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32656"/>
            <a:ext cx="7263407" cy="1152128"/>
          </a:xfrm>
        </p:spPr>
        <p:txBody>
          <a:bodyPr/>
          <a:lstStyle/>
          <a:p>
            <a:r>
              <a:rPr lang="it-IT" sz="6000" dirty="0">
                <a:solidFill>
                  <a:schemeClr val="accent2">
                    <a:lumMod val="75000"/>
                  </a:schemeClr>
                </a:solidFill>
              </a:rPr>
              <a:t>Il futuro e </a:t>
            </a:r>
            <a:r>
              <a:rPr lang="it-IT" sz="6000" dirty="0" err="1">
                <a:solidFill>
                  <a:schemeClr val="accent2">
                    <a:lumMod val="75000"/>
                  </a:schemeClr>
                </a:solidFill>
              </a:rPr>
              <a:t>l’IdP</a:t>
            </a:r>
            <a:endParaRPr lang="it-IT" sz="6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85678B6-E2A6-891C-B25F-A5A8A89FE119}"/>
              </a:ext>
            </a:extLst>
          </p:cNvPr>
          <p:cNvSpPr txBox="1"/>
          <p:nvPr/>
        </p:nvSpPr>
        <p:spPr>
          <a:xfrm>
            <a:off x="179512" y="2274838"/>
            <a:ext cx="8964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/>
              <a:t>«Il giovane cammina più veloce dell’anziano,</a:t>
            </a:r>
          </a:p>
          <a:p>
            <a:r>
              <a:rPr lang="it-IT" sz="4800" dirty="0"/>
              <a:t>ma l’anziano conosce la strada»</a:t>
            </a:r>
          </a:p>
        </p:txBody>
      </p:sp>
    </p:spTree>
    <p:extLst>
      <p:ext uri="{BB962C8B-B14F-4D97-AF65-F5344CB8AC3E}">
        <p14:creationId xmlns:p14="http://schemas.microsoft.com/office/powerpoint/2010/main" val="22356076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A21EFE-4296-FBFA-1D5D-EF1B614AD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068960"/>
            <a:ext cx="8564252" cy="1584970"/>
          </a:xfrm>
        </p:spPr>
        <p:txBody>
          <a:bodyPr/>
          <a:lstStyle/>
          <a:p>
            <a:r>
              <a:rPr lang="it-IT" sz="4800" b="1" dirty="0"/>
              <a:t>Presa in carico</a:t>
            </a:r>
            <a:br>
              <a:rPr lang="it-IT" sz="4800" b="1" dirty="0"/>
            </a:br>
            <a:br>
              <a:rPr lang="it-IT" sz="4800" b="1" dirty="0"/>
            </a:br>
            <a:r>
              <a:rPr lang="it-IT" sz="4800" b="1" dirty="0"/>
              <a:t>Responsabilità</a:t>
            </a:r>
            <a:br>
              <a:rPr lang="it-IT" sz="4800" b="1" dirty="0"/>
            </a:br>
            <a:br>
              <a:rPr lang="it-IT" sz="4800" b="1" dirty="0"/>
            </a:br>
            <a:r>
              <a:rPr lang="it-IT" sz="8000" b="1" dirty="0"/>
              <a:t>Umanizzazione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81811189-7221-22FE-3B76-FD62A7FE4ED5}"/>
              </a:ext>
            </a:extLst>
          </p:cNvPr>
          <p:cNvSpPr txBox="1">
            <a:spLocks/>
          </p:cNvSpPr>
          <p:nvPr/>
        </p:nvSpPr>
        <p:spPr bwMode="auto">
          <a:xfrm>
            <a:off x="395536" y="332656"/>
            <a:ext cx="7263407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FFFFFF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2pPr>
            <a:lvl3pPr algn="l" defTabSz="4492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FFFFFF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3pPr>
            <a:lvl4pPr algn="l" defTabSz="4492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FFFFFF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4pPr>
            <a:lvl5pPr algn="l" defTabSz="4492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FFFFFF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5pPr>
            <a:lvl6pPr marL="2514600" indent="-228600" algn="l" defTabSz="4492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FFFFFF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6pPr>
            <a:lvl7pPr marL="2971800" indent="-228600" algn="l" defTabSz="4492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FFFFFF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7pPr>
            <a:lvl8pPr marL="3429000" indent="-228600" algn="l" defTabSz="4492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FFFFFF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8pPr>
            <a:lvl9pPr marL="3886200" indent="-228600" algn="l" defTabSz="4492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FFFFFF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it-IT" sz="6000" b="1" dirty="0">
                <a:solidFill>
                  <a:schemeClr val="accent2">
                    <a:lumMod val="75000"/>
                  </a:schemeClr>
                </a:solidFill>
              </a:rPr>
              <a:t>Ritorno al futuro</a:t>
            </a:r>
          </a:p>
        </p:txBody>
      </p:sp>
    </p:spTree>
    <p:extLst>
      <p:ext uri="{BB962C8B-B14F-4D97-AF65-F5344CB8AC3E}">
        <p14:creationId xmlns:p14="http://schemas.microsoft.com/office/powerpoint/2010/main" val="424768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allone 8">
            <a:extLst>
              <a:ext uri="{FF2B5EF4-FFF2-40B4-BE49-F238E27FC236}">
                <a16:creationId xmlns:a16="http://schemas.microsoft.com/office/drawing/2014/main" id="{A36721DA-1563-4FDB-919C-B8039BD50F6C}"/>
              </a:ext>
            </a:extLst>
          </p:cNvPr>
          <p:cNvSpPr/>
          <p:nvPr/>
        </p:nvSpPr>
        <p:spPr>
          <a:xfrm>
            <a:off x="1974850" y="3902075"/>
            <a:ext cx="685800" cy="62388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05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0" name="Gallone 9">
            <a:extLst>
              <a:ext uri="{FF2B5EF4-FFF2-40B4-BE49-F238E27FC236}">
                <a16:creationId xmlns:a16="http://schemas.microsoft.com/office/drawing/2014/main" id="{67E86CB5-4B46-5D2D-4146-05BAF1E6AC25}"/>
              </a:ext>
            </a:extLst>
          </p:cNvPr>
          <p:cNvSpPr/>
          <p:nvPr/>
        </p:nvSpPr>
        <p:spPr>
          <a:xfrm>
            <a:off x="2616200" y="3902075"/>
            <a:ext cx="628650" cy="62388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800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1" name="Gallone 10">
            <a:extLst>
              <a:ext uri="{FF2B5EF4-FFF2-40B4-BE49-F238E27FC236}">
                <a16:creationId xmlns:a16="http://schemas.microsoft.com/office/drawing/2014/main" id="{E397019F-67D0-4CC9-08FF-AA64AE135E4A}"/>
              </a:ext>
            </a:extLst>
          </p:cNvPr>
          <p:cNvSpPr/>
          <p:nvPr/>
        </p:nvSpPr>
        <p:spPr>
          <a:xfrm>
            <a:off x="3373438" y="3875088"/>
            <a:ext cx="855662" cy="62388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800" b="1" dirty="0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12" name="Gallone 11">
            <a:extLst>
              <a:ext uri="{FF2B5EF4-FFF2-40B4-BE49-F238E27FC236}">
                <a16:creationId xmlns:a16="http://schemas.microsoft.com/office/drawing/2014/main" id="{2C55EF70-0163-5D39-4FB3-351A96CEF48E}"/>
              </a:ext>
            </a:extLst>
          </p:cNvPr>
          <p:cNvSpPr/>
          <p:nvPr/>
        </p:nvSpPr>
        <p:spPr>
          <a:xfrm>
            <a:off x="4132263" y="3875088"/>
            <a:ext cx="887412" cy="62388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200" b="1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3" name="Gallone 12">
            <a:extLst>
              <a:ext uri="{FF2B5EF4-FFF2-40B4-BE49-F238E27FC236}">
                <a16:creationId xmlns:a16="http://schemas.microsoft.com/office/drawing/2014/main" id="{5AB855B7-E87B-7697-A252-F3D4369CCC07}"/>
              </a:ext>
            </a:extLst>
          </p:cNvPr>
          <p:cNvSpPr/>
          <p:nvPr/>
        </p:nvSpPr>
        <p:spPr>
          <a:xfrm>
            <a:off x="5219700" y="3255963"/>
            <a:ext cx="2511425" cy="123825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800" b="1" dirty="0">
                <a:solidFill>
                  <a:schemeClr val="bg1"/>
                </a:solidFill>
              </a:rPr>
              <a:t>Esito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E5550C15-62EA-1DFD-A95A-EB51CBD44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338772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13251710-1C1A-B9A5-42C1-E2ADE24D3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2860675"/>
            <a:ext cx="1893887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EC8E766-27D5-57C9-342D-637356443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2860675"/>
            <a:ext cx="2662238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Rettangolo 2">
            <a:extLst>
              <a:ext uri="{FF2B5EF4-FFF2-40B4-BE49-F238E27FC236}">
                <a16:creationId xmlns:a16="http://schemas.microsoft.com/office/drawing/2014/main" id="{55A91F99-212E-B0E3-C764-E39E5B5C4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" y="141288"/>
            <a:ext cx="6705600" cy="708025"/>
          </a:xfrm>
          <a:prstGeom prst="rect">
            <a:avLst/>
          </a:prstGeom>
          <a:solidFill>
            <a:srgbClr val="00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4000" b="1"/>
              <a:t>Flusso di Pronto Soccorso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olo 1">
            <a:extLst>
              <a:ext uri="{FF2B5EF4-FFF2-40B4-BE49-F238E27FC236}">
                <a16:creationId xmlns:a16="http://schemas.microsoft.com/office/drawing/2014/main" id="{1B3B7608-F0E0-0344-C621-D8B84A43F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500438"/>
            <a:ext cx="5040312" cy="3260725"/>
          </a:xfrm>
          <a:solidFill>
            <a:srgbClr val="00CC99"/>
          </a:solidFill>
        </p:spPr>
        <p:txBody>
          <a:bodyPr/>
          <a:lstStyle/>
          <a:p>
            <a:br>
              <a:rPr lang="it-IT" altLang="it-IT"/>
            </a:br>
            <a:r>
              <a:rPr lang="it-IT" altLang="it-IT"/>
              <a:t>- tempo</a:t>
            </a:r>
            <a:br>
              <a:rPr lang="it-IT" altLang="it-IT"/>
            </a:br>
            <a:r>
              <a:rPr lang="it-IT" altLang="it-IT"/>
              <a:t>- formazione</a:t>
            </a:r>
            <a:br>
              <a:rPr lang="it-IT" altLang="it-IT"/>
            </a:br>
            <a:r>
              <a:rPr lang="it-IT" altLang="it-IT"/>
              <a:t>- condivisione</a:t>
            </a:r>
            <a:br>
              <a:rPr lang="it-IT" altLang="it-IT"/>
            </a:br>
            <a:r>
              <a:rPr lang="it-IT" altLang="it-IT"/>
              <a:t>- verifica</a:t>
            </a:r>
          </a:p>
        </p:txBody>
      </p:sp>
      <p:pic>
        <p:nvPicPr>
          <p:cNvPr id="57347" name="Immagine 6">
            <a:extLst>
              <a:ext uri="{FF2B5EF4-FFF2-40B4-BE49-F238E27FC236}">
                <a16:creationId xmlns:a16="http://schemas.microsoft.com/office/drawing/2014/main" id="{2A7DBEE8-E6AC-4C94-275F-82E936996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60350"/>
            <a:ext cx="4979987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olo 1">
            <a:extLst>
              <a:ext uri="{FF2B5EF4-FFF2-40B4-BE49-F238E27FC236}">
                <a16:creationId xmlns:a16="http://schemas.microsoft.com/office/drawing/2014/main" id="{6DBE6E03-6C3B-2CF5-1217-4123FD363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260350"/>
            <a:ext cx="7886700" cy="1224434"/>
          </a:xfrm>
          <a:solidFill>
            <a:srgbClr val="00CC99"/>
          </a:solidFill>
        </p:spPr>
        <p:txBody>
          <a:bodyPr/>
          <a:lstStyle/>
          <a:p>
            <a:r>
              <a:rPr lang="it-IT" altLang="it-IT"/>
              <a:t>Conclusioni</a:t>
            </a:r>
          </a:p>
        </p:txBody>
      </p:sp>
      <p:sp>
        <p:nvSpPr>
          <p:cNvPr id="58371" name="Segnaposto testo 2">
            <a:extLst>
              <a:ext uri="{FF2B5EF4-FFF2-40B4-BE49-F238E27FC236}">
                <a16:creationId xmlns:a16="http://schemas.microsoft.com/office/drawing/2014/main" id="{D2BD6425-EDCF-D407-0BFA-02A502A28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388" y="2060848"/>
            <a:ext cx="8641084" cy="3700710"/>
          </a:xfrm>
        </p:spPr>
        <p:txBody>
          <a:bodyPr/>
          <a:lstStyle/>
          <a:p>
            <a:pPr marL="342900" indent="-342900">
              <a:buFont typeface="Wingdings" pitchFamily="2" charset="2"/>
              <a:buChar char="Ø"/>
            </a:pPr>
            <a:r>
              <a:rPr lang="it-IT" altLang="it-IT" b="1" dirty="0">
                <a:solidFill>
                  <a:schemeClr val="bg1"/>
                </a:solidFill>
              </a:rPr>
              <a:t>Il triage svolge un ruolo centrale nella gestione dei flussi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it-IT" altLang="it-IT" b="1" dirty="0">
                <a:solidFill>
                  <a:schemeClr val="bg1"/>
                </a:solidFill>
              </a:rPr>
              <a:t>Al team del triage sono attribuite sempre maggiori funzioni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it-IT" altLang="it-IT" b="1" dirty="0">
                <a:solidFill>
                  <a:schemeClr val="bg1"/>
                </a:solidFill>
              </a:rPr>
              <a:t>Ruolo fondamentale per ridurre le attese ed aumentare la percezione di presa in carico ed assistenza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it-IT" altLang="it-IT" b="1" dirty="0" err="1">
                <a:solidFill>
                  <a:schemeClr val="bg1"/>
                </a:solidFill>
              </a:rPr>
              <a:t>L’IdP</a:t>
            </a:r>
            <a:r>
              <a:rPr lang="it-IT" altLang="it-IT" b="1" dirty="0">
                <a:solidFill>
                  <a:schemeClr val="bg1"/>
                </a:solidFill>
              </a:rPr>
              <a:t> deve supervisionare, coordinare , supportare e stimolare tutte queste funzioni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it-IT" altLang="it-IT" b="1" dirty="0" err="1">
                <a:solidFill>
                  <a:schemeClr val="bg1"/>
                </a:solidFill>
              </a:rPr>
              <a:t>L’IdP</a:t>
            </a:r>
            <a:r>
              <a:rPr lang="it-IT" altLang="it-IT" b="1" dirty="0">
                <a:solidFill>
                  <a:schemeClr val="bg1"/>
                </a:solidFill>
              </a:rPr>
              <a:t> deve far sentire il paziente al centro del Pronto Soccorso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it-IT" altLang="it-IT" b="1" dirty="0">
                <a:solidFill>
                  <a:schemeClr val="bg1"/>
                </a:solidFill>
              </a:rPr>
              <a:t>Ciò che oggi è contrastato diventerà una scelta obbligata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CasellaDiTesto 1">
            <a:extLst>
              <a:ext uri="{FF2B5EF4-FFF2-40B4-BE49-F238E27FC236}">
                <a16:creationId xmlns:a16="http://schemas.microsoft.com/office/drawing/2014/main" id="{D99E236E-29BD-9D91-3D56-964C10CB8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2205038"/>
            <a:ext cx="6769050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5400" dirty="0">
                <a:solidFill>
                  <a:schemeClr val="tx1"/>
                </a:solidFill>
              </a:rPr>
              <a:t>Grazie e buon lavoro!</a:t>
            </a:r>
          </a:p>
          <a:p>
            <a:pPr algn="ctr"/>
            <a:endParaRPr lang="it-IT" altLang="it-IT" dirty="0">
              <a:solidFill>
                <a:schemeClr val="tx1"/>
              </a:solidFill>
            </a:endParaRPr>
          </a:p>
          <a:p>
            <a:pPr algn="ctr"/>
            <a:endParaRPr lang="it-IT" altLang="it-IT" dirty="0">
              <a:solidFill>
                <a:schemeClr val="tx1"/>
              </a:solidFill>
            </a:endParaRPr>
          </a:p>
          <a:p>
            <a:pPr algn="ctr"/>
            <a:endParaRPr lang="it-IT" altLang="it-IT" dirty="0">
              <a:solidFill>
                <a:schemeClr val="tx1"/>
              </a:solidFill>
            </a:endParaRPr>
          </a:p>
          <a:p>
            <a:pPr algn="ctr"/>
            <a:endParaRPr lang="it-IT" altLang="it-IT" dirty="0">
              <a:solidFill>
                <a:schemeClr val="tx1"/>
              </a:solidFill>
            </a:endParaRPr>
          </a:p>
          <a:p>
            <a:pPr algn="ctr"/>
            <a:endParaRPr lang="it-IT" altLang="it-IT" dirty="0">
              <a:solidFill>
                <a:schemeClr val="tx1"/>
              </a:solidFill>
            </a:endParaRPr>
          </a:p>
          <a:p>
            <a:pPr algn="ctr"/>
            <a:endParaRPr lang="it-IT" altLang="it-IT" dirty="0">
              <a:solidFill>
                <a:schemeClr val="tx1"/>
              </a:solidFill>
            </a:endParaRPr>
          </a:p>
          <a:p>
            <a:pPr algn="ctr"/>
            <a:r>
              <a:rPr lang="it-IT" altLang="it-IT" dirty="0">
                <a:solidFill>
                  <a:schemeClr val="tx1"/>
                </a:solidFill>
              </a:rPr>
              <a:t>						</a:t>
            </a:r>
            <a:r>
              <a:rPr lang="it-IT" altLang="it-IT" dirty="0" err="1">
                <a:solidFill>
                  <a:schemeClr val="tx1"/>
                </a:solidFill>
              </a:rPr>
              <a:t>fabrizio.giostra@aosp.bo.it</a:t>
            </a:r>
            <a:endParaRPr lang="it-IT" altLang="it-IT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allone 8">
            <a:extLst>
              <a:ext uri="{FF2B5EF4-FFF2-40B4-BE49-F238E27FC236}">
                <a16:creationId xmlns:a16="http://schemas.microsoft.com/office/drawing/2014/main" id="{4CFC9DA6-D6FD-F510-823A-C16D460C9E90}"/>
              </a:ext>
            </a:extLst>
          </p:cNvPr>
          <p:cNvSpPr/>
          <p:nvPr/>
        </p:nvSpPr>
        <p:spPr>
          <a:xfrm>
            <a:off x="1384300" y="3875088"/>
            <a:ext cx="674688" cy="62388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05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0" name="Gallone 9">
            <a:extLst>
              <a:ext uri="{FF2B5EF4-FFF2-40B4-BE49-F238E27FC236}">
                <a16:creationId xmlns:a16="http://schemas.microsoft.com/office/drawing/2014/main" id="{707AC23A-7256-C8C2-C925-D23D9E58DFF2}"/>
              </a:ext>
            </a:extLst>
          </p:cNvPr>
          <p:cNvSpPr/>
          <p:nvPr/>
        </p:nvSpPr>
        <p:spPr>
          <a:xfrm>
            <a:off x="2247900" y="3875088"/>
            <a:ext cx="1028700" cy="62388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800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1" name="Gallone 10">
            <a:extLst>
              <a:ext uri="{FF2B5EF4-FFF2-40B4-BE49-F238E27FC236}">
                <a16:creationId xmlns:a16="http://schemas.microsoft.com/office/drawing/2014/main" id="{6E5BC437-C336-40FB-DA3B-EB5446B12119}"/>
              </a:ext>
            </a:extLst>
          </p:cNvPr>
          <p:cNvSpPr/>
          <p:nvPr/>
        </p:nvSpPr>
        <p:spPr>
          <a:xfrm>
            <a:off x="3344863" y="3875088"/>
            <a:ext cx="1371600" cy="62388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dirty="0">
                <a:solidFill>
                  <a:schemeClr val="bg1"/>
                </a:solidFill>
              </a:rPr>
              <a:t>Visita medica</a:t>
            </a:r>
          </a:p>
        </p:txBody>
      </p:sp>
      <p:sp>
        <p:nvSpPr>
          <p:cNvPr id="12" name="Gallone 11">
            <a:extLst>
              <a:ext uri="{FF2B5EF4-FFF2-40B4-BE49-F238E27FC236}">
                <a16:creationId xmlns:a16="http://schemas.microsoft.com/office/drawing/2014/main" id="{0A8C4E01-1F86-1746-7699-AE39EBFBC3D1}"/>
              </a:ext>
            </a:extLst>
          </p:cNvPr>
          <p:cNvSpPr/>
          <p:nvPr/>
        </p:nvSpPr>
        <p:spPr>
          <a:xfrm>
            <a:off x="4757738" y="3887788"/>
            <a:ext cx="1685925" cy="62388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200" dirty="0">
                <a:solidFill>
                  <a:schemeClr val="bg1"/>
                </a:solidFill>
              </a:rPr>
              <a:t>Diagnostica</a:t>
            </a:r>
          </a:p>
          <a:p>
            <a:pPr algn="ctr">
              <a:defRPr/>
            </a:pPr>
            <a:r>
              <a:rPr lang="it-IT" sz="1200" dirty="0">
                <a:solidFill>
                  <a:schemeClr val="bg1"/>
                </a:solidFill>
              </a:rPr>
              <a:t>Rivalutazione</a:t>
            </a:r>
          </a:p>
        </p:txBody>
      </p:sp>
      <p:sp>
        <p:nvSpPr>
          <p:cNvPr id="13" name="Gallone 12">
            <a:extLst>
              <a:ext uri="{FF2B5EF4-FFF2-40B4-BE49-F238E27FC236}">
                <a16:creationId xmlns:a16="http://schemas.microsoft.com/office/drawing/2014/main" id="{01AB70B1-A1AC-63A9-700F-7519B62F67D2}"/>
              </a:ext>
            </a:extLst>
          </p:cNvPr>
          <p:cNvSpPr/>
          <p:nvPr/>
        </p:nvSpPr>
        <p:spPr>
          <a:xfrm>
            <a:off x="6457950" y="3887788"/>
            <a:ext cx="1282700" cy="62388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800" dirty="0">
                <a:solidFill>
                  <a:schemeClr val="bg1"/>
                </a:solidFill>
              </a:rPr>
              <a:t>Esito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D78D459-2D84-47FE-CDE0-9DC95149A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317341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2293692-94F7-D9E2-FDA8-CED7ADE87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3494088"/>
            <a:ext cx="1546225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A3D6584B-CEFA-E683-D1A4-18CA39A5A6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852738"/>
            <a:ext cx="3435350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Rettangolo 2">
            <a:extLst>
              <a:ext uri="{FF2B5EF4-FFF2-40B4-BE49-F238E27FC236}">
                <a16:creationId xmlns:a16="http://schemas.microsoft.com/office/drawing/2014/main" id="{E3AA13CC-5AE0-A7FA-A1F8-DC7BC3D57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" y="141288"/>
            <a:ext cx="6705600" cy="708025"/>
          </a:xfrm>
          <a:prstGeom prst="rect">
            <a:avLst/>
          </a:prstGeom>
          <a:solidFill>
            <a:srgbClr val="00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4000" b="1"/>
              <a:t>Flusso di Pronto Soccorso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FA8331-6AF7-03B1-A41E-75FADA3F2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0"/>
            <a:ext cx="5904656" cy="1440954"/>
          </a:xfrm>
        </p:spPr>
        <p:txBody>
          <a:bodyPr/>
          <a:lstStyle/>
          <a:p>
            <a:r>
              <a:rPr lang="it-IT" sz="5400" dirty="0"/>
              <a:t>Accessi e ricoveri</a:t>
            </a:r>
          </a:p>
        </p:txBody>
      </p:sp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2BE08A7C-A9A2-2D2D-11AF-5A19327AF54D}"/>
              </a:ext>
            </a:extLst>
          </p:cNvPr>
          <p:cNvGraphicFramePr/>
          <p:nvPr/>
        </p:nvGraphicFramePr>
        <p:xfrm>
          <a:off x="899592" y="1268760"/>
          <a:ext cx="8244407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506028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ema di Office">
      <a:majorFont>
        <a:latin typeface="Corbel"/>
        <a:ea typeface="Microsoft YaHei"/>
        <a:cs typeface=""/>
      </a:majorFont>
      <a:minorFont>
        <a:latin typeface="Corbe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Corbel"/>
        <a:ea typeface="Microsoft YaHei"/>
        <a:cs typeface=""/>
      </a:majorFont>
      <a:minorFont>
        <a:latin typeface="Corbe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i Offic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Tema di Office">
    <a:majorFont>
      <a:latin typeface="Corbel"/>
      <a:ea typeface="Microsoft YaHei"/>
      <a:cs typeface=""/>
    </a:majorFont>
    <a:minorFont>
      <a:latin typeface="Corbel"/>
      <a:ea typeface="Microsoft YaHei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Tema di Offic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Tema di Office">
    <a:majorFont>
      <a:latin typeface="Corbel"/>
      <a:ea typeface="Microsoft YaHei"/>
      <a:cs typeface=""/>
    </a:majorFont>
    <a:minorFont>
      <a:latin typeface="Corbel"/>
      <a:ea typeface="Microsoft YaHei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13344</TotalTime>
  <Words>1216</Words>
  <Application>Microsoft Macintosh PowerPoint</Application>
  <PresentationFormat>Presentazione su schermo (4:3)</PresentationFormat>
  <Paragraphs>360</Paragraphs>
  <Slides>72</Slides>
  <Notes>6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72</vt:i4>
      </vt:variant>
    </vt:vector>
  </HeadingPairs>
  <TitlesOfParts>
    <vt:vector size="83" baseType="lpstr">
      <vt:lpstr>Arial</vt:lpstr>
      <vt:lpstr>Calibri</vt:lpstr>
      <vt:lpstr>Cooper Black</vt:lpstr>
      <vt:lpstr>Corbel</vt:lpstr>
      <vt:lpstr>Symbol</vt:lpstr>
      <vt:lpstr>Times New Roman</vt:lpstr>
      <vt:lpstr>Ubuntu Condensed</vt:lpstr>
      <vt:lpstr>Wingdings</vt:lpstr>
      <vt:lpstr>Tema di Office</vt:lpstr>
      <vt:lpstr>1_Tema di Office</vt:lpstr>
      <vt:lpstr>Grafico</vt:lpstr>
      <vt:lpstr>Presentazione standard di PowerPoint</vt:lpstr>
      <vt:lpstr>«L’evoluzione dell’infermiere di processo dall’istituzione ad oggi:  il divenire, il futuro prossimo»</vt:lpstr>
      <vt:lpstr>«Anche la vista  col tempo migliora.   Da giovani vediamo bene,  da anziani guardiamo lontano» </vt:lpstr>
      <vt:lpstr>Agenda</vt:lpstr>
      <vt:lpstr>Flusso di Pronto soccorso</vt:lpstr>
      <vt:lpstr>Presentazione standard di PowerPoint</vt:lpstr>
      <vt:lpstr>Presentazione standard di PowerPoint</vt:lpstr>
      <vt:lpstr>Presentazione standard di PowerPoint</vt:lpstr>
      <vt:lpstr>Accessi e ricoveri</vt:lpstr>
      <vt:lpstr>Presa decisione e permanenza in PS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Radicale cambiamento del ruolo del triage</vt:lpstr>
      <vt:lpstr>Presentazione standard di PowerPoint</vt:lpstr>
      <vt:lpstr>The winner is….</vt:lpstr>
      <vt:lpstr>Presentazione standard di PowerPoint</vt:lpstr>
      <vt:lpstr>Time and Brain</vt:lpstr>
      <vt:lpstr>Presentazione standard di PowerPoint</vt:lpstr>
      <vt:lpstr>Presentazione standard di PowerPoint</vt:lpstr>
      <vt:lpstr>Presentazione standard di PowerPoint</vt:lpstr>
      <vt:lpstr>Di necessità virtù… … la fine di un dogma</vt:lpstr>
      <vt:lpstr>Presentazione standard di PowerPoint</vt:lpstr>
      <vt:lpstr>Customer 2015-2016</vt:lpstr>
      <vt:lpstr>Presentazione standard di PowerPoint</vt:lpstr>
      <vt:lpstr>Presentazione standard di PowerPoint</vt:lpstr>
      <vt:lpstr>Le attese</vt:lpstr>
      <vt:lpstr>Presentazione standard di PowerPoint</vt:lpstr>
      <vt:lpstr>Percorso di attivazione dei profili ematici in triage</vt:lpstr>
      <vt:lpstr>Presentazione standard di PowerPoint</vt:lpstr>
      <vt:lpstr>Presentazione standard di PowerPoint</vt:lpstr>
      <vt:lpstr>Presentazione standard di PowerPoint</vt:lpstr>
      <vt:lpstr>Effetti su attività PS OSO</vt:lpstr>
      <vt:lpstr>Fast track radiologico-ortopedico</vt:lpstr>
      <vt:lpstr>Presentazione standard di PowerPoint</vt:lpstr>
      <vt:lpstr>Presentazione standard di PowerPoint</vt:lpstr>
      <vt:lpstr>Presentazione standard di PowerPoint</vt:lpstr>
      <vt:lpstr>Percorso assistenziale intraospedaliero donne maggiorenni vittime di violenza sessuale</vt:lpstr>
      <vt:lpstr>Anticipazione del trattamento del dolore in triage</vt:lpstr>
      <vt:lpstr>Presentazione standard di PowerPoint</vt:lpstr>
      <vt:lpstr>Presentazione standard di PowerPoint</vt:lpstr>
      <vt:lpstr>Presentazione standard di PowerPoint</vt:lpstr>
      <vt:lpstr>OSO</vt:lpstr>
      <vt:lpstr>Presentazione standard di PowerPoint</vt:lpstr>
      <vt:lpstr>Presentazione standard di PowerPoint</vt:lpstr>
      <vt:lpstr>Score per il triage</vt:lpstr>
      <vt:lpstr>NEWS2 National Early Warning Score 2</vt:lpstr>
      <vt:lpstr>Presentazione standard di PowerPoint</vt:lpstr>
      <vt:lpstr>Presentazione standard di PowerPoint</vt:lpstr>
      <vt:lpstr>qSOFA</vt:lpstr>
      <vt:lpstr>Presentazione standard di PowerPoint</vt:lpstr>
      <vt:lpstr>Presentazione standard di PowerPoint</vt:lpstr>
      <vt:lpstr>Progetto Ecografo in Triage</vt:lpstr>
      <vt:lpstr>Team  di valutazione rapida</vt:lpstr>
      <vt:lpstr>See and Treat</vt:lpstr>
      <vt:lpstr>…non riduce i tempi di attesa</vt:lpstr>
      <vt:lpstr>Presentazione standard di PowerPoint</vt:lpstr>
      <vt:lpstr>Presentazione standard di PowerPoint</vt:lpstr>
      <vt:lpstr>Presentazione standard di PowerPoint</vt:lpstr>
      <vt:lpstr>Infermiere di Processo</vt:lpstr>
      <vt:lpstr>Presentazione standard di PowerPoint</vt:lpstr>
      <vt:lpstr>Attuali limiti</vt:lpstr>
      <vt:lpstr>Presentazione standard di PowerPoint</vt:lpstr>
      <vt:lpstr>Il futuro e l’IA</vt:lpstr>
      <vt:lpstr>Il futuro e l’IdP</vt:lpstr>
      <vt:lpstr>Presa in carico  Responsabilità  Umanizzazione</vt:lpstr>
      <vt:lpstr> - tempo - formazione - condivisione - verifica</vt:lpstr>
      <vt:lpstr>Conclusioni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Motivazione</dc:title>
  <dc:creator>reparto</dc:creator>
  <cp:lastModifiedBy>Microsoft Office User</cp:lastModifiedBy>
  <cp:revision>297</cp:revision>
  <cp:lastPrinted>2018-04-18T09:09:31Z</cp:lastPrinted>
  <dcterms:created xsi:type="dcterms:W3CDTF">2015-05-23T15:20:48Z</dcterms:created>
  <dcterms:modified xsi:type="dcterms:W3CDTF">2024-06-12T13:59:48Z</dcterms:modified>
</cp:coreProperties>
</file>