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1" r:id="rId4"/>
    <p:sldId id="265" r:id="rId5"/>
    <p:sldId id="260" r:id="rId6"/>
    <p:sldId id="258" r:id="rId7"/>
    <p:sldId id="267" r:id="rId8"/>
    <p:sldId id="263" r:id="rId9"/>
    <p:sldId id="271" r:id="rId10"/>
    <p:sldId id="268" r:id="rId11"/>
    <p:sldId id="269" r:id="rId12"/>
    <p:sldId id="270" r:id="rId13"/>
  </p:sldIdLst>
  <p:sldSz cx="18288000" cy="10287000"/>
  <p:notesSz cx="6858000" cy="9144000"/>
  <p:embeddedFontLst>
    <p:embeddedFont>
      <p:font typeface="Liberation Serif" panose="02020603050405020304" pitchFamily="18" charset="0"/>
      <p:regular r:id="rId15"/>
      <p:bold r:id="rId16"/>
      <p:italic r:id="rId17"/>
      <p:boldItalic r:id="rId18"/>
    </p:embeddedFont>
    <p:embeddedFont>
      <p:font typeface="NSimSun" panose="02010609030101010101" pitchFamily="49" charset="-122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2D353-870A-4F08-BD27-AF1BD547DD60}" type="datetimeFigureOut">
              <a:rPr lang="it-IT" smtClean="0"/>
              <a:t>25/05/2024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05E91-F4A6-4762-91C9-51AFE4B66F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92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05E91-F4A6-4762-91C9-51AFE4B66F4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85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17" Type="http://schemas.openxmlformats.org/officeDocument/2006/relationships/hyperlink" Target="https://www.nurse24.it/specializzazioni/infermieri-educazione-alla-salute-di-nostra-competenza.html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hyperlink" Target="https://www.puntosicuro.it/sicurezza-sul-lavoro-C-1/coronavirus-covid19-C-131/covid-19-guida-al-buon-uso-del-pronto-soccorso-AR-20498/" TargetMode="External"/><Relationship Id="rId10" Type="http://schemas.openxmlformats.org/officeDocument/2006/relationships/image" Target="../media/image7.svg"/><Relationship Id="rId4" Type="http://schemas.openxmlformats.org/officeDocument/2006/relationships/hyperlink" Target="https://www.emergency-live.com/it/news/algoritmi-infermieristici-avanzati-nel-118-dellemilia-romagna-ecco-i-protocolli/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hyperlink" Target="https://www.nurse24.it/studenti/testimonianze-studenti-infermieri/comunicare-imparare-proteggere-fragilita-assistiti.html" TargetMode="External"/><Relationship Id="rId5" Type="http://schemas.openxmlformats.org/officeDocument/2006/relationships/image" Target="../media/image5.svg"/><Relationship Id="rId10" Type="http://schemas.openxmlformats.org/officeDocument/2006/relationships/image" Target="../media/image25.jp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svg"/><Relationship Id="rId10" Type="http://schemas.openxmlformats.org/officeDocument/2006/relationships/image" Target="../media/image26.jp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sv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sv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5.sv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sv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9.jpg"/><Relationship Id="rId5" Type="http://schemas.openxmlformats.org/officeDocument/2006/relationships/image" Target="../media/image5.svg"/><Relationship Id="rId10" Type="http://schemas.openxmlformats.org/officeDocument/2006/relationships/image" Target="../media/image18.jp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1.emf"/><Relationship Id="rId5" Type="http://schemas.openxmlformats.org/officeDocument/2006/relationships/image" Target="../media/image5.sv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sv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29">
            <a:extLst>
              <a:ext uri="{FF2B5EF4-FFF2-40B4-BE49-F238E27FC236}">
                <a16:creationId xmlns:a16="http://schemas.microsoft.com/office/drawing/2014/main" id="{45506219-CB20-46B8-0892-329D99475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07410" y="2939015"/>
            <a:ext cx="3584591" cy="2012885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083809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BECEFC82-BA28-4449-81CD-B870EA4B7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5" y="284037"/>
            <a:ext cx="6306430" cy="647790"/>
          </a:xfrm>
          <a:prstGeom prst="rect">
            <a:avLst/>
          </a:prstGeom>
        </p:spPr>
      </p:pic>
      <p:sp>
        <p:nvSpPr>
          <p:cNvPr id="29" name="Titolo 1">
            <a:extLst>
              <a:ext uri="{FF2B5EF4-FFF2-40B4-BE49-F238E27FC236}">
                <a16:creationId xmlns:a16="http://schemas.microsoft.com/office/drawing/2014/main" id="{87DB7432-471D-3C9C-EAF7-35070CB1FC09}"/>
              </a:ext>
            </a:extLst>
          </p:cNvPr>
          <p:cNvSpPr txBox="1">
            <a:spLocks/>
          </p:cNvSpPr>
          <p:nvPr/>
        </p:nvSpPr>
        <p:spPr>
          <a:xfrm>
            <a:off x="3497012" y="1276842"/>
            <a:ext cx="11964987" cy="144854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+mn-lt"/>
              </a:rPr>
              <a:t>ATTIVAZIONE IFEC DA PS/ET 118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60F9EA26-EE2B-4A72-EC93-80C15ACE94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2895660" y="2986953"/>
            <a:ext cx="4147929" cy="1964947"/>
          </a:xfrm>
          <a:prstGeom prst="rect">
            <a:avLst/>
          </a:prstGeom>
        </p:spPr>
      </p:pic>
      <p:sp>
        <p:nvSpPr>
          <p:cNvPr id="32" name="Sottotitolo 2">
            <a:extLst>
              <a:ext uri="{FF2B5EF4-FFF2-40B4-BE49-F238E27FC236}">
                <a16:creationId xmlns:a16="http://schemas.microsoft.com/office/drawing/2014/main" id="{457741E2-9B9F-B756-DA0E-4B9765D7D9D2}"/>
              </a:ext>
            </a:extLst>
          </p:cNvPr>
          <p:cNvSpPr txBox="1">
            <a:spLocks/>
          </p:cNvSpPr>
          <p:nvPr/>
        </p:nvSpPr>
        <p:spPr>
          <a:xfrm>
            <a:off x="12895660" y="4784123"/>
            <a:ext cx="4147928" cy="10606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PRONTO SOCCORSO</a:t>
            </a:r>
          </a:p>
        </p:txBody>
      </p:sp>
      <p:sp>
        <p:nvSpPr>
          <p:cNvPr id="34" name="Rombo 33">
            <a:extLst>
              <a:ext uri="{FF2B5EF4-FFF2-40B4-BE49-F238E27FC236}">
                <a16:creationId xmlns:a16="http://schemas.microsoft.com/office/drawing/2014/main" id="{80DCFE64-B814-4F32-7815-64ECA9007740}"/>
              </a:ext>
            </a:extLst>
          </p:cNvPr>
          <p:cNvSpPr/>
          <p:nvPr/>
        </p:nvSpPr>
        <p:spPr>
          <a:xfrm>
            <a:off x="6120650" y="2247899"/>
            <a:ext cx="6717713" cy="440961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GRUPPO DI LAVORO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</a:rPr>
              <a:t>(IFEC-FLOW MANAGER-INF.118) ELABORAZIONE PROCEDURA CON CRITERI E MODALITA’ DI ATTIVAZIONE</a:t>
            </a:r>
          </a:p>
        </p:txBody>
      </p:sp>
      <p:sp>
        <p:nvSpPr>
          <p:cNvPr id="33" name="Sottotitolo 2">
            <a:extLst>
              <a:ext uri="{FF2B5EF4-FFF2-40B4-BE49-F238E27FC236}">
                <a16:creationId xmlns:a16="http://schemas.microsoft.com/office/drawing/2014/main" id="{C9206909-A146-AE8C-0D31-A6E196A930DF}"/>
              </a:ext>
            </a:extLst>
          </p:cNvPr>
          <p:cNvSpPr txBox="1">
            <a:spLocks/>
          </p:cNvSpPr>
          <p:nvPr/>
        </p:nvSpPr>
        <p:spPr>
          <a:xfrm>
            <a:off x="2509242" y="4893887"/>
            <a:ext cx="3584591" cy="105787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FF0000"/>
                </a:solidFill>
              </a:rPr>
              <a:t>EMERGENZA TERRITORIALE 118</a:t>
            </a: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42EDC52A-DA6E-E9D1-8780-E4BF90055D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8015606" y="6393589"/>
            <a:ext cx="3000958" cy="2000639"/>
          </a:xfrm>
          <a:prstGeom prst="rect">
            <a:avLst/>
          </a:prstGeom>
        </p:spPr>
      </p:pic>
      <p:sp>
        <p:nvSpPr>
          <p:cNvPr id="39" name="Sottotitolo 2">
            <a:extLst>
              <a:ext uri="{FF2B5EF4-FFF2-40B4-BE49-F238E27FC236}">
                <a16:creationId xmlns:a16="http://schemas.microsoft.com/office/drawing/2014/main" id="{1A750C16-E0B3-F38F-58C1-575D74CDF3F8}"/>
              </a:ext>
            </a:extLst>
          </p:cNvPr>
          <p:cNvSpPr txBox="1">
            <a:spLocks/>
          </p:cNvSpPr>
          <p:nvPr/>
        </p:nvSpPr>
        <p:spPr>
          <a:xfrm>
            <a:off x="8018753" y="8394228"/>
            <a:ext cx="2997812" cy="81750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600" b="1" dirty="0">
                <a:solidFill>
                  <a:srgbClr val="0070C0"/>
                </a:solidFill>
              </a:rPr>
              <a:t>IFEC</a:t>
            </a:r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413E8110-A881-9188-C64B-D77FDF84135E}"/>
              </a:ext>
            </a:extLst>
          </p:cNvPr>
          <p:cNvSpPr txBox="1">
            <a:spLocks/>
          </p:cNvSpPr>
          <p:nvPr/>
        </p:nvSpPr>
        <p:spPr>
          <a:xfrm rot="20607118">
            <a:off x="2641975" y="7528339"/>
            <a:ext cx="4427486" cy="738341"/>
          </a:xfrm>
          <a:prstGeom prst="rect">
            <a:avLst/>
          </a:prstGeom>
          <a:solidFill>
            <a:srgbClr val="FF0000"/>
          </a:solidFill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bg1"/>
                </a:solidFill>
                <a:latin typeface="+mn-lt"/>
              </a:rPr>
              <a:t>Lavoro di squadra</a:t>
            </a:r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4731B685-64D3-13B1-586E-92ADE0412BF8}"/>
              </a:ext>
            </a:extLst>
          </p:cNvPr>
          <p:cNvSpPr txBox="1">
            <a:spLocks/>
          </p:cNvSpPr>
          <p:nvPr/>
        </p:nvSpPr>
        <p:spPr>
          <a:xfrm rot="20607118">
            <a:off x="11899658" y="7502166"/>
            <a:ext cx="4427486" cy="738341"/>
          </a:xfrm>
          <a:prstGeom prst="rect">
            <a:avLst/>
          </a:prstGeom>
          <a:solidFill>
            <a:srgbClr val="FF0000"/>
          </a:solidFill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bg1"/>
                </a:solidFill>
                <a:latin typeface="+mn-lt"/>
              </a:rPr>
              <a:t>Integrazione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01710DEE-041F-95F6-AD16-9D1E4C18D58D}"/>
              </a:ext>
            </a:extLst>
          </p:cNvPr>
          <p:cNvSpPr txBox="1"/>
          <p:nvPr/>
        </p:nvSpPr>
        <p:spPr>
          <a:xfrm>
            <a:off x="4029684" y="9638992"/>
            <a:ext cx="1097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Dott.ssa Salvioli Erika – </a:t>
            </a:r>
            <a:r>
              <a:rPr lang="it-IT" sz="1600" dirty="0"/>
              <a:t>Responsabile</a:t>
            </a:r>
            <a:r>
              <a:rPr lang="it-IT" sz="1400" dirty="0"/>
              <a:t> Infermieristico e tecnico Pronto Soccorsi e Medicine d’Urgenza Provinciali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083809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Titolo 32">
            <a:extLst>
              <a:ext uri="{FF2B5EF4-FFF2-40B4-BE49-F238E27FC236}">
                <a16:creationId xmlns:a16="http://schemas.microsoft.com/office/drawing/2014/main" id="{DFDFE8FC-65B3-A189-7A26-85F94D2E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142" y="1127854"/>
            <a:ext cx="15680191" cy="1362075"/>
          </a:xfrm>
        </p:spPr>
        <p:txBody>
          <a:bodyPr/>
          <a:lstStyle/>
          <a:p>
            <a:pPr algn="ctr"/>
            <a:r>
              <a:rPr lang="it-IT" dirty="0"/>
              <a:t>LA PRESA IN CARICO DA PARTE DELL’IFEC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C292A1F-AC1E-806D-5713-66744211178D}"/>
              </a:ext>
            </a:extLst>
          </p:cNvPr>
          <p:cNvSpPr txBox="1"/>
          <p:nvPr/>
        </p:nvSpPr>
        <p:spPr>
          <a:xfrm>
            <a:off x="1108574" y="1846589"/>
            <a:ext cx="166612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La presa in carico da parte dell’IFEC avviene entro 72 ore dopo segnalazione da PS o 118 e permette di evitare il ricovero del paziente.</a:t>
            </a:r>
          </a:p>
          <a:p>
            <a:endParaRPr lang="it-IT" sz="3200" dirty="0"/>
          </a:p>
          <a:p>
            <a:r>
              <a:rPr lang="it-IT" sz="3200" dirty="0"/>
              <a:t>L’IFEC risponde ai bisogni della popolazione di una specifica area territoriale in collaborazione con le istituzioni Locali, il Servizio Sociale e le Associazioni di Volontariato</a:t>
            </a:r>
            <a:r>
              <a:rPr lang="it-IT" dirty="0"/>
              <a:t>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3200" dirty="0"/>
              <a:t>L’ IFEC individua le strategie d’azione più idonee, educa a scelta di stili di vita sani, attiva misure adeguate a ridurre al minimo l’impatto dei problemi di salute sull’individuo e sul contesto familiare, favorendo l’autonomia  e l’autocura utilizzando le risorse disponibili.</a:t>
            </a:r>
          </a:p>
          <a:p>
            <a:endParaRPr lang="it-IT" sz="3200" dirty="0"/>
          </a:p>
          <a:p>
            <a:endParaRPr lang="it-IT" dirty="0"/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5CDA2378-0D48-EE42-A10F-ED3FDFBB2E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944966" y="6484143"/>
            <a:ext cx="3638550" cy="2417036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AC591135-7BC1-342B-B3F4-05EA7C8965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5" y="370212"/>
            <a:ext cx="6306430" cy="647790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DD72739-BF59-6F8C-080B-3564A6C4FDEA}"/>
              </a:ext>
            </a:extLst>
          </p:cNvPr>
          <p:cNvSpPr txBox="1"/>
          <p:nvPr/>
        </p:nvSpPr>
        <p:spPr>
          <a:xfrm>
            <a:off x="4029684" y="9638992"/>
            <a:ext cx="1097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Dott.ssa Salvioli Erika – </a:t>
            </a:r>
            <a:r>
              <a:rPr lang="it-IT" sz="1600" dirty="0"/>
              <a:t>Responsabile</a:t>
            </a:r>
            <a:r>
              <a:rPr lang="it-IT" sz="1400" dirty="0"/>
              <a:t> Infermieristico e tecnico Pronto Soccorsi e Medicine d’Urgenza Provinciali</a:t>
            </a:r>
          </a:p>
        </p:txBody>
      </p:sp>
    </p:spTree>
    <p:extLst>
      <p:ext uri="{BB962C8B-B14F-4D97-AF65-F5344CB8AC3E}">
        <p14:creationId xmlns:p14="http://schemas.microsoft.com/office/powerpoint/2010/main" val="409455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083809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BECEFC82-BA28-4449-81CD-B870EA4B72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85" y="9389720"/>
            <a:ext cx="6306430" cy="647790"/>
          </a:xfrm>
          <a:prstGeom prst="rect">
            <a:avLst/>
          </a:prstGeom>
        </p:spPr>
      </p:pic>
      <p:sp>
        <p:nvSpPr>
          <p:cNvPr id="33" name="Titolo 32">
            <a:extLst>
              <a:ext uri="{FF2B5EF4-FFF2-40B4-BE49-F238E27FC236}">
                <a16:creationId xmlns:a16="http://schemas.microsoft.com/office/drawing/2014/main" id="{DFDFE8FC-65B3-A189-7A26-85F94D2E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904" y="122913"/>
            <a:ext cx="15680191" cy="1362075"/>
          </a:xfrm>
        </p:spPr>
        <p:txBody>
          <a:bodyPr/>
          <a:lstStyle/>
          <a:p>
            <a:pPr algn="ctr"/>
            <a:r>
              <a:rPr lang="it-IT" dirty="0"/>
              <a:t>caso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C292A1F-AC1E-806D-5713-66744211178D}"/>
              </a:ext>
            </a:extLst>
          </p:cNvPr>
          <p:cNvSpPr txBox="1"/>
          <p:nvPr/>
        </p:nvSpPr>
        <p:spPr>
          <a:xfrm>
            <a:off x="551429" y="813811"/>
            <a:ext cx="17221200" cy="8556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/>
              <a:t>Uomo di 86 anni, vive solo</a:t>
            </a:r>
          </a:p>
          <a:p>
            <a:pPr algn="just"/>
            <a:r>
              <a:rPr lang="it-IT" sz="2800" dirty="0"/>
              <a:t>Mielodisplasia, grave declino cognitivo con atteggiamento oppositivo</a:t>
            </a:r>
          </a:p>
          <a:p>
            <a:pPr algn="just"/>
            <a:r>
              <a:rPr lang="it-IT" sz="2800" dirty="0"/>
              <a:t>Emotrasfusioni al domicilio</a:t>
            </a:r>
          </a:p>
          <a:p>
            <a:pPr algn="just"/>
            <a:r>
              <a:rPr lang="it-IT" sz="2800" b="1" dirty="0"/>
              <a:t>Accesso in PS il 09/11/2023 </a:t>
            </a:r>
            <a:r>
              <a:rPr lang="it-IT" sz="2800" dirty="0"/>
              <a:t>per caduta accidentale per trauma del ginocchio dx</a:t>
            </a:r>
          </a:p>
          <a:p>
            <a:pPr algn="just"/>
            <a:r>
              <a:rPr lang="it-IT" sz="2800" dirty="0"/>
              <a:t>Caregiver: sorella che abita accanto</a:t>
            </a:r>
          </a:p>
          <a:p>
            <a:pPr algn="just"/>
            <a:r>
              <a:rPr lang="it-IT" sz="2800" b="1" dirty="0"/>
              <a:t>09.11.2023: ATTIVAZIONE IFEC DAL PS DI CENTO</a:t>
            </a:r>
          </a:p>
          <a:p>
            <a:pPr algn="just"/>
            <a:r>
              <a:rPr lang="it-IT" sz="2800" dirty="0"/>
              <a:t>Richiesta di monitoraggio aderenza terapeutica e delle condizioni di salute con valutazione multidimensionale.</a:t>
            </a:r>
          </a:p>
          <a:p>
            <a:pPr algn="just"/>
            <a:r>
              <a:rPr lang="it-IT" sz="2800" b="1" dirty="0"/>
              <a:t>11.11.2023 PRESA IN CARICO IFEC</a:t>
            </a:r>
          </a:p>
          <a:p>
            <a:pPr algn="just"/>
            <a:r>
              <a:rPr lang="it-IT" sz="2800" dirty="0"/>
              <a:t>Colloquio con MMG per anamnesi del paziente per eventuale valutazione geriatrica e fisiatrica e verifica percorso trasfusionale a domicilio.</a:t>
            </a:r>
          </a:p>
          <a:p>
            <a:pPr algn="just"/>
            <a:r>
              <a:rPr lang="it-IT" sz="2800" b="1" dirty="0"/>
              <a:t>13.11.2023</a:t>
            </a:r>
            <a:r>
              <a:rPr lang="it-IT" sz="2800" dirty="0"/>
              <a:t> Ritirato e consegnato a domicilio il modulo di richiesta terapia trasfusionale e contattata associazione Nelson Frigatti</a:t>
            </a:r>
          </a:p>
          <a:p>
            <a:pPr algn="just"/>
            <a:r>
              <a:rPr lang="it-IT" sz="2800" b="1" dirty="0"/>
              <a:t>15.11.2023 VISITA DOMICILIARE</a:t>
            </a:r>
          </a:p>
          <a:p>
            <a:pPr algn="just"/>
            <a:r>
              <a:rPr lang="it-IT" sz="2800" dirty="0"/>
              <a:t>La caregiver riferisce affaticamento e difficoltà nella gestione del fratello per l’aumento del grado di dipendenza. Informiamo della possibilità di attivazione del servizio SAD previo contatto con il Servizio Sociale del Comune. Il paziente non è in possesso di pensione di invalidità e indennità di accompagnamento. Fornito elenco di assistenti famigliari per collaborazione domestica e sorveglianza notturna vista la recente caduta motivo di accesso in PS.</a:t>
            </a:r>
          </a:p>
          <a:p>
            <a:pPr algn="just"/>
            <a:r>
              <a:rPr lang="it-IT" sz="2800" dirty="0"/>
              <a:t>CONTATTATA ASSISTENTE SOCIALE e inviata relazione conoscitiva.</a:t>
            </a:r>
          </a:p>
          <a:p>
            <a:pPr algn="just"/>
            <a:r>
              <a:rPr lang="it-IT" sz="2800" dirty="0"/>
              <a:t>Concordato con la famiglia la presa in carico con visita domiciliare settimanale.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027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083809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3" name="Titolo 32">
            <a:extLst>
              <a:ext uri="{FF2B5EF4-FFF2-40B4-BE49-F238E27FC236}">
                <a16:creationId xmlns:a16="http://schemas.microsoft.com/office/drawing/2014/main" id="{DFDFE8FC-65B3-A189-7A26-85F94D2E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904" y="723900"/>
            <a:ext cx="15680191" cy="1362075"/>
          </a:xfrm>
        </p:spPr>
        <p:txBody>
          <a:bodyPr/>
          <a:lstStyle/>
          <a:p>
            <a:pPr algn="ctr"/>
            <a:r>
              <a:rPr lang="it-IT" dirty="0"/>
              <a:t>RISULTATI ATTESI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C292A1F-AC1E-806D-5713-66744211178D}"/>
              </a:ext>
            </a:extLst>
          </p:cNvPr>
          <p:cNvSpPr txBox="1"/>
          <p:nvPr/>
        </p:nvSpPr>
        <p:spPr>
          <a:xfrm>
            <a:off x="2158094" y="1633259"/>
            <a:ext cx="1504609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Riduzione del numero dei ricoveri impropri e del volume di attività dell’assistenza ospedaliera al paziente fragile</a:t>
            </a:r>
          </a:p>
          <a:p>
            <a:endParaRPr 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Diminuzione degli accessi inappropriati in Pronto Soccorso</a:t>
            </a:r>
          </a:p>
          <a:p>
            <a:endParaRPr 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Aumento dell’utilizzo dei servizi di rete socio sanitaria</a:t>
            </a:r>
          </a:p>
          <a:p>
            <a:endParaRPr 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Miglioramento della comunicazione interdisciplinare tra i diversi professionisti della salute</a:t>
            </a:r>
          </a:p>
          <a:p>
            <a:endParaRPr 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Implementazione della presa in carico dei cittadini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FB46942F-44CE-C728-FBB6-133CAB2D1B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667" y="6169363"/>
            <a:ext cx="4126350" cy="2484377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DCD9B177-8D31-467E-59D9-0119C10B84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39" y="285545"/>
            <a:ext cx="6306430" cy="647790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F6DF719-AAFD-0966-DDF3-B1351DB01038}"/>
              </a:ext>
            </a:extLst>
          </p:cNvPr>
          <p:cNvSpPr txBox="1"/>
          <p:nvPr/>
        </p:nvSpPr>
        <p:spPr>
          <a:xfrm>
            <a:off x="4029684" y="9638992"/>
            <a:ext cx="1097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Dott.ssa Salvioli Erika – </a:t>
            </a:r>
            <a:r>
              <a:rPr lang="it-IT" sz="1600" dirty="0"/>
              <a:t>Responsabile</a:t>
            </a:r>
            <a:r>
              <a:rPr lang="it-IT" sz="1400" dirty="0"/>
              <a:t> Infermieristico e tecnico Pronto Soccorsi e Medicine d’Urgenza Provinciali</a:t>
            </a:r>
          </a:p>
        </p:txBody>
      </p:sp>
    </p:spTree>
    <p:extLst>
      <p:ext uri="{BB962C8B-B14F-4D97-AF65-F5344CB8AC3E}">
        <p14:creationId xmlns:p14="http://schemas.microsoft.com/office/powerpoint/2010/main" val="343847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083809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E9F2C19B-A744-1A64-37B2-2D1FEF9E85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08" y="2511592"/>
            <a:ext cx="13507676" cy="4187058"/>
          </a:xfrm>
          <a:prstGeom prst="rect">
            <a:avLst/>
          </a:prstGeom>
        </p:spPr>
      </p:pic>
      <p:sp>
        <p:nvSpPr>
          <p:cNvPr id="33" name="Titolo 1">
            <a:extLst>
              <a:ext uri="{FF2B5EF4-FFF2-40B4-BE49-F238E27FC236}">
                <a16:creationId xmlns:a16="http://schemas.microsoft.com/office/drawing/2014/main" id="{FD1A37B8-DA44-23D5-B994-602EBEA45729}"/>
              </a:ext>
            </a:extLst>
          </p:cNvPr>
          <p:cNvSpPr txBox="1">
            <a:spLocks/>
          </p:cNvSpPr>
          <p:nvPr/>
        </p:nvSpPr>
        <p:spPr>
          <a:xfrm>
            <a:off x="4560664" y="1136307"/>
            <a:ext cx="9144000" cy="91979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+mn-lt"/>
              </a:rPr>
              <a:t>TEMPOGRAMMA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CF36E21E-2D96-8BD1-530E-58BBFF2AE6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5" y="284037"/>
            <a:ext cx="6306430" cy="647790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9B31902-F246-547D-D013-972D794ACB21}"/>
              </a:ext>
            </a:extLst>
          </p:cNvPr>
          <p:cNvSpPr txBox="1"/>
          <p:nvPr/>
        </p:nvSpPr>
        <p:spPr>
          <a:xfrm>
            <a:off x="4029684" y="9638992"/>
            <a:ext cx="1097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Dott.ssa Salvioli Erika – </a:t>
            </a:r>
            <a:r>
              <a:rPr lang="it-IT" sz="1600" dirty="0"/>
              <a:t>Responsabile</a:t>
            </a:r>
            <a:r>
              <a:rPr lang="it-IT" sz="1400" dirty="0"/>
              <a:t> Infermieristico e tecnico Pronto Soccorsi e Medicine d’Urgenza Provinciali</a:t>
            </a:r>
          </a:p>
        </p:txBody>
      </p:sp>
    </p:spTree>
    <p:extLst>
      <p:ext uri="{BB962C8B-B14F-4D97-AF65-F5344CB8AC3E}">
        <p14:creationId xmlns:p14="http://schemas.microsoft.com/office/powerpoint/2010/main" val="95935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083809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15D5FEF8-0C32-21A7-7B1F-F5A32C483B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41" y="269893"/>
            <a:ext cx="7082332" cy="9198615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1676FB2-1713-408B-2DFC-EDC2E732BCC8}"/>
              </a:ext>
            </a:extLst>
          </p:cNvPr>
          <p:cNvSpPr txBox="1"/>
          <p:nvPr/>
        </p:nvSpPr>
        <p:spPr>
          <a:xfrm>
            <a:off x="549627" y="1280181"/>
            <a:ext cx="10089583" cy="6217087"/>
          </a:xfrm>
          <a:prstGeom prst="rect">
            <a:avLst/>
          </a:prstGeom>
          <a:solidFill>
            <a:schemeClr val="tx2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tabLst>
                <a:tab pos="-240665" algn="l"/>
              </a:tabLst>
            </a:pPr>
            <a:r>
              <a:rPr lang="it-IT" sz="2600" b="1" kern="150" dirty="0">
                <a:solidFill>
                  <a:schemeClr val="bg1"/>
                </a:solidFill>
                <a:effectLst/>
                <a:ea typeface="NSimSun" panose="02010609030101010101" pitchFamily="49" charset="-122"/>
                <a:cs typeface="Lucida Sans" panose="020B0602030504020204" pitchFamily="34" charset="0"/>
              </a:rPr>
              <a:t>COME AVVIENE L’ATTIVAZIONE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-240665" algn="l"/>
              </a:tabLst>
            </a:pPr>
            <a:r>
              <a:rPr lang="it-IT" sz="2600" b="1" kern="150" dirty="0">
                <a:solidFill>
                  <a:schemeClr val="bg1"/>
                </a:solidFill>
                <a:effectLst/>
                <a:ea typeface="NSimSun" panose="02010609030101010101" pitchFamily="49" charset="-122"/>
                <a:cs typeface="Lucida Sans" panose="020B0602030504020204" pitchFamily="34" charset="0"/>
              </a:rPr>
              <a:t>L’infermiere Flow Manager di PS verifica la presenza dei criteri di attivazione IFEC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-240665" algn="l"/>
              </a:tabLst>
            </a:pPr>
            <a:r>
              <a:rPr lang="it-IT" sz="2600" b="1" kern="150" dirty="0">
                <a:solidFill>
                  <a:schemeClr val="bg1"/>
                </a:solidFill>
                <a:effectLst/>
                <a:ea typeface="NSimSun" panose="02010609030101010101" pitchFamily="49" charset="-122"/>
                <a:cs typeface="Lucida Sans" panose="020B0602030504020204" pitchFamily="34" charset="0"/>
              </a:rPr>
              <a:t>L’infermiere Flow Manager di PS compila il modulo informatizzato specifico attraverso il portale.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-240665" algn="l"/>
              </a:tabLst>
            </a:pPr>
            <a:r>
              <a:rPr lang="it-IT" sz="2600" b="1" kern="150" dirty="0">
                <a:solidFill>
                  <a:schemeClr val="bg1"/>
                </a:solidFill>
                <a:effectLst/>
                <a:ea typeface="NSimSun" panose="02010609030101010101" pitchFamily="49" charset="-122"/>
                <a:cs typeface="Lucida Sans" panose="020B0602030504020204" pitchFamily="34" charset="0"/>
              </a:rPr>
              <a:t>La scheda compilata viene inviata automaticamente ai coordinatori </a:t>
            </a:r>
            <a:r>
              <a:rPr lang="it-IT" sz="2600" b="1" kern="150" dirty="0" err="1">
                <a:solidFill>
                  <a:schemeClr val="bg1"/>
                </a:solidFill>
                <a:effectLst/>
                <a:ea typeface="NSimSun" panose="02010609030101010101" pitchFamily="49" charset="-122"/>
                <a:cs typeface="Lucida Sans" panose="020B0602030504020204" pitchFamily="34" charset="0"/>
              </a:rPr>
              <a:t>IFeC</a:t>
            </a:r>
            <a:r>
              <a:rPr lang="it-IT" sz="2600" b="1" kern="150" dirty="0">
                <a:solidFill>
                  <a:schemeClr val="bg1"/>
                </a:solidFill>
                <a:effectLst/>
                <a:ea typeface="NSimSun" panose="02010609030101010101" pitchFamily="49" charset="-122"/>
                <a:cs typeface="Lucida Sans" panose="020B0602030504020204" pitchFamily="34" charset="0"/>
              </a:rPr>
              <a:t> a seconda del distretto di residenza/domicilio dell’utente: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-240665" algn="l"/>
              </a:tabLst>
            </a:pPr>
            <a:r>
              <a:rPr lang="it-IT" sz="2600" b="1" kern="150" dirty="0">
                <a:solidFill>
                  <a:schemeClr val="bg1"/>
                </a:solidFill>
                <a:effectLst/>
                <a:ea typeface="NSimSun" panose="02010609030101010101" pitchFamily="49" charset="-122"/>
                <a:cs typeface="Lucida Sans" panose="020B0602030504020204" pitchFamily="34" charset="0"/>
              </a:rPr>
              <a:t>Il coordinatore </a:t>
            </a:r>
            <a:r>
              <a:rPr lang="it-IT" sz="2600" b="1" kern="150" dirty="0" err="1">
                <a:solidFill>
                  <a:schemeClr val="bg1"/>
                </a:solidFill>
                <a:effectLst/>
                <a:ea typeface="NSimSun" panose="02010609030101010101" pitchFamily="49" charset="-122"/>
                <a:cs typeface="Lucida Sans" panose="020B0602030504020204" pitchFamily="34" charset="0"/>
              </a:rPr>
              <a:t>IFeC</a:t>
            </a:r>
            <a:r>
              <a:rPr lang="it-IT" sz="2600" b="1" kern="150" dirty="0">
                <a:solidFill>
                  <a:schemeClr val="bg1"/>
                </a:solidFill>
                <a:effectLst/>
                <a:ea typeface="NSimSun" panose="02010609030101010101" pitchFamily="49" charset="-122"/>
                <a:cs typeface="Lucida Sans" panose="020B0602030504020204" pitchFamily="34" charset="0"/>
              </a:rPr>
              <a:t> individua la cellula territorialmente competente e invia la scheda di attivazione.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-240665" algn="l"/>
              </a:tabLst>
            </a:pPr>
            <a:r>
              <a:rPr lang="it-IT" sz="2600" b="1" kern="150" dirty="0">
                <a:solidFill>
                  <a:schemeClr val="bg1"/>
                </a:solidFill>
                <a:effectLst/>
                <a:ea typeface="NSimSun" panose="02010609030101010101" pitchFamily="49" charset="-122"/>
                <a:cs typeface="Lucida Sans" panose="020B0602030504020204" pitchFamily="34" charset="0"/>
              </a:rPr>
              <a:t>L’</a:t>
            </a:r>
            <a:r>
              <a:rPr lang="it-IT" sz="2600" b="1" kern="150" dirty="0" err="1">
                <a:solidFill>
                  <a:schemeClr val="bg1"/>
                </a:solidFill>
                <a:effectLst/>
                <a:ea typeface="NSimSun" panose="02010609030101010101" pitchFamily="49" charset="-122"/>
                <a:cs typeface="Lucida Sans" panose="020B0602030504020204" pitchFamily="34" charset="0"/>
              </a:rPr>
              <a:t>IFeC</a:t>
            </a:r>
            <a:r>
              <a:rPr lang="it-IT" sz="2600" b="1" kern="150" dirty="0">
                <a:solidFill>
                  <a:schemeClr val="bg1"/>
                </a:solidFill>
                <a:effectLst/>
                <a:ea typeface="NSimSun" panose="02010609030101010101" pitchFamily="49" charset="-122"/>
                <a:cs typeface="Lucida Sans" panose="020B0602030504020204" pitchFamily="34" charset="0"/>
              </a:rPr>
              <a:t> di riferimento contatta telefonicamente l’utente entro 24/72 ore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-240665" algn="l"/>
              </a:tabLst>
            </a:pPr>
            <a:r>
              <a:rPr lang="it-IT" sz="2600" b="1" kern="150" dirty="0">
                <a:solidFill>
                  <a:schemeClr val="bg1"/>
                </a:solidFill>
                <a:effectLst/>
                <a:ea typeface="NSimSun" panose="02010609030101010101" pitchFamily="49" charset="-122"/>
                <a:cs typeface="Lucida Sans" panose="020B0602030504020204" pitchFamily="34" charset="0"/>
              </a:rPr>
              <a:t>L’infermiere FM comunica all’utente l’attivazione dell’</a:t>
            </a:r>
            <a:r>
              <a:rPr lang="it-IT" sz="2600" b="1" kern="150" dirty="0" err="1">
                <a:solidFill>
                  <a:schemeClr val="bg1"/>
                </a:solidFill>
                <a:effectLst/>
                <a:ea typeface="NSimSun" panose="02010609030101010101" pitchFamily="49" charset="-122"/>
                <a:cs typeface="Lucida Sans" panose="020B0602030504020204" pitchFamily="34" charset="0"/>
              </a:rPr>
              <a:t>IFeC</a:t>
            </a:r>
            <a:r>
              <a:rPr lang="it-IT" sz="2600" b="1" kern="150" dirty="0">
                <a:solidFill>
                  <a:schemeClr val="bg1"/>
                </a:solidFill>
                <a:effectLst/>
                <a:ea typeface="NSimSun" panose="02010609030101010101" pitchFamily="49" charset="-122"/>
                <a:cs typeface="Lucida Sans" panose="020B0602030504020204" pitchFamily="34" charset="0"/>
              </a:rPr>
              <a:t> e che verrà contattato TELEFONICAMENTE dall’IFEC entro 24/72 ore.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F5A1E4A-7792-2353-1843-9B17285FFC3A}"/>
              </a:ext>
            </a:extLst>
          </p:cNvPr>
          <p:cNvSpPr txBox="1"/>
          <p:nvPr/>
        </p:nvSpPr>
        <p:spPr>
          <a:xfrm>
            <a:off x="2874245" y="8051596"/>
            <a:ext cx="6622180" cy="1200329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IN CASO DI NECESSITA’ IL FLOW MANAGER SI PUO’ CONFRONTARE TELEFONICAMENTE CON L’IFEC DELLA CELLULA DI RIFERIMENTO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B9EEE040-1693-4715-480A-D51EFAD3E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5" y="284037"/>
            <a:ext cx="6306430" cy="647790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D64BA0F-8221-C40B-1BB6-2D6122F237DD}"/>
              </a:ext>
            </a:extLst>
          </p:cNvPr>
          <p:cNvSpPr txBox="1"/>
          <p:nvPr/>
        </p:nvSpPr>
        <p:spPr>
          <a:xfrm>
            <a:off x="4029684" y="9638992"/>
            <a:ext cx="1097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Dott.ssa Salvioli Erika – </a:t>
            </a:r>
            <a:r>
              <a:rPr lang="it-IT" sz="1600" dirty="0"/>
              <a:t>Responsabile</a:t>
            </a:r>
            <a:r>
              <a:rPr lang="it-IT" sz="1400" dirty="0"/>
              <a:t> Infermieristico e tecnico Pronto Soccorsi e Medicine d’Urgenza Provinciali</a:t>
            </a:r>
          </a:p>
        </p:txBody>
      </p:sp>
    </p:spTree>
    <p:extLst>
      <p:ext uri="{BB962C8B-B14F-4D97-AF65-F5344CB8AC3E}">
        <p14:creationId xmlns:p14="http://schemas.microsoft.com/office/powerpoint/2010/main" val="249714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083809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15" name="Group 15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18" name="AutoShape 18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30" name="Immagine 29">
            <a:extLst>
              <a:ext uri="{FF2B5EF4-FFF2-40B4-BE49-F238E27FC236}">
                <a16:creationId xmlns:a16="http://schemas.microsoft.com/office/drawing/2014/main" id="{83E05DC4-5EC3-187E-F312-47CD5E759C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6" y="1031370"/>
            <a:ext cx="9170812" cy="8531730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EA27E5F5-A334-A86C-57AA-4D26758C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99" y="3809034"/>
            <a:ext cx="7898822" cy="3226539"/>
          </a:xfrm>
          <a:prstGeom prst="rect">
            <a:avLst/>
          </a:prstGeom>
        </p:spPr>
      </p:pic>
      <p:sp>
        <p:nvSpPr>
          <p:cNvPr id="33" name="Titolo 1">
            <a:extLst>
              <a:ext uri="{FF2B5EF4-FFF2-40B4-BE49-F238E27FC236}">
                <a16:creationId xmlns:a16="http://schemas.microsoft.com/office/drawing/2014/main" id="{D6F8DF3F-4C44-F5C3-4E60-723EF436DEFE}"/>
              </a:ext>
            </a:extLst>
          </p:cNvPr>
          <p:cNvSpPr txBox="1">
            <a:spLocks/>
          </p:cNvSpPr>
          <p:nvPr/>
        </p:nvSpPr>
        <p:spPr>
          <a:xfrm>
            <a:off x="10850476" y="1517496"/>
            <a:ext cx="6293163" cy="12638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bg1"/>
                </a:solidFill>
                <a:latin typeface="+mn-lt"/>
              </a:rPr>
              <a:t>ATTIVAZIONE IFEC DA INTRANET AZIENDALE AUSL-AOU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FD5056DC-6283-7F0A-CC86-55343ADEA0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5" y="284037"/>
            <a:ext cx="6306430" cy="647790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1BFAEFC-AD7E-4599-4216-C85DC66C3D26}"/>
              </a:ext>
            </a:extLst>
          </p:cNvPr>
          <p:cNvSpPr txBox="1"/>
          <p:nvPr/>
        </p:nvSpPr>
        <p:spPr>
          <a:xfrm>
            <a:off x="4029684" y="9638992"/>
            <a:ext cx="1097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Dott.ssa Salvioli Erika – </a:t>
            </a:r>
            <a:r>
              <a:rPr lang="it-IT" sz="1600" dirty="0"/>
              <a:t>Responsabile</a:t>
            </a:r>
            <a:r>
              <a:rPr lang="it-IT" sz="1400" dirty="0"/>
              <a:t> Infermieristico e tecnico Pronto Soccorsi e Medicine d’Urgenza Provinciali</a:t>
            </a:r>
          </a:p>
        </p:txBody>
      </p:sp>
    </p:spTree>
    <p:extLst>
      <p:ext uri="{BB962C8B-B14F-4D97-AF65-F5344CB8AC3E}">
        <p14:creationId xmlns:p14="http://schemas.microsoft.com/office/powerpoint/2010/main" val="131667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083809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54D15137-C9D2-2EC1-5FF5-99060156B0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32" y="281801"/>
            <a:ext cx="9558659" cy="8473202"/>
          </a:xfrm>
          <a:prstGeom prst="rect">
            <a:avLst/>
          </a:prstGeom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3BF99E69-E823-9FB4-1B79-09914DC44C67}"/>
              </a:ext>
            </a:extLst>
          </p:cNvPr>
          <p:cNvSpPr txBox="1">
            <a:spLocks/>
          </p:cNvSpPr>
          <p:nvPr/>
        </p:nvSpPr>
        <p:spPr>
          <a:xfrm>
            <a:off x="1507927" y="2781300"/>
            <a:ext cx="5059523" cy="124891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bg1"/>
                </a:solidFill>
                <a:latin typeface="+mn-lt"/>
              </a:rPr>
              <a:t>ATTIVAZIONE IFEC DA PARTE </a:t>
            </a:r>
          </a:p>
          <a:p>
            <a:r>
              <a:rPr lang="it-IT" sz="3200" b="1" dirty="0">
                <a:solidFill>
                  <a:schemeClr val="bg1"/>
                </a:solidFill>
                <a:latin typeface="+mn-lt"/>
              </a:rPr>
              <a:t>DEL FLOW MANAGER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345EE973-0D9F-E646-84E1-4971B7F987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5" y="284037"/>
            <a:ext cx="6306430" cy="647790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E88946E-DF24-278C-7BF5-9E2C02E8747F}"/>
              </a:ext>
            </a:extLst>
          </p:cNvPr>
          <p:cNvSpPr txBox="1"/>
          <p:nvPr/>
        </p:nvSpPr>
        <p:spPr>
          <a:xfrm>
            <a:off x="4029684" y="9638992"/>
            <a:ext cx="1097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Dott.ssa Salvioli Erika – </a:t>
            </a:r>
            <a:r>
              <a:rPr lang="it-IT" sz="1600" dirty="0"/>
              <a:t>Responsabile</a:t>
            </a:r>
            <a:r>
              <a:rPr lang="it-IT" sz="1400" dirty="0"/>
              <a:t> Infermieristico e tecnico Pronto Soccorsi e Medicine d’Urgenza Provinciali</a:t>
            </a:r>
          </a:p>
        </p:txBody>
      </p:sp>
    </p:spTree>
    <p:extLst>
      <p:ext uri="{BB962C8B-B14F-4D97-AF65-F5344CB8AC3E}">
        <p14:creationId xmlns:p14="http://schemas.microsoft.com/office/powerpoint/2010/main" val="142083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083809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27" name="Tabella 26">
            <a:extLst>
              <a:ext uri="{FF2B5EF4-FFF2-40B4-BE49-F238E27FC236}">
                <a16:creationId xmlns:a16="http://schemas.microsoft.com/office/drawing/2014/main" id="{2E8D7DB9-8EBB-1EC7-096F-9231B6B5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942816"/>
              </p:ext>
            </p:extLst>
          </p:nvPr>
        </p:nvGraphicFramePr>
        <p:xfrm>
          <a:off x="2881782" y="2034410"/>
          <a:ext cx="12501763" cy="3463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1206">
                  <a:extLst>
                    <a:ext uri="{9D8B030D-6E8A-4147-A177-3AD203B41FA5}">
                      <a16:colId xmlns:a16="http://schemas.microsoft.com/office/drawing/2014/main" val="350687201"/>
                    </a:ext>
                  </a:extLst>
                </a:gridCol>
                <a:gridCol w="1967266">
                  <a:extLst>
                    <a:ext uri="{9D8B030D-6E8A-4147-A177-3AD203B41FA5}">
                      <a16:colId xmlns:a16="http://schemas.microsoft.com/office/drawing/2014/main" val="4010201740"/>
                    </a:ext>
                  </a:extLst>
                </a:gridCol>
                <a:gridCol w="2108649">
                  <a:extLst>
                    <a:ext uri="{9D8B030D-6E8A-4147-A177-3AD203B41FA5}">
                      <a16:colId xmlns:a16="http://schemas.microsoft.com/office/drawing/2014/main" val="2573281463"/>
                    </a:ext>
                  </a:extLst>
                </a:gridCol>
                <a:gridCol w="1668086">
                  <a:extLst>
                    <a:ext uri="{9D8B030D-6E8A-4147-A177-3AD203B41FA5}">
                      <a16:colId xmlns:a16="http://schemas.microsoft.com/office/drawing/2014/main" val="1323043356"/>
                    </a:ext>
                  </a:extLst>
                </a:gridCol>
                <a:gridCol w="4826556">
                  <a:extLst>
                    <a:ext uri="{9D8B030D-6E8A-4147-A177-3AD203B41FA5}">
                      <a16:colId xmlns:a16="http://schemas.microsoft.com/office/drawing/2014/main" val="327867096"/>
                    </a:ext>
                  </a:extLst>
                </a:gridCol>
              </a:tblGrid>
              <a:tr h="867605"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 dirty="0">
                          <a:effectLst/>
                        </a:rPr>
                        <a:t>MESE   2023</a:t>
                      </a:r>
                      <a:endParaRPr lang="it-IT" sz="24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 dirty="0">
                          <a:effectLst/>
                        </a:rPr>
                        <a:t>DISTRETTO</a:t>
                      </a:r>
                    </a:p>
                    <a:p>
                      <a:pPr algn="ctr"/>
                      <a:r>
                        <a:rPr lang="it-IT" sz="2400" kern="100" dirty="0">
                          <a:effectLst/>
                        </a:rPr>
                        <a:t>CENTRO NORD</a:t>
                      </a:r>
                      <a:endParaRPr lang="it-IT" sz="24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 dirty="0">
                          <a:effectLst/>
                        </a:rPr>
                        <a:t>DISTRETTO              SUD EST</a:t>
                      </a:r>
                      <a:endParaRPr lang="it-IT" sz="24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 dirty="0">
                          <a:effectLst/>
                        </a:rPr>
                        <a:t>DISTRETTO</a:t>
                      </a:r>
                    </a:p>
                    <a:p>
                      <a:pPr algn="ctr"/>
                      <a:r>
                        <a:rPr lang="it-IT" sz="2400" kern="100" dirty="0">
                          <a:effectLst/>
                        </a:rPr>
                        <a:t>OVEST</a:t>
                      </a:r>
                      <a:endParaRPr lang="it-IT" sz="24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kern="100" dirty="0">
                          <a:effectLst/>
                        </a:rPr>
                        <a:t>MOTIVO DELLA SEGNALAZIONE</a:t>
                      </a:r>
                      <a:endParaRPr lang="it-IT" sz="24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19914515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r>
                        <a:rPr lang="it-IT" sz="2400" kern="100">
                          <a:effectLst/>
                        </a:rPr>
                        <a:t>OTTOBRE (dal 12/10)</a:t>
                      </a:r>
                      <a:endParaRPr lang="it-IT" sz="24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kern="100">
                          <a:effectLst/>
                        </a:rPr>
                        <a:t>6</a:t>
                      </a:r>
                      <a:endParaRPr lang="it-IT" sz="28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kern="100" dirty="0">
                          <a:effectLst/>
                        </a:rPr>
                        <a:t>4</a:t>
                      </a:r>
                      <a:endParaRPr lang="it-IT" sz="28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kern="100">
                          <a:effectLst/>
                        </a:rPr>
                        <a:t>2</a:t>
                      </a:r>
                      <a:endParaRPr lang="it-IT" sz="28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 rowSpan="4">
                  <a:txBody>
                    <a:bodyPr/>
                    <a:lstStyle/>
                    <a:p>
                      <a:pPr algn="ctr"/>
                      <a:endParaRPr lang="it-IT" sz="2400" kern="100" dirty="0">
                        <a:effectLst/>
                      </a:endParaRPr>
                    </a:p>
                    <a:p>
                      <a:pPr algn="ctr"/>
                      <a:r>
                        <a:rPr lang="it-IT" sz="2400" kern="100" dirty="0">
                          <a:effectLst/>
                        </a:rPr>
                        <a:t>Scarsa Aderenza Terapeutica</a:t>
                      </a:r>
                    </a:p>
                    <a:p>
                      <a:pPr algn="ctr"/>
                      <a:r>
                        <a:rPr lang="it-IT" sz="2400" kern="100" dirty="0">
                          <a:effectLst/>
                        </a:rPr>
                        <a:t>Fragilità clinica e sociale </a:t>
                      </a:r>
                    </a:p>
                    <a:p>
                      <a:pPr algn="ctr"/>
                      <a:r>
                        <a:rPr lang="it-IT" sz="2400" kern="100" dirty="0">
                          <a:effectLst/>
                        </a:rPr>
                        <a:t>Vive solo senza supporto famigliare </a:t>
                      </a:r>
                    </a:p>
                    <a:p>
                      <a:pPr algn="ctr"/>
                      <a:r>
                        <a:rPr lang="it-IT" sz="2400" kern="100" dirty="0">
                          <a:effectLst/>
                        </a:rPr>
                        <a:t>Educazione terapeutica</a:t>
                      </a:r>
                      <a:endParaRPr lang="it-IT" sz="24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068393640"/>
                  </a:ext>
                </a:extLst>
              </a:tr>
              <a:tr h="339617">
                <a:tc>
                  <a:txBody>
                    <a:bodyPr/>
                    <a:lstStyle/>
                    <a:p>
                      <a:r>
                        <a:rPr lang="it-IT" sz="2400" kern="100">
                          <a:effectLst/>
                        </a:rPr>
                        <a:t>NOVEMBRE</a:t>
                      </a:r>
                      <a:endParaRPr lang="it-IT" sz="24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kern="100" dirty="0">
                          <a:effectLst/>
                        </a:rPr>
                        <a:t>2</a:t>
                      </a:r>
                      <a:endParaRPr lang="it-IT" sz="28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kern="100">
                          <a:effectLst/>
                        </a:rPr>
                        <a:t>9</a:t>
                      </a:r>
                      <a:endParaRPr lang="it-IT" sz="28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kern="100" dirty="0">
                          <a:effectLst/>
                        </a:rPr>
                        <a:t>0</a:t>
                      </a:r>
                      <a:endParaRPr lang="it-IT" sz="28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284287"/>
                  </a:ext>
                </a:extLst>
              </a:tr>
              <a:tr h="537612">
                <a:tc>
                  <a:txBody>
                    <a:bodyPr/>
                    <a:lstStyle/>
                    <a:p>
                      <a:r>
                        <a:rPr lang="it-IT" sz="2400" kern="100">
                          <a:effectLst/>
                        </a:rPr>
                        <a:t>DICEMBRE (fino al 12/12)</a:t>
                      </a:r>
                      <a:endParaRPr lang="it-IT" sz="24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kern="100" dirty="0">
                          <a:effectLst/>
                        </a:rPr>
                        <a:t>1</a:t>
                      </a:r>
                      <a:endParaRPr lang="it-IT" sz="28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kern="100" dirty="0">
                          <a:effectLst/>
                          <a:latin typeface="Liberation Serif" panose="02020603050405020304" pitchFamily="18" charset="0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kern="100" dirty="0">
                          <a:effectLst/>
                        </a:rPr>
                        <a:t>0</a:t>
                      </a:r>
                      <a:endParaRPr lang="it-IT" sz="2800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368314"/>
                  </a:ext>
                </a:extLst>
              </a:tr>
              <a:tr h="339617">
                <a:tc>
                  <a:txBody>
                    <a:bodyPr/>
                    <a:lstStyle/>
                    <a:p>
                      <a:r>
                        <a:rPr lang="it-IT" sz="2400" kern="100">
                          <a:effectLst/>
                        </a:rPr>
                        <a:t>TOTALE </a:t>
                      </a:r>
                      <a:endParaRPr lang="it-IT" sz="2400" kern="10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kern="100" dirty="0">
                          <a:effectLst/>
                          <a:latin typeface="Liberation Serif" panose="02020603050405020304" pitchFamily="18" charset="0"/>
                          <a:ea typeface="NSimSun" panose="02010609030101010101" pitchFamily="49" charset="-122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kern="100" dirty="0">
                          <a:effectLst/>
                        </a:rPr>
                        <a:t>18</a:t>
                      </a:r>
                      <a:endParaRPr lang="it-IT" sz="2800" b="1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kern="100" dirty="0">
                          <a:effectLst/>
                        </a:rPr>
                        <a:t>2</a:t>
                      </a:r>
                      <a:endParaRPr lang="it-IT" sz="2800" b="1" kern="100" dirty="0">
                        <a:effectLst/>
                        <a:latin typeface="Liberation Serif" panose="02020603050405020304" pitchFamily="18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684167"/>
                  </a:ext>
                </a:extLst>
              </a:tr>
            </a:tbl>
          </a:graphicData>
        </a:graphic>
      </p:graphicFrame>
      <p:sp>
        <p:nvSpPr>
          <p:cNvPr id="29" name="Titolo 1">
            <a:extLst>
              <a:ext uri="{FF2B5EF4-FFF2-40B4-BE49-F238E27FC236}">
                <a16:creationId xmlns:a16="http://schemas.microsoft.com/office/drawing/2014/main" id="{C453EE5D-A276-AEA0-785C-3103A7876CB5}"/>
              </a:ext>
            </a:extLst>
          </p:cNvPr>
          <p:cNvSpPr txBox="1">
            <a:spLocks/>
          </p:cNvSpPr>
          <p:nvPr/>
        </p:nvSpPr>
        <p:spPr>
          <a:xfrm>
            <a:off x="4560664" y="1136307"/>
            <a:ext cx="9144000" cy="91979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+mn-lt"/>
              </a:rPr>
              <a:t>DATI dal 12.10.23 al 12.12.23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C3C9EF3-3D69-473E-2440-A0D75E7170DE}"/>
              </a:ext>
            </a:extLst>
          </p:cNvPr>
          <p:cNvSpPr txBox="1"/>
          <p:nvPr/>
        </p:nvSpPr>
        <p:spPr>
          <a:xfrm>
            <a:off x="5015168" y="6272333"/>
            <a:ext cx="105947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/>
              <a:t>TUTTE LE SEGNALAZIONI RISULTANO APPROPRIATE</a:t>
            </a:r>
          </a:p>
          <a:p>
            <a:r>
              <a:rPr lang="it-IT" sz="2800" b="1" dirty="0"/>
              <a:t>Solo un caso in cui l'utente, segnalata dal PS di Argenta, rifiuta intervento IFC riferendo di non aver bisogno. Non risultano nuovi accessi della donna al servizio d'urgenza/emergenza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B38CF112-F790-29C8-A7F0-EE1489DF5B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5" y="284037"/>
            <a:ext cx="6306430" cy="647790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6A45ABE-67F4-6192-D2FE-26A9F914C9DD}"/>
              </a:ext>
            </a:extLst>
          </p:cNvPr>
          <p:cNvSpPr txBox="1"/>
          <p:nvPr/>
        </p:nvSpPr>
        <p:spPr>
          <a:xfrm>
            <a:off x="4029684" y="9638992"/>
            <a:ext cx="1097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Dott.ssa Salvioli Erika – </a:t>
            </a:r>
            <a:r>
              <a:rPr lang="it-IT" sz="1600" dirty="0"/>
              <a:t>Responsabile</a:t>
            </a:r>
            <a:r>
              <a:rPr lang="it-IT" sz="1400" dirty="0"/>
              <a:t> Infermieristico e tecnico Pronto Soccorsi e Medicine d’Urgenza Provinciali</a:t>
            </a:r>
          </a:p>
        </p:txBody>
      </p:sp>
    </p:spTree>
    <p:extLst>
      <p:ext uri="{BB962C8B-B14F-4D97-AF65-F5344CB8AC3E}">
        <p14:creationId xmlns:p14="http://schemas.microsoft.com/office/powerpoint/2010/main" val="23784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083809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Titolo 28">
            <a:extLst>
              <a:ext uri="{FF2B5EF4-FFF2-40B4-BE49-F238E27FC236}">
                <a16:creationId xmlns:a16="http://schemas.microsoft.com/office/drawing/2014/main" id="{8275682A-F3BE-EA70-862F-1528034B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96" y="3357222"/>
            <a:ext cx="7772400" cy="1362075"/>
          </a:xfrm>
        </p:spPr>
        <p:txBody>
          <a:bodyPr>
            <a:no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+mn-lt"/>
                <a:ea typeface="Apple Symbols" panose="02000000000000000000" pitchFamily="2" charset="-79"/>
                <a:cs typeface="Apple Symbols" panose="02000000000000000000" pitchFamily="2" charset="-79"/>
              </a:rPr>
              <a:t>Agire, </a:t>
            </a:r>
            <a:r>
              <a:rPr lang="it-IT" sz="2800" dirty="0" err="1">
                <a:solidFill>
                  <a:srgbClr val="FF0000"/>
                </a:solidFill>
                <a:latin typeface="+mn-lt"/>
                <a:ea typeface="Apple Symbols" panose="02000000000000000000" pitchFamily="2" charset="-79"/>
                <a:cs typeface="Apple Symbols" panose="02000000000000000000" pitchFamily="2" charset="-79"/>
              </a:rPr>
              <a:t>promuovere,prevenire</a:t>
            </a:r>
            <a:r>
              <a:rPr lang="it-IT" sz="2800" dirty="0">
                <a:solidFill>
                  <a:srgbClr val="FF0000"/>
                </a:solidFill>
                <a:latin typeface="+mn-lt"/>
                <a:ea typeface="Apple Symbols" panose="02000000000000000000" pitchFamily="2" charset="-79"/>
                <a:cs typeface="Apple Symbols" panose="02000000000000000000" pitchFamily="2" charset="-79"/>
              </a:rPr>
              <a:t>, compartecipare… individuo, famiglia, comunità</a:t>
            </a:r>
          </a:p>
        </p:txBody>
      </p:sp>
      <p:sp>
        <p:nvSpPr>
          <p:cNvPr id="30" name="Segnaposto testo 29">
            <a:extLst>
              <a:ext uri="{FF2B5EF4-FFF2-40B4-BE49-F238E27FC236}">
                <a16:creationId xmlns:a16="http://schemas.microsoft.com/office/drawing/2014/main" id="{113FB325-5707-A97D-EA8F-980DCF503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996" y="587547"/>
            <a:ext cx="7772400" cy="1500187"/>
          </a:xfrm>
        </p:spPr>
        <p:txBody>
          <a:bodyPr>
            <a:noAutofit/>
          </a:bodyPr>
          <a:lstStyle/>
          <a:p>
            <a:r>
              <a:rPr lang="it-IT" sz="2400" dirty="0"/>
              <a:t>«Professionista in possesso di specifico master universitario di primo livello, competente nella promozione della salute, nella prevenzione e nella gestione partecipativa dei processi di salute individuali, familiari e della comunità»</a:t>
            </a: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EC43163D-9396-1CD1-2E82-5CE0DA0968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3771900"/>
            <a:ext cx="5372607" cy="3023544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3C66CFD-02FC-3364-4274-27276C744B12}"/>
              </a:ext>
            </a:extLst>
          </p:cNvPr>
          <p:cNvSpPr txBox="1"/>
          <p:nvPr/>
        </p:nvSpPr>
        <p:spPr>
          <a:xfrm>
            <a:off x="15163800" y="5143500"/>
            <a:ext cx="1518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Cure</a:t>
            </a:r>
          </a:p>
          <a:p>
            <a:pPr algn="ctr"/>
            <a:r>
              <a:rPr lang="it-IT" dirty="0"/>
              <a:t> inappropriate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7E78B5A-D7D9-A5BD-3DFF-16F96322BDBC}"/>
              </a:ext>
            </a:extLst>
          </p:cNvPr>
          <p:cNvSpPr txBox="1"/>
          <p:nvPr/>
        </p:nvSpPr>
        <p:spPr>
          <a:xfrm>
            <a:off x="7620000" y="5143500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Precoce </a:t>
            </a:r>
          </a:p>
          <a:p>
            <a:pPr algn="ctr"/>
            <a:r>
              <a:rPr lang="it-IT" dirty="0"/>
              <a:t>istituzionalizzazione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61E996A-473A-3C02-9BAA-DB992133B04F}"/>
              </a:ext>
            </a:extLst>
          </p:cNvPr>
          <p:cNvSpPr txBox="1"/>
          <p:nvPr/>
        </p:nvSpPr>
        <p:spPr>
          <a:xfrm>
            <a:off x="9982200" y="7048500"/>
            <a:ext cx="4679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Nuova frontiera di cura: Qualità della vita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CURE</a:t>
            </a:r>
            <a:r>
              <a:rPr lang="it-IT" sz="2400" b="1" dirty="0">
                <a:solidFill>
                  <a:srgbClr val="FF0000"/>
                </a:solidFill>
                <a:sym typeface="Wingdings" pitchFamily="2" charset="2"/>
              </a:rPr>
              <a:t>CARE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0" name="Per 39">
            <a:extLst>
              <a:ext uri="{FF2B5EF4-FFF2-40B4-BE49-F238E27FC236}">
                <a16:creationId xmlns:a16="http://schemas.microsoft.com/office/drawing/2014/main" id="{45D6D1EB-28EB-9557-1A98-23A2F63B4B72}"/>
              </a:ext>
            </a:extLst>
          </p:cNvPr>
          <p:cNvSpPr/>
          <p:nvPr/>
        </p:nvSpPr>
        <p:spPr>
          <a:xfrm>
            <a:off x="8153400" y="491490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1" name="Per 40">
            <a:extLst>
              <a:ext uri="{FF2B5EF4-FFF2-40B4-BE49-F238E27FC236}">
                <a16:creationId xmlns:a16="http://schemas.microsoft.com/office/drawing/2014/main" id="{50A11E55-7642-1590-573C-EBFC06E00EF0}"/>
              </a:ext>
            </a:extLst>
          </p:cNvPr>
          <p:cNvSpPr/>
          <p:nvPr/>
        </p:nvSpPr>
        <p:spPr>
          <a:xfrm>
            <a:off x="15544800" y="491490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B358EBE1-A8F4-642B-AB25-9212FE30A8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211" y="956259"/>
            <a:ext cx="3581400" cy="252749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D3DE8452-F4DF-DEEA-ECC7-9D786AFD51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493" y="138781"/>
            <a:ext cx="6306430" cy="647790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42F775E-5341-BDD8-7ED2-2F4156ECBE48}"/>
              </a:ext>
            </a:extLst>
          </p:cNvPr>
          <p:cNvSpPr txBox="1"/>
          <p:nvPr/>
        </p:nvSpPr>
        <p:spPr>
          <a:xfrm>
            <a:off x="4029684" y="9638992"/>
            <a:ext cx="1097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Dott.ssa Salvioli Erika – </a:t>
            </a:r>
            <a:r>
              <a:rPr lang="it-IT" sz="1600" dirty="0"/>
              <a:t>Responsabile</a:t>
            </a:r>
            <a:r>
              <a:rPr lang="it-IT" sz="1400" dirty="0"/>
              <a:t> Infermieristico e tecnico Pronto Soccorsi e Medicine d’Urgenza Provinciali</a:t>
            </a:r>
          </a:p>
        </p:txBody>
      </p:sp>
    </p:spTree>
    <p:extLst>
      <p:ext uri="{BB962C8B-B14F-4D97-AF65-F5344CB8AC3E}">
        <p14:creationId xmlns:p14="http://schemas.microsoft.com/office/powerpoint/2010/main" val="5210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uild="p"/>
      <p:bldP spid="37" grpId="0"/>
      <p:bldP spid="38" grpId="0"/>
      <p:bldP spid="39" grpId="0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083809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6D85C125-30FD-A5D2-BA8F-0BEC09801D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9" y="1654650"/>
            <a:ext cx="5942226" cy="5046604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BDE93644-C49C-737C-777D-045B33316F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69" y="723900"/>
            <a:ext cx="6507626" cy="9075574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E818D19B-C1BB-BBB9-BC10-C121C6ED95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032" y="746169"/>
            <a:ext cx="6520011" cy="4873012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C2FB22FA-51C0-4EFB-69FB-1F598E9C33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052" y="5564133"/>
            <a:ext cx="6520011" cy="4549049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5B1B0231-9185-AD89-40C3-22C6C03F74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7" y="203616"/>
            <a:ext cx="6306430" cy="647790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307B674-DD36-1838-EA9F-763114AD1D8F}"/>
              </a:ext>
            </a:extLst>
          </p:cNvPr>
          <p:cNvSpPr txBox="1"/>
          <p:nvPr/>
        </p:nvSpPr>
        <p:spPr>
          <a:xfrm>
            <a:off x="4029684" y="9638992"/>
            <a:ext cx="1097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Dott.ssa Salvioli Erika – </a:t>
            </a:r>
            <a:r>
              <a:rPr lang="it-IT" sz="1600" dirty="0"/>
              <a:t>Responsabile</a:t>
            </a:r>
            <a:r>
              <a:rPr lang="it-IT" sz="1400" dirty="0"/>
              <a:t> Infermieristico e tecnico Pronto Soccorsi e Medicine d’Urgenza Provinciali</a:t>
            </a:r>
          </a:p>
        </p:txBody>
      </p:sp>
    </p:spTree>
    <p:extLst>
      <p:ext uri="{BB962C8B-B14F-4D97-AF65-F5344CB8AC3E}">
        <p14:creationId xmlns:p14="http://schemas.microsoft.com/office/powerpoint/2010/main" val="316169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525" y="59136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3809" y="59422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083809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3321750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21750" y="70355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4405559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3794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3217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22B51046-00AD-B7DB-F159-03EFDE04AA6F}"/>
              </a:ext>
            </a:extLst>
          </p:cNvPr>
          <p:cNvSpPr txBox="1">
            <a:spLocks/>
          </p:cNvSpPr>
          <p:nvPr/>
        </p:nvSpPr>
        <p:spPr>
          <a:xfrm>
            <a:off x="2135103" y="2576894"/>
            <a:ext cx="7009039" cy="25437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bg1"/>
                </a:solidFill>
                <a:latin typeface="+mn-lt"/>
              </a:rPr>
              <a:t>Sperimentazione dal 13.10.2023</a:t>
            </a:r>
          </a:p>
          <a:p>
            <a:endParaRPr lang="it-IT" sz="3200" b="1" dirty="0">
              <a:solidFill>
                <a:schemeClr val="bg1"/>
              </a:solidFill>
              <a:latin typeface="+mn-lt"/>
            </a:endParaRPr>
          </a:p>
          <a:p>
            <a:r>
              <a:rPr lang="it-IT" sz="3200" b="1" dirty="0">
                <a:solidFill>
                  <a:schemeClr val="bg1"/>
                </a:solidFill>
                <a:latin typeface="+mn-lt"/>
              </a:rPr>
              <a:t>PUBBLICAZIONE PROCEDURA INTERAZIENDALE 30.01.2024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050AE4DA-47EA-1564-3B99-0B32E95B8F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379" y="85112"/>
            <a:ext cx="6306430" cy="9393828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D78D906C-870D-A3BC-7D79-C791DE1115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5" y="284037"/>
            <a:ext cx="6306430" cy="647790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1741C03-6087-999D-8065-8E3402C578EF}"/>
              </a:ext>
            </a:extLst>
          </p:cNvPr>
          <p:cNvSpPr txBox="1"/>
          <p:nvPr/>
        </p:nvSpPr>
        <p:spPr>
          <a:xfrm>
            <a:off x="4029684" y="9638992"/>
            <a:ext cx="1097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Dott.ssa Salvioli Erika – </a:t>
            </a:r>
            <a:r>
              <a:rPr lang="it-IT" sz="1600" dirty="0"/>
              <a:t>Responsabile</a:t>
            </a:r>
            <a:r>
              <a:rPr lang="it-IT" sz="1400" dirty="0"/>
              <a:t> Infermieristico e tecnico Pronto Soccorsi e Medicine d’Urgenza Provinciali</a:t>
            </a:r>
          </a:p>
        </p:txBody>
      </p:sp>
    </p:spTree>
    <p:extLst>
      <p:ext uri="{BB962C8B-B14F-4D97-AF65-F5344CB8AC3E}">
        <p14:creationId xmlns:p14="http://schemas.microsoft.com/office/powerpoint/2010/main" val="3784061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852</Words>
  <Application>Microsoft Office PowerPoint</Application>
  <PresentationFormat>Personalizzato</PresentationFormat>
  <Paragraphs>106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NSimSun</vt:lpstr>
      <vt:lpstr>Liberation Serif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Agire, promuovere,prevenire, compartecipare… individuo, famiglia, comunità</vt:lpstr>
      <vt:lpstr>Presentazione standard di PowerPoint</vt:lpstr>
      <vt:lpstr>Presentazione standard di PowerPoint</vt:lpstr>
      <vt:lpstr>LA PRESA IN CARICO DA PARTE DELL’IFEC</vt:lpstr>
      <vt:lpstr>caso</vt:lpstr>
      <vt:lpstr>RISULTATI ATTESI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19 DICEMBRE</dc:title>
  <dc:creator>Federica</dc:creator>
  <cp:lastModifiedBy>Salvioli Erika</cp:lastModifiedBy>
  <cp:revision>15</cp:revision>
  <dcterms:created xsi:type="dcterms:W3CDTF">2006-08-16T00:00:00Z</dcterms:created>
  <dcterms:modified xsi:type="dcterms:W3CDTF">2024-05-25T19:52:12Z</dcterms:modified>
  <dc:identifier>DAF2IiUx_5M</dc:identifier>
</cp:coreProperties>
</file>