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87"/>
  </p:notesMasterIdLst>
  <p:handoutMasterIdLst>
    <p:handoutMasterId r:id="rId188"/>
  </p:handoutMasterIdLst>
  <p:sldIdLst>
    <p:sldId id="1168" r:id="rId2"/>
    <p:sldId id="1213" r:id="rId3"/>
    <p:sldId id="1216" r:id="rId4"/>
    <p:sldId id="637" r:id="rId5"/>
    <p:sldId id="640" r:id="rId6"/>
    <p:sldId id="638" r:id="rId7"/>
    <p:sldId id="1139" r:id="rId8"/>
    <p:sldId id="1140" r:id="rId9"/>
    <p:sldId id="596" r:id="rId10"/>
    <p:sldId id="580" r:id="rId11"/>
    <p:sldId id="1170" r:id="rId12"/>
    <p:sldId id="581" r:id="rId13"/>
    <p:sldId id="582" r:id="rId14"/>
    <p:sldId id="1171" r:id="rId15"/>
    <p:sldId id="583" r:id="rId16"/>
    <p:sldId id="584" r:id="rId17"/>
    <p:sldId id="585" r:id="rId18"/>
    <p:sldId id="1173" r:id="rId19"/>
    <p:sldId id="586" r:id="rId20"/>
    <p:sldId id="587" r:id="rId21"/>
    <p:sldId id="588" r:id="rId22"/>
    <p:sldId id="589" r:id="rId23"/>
    <p:sldId id="590" r:id="rId24"/>
    <p:sldId id="591" r:id="rId25"/>
    <p:sldId id="1174" r:id="rId26"/>
    <p:sldId id="592" r:id="rId27"/>
    <p:sldId id="593" r:id="rId28"/>
    <p:sldId id="594" r:id="rId29"/>
    <p:sldId id="595" r:id="rId30"/>
    <p:sldId id="1222" r:id="rId31"/>
    <p:sldId id="1224" r:id="rId32"/>
    <p:sldId id="1225" r:id="rId33"/>
    <p:sldId id="1226" r:id="rId34"/>
    <p:sldId id="1223" r:id="rId35"/>
    <p:sldId id="1268" r:id="rId36"/>
    <p:sldId id="1307" r:id="rId37"/>
    <p:sldId id="1227" r:id="rId38"/>
    <p:sldId id="1266" r:id="rId39"/>
    <p:sldId id="1267" r:id="rId40"/>
    <p:sldId id="1269" r:id="rId41"/>
    <p:sldId id="1270" r:id="rId42"/>
    <p:sldId id="1271" r:id="rId43"/>
    <p:sldId id="1272" r:id="rId44"/>
    <p:sldId id="1273" r:id="rId45"/>
    <p:sldId id="997" r:id="rId46"/>
    <p:sldId id="998" r:id="rId47"/>
    <p:sldId id="1231" r:id="rId48"/>
    <p:sldId id="1232" r:id="rId49"/>
    <p:sldId id="1233" r:id="rId50"/>
    <p:sldId id="1234" r:id="rId51"/>
    <p:sldId id="1235" r:id="rId52"/>
    <p:sldId id="1236" r:id="rId53"/>
    <p:sldId id="1237" r:id="rId54"/>
    <p:sldId id="1238" r:id="rId55"/>
    <p:sldId id="1239" r:id="rId56"/>
    <p:sldId id="1240" r:id="rId57"/>
    <p:sldId id="1241" r:id="rId58"/>
    <p:sldId id="1242" r:id="rId59"/>
    <p:sldId id="1243" r:id="rId60"/>
    <p:sldId id="1244" r:id="rId61"/>
    <p:sldId id="1246" r:id="rId62"/>
    <p:sldId id="1247" r:id="rId63"/>
    <p:sldId id="1248" r:id="rId64"/>
    <p:sldId id="1249" r:id="rId65"/>
    <p:sldId id="1250" r:id="rId66"/>
    <p:sldId id="1251" r:id="rId67"/>
    <p:sldId id="1252" r:id="rId68"/>
    <p:sldId id="1253" r:id="rId69"/>
    <p:sldId id="1254" r:id="rId70"/>
    <p:sldId id="1255" r:id="rId71"/>
    <p:sldId id="1256" r:id="rId72"/>
    <p:sldId id="1257" r:id="rId73"/>
    <p:sldId id="1258" r:id="rId74"/>
    <p:sldId id="1259" r:id="rId75"/>
    <p:sldId id="1260" r:id="rId76"/>
    <p:sldId id="1261" r:id="rId77"/>
    <p:sldId id="1262" r:id="rId78"/>
    <p:sldId id="1274" r:id="rId79"/>
    <p:sldId id="1275" r:id="rId80"/>
    <p:sldId id="1276" r:id="rId81"/>
    <p:sldId id="1277" r:id="rId82"/>
    <p:sldId id="1278" r:id="rId83"/>
    <p:sldId id="1279" r:id="rId84"/>
    <p:sldId id="1280" r:id="rId85"/>
    <p:sldId id="1281" r:id="rId86"/>
    <p:sldId id="1282" r:id="rId87"/>
    <p:sldId id="1283" r:id="rId88"/>
    <p:sldId id="1284" r:id="rId89"/>
    <p:sldId id="1285" r:id="rId90"/>
    <p:sldId id="1286" r:id="rId91"/>
    <p:sldId id="1287" r:id="rId92"/>
    <p:sldId id="1288" r:id="rId93"/>
    <p:sldId id="1289" r:id="rId94"/>
    <p:sldId id="1290" r:id="rId95"/>
    <p:sldId id="1291" r:id="rId96"/>
    <p:sldId id="1263" r:id="rId97"/>
    <p:sldId id="1264" r:id="rId98"/>
    <p:sldId id="1172" r:id="rId99"/>
    <p:sldId id="1039" r:id="rId100"/>
    <p:sldId id="950" r:id="rId101"/>
    <p:sldId id="951" r:id="rId102"/>
    <p:sldId id="1180" r:id="rId103"/>
    <p:sldId id="1158" r:id="rId104"/>
    <p:sldId id="1159" r:id="rId105"/>
    <p:sldId id="1160" r:id="rId106"/>
    <p:sldId id="946" r:id="rId107"/>
    <p:sldId id="1161" r:id="rId108"/>
    <p:sldId id="952" r:id="rId109"/>
    <p:sldId id="1157" r:id="rId110"/>
    <p:sldId id="1156" r:id="rId111"/>
    <p:sldId id="1183" r:id="rId112"/>
    <p:sldId id="1184" r:id="rId113"/>
    <p:sldId id="1185" r:id="rId114"/>
    <p:sldId id="1186" r:id="rId115"/>
    <p:sldId id="1187" r:id="rId116"/>
    <p:sldId id="1188" r:id="rId117"/>
    <p:sldId id="1153" r:id="rId118"/>
    <p:sldId id="863" r:id="rId119"/>
    <p:sldId id="882" r:id="rId120"/>
    <p:sldId id="885" r:id="rId121"/>
    <p:sldId id="886" r:id="rId122"/>
    <p:sldId id="881" r:id="rId123"/>
    <p:sldId id="877" r:id="rId124"/>
    <p:sldId id="884" r:id="rId125"/>
    <p:sldId id="888" r:id="rId126"/>
    <p:sldId id="879" r:id="rId127"/>
    <p:sldId id="1162" r:id="rId128"/>
    <p:sldId id="887" r:id="rId129"/>
    <p:sldId id="1189" r:id="rId130"/>
    <p:sldId id="1190" r:id="rId131"/>
    <p:sldId id="1191" r:id="rId132"/>
    <p:sldId id="1192" r:id="rId133"/>
    <p:sldId id="1193" r:id="rId134"/>
    <p:sldId id="1194" r:id="rId135"/>
    <p:sldId id="880" r:id="rId136"/>
    <p:sldId id="947" r:id="rId137"/>
    <p:sldId id="1265" r:id="rId138"/>
    <p:sldId id="1181" r:id="rId139"/>
    <p:sldId id="1057" r:id="rId140"/>
    <p:sldId id="1058" r:id="rId141"/>
    <p:sldId id="1060" r:id="rId142"/>
    <p:sldId id="1182" r:id="rId143"/>
    <p:sldId id="948" r:id="rId144"/>
    <p:sldId id="1063" r:id="rId145"/>
    <p:sldId id="1067" r:id="rId146"/>
    <p:sldId id="949" r:id="rId147"/>
    <p:sldId id="1163" r:id="rId148"/>
    <p:sldId id="856" r:id="rId149"/>
    <p:sldId id="857" r:id="rId150"/>
    <p:sldId id="918" r:id="rId151"/>
    <p:sldId id="1164" r:id="rId152"/>
    <p:sldId id="1165" r:id="rId153"/>
    <p:sldId id="1166" r:id="rId154"/>
    <p:sldId id="1167" r:id="rId155"/>
    <p:sldId id="1040" r:id="rId156"/>
    <p:sldId id="1041" r:id="rId157"/>
    <p:sldId id="1042" r:id="rId158"/>
    <p:sldId id="1043" r:id="rId159"/>
    <p:sldId id="1044" r:id="rId160"/>
    <p:sldId id="1045" r:id="rId161"/>
    <p:sldId id="1195" r:id="rId162"/>
    <p:sldId id="1196" r:id="rId163"/>
    <p:sldId id="1197" r:id="rId164"/>
    <p:sldId id="1199" r:id="rId165"/>
    <p:sldId id="1200" r:id="rId166"/>
    <p:sldId id="1203" r:id="rId167"/>
    <p:sldId id="1204" r:id="rId168"/>
    <p:sldId id="1300" r:id="rId169"/>
    <p:sldId id="1301" r:id="rId170"/>
    <p:sldId id="1302" r:id="rId171"/>
    <p:sldId id="1303" r:id="rId172"/>
    <p:sldId id="1304" r:id="rId173"/>
    <p:sldId id="1305" r:id="rId174"/>
    <p:sldId id="1201" r:id="rId175"/>
    <p:sldId id="1202" r:id="rId176"/>
    <p:sldId id="1206" r:id="rId177"/>
    <p:sldId id="1292" r:id="rId178"/>
    <p:sldId id="1293" r:id="rId179"/>
    <p:sldId id="1294" r:id="rId180"/>
    <p:sldId id="1295" r:id="rId181"/>
    <p:sldId id="1296" r:id="rId182"/>
    <p:sldId id="1297" r:id="rId183"/>
    <p:sldId id="1298" r:id="rId184"/>
    <p:sldId id="1299" r:id="rId185"/>
    <p:sldId id="1306" r:id="rId186"/>
  </p:sldIdLst>
  <p:sldSz cx="9144000" cy="6858000" type="screen4x3"/>
  <p:notesSz cx="6858000" cy="9144000"/>
  <p:defaultTextStyle>
    <a:defPPr>
      <a:defRPr lang="it-IT"/>
    </a:defPPr>
    <a:lvl1pPr algn="l" rtl="0" eaLnBrk="0" fontAlgn="base" hangingPunct="0">
      <a:spcBef>
        <a:spcPct val="0"/>
      </a:spcBef>
      <a:spcAft>
        <a:spcPct val="0"/>
      </a:spcAft>
      <a:defRPr kern="1200">
        <a:solidFill>
          <a:srgbClr val="33CC33"/>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rgbClr val="33CC33"/>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rgbClr val="33CC33"/>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rgbClr val="33CC33"/>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rgbClr val="33CC33"/>
        </a:solidFill>
        <a:latin typeface="Garamond" panose="02020404030301010803" pitchFamily="18" charset="0"/>
        <a:ea typeface="+mn-ea"/>
        <a:cs typeface="+mn-cs"/>
      </a:defRPr>
    </a:lvl5pPr>
    <a:lvl6pPr marL="2286000" algn="l" defTabSz="914400" rtl="0" eaLnBrk="1" latinLnBrk="0" hangingPunct="1">
      <a:defRPr kern="1200">
        <a:solidFill>
          <a:srgbClr val="33CC33"/>
        </a:solidFill>
        <a:latin typeface="Garamond" panose="02020404030301010803" pitchFamily="18" charset="0"/>
        <a:ea typeface="+mn-ea"/>
        <a:cs typeface="+mn-cs"/>
      </a:defRPr>
    </a:lvl6pPr>
    <a:lvl7pPr marL="2743200" algn="l" defTabSz="914400" rtl="0" eaLnBrk="1" latinLnBrk="0" hangingPunct="1">
      <a:defRPr kern="1200">
        <a:solidFill>
          <a:srgbClr val="33CC33"/>
        </a:solidFill>
        <a:latin typeface="Garamond" panose="02020404030301010803" pitchFamily="18" charset="0"/>
        <a:ea typeface="+mn-ea"/>
        <a:cs typeface="+mn-cs"/>
      </a:defRPr>
    </a:lvl7pPr>
    <a:lvl8pPr marL="3200400" algn="l" defTabSz="914400" rtl="0" eaLnBrk="1" latinLnBrk="0" hangingPunct="1">
      <a:defRPr kern="1200">
        <a:solidFill>
          <a:srgbClr val="33CC33"/>
        </a:solidFill>
        <a:latin typeface="Garamond" panose="02020404030301010803" pitchFamily="18" charset="0"/>
        <a:ea typeface="+mn-ea"/>
        <a:cs typeface="+mn-cs"/>
      </a:defRPr>
    </a:lvl8pPr>
    <a:lvl9pPr marL="3657600" algn="l" defTabSz="914400" rtl="0" eaLnBrk="1" latinLnBrk="0" hangingPunct="1">
      <a:defRPr kern="1200">
        <a:solidFill>
          <a:srgbClr val="33CC33"/>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66"/>
    <a:srgbClr val="33CC33"/>
    <a:srgbClr val="041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18" autoAdjust="0"/>
  </p:normalViewPr>
  <p:slideViewPr>
    <p:cSldViewPr>
      <p:cViewPr varScale="1">
        <p:scale>
          <a:sx n="67" d="100"/>
          <a:sy n="67" d="100"/>
        </p:scale>
        <p:origin x="14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54A36C4-4068-4024-833D-5DC4FABDD65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it-IT"/>
          </a:p>
        </p:txBody>
      </p:sp>
      <p:sp>
        <p:nvSpPr>
          <p:cNvPr id="35843" name="Rectangle 3">
            <a:extLst>
              <a:ext uri="{FF2B5EF4-FFF2-40B4-BE49-F238E27FC236}">
                <a16:creationId xmlns:a16="http://schemas.microsoft.com/office/drawing/2014/main" id="{A3BEDBBE-1A03-4DC6-970B-0783F750A2A9}"/>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it-IT"/>
          </a:p>
        </p:txBody>
      </p:sp>
      <p:sp>
        <p:nvSpPr>
          <p:cNvPr id="35844" name="Rectangle 4">
            <a:extLst>
              <a:ext uri="{FF2B5EF4-FFF2-40B4-BE49-F238E27FC236}">
                <a16:creationId xmlns:a16="http://schemas.microsoft.com/office/drawing/2014/main" id="{C471002E-575E-414D-91D4-1A4342A4DB8D}"/>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r>
              <a:rPr lang="it-IT"/>
              <a:t>avv. Giannantonio Barbieri</a:t>
            </a:r>
          </a:p>
        </p:txBody>
      </p:sp>
      <p:sp>
        <p:nvSpPr>
          <p:cNvPr id="35845" name="Rectangle 5">
            <a:extLst>
              <a:ext uri="{FF2B5EF4-FFF2-40B4-BE49-F238E27FC236}">
                <a16:creationId xmlns:a16="http://schemas.microsoft.com/office/drawing/2014/main" id="{4B4DC59F-2933-4C7B-B85F-036DB9F8736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pPr>
              <a:defRPr/>
            </a:pPr>
            <a:fld id="{05B4A9E7-B08C-48E3-8ED6-EA488521AEA1}" type="slidenum">
              <a:rPr lang="it-IT" altLang="it-IT"/>
              <a:pPr>
                <a:defRPr/>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32574F0-6AD5-422C-92A1-CCD7787E4B1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it-IT"/>
          </a:p>
        </p:txBody>
      </p:sp>
      <p:sp>
        <p:nvSpPr>
          <p:cNvPr id="33795" name="Rectangle 3">
            <a:extLst>
              <a:ext uri="{FF2B5EF4-FFF2-40B4-BE49-F238E27FC236}">
                <a16:creationId xmlns:a16="http://schemas.microsoft.com/office/drawing/2014/main" id="{DAF1EB02-DC77-42FD-83DD-C7013C47343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it-IT"/>
          </a:p>
        </p:txBody>
      </p:sp>
      <p:sp>
        <p:nvSpPr>
          <p:cNvPr id="3076" name="Rectangle 4">
            <a:extLst>
              <a:ext uri="{FF2B5EF4-FFF2-40B4-BE49-F238E27FC236}">
                <a16:creationId xmlns:a16="http://schemas.microsoft.com/office/drawing/2014/main" id="{555EB3AF-8AB4-43AD-A25F-E4B689B2F31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a:extLst>
              <a:ext uri="{FF2B5EF4-FFF2-40B4-BE49-F238E27FC236}">
                <a16:creationId xmlns:a16="http://schemas.microsoft.com/office/drawing/2014/main" id="{21675DC0-EEDC-4B02-97B0-234C2534AF7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3798" name="Rectangle 6">
            <a:extLst>
              <a:ext uri="{FF2B5EF4-FFF2-40B4-BE49-F238E27FC236}">
                <a16:creationId xmlns:a16="http://schemas.microsoft.com/office/drawing/2014/main" id="{247DB850-B0CD-40E1-8C28-CEAA4709A2B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r>
              <a:rPr lang="it-IT"/>
              <a:t>avv. Giannantonio Barbieri</a:t>
            </a:r>
          </a:p>
        </p:txBody>
      </p:sp>
      <p:sp>
        <p:nvSpPr>
          <p:cNvPr id="33799" name="Rectangle 7">
            <a:extLst>
              <a:ext uri="{FF2B5EF4-FFF2-40B4-BE49-F238E27FC236}">
                <a16:creationId xmlns:a16="http://schemas.microsoft.com/office/drawing/2014/main" id="{A018EDE8-A40A-4C53-B71C-72CDB167C3C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pPr>
              <a:defRPr/>
            </a:pPr>
            <a:fld id="{48204875-3FF7-4171-9066-EFB4CBCBBDD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55AA53-2C99-40B9-ACC1-B14662F0C532}"/>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35E0F277-D29B-4F74-9BB8-7EAB4094F43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CB991F02-081D-44E6-9298-43544FE4A9B4}"/>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it-IT"/>
              </a:p>
            </p:txBody>
          </p:sp>
          <p:sp>
            <p:nvSpPr>
              <p:cNvPr id="9" name="Freeform 5">
                <a:extLst>
                  <a:ext uri="{FF2B5EF4-FFF2-40B4-BE49-F238E27FC236}">
                    <a16:creationId xmlns:a16="http://schemas.microsoft.com/office/drawing/2014/main" id="{658DAE4F-6F67-4A3F-A6A4-ADE7FB0D6ADC}"/>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it-IT"/>
              </a:p>
            </p:txBody>
          </p:sp>
          <p:sp>
            <p:nvSpPr>
              <p:cNvPr id="10" name="Freeform 6">
                <a:extLst>
                  <a:ext uri="{FF2B5EF4-FFF2-40B4-BE49-F238E27FC236}">
                    <a16:creationId xmlns:a16="http://schemas.microsoft.com/office/drawing/2014/main" id="{5A11829E-38E4-4B41-BEAC-285E3E5DA72A}"/>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it-IT"/>
              </a:p>
            </p:txBody>
          </p:sp>
          <p:sp>
            <p:nvSpPr>
              <p:cNvPr id="11" name="Freeform 7">
                <a:extLst>
                  <a:ext uri="{FF2B5EF4-FFF2-40B4-BE49-F238E27FC236}">
                    <a16:creationId xmlns:a16="http://schemas.microsoft.com/office/drawing/2014/main" id="{CA38DAAC-FA70-4304-B7FF-86B848C1112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8">
                <a:extLst>
                  <a:ext uri="{FF2B5EF4-FFF2-40B4-BE49-F238E27FC236}">
                    <a16:creationId xmlns:a16="http://schemas.microsoft.com/office/drawing/2014/main" id="{91EF7F5F-4032-4D61-8A4D-3095AAB8C98C}"/>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it-IT"/>
              </a:p>
            </p:txBody>
          </p:sp>
        </p:grpSp>
        <p:sp>
          <p:nvSpPr>
            <p:cNvPr id="6" name="Freeform 9">
              <a:extLst>
                <a:ext uri="{FF2B5EF4-FFF2-40B4-BE49-F238E27FC236}">
                  <a16:creationId xmlns:a16="http://schemas.microsoft.com/office/drawing/2014/main" id="{BBE06FC9-1276-492A-B7D5-C5607E76C56D}"/>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it-IT"/>
            </a:p>
          </p:txBody>
        </p:sp>
        <p:sp>
          <p:nvSpPr>
            <p:cNvPr id="7" name="Freeform 10">
              <a:extLst>
                <a:ext uri="{FF2B5EF4-FFF2-40B4-BE49-F238E27FC236}">
                  <a16:creationId xmlns:a16="http://schemas.microsoft.com/office/drawing/2014/main" id="{C5C8575A-C830-4354-AF08-889CCDF89EB0}"/>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53611" name="Rectangle 11"/>
          <p:cNvSpPr>
            <a:spLocks noGrp="1" noChangeArrowheads="1"/>
          </p:cNvSpPr>
          <p:nvPr>
            <p:ph type="ctrTitle" sz="quarter"/>
          </p:nvPr>
        </p:nvSpPr>
        <p:spPr>
          <a:xfrm>
            <a:off x="685800" y="1736725"/>
            <a:ext cx="7772400" cy="1920875"/>
          </a:xfrm>
        </p:spPr>
        <p:txBody>
          <a:bodyPr/>
          <a:lstStyle>
            <a:lvl1pPr>
              <a:defRPr sz="6000"/>
            </a:lvl1pPr>
          </a:lstStyle>
          <a:p>
            <a:r>
              <a:rPr lang="it-IT"/>
              <a:t>Fare clic per modificare lo stile del titolo</a:t>
            </a:r>
          </a:p>
        </p:txBody>
      </p:sp>
      <p:sp>
        <p:nvSpPr>
          <p:cNvPr id="1536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3" name="Rectangle 13">
            <a:extLst>
              <a:ext uri="{FF2B5EF4-FFF2-40B4-BE49-F238E27FC236}">
                <a16:creationId xmlns:a16="http://schemas.microsoft.com/office/drawing/2014/main" id="{9347C905-B43C-41C9-8B1E-49EE925678AC}"/>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it-IT"/>
          </a:p>
        </p:txBody>
      </p:sp>
      <p:sp>
        <p:nvSpPr>
          <p:cNvPr id="14" name="Rectangle 14">
            <a:extLst>
              <a:ext uri="{FF2B5EF4-FFF2-40B4-BE49-F238E27FC236}">
                <a16:creationId xmlns:a16="http://schemas.microsoft.com/office/drawing/2014/main" id="{A3E14C47-64A9-4E3C-9A34-4F17629ADF1C}"/>
              </a:ext>
            </a:extLst>
          </p:cNvPr>
          <p:cNvSpPr>
            <a:spLocks noGrp="1" noChangeArrowheads="1"/>
          </p:cNvSpPr>
          <p:nvPr>
            <p:ph type="ftr" sz="quarter" idx="11"/>
          </p:nvPr>
        </p:nvSpPr>
        <p:spPr>
          <a:xfrm>
            <a:off x="3124200" y="6251575"/>
            <a:ext cx="2895600" cy="476250"/>
          </a:xfrm>
        </p:spPr>
        <p:txBody>
          <a:bodyPr/>
          <a:lstStyle>
            <a:lvl1pPr>
              <a:defRPr/>
            </a:lvl1pPr>
          </a:lstStyle>
          <a:p>
            <a:pPr>
              <a:defRPr/>
            </a:pPr>
            <a:r>
              <a:rPr lang="it-IT"/>
              <a:t>avv. Giannantonio Barbieri</a:t>
            </a:r>
          </a:p>
        </p:txBody>
      </p:sp>
      <p:sp>
        <p:nvSpPr>
          <p:cNvPr id="15" name="Rectangle 15">
            <a:extLst>
              <a:ext uri="{FF2B5EF4-FFF2-40B4-BE49-F238E27FC236}">
                <a16:creationId xmlns:a16="http://schemas.microsoft.com/office/drawing/2014/main" id="{9E639A9A-984D-4EB0-975E-3FA9E9AEC68F}"/>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AE0B0204-F1AA-42B8-BB0F-737837A595BE}" type="slidenum">
              <a:rPr lang="it-IT" altLang="it-IT"/>
              <a:pPr>
                <a:defRPr/>
              </a:pPr>
              <a:t>‹N›</a:t>
            </a:fld>
            <a:endParaRPr lang="it-IT" altLang="it-IT"/>
          </a:p>
        </p:txBody>
      </p:sp>
    </p:spTree>
    <p:extLst>
      <p:ext uri="{BB962C8B-B14F-4D97-AF65-F5344CB8AC3E}">
        <p14:creationId xmlns:p14="http://schemas.microsoft.com/office/powerpoint/2010/main" val="890274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B7059A05-BC2E-4745-B6EF-A80359959E9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B5DD4E1D-55E1-46FD-BA25-3EC9F8C65CA6}"/>
              </a:ext>
            </a:extLst>
          </p:cNvPr>
          <p:cNvSpPr>
            <a:spLocks noGrp="1" noChangeArrowheads="1"/>
          </p:cNvSpPr>
          <p:nvPr>
            <p:ph type="sldNum" sz="quarter" idx="11"/>
          </p:nvPr>
        </p:nvSpPr>
        <p:spPr>
          <a:ln/>
        </p:spPr>
        <p:txBody>
          <a:bodyPr/>
          <a:lstStyle>
            <a:lvl1pPr>
              <a:defRPr/>
            </a:lvl1pPr>
          </a:lstStyle>
          <a:p>
            <a:pPr>
              <a:defRPr/>
            </a:pPr>
            <a:fld id="{EEEAED1F-39FB-4B99-821F-D0576B443B2E}" type="slidenum">
              <a:rPr lang="it-IT" altLang="it-IT"/>
              <a:pPr>
                <a:defRPr/>
              </a:pPr>
              <a:t>‹N›</a:t>
            </a:fld>
            <a:endParaRPr lang="it-IT" altLang="it-IT"/>
          </a:p>
        </p:txBody>
      </p:sp>
      <p:sp>
        <p:nvSpPr>
          <p:cNvPr id="6" name="Rectangle 14">
            <a:extLst>
              <a:ext uri="{FF2B5EF4-FFF2-40B4-BE49-F238E27FC236}">
                <a16:creationId xmlns:a16="http://schemas.microsoft.com/office/drawing/2014/main" id="{D7675CAB-B0A4-4BF6-80FD-20539442292C}"/>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305831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11EA2E93-F625-4848-88C0-27F2B8E50DE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3156D9FC-CE61-40D0-8FBC-481FCE033462}"/>
              </a:ext>
            </a:extLst>
          </p:cNvPr>
          <p:cNvSpPr>
            <a:spLocks noGrp="1" noChangeArrowheads="1"/>
          </p:cNvSpPr>
          <p:nvPr>
            <p:ph type="sldNum" sz="quarter" idx="11"/>
          </p:nvPr>
        </p:nvSpPr>
        <p:spPr>
          <a:ln/>
        </p:spPr>
        <p:txBody>
          <a:bodyPr/>
          <a:lstStyle>
            <a:lvl1pPr>
              <a:defRPr/>
            </a:lvl1pPr>
          </a:lstStyle>
          <a:p>
            <a:pPr>
              <a:defRPr/>
            </a:pPr>
            <a:fld id="{13022BB3-A9F2-4DC7-95E7-3A72B4C38AE3}" type="slidenum">
              <a:rPr lang="it-IT" altLang="it-IT"/>
              <a:pPr>
                <a:defRPr/>
              </a:pPr>
              <a:t>‹N›</a:t>
            </a:fld>
            <a:endParaRPr lang="it-IT" altLang="it-IT"/>
          </a:p>
        </p:txBody>
      </p:sp>
      <p:sp>
        <p:nvSpPr>
          <p:cNvPr id="6" name="Rectangle 14">
            <a:extLst>
              <a:ext uri="{FF2B5EF4-FFF2-40B4-BE49-F238E27FC236}">
                <a16:creationId xmlns:a16="http://schemas.microsoft.com/office/drawing/2014/main" id="{99A7FE67-AD13-487C-AF57-AB18537610B2}"/>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147357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2">
            <a:extLst>
              <a:ext uri="{FF2B5EF4-FFF2-40B4-BE49-F238E27FC236}">
                <a16:creationId xmlns:a16="http://schemas.microsoft.com/office/drawing/2014/main" id="{24D04426-CC7D-403A-8739-7C041C5AAC1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5DC342CA-F79E-453E-84E8-486ABA812D85}"/>
              </a:ext>
            </a:extLst>
          </p:cNvPr>
          <p:cNvSpPr>
            <a:spLocks noGrp="1" noChangeArrowheads="1"/>
          </p:cNvSpPr>
          <p:nvPr>
            <p:ph type="sldNum" sz="quarter" idx="11"/>
          </p:nvPr>
        </p:nvSpPr>
        <p:spPr>
          <a:ln/>
        </p:spPr>
        <p:txBody>
          <a:bodyPr/>
          <a:lstStyle>
            <a:lvl1pPr>
              <a:defRPr/>
            </a:lvl1pPr>
          </a:lstStyle>
          <a:p>
            <a:pPr>
              <a:defRPr/>
            </a:pPr>
            <a:fld id="{5284EABE-7CEC-4FCA-99EF-CA6E2E61A66A}" type="slidenum">
              <a:rPr lang="it-IT" altLang="it-IT"/>
              <a:pPr>
                <a:defRPr/>
              </a:pPr>
              <a:t>‹N›</a:t>
            </a:fld>
            <a:endParaRPr lang="it-IT" altLang="it-IT"/>
          </a:p>
        </p:txBody>
      </p:sp>
      <p:sp>
        <p:nvSpPr>
          <p:cNvPr id="6" name="Rectangle 14">
            <a:extLst>
              <a:ext uri="{FF2B5EF4-FFF2-40B4-BE49-F238E27FC236}">
                <a16:creationId xmlns:a16="http://schemas.microsoft.com/office/drawing/2014/main" id="{664F6575-4E6C-437F-A280-2FE509A2CD8B}"/>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79346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2">
            <a:extLst>
              <a:ext uri="{FF2B5EF4-FFF2-40B4-BE49-F238E27FC236}">
                <a16:creationId xmlns:a16="http://schemas.microsoft.com/office/drawing/2014/main" id="{0231CB66-64C4-477A-9EF7-910C43C6862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3">
            <a:extLst>
              <a:ext uri="{FF2B5EF4-FFF2-40B4-BE49-F238E27FC236}">
                <a16:creationId xmlns:a16="http://schemas.microsoft.com/office/drawing/2014/main" id="{C563EF13-E112-4AB0-AD47-4CEF96346563}"/>
              </a:ext>
            </a:extLst>
          </p:cNvPr>
          <p:cNvSpPr>
            <a:spLocks noGrp="1" noChangeArrowheads="1"/>
          </p:cNvSpPr>
          <p:nvPr>
            <p:ph type="sldNum" sz="quarter" idx="11"/>
          </p:nvPr>
        </p:nvSpPr>
        <p:spPr>
          <a:ln/>
        </p:spPr>
        <p:txBody>
          <a:bodyPr/>
          <a:lstStyle>
            <a:lvl1pPr>
              <a:defRPr/>
            </a:lvl1pPr>
          </a:lstStyle>
          <a:p>
            <a:pPr>
              <a:defRPr/>
            </a:pPr>
            <a:fld id="{72C1A782-8BA0-4863-AE6C-F662E9983F66}" type="slidenum">
              <a:rPr lang="it-IT" altLang="it-IT"/>
              <a:pPr>
                <a:defRPr/>
              </a:pPr>
              <a:t>‹N›</a:t>
            </a:fld>
            <a:endParaRPr lang="it-IT" altLang="it-IT"/>
          </a:p>
        </p:txBody>
      </p:sp>
      <p:sp>
        <p:nvSpPr>
          <p:cNvPr id="6" name="Rectangle 14">
            <a:extLst>
              <a:ext uri="{FF2B5EF4-FFF2-40B4-BE49-F238E27FC236}">
                <a16:creationId xmlns:a16="http://schemas.microsoft.com/office/drawing/2014/main" id="{08EFECB8-4DD5-4BF4-BE34-0973E6ADCA79}"/>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333016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2">
            <a:extLst>
              <a:ext uri="{FF2B5EF4-FFF2-40B4-BE49-F238E27FC236}">
                <a16:creationId xmlns:a16="http://schemas.microsoft.com/office/drawing/2014/main" id="{CCDE7F50-DE8D-4813-A81C-B7C1D72BB35E}"/>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7D0EFF85-99D5-413C-9559-5E0087FD13CC}"/>
              </a:ext>
            </a:extLst>
          </p:cNvPr>
          <p:cNvSpPr>
            <a:spLocks noGrp="1" noChangeArrowheads="1"/>
          </p:cNvSpPr>
          <p:nvPr>
            <p:ph type="sldNum" sz="quarter" idx="11"/>
          </p:nvPr>
        </p:nvSpPr>
        <p:spPr>
          <a:ln/>
        </p:spPr>
        <p:txBody>
          <a:bodyPr/>
          <a:lstStyle>
            <a:lvl1pPr>
              <a:defRPr/>
            </a:lvl1pPr>
          </a:lstStyle>
          <a:p>
            <a:pPr>
              <a:defRPr/>
            </a:pPr>
            <a:fld id="{11DD251B-CA79-4A6F-BB12-28C41310B104}" type="slidenum">
              <a:rPr lang="it-IT" altLang="it-IT"/>
              <a:pPr>
                <a:defRPr/>
              </a:pPr>
              <a:t>‹N›</a:t>
            </a:fld>
            <a:endParaRPr lang="it-IT" altLang="it-IT"/>
          </a:p>
        </p:txBody>
      </p:sp>
      <p:sp>
        <p:nvSpPr>
          <p:cNvPr id="7" name="Rectangle 14">
            <a:extLst>
              <a:ext uri="{FF2B5EF4-FFF2-40B4-BE49-F238E27FC236}">
                <a16:creationId xmlns:a16="http://schemas.microsoft.com/office/drawing/2014/main" id="{183ECF1A-46DA-47CF-827A-8C18351121C2}"/>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151237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2">
            <a:extLst>
              <a:ext uri="{FF2B5EF4-FFF2-40B4-BE49-F238E27FC236}">
                <a16:creationId xmlns:a16="http://schemas.microsoft.com/office/drawing/2014/main" id="{F4B8FA18-8039-496C-9F90-D778E4CD2432}"/>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3">
            <a:extLst>
              <a:ext uri="{FF2B5EF4-FFF2-40B4-BE49-F238E27FC236}">
                <a16:creationId xmlns:a16="http://schemas.microsoft.com/office/drawing/2014/main" id="{FFB3FDF7-49A9-4284-9EC9-E284119756E1}"/>
              </a:ext>
            </a:extLst>
          </p:cNvPr>
          <p:cNvSpPr>
            <a:spLocks noGrp="1" noChangeArrowheads="1"/>
          </p:cNvSpPr>
          <p:nvPr>
            <p:ph type="sldNum" sz="quarter" idx="11"/>
          </p:nvPr>
        </p:nvSpPr>
        <p:spPr>
          <a:ln/>
        </p:spPr>
        <p:txBody>
          <a:bodyPr/>
          <a:lstStyle>
            <a:lvl1pPr>
              <a:defRPr/>
            </a:lvl1pPr>
          </a:lstStyle>
          <a:p>
            <a:pPr>
              <a:defRPr/>
            </a:pPr>
            <a:fld id="{2DA7E17D-6A58-432A-824D-E6B34BCE3860}" type="slidenum">
              <a:rPr lang="it-IT" altLang="it-IT"/>
              <a:pPr>
                <a:defRPr/>
              </a:pPr>
              <a:t>‹N›</a:t>
            </a:fld>
            <a:endParaRPr lang="it-IT" altLang="it-IT"/>
          </a:p>
        </p:txBody>
      </p:sp>
      <p:sp>
        <p:nvSpPr>
          <p:cNvPr id="9" name="Rectangle 14">
            <a:extLst>
              <a:ext uri="{FF2B5EF4-FFF2-40B4-BE49-F238E27FC236}">
                <a16:creationId xmlns:a16="http://schemas.microsoft.com/office/drawing/2014/main" id="{1990699D-2F52-4398-949E-2CD976E6316C}"/>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288106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2">
            <a:extLst>
              <a:ext uri="{FF2B5EF4-FFF2-40B4-BE49-F238E27FC236}">
                <a16:creationId xmlns:a16="http://schemas.microsoft.com/office/drawing/2014/main" id="{DAABB045-B30B-4298-BC50-73AAE2E64F71}"/>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3">
            <a:extLst>
              <a:ext uri="{FF2B5EF4-FFF2-40B4-BE49-F238E27FC236}">
                <a16:creationId xmlns:a16="http://schemas.microsoft.com/office/drawing/2014/main" id="{D3ABFD00-BC10-4D35-902E-BD3C0B3CFFFA}"/>
              </a:ext>
            </a:extLst>
          </p:cNvPr>
          <p:cNvSpPr>
            <a:spLocks noGrp="1" noChangeArrowheads="1"/>
          </p:cNvSpPr>
          <p:nvPr>
            <p:ph type="sldNum" sz="quarter" idx="11"/>
          </p:nvPr>
        </p:nvSpPr>
        <p:spPr>
          <a:ln/>
        </p:spPr>
        <p:txBody>
          <a:bodyPr/>
          <a:lstStyle>
            <a:lvl1pPr>
              <a:defRPr/>
            </a:lvl1pPr>
          </a:lstStyle>
          <a:p>
            <a:pPr>
              <a:defRPr/>
            </a:pPr>
            <a:fld id="{00C7731D-86EA-449B-85B4-B517C11DF12A}" type="slidenum">
              <a:rPr lang="it-IT" altLang="it-IT"/>
              <a:pPr>
                <a:defRPr/>
              </a:pPr>
              <a:t>‹N›</a:t>
            </a:fld>
            <a:endParaRPr lang="it-IT" altLang="it-IT"/>
          </a:p>
        </p:txBody>
      </p:sp>
      <p:sp>
        <p:nvSpPr>
          <p:cNvPr id="5" name="Rectangle 14">
            <a:extLst>
              <a:ext uri="{FF2B5EF4-FFF2-40B4-BE49-F238E27FC236}">
                <a16:creationId xmlns:a16="http://schemas.microsoft.com/office/drawing/2014/main" id="{8AED72EE-02A7-405D-B00E-4AB1338931EA}"/>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175211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38313A1-919A-43BC-BFA1-4F44AA050D8F}"/>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3">
            <a:extLst>
              <a:ext uri="{FF2B5EF4-FFF2-40B4-BE49-F238E27FC236}">
                <a16:creationId xmlns:a16="http://schemas.microsoft.com/office/drawing/2014/main" id="{9B2B9C7A-FC3E-42CD-B87C-74E919A9F331}"/>
              </a:ext>
            </a:extLst>
          </p:cNvPr>
          <p:cNvSpPr>
            <a:spLocks noGrp="1" noChangeArrowheads="1"/>
          </p:cNvSpPr>
          <p:nvPr>
            <p:ph type="sldNum" sz="quarter" idx="11"/>
          </p:nvPr>
        </p:nvSpPr>
        <p:spPr>
          <a:ln/>
        </p:spPr>
        <p:txBody>
          <a:bodyPr/>
          <a:lstStyle>
            <a:lvl1pPr>
              <a:defRPr/>
            </a:lvl1pPr>
          </a:lstStyle>
          <a:p>
            <a:pPr>
              <a:defRPr/>
            </a:pPr>
            <a:fld id="{A65FCC58-94D7-47AE-9C00-9CAFC6E8D49E}" type="slidenum">
              <a:rPr lang="it-IT" altLang="it-IT"/>
              <a:pPr>
                <a:defRPr/>
              </a:pPr>
              <a:t>‹N›</a:t>
            </a:fld>
            <a:endParaRPr lang="it-IT" altLang="it-IT"/>
          </a:p>
        </p:txBody>
      </p:sp>
      <p:sp>
        <p:nvSpPr>
          <p:cNvPr id="4" name="Rectangle 14">
            <a:extLst>
              <a:ext uri="{FF2B5EF4-FFF2-40B4-BE49-F238E27FC236}">
                <a16:creationId xmlns:a16="http://schemas.microsoft.com/office/drawing/2014/main" id="{9187CCE2-742F-45AF-8A13-7D622E7479A8}"/>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5132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a:extLst>
              <a:ext uri="{FF2B5EF4-FFF2-40B4-BE49-F238E27FC236}">
                <a16:creationId xmlns:a16="http://schemas.microsoft.com/office/drawing/2014/main" id="{51FCC7A5-B039-48DB-B8A7-E1A62DFC5F1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B7175DE5-A5F7-4568-BAD2-A6AC49BA74CD}"/>
              </a:ext>
            </a:extLst>
          </p:cNvPr>
          <p:cNvSpPr>
            <a:spLocks noGrp="1" noChangeArrowheads="1"/>
          </p:cNvSpPr>
          <p:nvPr>
            <p:ph type="sldNum" sz="quarter" idx="11"/>
          </p:nvPr>
        </p:nvSpPr>
        <p:spPr>
          <a:ln/>
        </p:spPr>
        <p:txBody>
          <a:bodyPr/>
          <a:lstStyle>
            <a:lvl1pPr>
              <a:defRPr/>
            </a:lvl1pPr>
          </a:lstStyle>
          <a:p>
            <a:pPr>
              <a:defRPr/>
            </a:pPr>
            <a:fld id="{5C1E6C48-19D5-4691-BFA5-6AA3B2AA809F}" type="slidenum">
              <a:rPr lang="it-IT" altLang="it-IT"/>
              <a:pPr>
                <a:defRPr/>
              </a:pPr>
              <a:t>‹N›</a:t>
            </a:fld>
            <a:endParaRPr lang="it-IT" altLang="it-IT"/>
          </a:p>
        </p:txBody>
      </p:sp>
      <p:sp>
        <p:nvSpPr>
          <p:cNvPr id="7" name="Rectangle 14">
            <a:extLst>
              <a:ext uri="{FF2B5EF4-FFF2-40B4-BE49-F238E27FC236}">
                <a16:creationId xmlns:a16="http://schemas.microsoft.com/office/drawing/2014/main" id="{A292B20F-4F70-485E-955F-FB34462E95BE}"/>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43583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2">
            <a:extLst>
              <a:ext uri="{FF2B5EF4-FFF2-40B4-BE49-F238E27FC236}">
                <a16:creationId xmlns:a16="http://schemas.microsoft.com/office/drawing/2014/main" id="{FF04944A-D6A7-431B-900D-E80C18FBCD1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3">
            <a:extLst>
              <a:ext uri="{FF2B5EF4-FFF2-40B4-BE49-F238E27FC236}">
                <a16:creationId xmlns:a16="http://schemas.microsoft.com/office/drawing/2014/main" id="{C407B91B-29B7-4893-AF27-79BA413815FF}"/>
              </a:ext>
            </a:extLst>
          </p:cNvPr>
          <p:cNvSpPr>
            <a:spLocks noGrp="1" noChangeArrowheads="1"/>
          </p:cNvSpPr>
          <p:nvPr>
            <p:ph type="sldNum" sz="quarter" idx="11"/>
          </p:nvPr>
        </p:nvSpPr>
        <p:spPr>
          <a:ln/>
        </p:spPr>
        <p:txBody>
          <a:bodyPr/>
          <a:lstStyle>
            <a:lvl1pPr>
              <a:defRPr/>
            </a:lvl1pPr>
          </a:lstStyle>
          <a:p>
            <a:pPr>
              <a:defRPr/>
            </a:pPr>
            <a:fld id="{33A1BD4E-F2F7-41AB-B018-1F8923BDE701}" type="slidenum">
              <a:rPr lang="it-IT" altLang="it-IT"/>
              <a:pPr>
                <a:defRPr/>
              </a:pPr>
              <a:t>‹N›</a:t>
            </a:fld>
            <a:endParaRPr lang="it-IT" altLang="it-IT"/>
          </a:p>
        </p:txBody>
      </p:sp>
      <p:sp>
        <p:nvSpPr>
          <p:cNvPr id="7" name="Rectangle 14">
            <a:extLst>
              <a:ext uri="{FF2B5EF4-FFF2-40B4-BE49-F238E27FC236}">
                <a16:creationId xmlns:a16="http://schemas.microsoft.com/office/drawing/2014/main" id="{48CD3503-5219-4D7A-9809-AB30AEAA6671}"/>
              </a:ext>
            </a:extLst>
          </p:cNvPr>
          <p:cNvSpPr>
            <a:spLocks noGrp="1" noChangeArrowheads="1"/>
          </p:cNvSpPr>
          <p:nvPr>
            <p:ph type="ftr" sz="quarter" idx="12"/>
          </p:nvPr>
        </p:nvSpPr>
        <p:spPr>
          <a:ln/>
        </p:spPr>
        <p:txBody>
          <a:bodyPr/>
          <a:lstStyle>
            <a:lvl1pPr>
              <a:defRPr/>
            </a:lvl1pPr>
          </a:lstStyle>
          <a:p>
            <a:pPr>
              <a:defRPr/>
            </a:pPr>
            <a:r>
              <a:rPr lang="it-IT"/>
              <a:t>avv. Giannantonio Barbieri</a:t>
            </a:r>
          </a:p>
        </p:txBody>
      </p:sp>
    </p:spTree>
    <p:extLst>
      <p:ext uri="{BB962C8B-B14F-4D97-AF65-F5344CB8AC3E}">
        <p14:creationId xmlns:p14="http://schemas.microsoft.com/office/powerpoint/2010/main" val="344022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6045965D-771A-47AC-AA87-061BCB6C6136}"/>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it-IT"/>
          </a:p>
        </p:txBody>
      </p:sp>
      <p:sp>
        <p:nvSpPr>
          <p:cNvPr id="152579" name="Rectangle 3">
            <a:extLst>
              <a:ext uri="{FF2B5EF4-FFF2-40B4-BE49-F238E27FC236}">
                <a16:creationId xmlns:a16="http://schemas.microsoft.com/office/drawing/2014/main" id="{311DDEB8-B139-4304-AEE5-6CE63360E20C}"/>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anose="020B0604020202020204" pitchFamily="34" charset="0"/>
              </a:defRPr>
            </a:lvl1pPr>
          </a:lstStyle>
          <a:p>
            <a:pPr>
              <a:defRPr/>
            </a:pPr>
            <a:fld id="{826CFDD6-0249-4DF4-8284-B7D01EAC0650}" type="slidenum">
              <a:rPr lang="it-IT" altLang="it-IT"/>
              <a:pPr>
                <a:defRPr/>
              </a:pPr>
              <a:t>‹N›</a:t>
            </a:fld>
            <a:endParaRPr lang="it-IT" altLang="it-IT"/>
          </a:p>
        </p:txBody>
      </p:sp>
      <p:grpSp>
        <p:nvGrpSpPr>
          <p:cNvPr id="1028" name="Group 4">
            <a:extLst>
              <a:ext uri="{FF2B5EF4-FFF2-40B4-BE49-F238E27FC236}">
                <a16:creationId xmlns:a16="http://schemas.microsoft.com/office/drawing/2014/main" id="{68D0D70B-8E2D-4543-A79F-CC8A11173035}"/>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7A96BFAF-7065-4404-8328-12CB04CDE976}"/>
                </a:ext>
              </a:extLst>
            </p:cNvPr>
            <p:cNvGrpSpPr>
              <a:grpSpLocks/>
            </p:cNvGrpSpPr>
            <p:nvPr userDrawn="1"/>
          </p:nvGrpSpPr>
          <p:grpSpPr bwMode="auto">
            <a:xfrm>
              <a:off x="1728" y="2230"/>
              <a:ext cx="4027" cy="2085"/>
              <a:chOff x="1728" y="2230"/>
              <a:chExt cx="4027" cy="2085"/>
            </a:xfrm>
          </p:grpSpPr>
          <p:sp>
            <p:nvSpPr>
              <p:cNvPr id="152582" name="Freeform 6">
                <a:extLst>
                  <a:ext uri="{FF2B5EF4-FFF2-40B4-BE49-F238E27FC236}">
                    <a16:creationId xmlns:a16="http://schemas.microsoft.com/office/drawing/2014/main" id="{3EE918EE-60BA-49F9-A467-B771FCDCCA21}"/>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it-IT"/>
              </a:p>
            </p:txBody>
          </p:sp>
          <p:sp>
            <p:nvSpPr>
              <p:cNvPr id="152583" name="Freeform 7">
                <a:extLst>
                  <a:ext uri="{FF2B5EF4-FFF2-40B4-BE49-F238E27FC236}">
                    <a16:creationId xmlns:a16="http://schemas.microsoft.com/office/drawing/2014/main" id="{B6D7E0BE-5978-43B1-BE45-94FE65B1AB82}"/>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it-IT"/>
              </a:p>
            </p:txBody>
          </p:sp>
          <p:sp>
            <p:nvSpPr>
              <p:cNvPr id="152584" name="Freeform 8">
                <a:extLst>
                  <a:ext uri="{FF2B5EF4-FFF2-40B4-BE49-F238E27FC236}">
                    <a16:creationId xmlns:a16="http://schemas.microsoft.com/office/drawing/2014/main" id="{C7DA716E-8D9F-4633-A8A5-58A4F510BD51}"/>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it-IT"/>
              </a:p>
            </p:txBody>
          </p:sp>
          <p:sp>
            <p:nvSpPr>
              <p:cNvPr id="1038" name="Freeform 9">
                <a:extLst>
                  <a:ext uri="{FF2B5EF4-FFF2-40B4-BE49-F238E27FC236}">
                    <a16:creationId xmlns:a16="http://schemas.microsoft.com/office/drawing/2014/main" id="{5D9A77FE-AEE9-4909-878D-146C2FE9639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2586" name="Freeform 10">
                <a:extLst>
                  <a:ext uri="{FF2B5EF4-FFF2-40B4-BE49-F238E27FC236}">
                    <a16:creationId xmlns:a16="http://schemas.microsoft.com/office/drawing/2014/main" id="{0F8C9255-C675-4357-90F0-B7E2AA7CDA43}"/>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it-IT"/>
              </a:p>
            </p:txBody>
          </p:sp>
        </p:grpSp>
        <p:sp>
          <p:nvSpPr>
            <p:cNvPr id="152587" name="Freeform 11">
              <a:extLst>
                <a:ext uri="{FF2B5EF4-FFF2-40B4-BE49-F238E27FC236}">
                  <a16:creationId xmlns:a16="http://schemas.microsoft.com/office/drawing/2014/main" id="{86555FCF-659B-41D4-B6BE-B305C6A52C0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it-IT"/>
            </a:p>
          </p:txBody>
        </p:sp>
        <p:sp>
          <p:nvSpPr>
            <p:cNvPr id="1034" name="Freeform 12">
              <a:extLst>
                <a:ext uri="{FF2B5EF4-FFF2-40B4-BE49-F238E27FC236}">
                  <a16:creationId xmlns:a16="http://schemas.microsoft.com/office/drawing/2014/main" id="{997FAFE1-669A-4F53-9EDD-516645A0E2B8}"/>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52589" name="Rectangle 13">
            <a:extLst>
              <a:ext uri="{FF2B5EF4-FFF2-40B4-BE49-F238E27FC236}">
                <a16:creationId xmlns:a16="http://schemas.microsoft.com/office/drawing/2014/main" id="{03EF6496-3F1C-48A8-BF82-2E2BECB3B0A2}"/>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52590" name="Rectangle 14">
            <a:extLst>
              <a:ext uri="{FF2B5EF4-FFF2-40B4-BE49-F238E27FC236}">
                <a16:creationId xmlns:a16="http://schemas.microsoft.com/office/drawing/2014/main" id="{9E3572A5-035C-4A6A-BD3C-9EE8B0AF5491}"/>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charset="0"/>
              </a:defRPr>
            </a:lvl1pPr>
          </a:lstStyle>
          <a:p>
            <a:pPr>
              <a:defRPr/>
            </a:pPr>
            <a:r>
              <a:rPr lang="it-IT"/>
              <a:t>avv. Giannantonio Barbieri</a:t>
            </a:r>
          </a:p>
        </p:txBody>
      </p:sp>
      <p:sp>
        <p:nvSpPr>
          <p:cNvPr id="152591" name="Rectangle 15">
            <a:extLst>
              <a:ext uri="{FF2B5EF4-FFF2-40B4-BE49-F238E27FC236}">
                <a16:creationId xmlns:a16="http://schemas.microsoft.com/office/drawing/2014/main" id="{DAAEB0FC-2EE1-4DF9-9332-94EF8838CED6}"/>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 bg1="dk2" tx1="lt1" bg2="dk1" tx2="lt2" accent1="accent1" accent2="accent2" accent3="accent3" accent4="accent4" accent5="accent5" accent6="accent6" hlink="hlink" folHlink="folHlink"/>
  <p:sldLayoutIdLst>
    <p:sldLayoutId id="2147483866"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studiobarbieri@iol.i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www.emergency-live.com/it/salute-e-sicurezza/ridurre-gli-accessi-al-pronto-soccorso-e-migliorare-la-cura-del-paziente-complesso-ecco-le-umm/"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onelegale.wolterskluwer.it/document/05AC00009911?pathId=fe1b38fcd0d37" TargetMode="External"/><Relationship Id="rId7" Type="http://schemas.openxmlformats.org/officeDocument/2006/relationships/hyperlink" Target="https://onelegale.wolterskluwer.it/document/05AC00009908?pathId=fe1b38fcd0d37" TargetMode="External"/><Relationship Id="rId2" Type="http://schemas.openxmlformats.org/officeDocument/2006/relationships/hyperlink" Target="https://onelegale.wolterskluwer.it/document/05AC00000723?pathId=fe1b38fcd0d37" TargetMode="External"/><Relationship Id="rId1" Type="http://schemas.openxmlformats.org/officeDocument/2006/relationships/slideLayout" Target="../slideLayouts/slideLayout2.xml"/><Relationship Id="rId6" Type="http://schemas.openxmlformats.org/officeDocument/2006/relationships/hyperlink" Target="https://onelegale.wolterskluwer.it/document/05AC00009910?pathId=fe1b38fcd0d37" TargetMode="External"/><Relationship Id="rId5" Type="http://schemas.openxmlformats.org/officeDocument/2006/relationships/hyperlink" Target="https://onelegale.wolterskluwer.it/document/05AC00009912?pathId=fe1b38fcd0d37" TargetMode="External"/><Relationship Id="rId4" Type="http://schemas.openxmlformats.org/officeDocument/2006/relationships/hyperlink" Target="https://onelegale.wolterskluwer.it/document/05AC00009900?pathId=fe1b38fcd0d37"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onelegale.wolterskluwer.it/document/05AC00009911?pathId=fe1b38fcd0d37"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108F7D-6A84-4B3F-ABD4-D9C37637AE57}"/>
              </a:ext>
            </a:extLst>
          </p:cNvPr>
          <p:cNvSpPr>
            <a:spLocks noGrp="1"/>
          </p:cNvSpPr>
          <p:nvPr>
            <p:ph type="title"/>
          </p:nvPr>
        </p:nvSpPr>
        <p:spPr/>
        <p:txBody>
          <a:bodyPr/>
          <a:lstStyle/>
          <a:p>
            <a:pPr>
              <a:defRPr/>
            </a:pPr>
            <a:r>
              <a:rPr lang="it-IT" sz="1400" dirty="0">
                <a:highlight>
                  <a:srgbClr val="FFFF00"/>
                </a:highlight>
              </a:rPr>
              <a:t>UNIVERSITA’ DEGLI STUDI DI BOLOGNA</a:t>
            </a:r>
            <a:br>
              <a:rPr lang="it-IT" sz="1400" dirty="0">
                <a:highlight>
                  <a:srgbClr val="FFFF00"/>
                </a:highlight>
              </a:rPr>
            </a:br>
            <a:r>
              <a:rPr lang="it-IT" sz="1400" dirty="0">
                <a:highlight>
                  <a:srgbClr val="FFFF00"/>
                </a:highlight>
              </a:rPr>
              <a:t>CORSO DI ALTA FORMAZIONE IN </a:t>
            </a:r>
            <a:br>
              <a:rPr lang="it-IT" sz="1400" dirty="0">
                <a:highlight>
                  <a:srgbClr val="FFFF00"/>
                </a:highlight>
              </a:rPr>
            </a:br>
            <a:r>
              <a:rPr lang="it-IT" sz="1400" dirty="0">
                <a:highlight>
                  <a:srgbClr val="FFFF00"/>
                </a:highlight>
              </a:rPr>
              <a:t>COMUNICAZIONE IN  SANITA’ E BIOETICA</a:t>
            </a:r>
          </a:p>
        </p:txBody>
      </p:sp>
      <p:sp>
        <p:nvSpPr>
          <p:cNvPr id="3" name="Segnaposto contenuto 2">
            <a:extLst>
              <a:ext uri="{FF2B5EF4-FFF2-40B4-BE49-F238E27FC236}">
                <a16:creationId xmlns:a16="http://schemas.microsoft.com/office/drawing/2014/main" id="{615F6FF6-DE3B-4DDF-9D96-A80DF0E9CEDF}"/>
              </a:ext>
            </a:extLst>
          </p:cNvPr>
          <p:cNvSpPr>
            <a:spLocks noGrp="1"/>
          </p:cNvSpPr>
          <p:nvPr>
            <p:ph idx="1"/>
          </p:nvPr>
        </p:nvSpPr>
        <p:spPr/>
        <p:txBody>
          <a:bodyPr/>
          <a:lstStyle/>
          <a:p>
            <a:pPr algn="ctr">
              <a:buFont typeface="Wingdings" panose="05000000000000000000" pitchFamily="2" charset="2"/>
              <a:buNone/>
              <a:defRPr/>
            </a:pPr>
            <a:r>
              <a:rPr lang="it-IT" sz="3600" b="1" dirty="0">
                <a:solidFill>
                  <a:srgbClr val="FFFF00"/>
                </a:solidFill>
                <a:latin typeface="Rockwell Extra Bold" pitchFamily="18" charset="0"/>
                <a:cs typeface="Aharoni" pitchFamily="2" charset="-79"/>
              </a:rPr>
              <a:t>IL CONSENSO INFORMATO</a:t>
            </a:r>
          </a:p>
          <a:p>
            <a:pPr algn="ctr">
              <a:buFont typeface="Wingdings" panose="05000000000000000000" pitchFamily="2" charset="2"/>
              <a:buNone/>
              <a:defRPr/>
            </a:pPr>
            <a:r>
              <a:rPr lang="it-IT" sz="3600" b="1" dirty="0">
                <a:solidFill>
                  <a:srgbClr val="FFFF00"/>
                </a:solidFill>
                <a:latin typeface="Rockwell Extra Bold" pitchFamily="18" charset="0"/>
                <a:cs typeface="Aharoni" pitchFamily="2" charset="-79"/>
              </a:rPr>
              <a:t>Le radici di un percorso</a:t>
            </a:r>
          </a:p>
          <a:p>
            <a:pPr algn="ctr">
              <a:buFont typeface="Wingdings" panose="05000000000000000000" pitchFamily="2" charset="2"/>
              <a:buNone/>
              <a:defRPr/>
            </a:pPr>
            <a:endParaRPr lang="en-GB" b="1" i="1" dirty="0">
              <a:solidFill>
                <a:srgbClr val="FFFF00"/>
              </a:solidFill>
              <a:latin typeface="Aharoni" pitchFamily="2" charset="-79"/>
              <a:cs typeface="Aharoni" pitchFamily="2" charset="-79"/>
            </a:endParaRPr>
          </a:p>
          <a:p>
            <a:pPr algn="ctr">
              <a:buFont typeface="Wingdings" panose="05000000000000000000" pitchFamily="2" charset="2"/>
              <a:buNone/>
              <a:defRPr/>
            </a:pPr>
            <a:r>
              <a:rPr lang="en-GB" b="1" i="1" dirty="0">
                <a:solidFill>
                  <a:srgbClr val="FFFF00"/>
                </a:solidFill>
                <a:latin typeface="Aharoni" pitchFamily="2" charset="-79"/>
                <a:cs typeface="Aharoni" pitchFamily="2" charset="-79"/>
              </a:rPr>
              <a:t>Avv. Giannantonio Barbieri</a:t>
            </a:r>
          </a:p>
          <a:p>
            <a:pPr algn="r" eaLnBrk="1" hangingPunct="1">
              <a:buFont typeface="Wingdings" panose="05000000000000000000" pitchFamily="2" charset="2"/>
              <a:buNone/>
              <a:defRPr/>
            </a:pPr>
            <a:endParaRPr lang="en-GB" sz="2000" b="1" dirty="0">
              <a:solidFill>
                <a:srgbClr val="FFFF00"/>
              </a:solidFill>
              <a:latin typeface="Aharoni" pitchFamily="2" charset="-79"/>
              <a:cs typeface="Aharoni" pitchFamily="2" charset="-79"/>
            </a:endParaRPr>
          </a:p>
          <a:p>
            <a:pPr algn="r" eaLnBrk="1" hangingPunct="1">
              <a:buFont typeface="Wingdings" panose="05000000000000000000" pitchFamily="2" charset="2"/>
              <a:buNone/>
              <a:defRPr/>
            </a:pPr>
            <a:endParaRPr lang="en-GB" sz="2000" b="1" u="sng" dirty="0">
              <a:solidFill>
                <a:srgbClr val="FFFF00"/>
              </a:solidFill>
              <a:latin typeface="Aharoni" pitchFamily="2" charset="-79"/>
              <a:cs typeface="Aharoni" pitchFamily="2" charset="-79"/>
              <a:hlinkClick r:id="rId2"/>
            </a:endParaRPr>
          </a:p>
          <a:p>
            <a:pPr algn="r" eaLnBrk="1" hangingPunct="1">
              <a:buFont typeface="Wingdings" panose="05000000000000000000" pitchFamily="2" charset="2"/>
              <a:buNone/>
              <a:defRPr/>
            </a:pPr>
            <a:endParaRPr lang="en-GB" sz="2000" b="1" u="sng" dirty="0">
              <a:solidFill>
                <a:srgbClr val="FFFF00"/>
              </a:solidFill>
              <a:latin typeface="Aharoni" pitchFamily="2" charset="-79"/>
              <a:cs typeface="Aharoni" pitchFamily="2" charset="-79"/>
              <a:hlinkClick r:id="rId2"/>
            </a:endParaRPr>
          </a:p>
          <a:p>
            <a:pPr algn="r" eaLnBrk="1" hangingPunct="1">
              <a:buFont typeface="Wingdings" panose="05000000000000000000" pitchFamily="2" charset="2"/>
              <a:buNone/>
              <a:defRPr/>
            </a:pPr>
            <a:endParaRPr lang="en-GB" sz="2000" b="1" u="sng" dirty="0">
              <a:solidFill>
                <a:srgbClr val="FFFF00"/>
              </a:solidFill>
              <a:latin typeface="Aharoni" pitchFamily="2" charset="-79"/>
              <a:cs typeface="Aharoni" pitchFamily="2" charset="-79"/>
              <a:hlinkClick r:id="rId2"/>
            </a:endParaRPr>
          </a:p>
          <a:p>
            <a:pPr algn="r" eaLnBrk="1" hangingPunct="1">
              <a:buFont typeface="Wingdings" panose="05000000000000000000" pitchFamily="2" charset="2"/>
              <a:buNone/>
              <a:defRPr/>
            </a:pPr>
            <a:endParaRPr lang="en-GB" sz="2000" b="1" u="sng" dirty="0">
              <a:solidFill>
                <a:srgbClr val="FFFF00"/>
              </a:solidFill>
              <a:latin typeface="Aharoni" pitchFamily="2" charset="-79"/>
              <a:cs typeface="Aharoni" pitchFamily="2" charset="-79"/>
              <a:hlinkClick r:id="rId2"/>
            </a:endParaRPr>
          </a:p>
          <a:p>
            <a:pPr algn="r" eaLnBrk="1" hangingPunct="1">
              <a:buFont typeface="Wingdings" panose="05000000000000000000" pitchFamily="2" charset="2"/>
              <a:buNone/>
              <a:defRPr/>
            </a:pPr>
            <a:r>
              <a:rPr lang="en-GB" sz="2000" b="1" dirty="0">
                <a:solidFill>
                  <a:srgbClr val="FFFF00"/>
                </a:solidFill>
                <a:latin typeface="Aharoni" pitchFamily="2" charset="-79"/>
                <a:cs typeface="Aharoni" pitchFamily="2" charset="-79"/>
              </a:rPr>
              <a:t>studiobarbieri@iol.it</a:t>
            </a:r>
          </a:p>
          <a:p>
            <a:pPr>
              <a:defRPr/>
            </a:pPr>
            <a:endParaRPr lang="it-IT" dirty="0"/>
          </a:p>
        </p:txBody>
      </p:sp>
      <p:sp>
        <p:nvSpPr>
          <p:cNvPr id="5124" name="Segnaposto numero diapositiva 3">
            <a:extLst>
              <a:ext uri="{FF2B5EF4-FFF2-40B4-BE49-F238E27FC236}">
                <a16:creationId xmlns:a16="http://schemas.microsoft.com/office/drawing/2014/main" id="{814D4215-39DD-448D-90DC-15354389366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4F1D4BF-8BBA-4910-8D5C-B6B4618BE977}" type="slidenum">
              <a:rPr lang="it-IT" altLang="it-IT" sz="1200" smtClean="0">
                <a:latin typeface="Arial" panose="020B0604020202020204" pitchFamily="34" charset="0"/>
              </a:rPr>
              <a:pPr>
                <a:spcBef>
                  <a:spcPct val="0"/>
                </a:spcBef>
                <a:buClrTx/>
                <a:buSzTx/>
                <a:buFontTx/>
                <a:buNone/>
              </a:pPr>
              <a:t>1</a:t>
            </a:fld>
            <a:endParaRPr lang="it-IT" altLang="it-IT" sz="1200">
              <a:latin typeface="Arial" panose="020B0604020202020204" pitchFamily="34" charset="0"/>
            </a:endParaRPr>
          </a:p>
        </p:txBody>
      </p:sp>
      <p:sp>
        <p:nvSpPr>
          <p:cNvPr id="5125" name="Segnaposto piè di pagina 4">
            <a:extLst>
              <a:ext uri="{FF2B5EF4-FFF2-40B4-BE49-F238E27FC236}">
                <a16:creationId xmlns:a16="http://schemas.microsoft.com/office/drawing/2014/main" id="{94D3E889-9874-43EF-B555-86B60D9C6437}"/>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STUDIO LEGALE BARBIERI</a:t>
            </a:r>
          </a:p>
        </p:txBody>
      </p:sp>
      <p:pic>
        <p:nvPicPr>
          <p:cNvPr id="5126" name="Picture 9" descr="Nuova immagine">
            <a:extLst>
              <a:ext uri="{FF2B5EF4-FFF2-40B4-BE49-F238E27FC236}">
                <a16:creationId xmlns:a16="http://schemas.microsoft.com/office/drawing/2014/main" id="{3899378F-DAC9-4B0F-90B3-81E3AF91A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103688"/>
            <a:ext cx="23241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1B1AA2B-03B6-41FD-B4B4-A540B4B47F2E}"/>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27651" name="Rectangle 3">
            <a:extLst>
              <a:ext uri="{FF2B5EF4-FFF2-40B4-BE49-F238E27FC236}">
                <a16:creationId xmlns:a16="http://schemas.microsoft.com/office/drawing/2014/main" id="{F17C3346-7D80-4B09-A18F-D72C17F1B906}"/>
              </a:ext>
            </a:extLst>
          </p:cNvPr>
          <p:cNvSpPr>
            <a:spLocks noGrp="1" noChangeArrowheads="1"/>
          </p:cNvSpPr>
          <p:nvPr>
            <p:ph type="body" idx="4294967295"/>
          </p:nvPr>
        </p:nvSpPr>
        <p:spPr/>
        <p:txBody>
          <a:bodyPr/>
          <a:lstStyle/>
          <a:p>
            <a:pPr eaLnBrk="1" hangingPunct="1">
              <a:lnSpc>
                <a:spcPct val="80000"/>
              </a:lnSpc>
              <a:defRPr/>
            </a:pPr>
            <a:r>
              <a:rPr lang="it-IT" altLang="it-IT" sz="1600" i="1" dirty="0">
                <a:latin typeface="Tahoma" panose="020B0604030504040204" pitchFamily="34" charset="0"/>
              </a:rPr>
              <a:t>Cass. Penale, Sez. IV, n. 32424/2008</a:t>
            </a:r>
          </a:p>
          <a:p>
            <a:pPr eaLnBrk="1" hangingPunct="1">
              <a:lnSpc>
                <a:spcPct val="80000"/>
              </a:lnSpc>
              <a:defRPr/>
            </a:pPr>
            <a:r>
              <a:rPr lang="it-IT" altLang="it-IT" dirty="0">
                <a:latin typeface="Tahoma" panose="020B0604030504040204" pitchFamily="34" charset="0"/>
              </a:rPr>
              <a:t> … I giudici di merito hanno accertato che il piccolo C. R., di mesi (OMISSIS), il giorno (OMISSIS) era stato ricoverato presso la clinica "(OMISSIS)" di Milano su consiglio del pediatra di fiducia per problemi di alimentazione ….</a:t>
            </a:r>
          </a:p>
          <a:p>
            <a:pPr eaLnBrk="1" hangingPunct="1">
              <a:lnSpc>
                <a:spcPct val="80000"/>
              </a:lnSpc>
              <a:defRPr/>
            </a:pPr>
            <a:endParaRPr lang="it-IT" altLang="it-IT" sz="2400" dirty="0">
              <a:latin typeface="Tahoma" panose="020B060403050404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numero diapositiva 4">
            <a:extLst>
              <a:ext uri="{FF2B5EF4-FFF2-40B4-BE49-F238E27FC236}">
                <a16:creationId xmlns:a16="http://schemas.microsoft.com/office/drawing/2014/main" id="{FCFCAF25-4E9B-4F7E-AD02-A5C441A232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62C3B7A-937F-4001-94DF-9FD0CDECF096}" type="slidenum">
              <a:rPr lang="it-IT" altLang="it-IT" sz="1200" smtClean="0">
                <a:latin typeface="Arial" panose="020B0604020202020204" pitchFamily="34" charset="0"/>
              </a:rPr>
              <a:pPr>
                <a:spcBef>
                  <a:spcPct val="0"/>
                </a:spcBef>
                <a:buClrTx/>
                <a:buSzTx/>
                <a:buFontTx/>
                <a:buNone/>
              </a:pPr>
              <a:t>100</a:t>
            </a:fld>
            <a:endParaRPr lang="it-IT" altLang="it-IT" sz="1200">
              <a:latin typeface="Arial" panose="020B0604020202020204" pitchFamily="34" charset="0"/>
            </a:endParaRPr>
          </a:p>
        </p:txBody>
      </p:sp>
      <p:sp>
        <p:nvSpPr>
          <p:cNvPr id="91139" name="Segnaposto piè di pagina 5">
            <a:extLst>
              <a:ext uri="{FF2B5EF4-FFF2-40B4-BE49-F238E27FC236}">
                <a16:creationId xmlns:a16="http://schemas.microsoft.com/office/drawing/2014/main" id="{62721B72-6D1F-4A92-B3D1-8D0A9132A00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7746" name="Rectangle 2">
            <a:extLst>
              <a:ext uri="{FF2B5EF4-FFF2-40B4-BE49-F238E27FC236}">
                <a16:creationId xmlns:a16="http://schemas.microsoft.com/office/drawing/2014/main" id="{E8D44166-E242-4A9D-B750-DA4CFEF719C3}"/>
              </a:ext>
            </a:extLst>
          </p:cNvPr>
          <p:cNvSpPr>
            <a:spLocks noGrp="1" noRot="1" noChangeArrowheads="1"/>
          </p:cNvSpPr>
          <p:nvPr>
            <p:ph type="title"/>
          </p:nvPr>
        </p:nvSpPr>
        <p:spPr/>
        <p:txBody>
          <a:bodyPr/>
          <a:lstStyle/>
          <a:p>
            <a:pPr eaLnBrk="1" hangingPunct="1">
              <a:defRPr/>
            </a:pPr>
            <a:endParaRPr lang="it-IT"/>
          </a:p>
        </p:txBody>
      </p:sp>
      <p:sp>
        <p:nvSpPr>
          <p:cNvPr id="927747" name="Rectangle 3">
            <a:extLst>
              <a:ext uri="{FF2B5EF4-FFF2-40B4-BE49-F238E27FC236}">
                <a16:creationId xmlns:a16="http://schemas.microsoft.com/office/drawing/2014/main" id="{F9DA72CC-A000-4C84-BE06-5200ED1F7828}"/>
              </a:ext>
            </a:extLst>
          </p:cNvPr>
          <p:cNvSpPr>
            <a:spLocks noGrp="1" noChangeArrowheads="1"/>
          </p:cNvSpPr>
          <p:nvPr>
            <p:ph type="body" idx="1"/>
          </p:nvPr>
        </p:nvSpPr>
        <p:spPr/>
        <p:txBody>
          <a:bodyPr/>
          <a:lstStyle/>
          <a:p>
            <a:pPr marL="609600" indent="-609600" algn="ctr" eaLnBrk="1" hangingPunct="1">
              <a:lnSpc>
                <a:spcPct val="90000"/>
              </a:lnSpc>
              <a:buFont typeface="Wingdings" panose="05000000000000000000" pitchFamily="2" charset="2"/>
              <a:buNone/>
              <a:defRPr/>
            </a:pPr>
            <a:r>
              <a:rPr lang="it-IT" sz="1800" dirty="0">
                <a:solidFill>
                  <a:schemeClr val="hlink"/>
                </a:solidFill>
              </a:rPr>
              <a:t>L’ESALOGO DELLE INFORMAZIONI</a:t>
            </a:r>
          </a:p>
          <a:p>
            <a:pPr marL="609600" indent="-609600" algn="ctr" eaLnBrk="1" hangingPunct="1">
              <a:lnSpc>
                <a:spcPct val="90000"/>
              </a:lnSpc>
              <a:buFont typeface="Wingdings" panose="05000000000000000000" pitchFamily="2" charset="2"/>
              <a:buNone/>
              <a:defRPr/>
            </a:pPr>
            <a:r>
              <a:rPr lang="it-IT" sz="1800" dirty="0">
                <a:solidFill>
                  <a:schemeClr val="hlink"/>
                </a:solidFill>
              </a:rPr>
              <a:t>(Cass. 30 luglio 2004, n. 14638)</a:t>
            </a:r>
          </a:p>
          <a:p>
            <a:pPr marL="0" indent="0" algn="just" eaLnBrk="1" hangingPunct="1">
              <a:lnSpc>
                <a:spcPct val="90000"/>
              </a:lnSpc>
              <a:buFont typeface="Wingdings" panose="05000000000000000000" pitchFamily="2" charset="2"/>
              <a:buNone/>
              <a:defRPr/>
            </a:pPr>
            <a:r>
              <a:rPr lang="it-IT" sz="2400" dirty="0">
                <a:solidFill>
                  <a:schemeClr val="hlink"/>
                </a:solidFill>
                <a:effectLst/>
              </a:rPr>
              <a:t>Il chirurgo ha il dovere di informare il paziente </a:t>
            </a:r>
          </a:p>
          <a:p>
            <a:pPr marL="609600" indent="-609600" algn="just" eaLnBrk="1" hangingPunct="1">
              <a:lnSpc>
                <a:spcPct val="90000"/>
              </a:lnSpc>
              <a:buFont typeface="Wingdings" panose="05000000000000000000" pitchFamily="2" charset="2"/>
              <a:buAutoNum type="arabicParenR"/>
              <a:defRPr/>
            </a:pPr>
            <a:r>
              <a:rPr lang="it-IT" sz="2800" dirty="0">
                <a:solidFill>
                  <a:schemeClr val="hlink"/>
                </a:solidFill>
              </a:rPr>
              <a:t>della natura dell’intervento chirurgico cui andrà a sottoporsi. Se si tratta di operazioni particolarmente complesse, specie nel lavoro d’equipe, che presentino rischi specifici e distinti, il dovere d’informazione si estende anche alle singole fasi caratterizzanti l’atto sanitario, se contraddistinte da una propria autonomia gestionale e dalla possibilità di scelte operative diversificate;    </a:t>
            </a:r>
          </a:p>
          <a:p>
            <a:pPr marL="609600" indent="-609600" eaLnBrk="1" hangingPunct="1">
              <a:lnSpc>
                <a:spcPct val="90000"/>
              </a:lnSpc>
              <a:buFont typeface="Wingdings" panose="05000000000000000000" pitchFamily="2" charset="2"/>
              <a:buNone/>
              <a:defRPr/>
            </a:pPr>
            <a:endParaRPr lang="it-IT" dirty="0">
              <a:solidFill>
                <a:schemeClr val="hlink"/>
              </a:solidFill>
            </a:endParaRPr>
          </a:p>
        </p:txBody>
      </p:sp>
      <p:sp>
        <p:nvSpPr>
          <p:cNvPr id="91142" name="AutoShape 4">
            <a:extLst>
              <a:ext uri="{FF2B5EF4-FFF2-40B4-BE49-F238E27FC236}">
                <a16:creationId xmlns:a16="http://schemas.microsoft.com/office/drawing/2014/main" id="{2FB04D43-ED13-48B1-AC00-314F07708FF8}"/>
              </a:ext>
            </a:extLst>
          </p:cNvPr>
          <p:cNvSpPr>
            <a:spLocks noChangeArrowheads="1"/>
          </p:cNvSpPr>
          <p:nvPr/>
        </p:nvSpPr>
        <p:spPr bwMode="auto">
          <a:xfrm>
            <a:off x="8027988" y="5589588"/>
            <a:ext cx="431800" cy="71437"/>
          </a:xfrm>
          <a:prstGeom prst="rightArrow">
            <a:avLst>
              <a:gd name="adj1" fmla="val 50000"/>
              <a:gd name="adj2" fmla="val 151112"/>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it-IT" altLang="it-IT" sz="1800">
              <a:solidFill>
                <a:srgbClr val="33CC33"/>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numero diapositiva 4">
            <a:extLst>
              <a:ext uri="{FF2B5EF4-FFF2-40B4-BE49-F238E27FC236}">
                <a16:creationId xmlns:a16="http://schemas.microsoft.com/office/drawing/2014/main" id="{79FC1776-3757-4103-867C-426BBDFD1F4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FCD2F8D-B24A-467D-9032-E12B8366148D}" type="slidenum">
              <a:rPr lang="it-IT" altLang="it-IT" sz="1200" smtClean="0">
                <a:latin typeface="Arial" panose="020B0604020202020204" pitchFamily="34" charset="0"/>
              </a:rPr>
              <a:pPr>
                <a:spcBef>
                  <a:spcPct val="0"/>
                </a:spcBef>
                <a:buClrTx/>
                <a:buSzTx/>
                <a:buFontTx/>
                <a:buNone/>
              </a:pPr>
              <a:t>101</a:t>
            </a:fld>
            <a:endParaRPr lang="it-IT" altLang="it-IT" sz="1200">
              <a:latin typeface="Arial" panose="020B0604020202020204" pitchFamily="34" charset="0"/>
            </a:endParaRPr>
          </a:p>
        </p:txBody>
      </p:sp>
      <p:sp>
        <p:nvSpPr>
          <p:cNvPr id="92163" name="Segnaposto piè di pagina 5">
            <a:extLst>
              <a:ext uri="{FF2B5EF4-FFF2-40B4-BE49-F238E27FC236}">
                <a16:creationId xmlns:a16="http://schemas.microsoft.com/office/drawing/2014/main" id="{A580E61C-2333-4A8C-83B4-68CE37726749}"/>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8770" name="Rectangle 2">
            <a:extLst>
              <a:ext uri="{FF2B5EF4-FFF2-40B4-BE49-F238E27FC236}">
                <a16:creationId xmlns:a16="http://schemas.microsoft.com/office/drawing/2014/main" id="{37B1FACB-FFE4-4E4B-967C-8C948CC012FC}"/>
              </a:ext>
            </a:extLst>
          </p:cNvPr>
          <p:cNvSpPr>
            <a:spLocks noGrp="1" noRot="1" noChangeArrowheads="1"/>
          </p:cNvSpPr>
          <p:nvPr>
            <p:ph type="title"/>
          </p:nvPr>
        </p:nvSpPr>
        <p:spPr/>
        <p:txBody>
          <a:bodyPr/>
          <a:lstStyle/>
          <a:p>
            <a:pPr eaLnBrk="1" hangingPunct="1">
              <a:defRPr/>
            </a:pPr>
            <a:endParaRPr lang="it-IT"/>
          </a:p>
        </p:txBody>
      </p:sp>
      <p:sp>
        <p:nvSpPr>
          <p:cNvPr id="928771" name="Rectangle 3">
            <a:extLst>
              <a:ext uri="{FF2B5EF4-FFF2-40B4-BE49-F238E27FC236}">
                <a16:creationId xmlns:a16="http://schemas.microsoft.com/office/drawing/2014/main" id="{3676FFB2-D479-452F-B59A-B0C06382DA73}"/>
              </a:ext>
            </a:extLst>
          </p:cNvPr>
          <p:cNvSpPr>
            <a:spLocks noGrp="1" noChangeArrowheads="1"/>
          </p:cNvSpPr>
          <p:nvPr>
            <p:ph type="body" idx="1"/>
          </p:nvPr>
        </p:nvSpPr>
        <p:spPr>
          <a:xfrm>
            <a:off x="539750" y="1570038"/>
            <a:ext cx="8229600" cy="4525962"/>
          </a:xfrm>
        </p:spPr>
        <p:txBody>
          <a:bodyPr/>
          <a:lstStyle/>
          <a:p>
            <a:pPr eaLnBrk="1" hangingPunct="1">
              <a:buFont typeface="Wingdings" panose="05000000000000000000" pitchFamily="2" charset="2"/>
              <a:buNone/>
              <a:defRPr/>
            </a:pPr>
            <a:r>
              <a:rPr lang="it-IT" dirty="0">
                <a:solidFill>
                  <a:schemeClr val="hlink"/>
                </a:solidFill>
              </a:rPr>
              <a:t>2) della portata ed estensione dei risultati ottenibili;</a:t>
            </a:r>
          </a:p>
          <a:p>
            <a:pPr eaLnBrk="1" hangingPunct="1">
              <a:buFont typeface="Wingdings" panose="05000000000000000000" pitchFamily="2" charset="2"/>
              <a:buNone/>
              <a:defRPr/>
            </a:pPr>
            <a:endParaRPr lang="it-IT" dirty="0">
              <a:solidFill>
                <a:schemeClr val="hlink"/>
              </a:solidFill>
            </a:endParaRPr>
          </a:p>
          <a:p>
            <a:pPr eaLnBrk="1" hangingPunct="1">
              <a:buFont typeface="Wingdings" panose="05000000000000000000" pitchFamily="2" charset="2"/>
              <a:buNone/>
              <a:defRPr/>
            </a:pPr>
            <a:r>
              <a:rPr lang="it-IT" dirty="0">
                <a:solidFill>
                  <a:schemeClr val="hlink"/>
                </a:solidFill>
              </a:rPr>
              <a:t>3) della possibilità e probabilità dei risultati conseguibili dall’intervento; </a:t>
            </a:r>
          </a:p>
          <a:p>
            <a:pPr eaLnBrk="1" hangingPunct="1">
              <a:buFont typeface="Wingdings" panose="05000000000000000000" pitchFamily="2" charset="2"/>
              <a:buNone/>
              <a:defRPr/>
            </a:pPr>
            <a:endParaRPr lang="it-IT" dirty="0"/>
          </a:p>
          <a:p>
            <a:pPr eaLnBrk="1" hangingPunct="1">
              <a:buFont typeface="Wingdings" panose="05000000000000000000" pitchFamily="2" charset="2"/>
              <a:buNone/>
              <a:defRPr/>
            </a:pPr>
            <a:endParaRPr lang="it-IT" dirty="0"/>
          </a:p>
          <a:p>
            <a:pPr eaLnBrk="1" hangingPunct="1">
              <a:buFont typeface="Wingdings" panose="05000000000000000000" pitchFamily="2" charset="2"/>
              <a:buNone/>
              <a:defRPr/>
            </a:pPr>
            <a:endParaRPr lang="it-IT"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47F7A9-C415-42D2-89F6-5EB397B0EA70}"/>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BE99DC9-2633-452A-B053-F9AE906619FF}"/>
              </a:ext>
            </a:extLst>
          </p:cNvPr>
          <p:cNvSpPr>
            <a:spLocks noGrp="1"/>
          </p:cNvSpPr>
          <p:nvPr>
            <p:ph idx="1"/>
          </p:nvPr>
        </p:nvSpPr>
        <p:spPr/>
        <p:txBody>
          <a:bodyPr/>
          <a:lstStyle/>
          <a:p>
            <a:pPr eaLnBrk="1" hangingPunct="1">
              <a:buFont typeface="Wingdings" panose="05000000000000000000" pitchFamily="2" charset="2"/>
              <a:buNone/>
              <a:defRPr/>
            </a:pPr>
            <a:r>
              <a:rPr lang="it-IT" dirty="0">
                <a:solidFill>
                  <a:schemeClr val="hlink"/>
                </a:solidFill>
              </a:rPr>
              <a:t>4) dei rischi prevedibili dell’intervento inclusi quelli </a:t>
            </a:r>
            <a:r>
              <a:rPr lang="it-IT" u="sng" dirty="0">
                <a:solidFill>
                  <a:schemeClr val="hlink"/>
                </a:solidFill>
              </a:rPr>
              <a:t>con scarsa probabilità statistica di verificazione, ma esclusi quelli anomali</a:t>
            </a:r>
            <a:r>
              <a:rPr lang="it-IT" dirty="0">
                <a:solidFill>
                  <a:schemeClr val="hlink"/>
                </a:solidFill>
              </a:rPr>
              <a:t>;</a:t>
            </a:r>
            <a:r>
              <a:rPr lang="it-IT" dirty="0"/>
              <a:t> </a:t>
            </a:r>
          </a:p>
          <a:p>
            <a:pPr eaLnBrk="1" hangingPunct="1">
              <a:buFont typeface="Wingdings" panose="05000000000000000000" pitchFamily="2" charset="2"/>
              <a:buNone/>
              <a:defRPr/>
            </a:pPr>
            <a:r>
              <a:rPr lang="it-IT" dirty="0">
                <a:solidFill>
                  <a:schemeClr val="hlink"/>
                </a:solidFill>
              </a:rPr>
              <a:t>5) … dei rischi specifici connessi a possibili scelte alternative;</a:t>
            </a:r>
            <a:r>
              <a:rPr lang="it-IT" dirty="0"/>
              <a:t> </a:t>
            </a:r>
          </a:p>
          <a:p>
            <a:pPr>
              <a:defRPr/>
            </a:pPr>
            <a:endParaRPr lang="it-IT" dirty="0"/>
          </a:p>
        </p:txBody>
      </p:sp>
      <p:sp>
        <p:nvSpPr>
          <p:cNvPr id="93188" name="Segnaposto numero diapositiva 3">
            <a:extLst>
              <a:ext uri="{FF2B5EF4-FFF2-40B4-BE49-F238E27FC236}">
                <a16:creationId xmlns:a16="http://schemas.microsoft.com/office/drawing/2014/main" id="{B245C02A-E40F-4145-B050-B83247C853A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62C63B51-E5AC-4C58-8D0D-7AAA9EF15C9B}" type="slidenum">
              <a:rPr lang="it-IT" altLang="it-IT" smtClean="0">
                <a:solidFill>
                  <a:schemeClr val="tx1"/>
                </a:solidFill>
                <a:latin typeface="Arial" panose="020B0604020202020204" pitchFamily="34" charset="0"/>
              </a:rPr>
              <a:pPr/>
              <a:t>102</a:t>
            </a:fld>
            <a:endParaRPr lang="it-IT" altLang="it-IT">
              <a:solidFill>
                <a:schemeClr val="tx1"/>
              </a:solidFill>
              <a:latin typeface="Arial" panose="020B0604020202020204" pitchFamily="34" charset="0"/>
            </a:endParaRPr>
          </a:p>
        </p:txBody>
      </p:sp>
      <p:sp>
        <p:nvSpPr>
          <p:cNvPr id="93189" name="Segnaposto piè di pagina 4">
            <a:extLst>
              <a:ext uri="{FF2B5EF4-FFF2-40B4-BE49-F238E27FC236}">
                <a16:creationId xmlns:a16="http://schemas.microsoft.com/office/drawing/2014/main" id="{0B254399-E558-4603-A824-A386320AB7E0}"/>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246D4C-EEA7-4386-8EC8-3D6D7C6747FC}"/>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050A4FA-661C-43E6-BD36-6F2BB1904725}"/>
              </a:ext>
            </a:extLst>
          </p:cNvPr>
          <p:cNvSpPr>
            <a:spLocks noGrp="1"/>
          </p:cNvSpPr>
          <p:nvPr>
            <p:ph idx="1"/>
          </p:nvPr>
        </p:nvSpPr>
        <p:spPr/>
        <p:txBody>
          <a:bodyPr>
            <a:normAutofit/>
          </a:bodyPr>
          <a:lstStyle/>
          <a:p>
            <a:pPr algn="just">
              <a:defRPr/>
            </a:pPr>
            <a:r>
              <a:rPr lang="it-IT" sz="3000" dirty="0">
                <a:effectLst/>
                <a:latin typeface="Bitstream Vera Sans"/>
              </a:rPr>
              <a:t>Il paziente deve sostanzialmente poter bilanciare vantaggi conseguibili e rischi, per questo deve essere posto in grado di valutare gli effetti, ma anche le difficoltà inevitabili.</a:t>
            </a:r>
          </a:p>
          <a:p>
            <a:pPr algn="just">
              <a:defRPr/>
            </a:pPr>
            <a:r>
              <a:rPr lang="it-IT" sz="3000" b="1" dirty="0">
                <a:effectLst/>
                <a:latin typeface="Bitstream Vera Sans"/>
              </a:rPr>
              <a:t>Allo stesso tempo, il medico, nel valutare i rischi e i benefici di un'informazione dettagliata al malato, deve considerare anche lo stato d'animo di chi si trova di fronte</a:t>
            </a:r>
            <a:r>
              <a:rPr lang="it-IT" sz="3000" dirty="0">
                <a:effectLst/>
                <a:latin typeface="Bitstream Vera Sans"/>
              </a:rPr>
              <a:t>.</a:t>
            </a:r>
          </a:p>
          <a:p>
            <a:pPr>
              <a:defRPr/>
            </a:pPr>
            <a:endParaRPr lang="it-IT" dirty="0"/>
          </a:p>
        </p:txBody>
      </p:sp>
      <p:sp>
        <p:nvSpPr>
          <p:cNvPr id="94212" name="Segnaposto numero diapositiva 3">
            <a:extLst>
              <a:ext uri="{FF2B5EF4-FFF2-40B4-BE49-F238E27FC236}">
                <a16:creationId xmlns:a16="http://schemas.microsoft.com/office/drawing/2014/main" id="{9F04FC7B-59AC-4E39-BCCB-8E129C0A6F2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6F8B9F4-3022-46D7-9FFD-53855EF5B130}" type="slidenum">
              <a:rPr lang="it-IT" altLang="it-IT" sz="1200" smtClean="0">
                <a:latin typeface="Arial" panose="020B0604020202020204" pitchFamily="34" charset="0"/>
              </a:rPr>
              <a:pPr>
                <a:spcBef>
                  <a:spcPct val="0"/>
                </a:spcBef>
                <a:buClrTx/>
                <a:buSzTx/>
                <a:buFontTx/>
                <a:buNone/>
              </a:pPr>
              <a:t>103</a:t>
            </a:fld>
            <a:endParaRPr lang="it-IT" altLang="it-IT" sz="1200">
              <a:latin typeface="Arial" panose="020B0604020202020204" pitchFamily="34" charset="0"/>
            </a:endParaRPr>
          </a:p>
        </p:txBody>
      </p:sp>
      <p:sp>
        <p:nvSpPr>
          <p:cNvPr id="94213" name="Segnaposto piè di pagina 4">
            <a:extLst>
              <a:ext uri="{FF2B5EF4-FFF2-40B4-BE49-F238E27FC236}">
                <a16:creationId xmlns:a16="http://schemas.microsoft.com/office/drawing/2014/main" id="{31BFAB56-92DC-4C65-8FA8-0EC25A9D2C2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ABD697-C388-45B7-9EA6-FB552DFA68E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C6A67AF1-F583-4BF7-9F7B-8DE9D3E8B9E2}"/>
              </a:ext>
            </a:extLst>
          </p:cNvPr>
          <p:cNvSpPr>
            <a:spLocks noGrp="1"/>
          </p:cNvSpPr>
          <p:nvPr>
            <p:ph idx="1"/>
          </p:nvPr>
        </p:nvSpPr>
        <p:spPr/>
        <p:txBody>
          <a:bodyPr>
            <a:normAutofit fontScale="92500" lnSpcReduction="10000"/>
          </a:bodyPr>
          <a:lstStyle/>
          <a:p>
            <a:pPr algn="just">
              <a:defRPr/>
            </a:pPr>
            <a:r>
              <a:rPr lang="it-IT" dirty="0">
                <a:effectLst/>
                <a:latin typeface="Bitstream Vera Sans"/>
              </a:rPr>
              <a:t>Per esempio, nel caso di un malato terminale, se da un lato rendergli note le sue condizioni risponde al diritto di ogni persona di sapere la verità riguardo al proprio stato di salute, d'altro canto venire a conoscenza di una verità così dolorosa può danneggiare irrimediabilmente una persona, imponendole un fardello che non solo non è in grado di sopportare psicologicamente, ma che può spingerla a lasciarsi andare vanificando l'effetto delle cure.</a:t>
            </a:r>
          </a:p>
          <a:p>
            <a:pPr>
              <a:defRPr/>
            </a:pPr>
            <a:endParaRPr lang="it-IT" dirty="0"/>
          </a:p>
        </p:txBody>
      </p:sp>
      <p:sp>
        <p:nvSpPr>
          <p:cNvPr id="95236" name="Segnaposto numero diapositiva 3">
            <a:extLst>
              <a:ext uri="{FF2B5EF4-FFF2-40B4-BE49-F238E27FC236}">
                <a16:creationId xmlns:a16="http://schemas.microsoft.com/office/drawing/2014/main" id="{97F2ACF6-2A15-44EE-BA14-D4358276BC1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BC29395-C785-4472-8B22-1946227E9A51}" type="slidenum">
              <a:rPr lang="it-IT" altLang="it-IT" sz="1200" smtClean="0">
                <a:latin typeface="Arial" panose="020B0604020202020204" pitchFamily="34" charset="0"/>
              </a:rPr>
              <a:pPr>
                <a:spcBef>
                  <a:spcPct val="0"/>
                </a:spcBef>
                <a:buClrTx/>
                <a:buSzTx/>
                <a:buFontTx/>
                <a:buNone/>
              </a:pPr>
              <a:t>104</a:t>
            </a:fld>
            <a:endParaRPr lang="it-IT" altLang="it-IT" sz="1200">
              <a:latin typeface="Arial" panose="020B0604020202020204" pitchFamily="34" charset="0"/>
            </a:endParaRPr>
          </a:p>
        </p:txBody>
      </p:sp>
      <p:sp>
        <p:nvSpPr>
          <p:cNvPr id="95237" name="Segnaposto piè di pagina 4">
            <a:extLst>
              <a:ext uri="{FF2B5EF4-FFF2-40B4-BE49-F238E27FC236}">
                <a16:creationId xmlns:a16="http://schemas.microsoft.com/office/drawing/2014/main" id="{A6F746B6-539B-4096-91A3-C32DE4C12C7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2D2E7A-4F0C-4A40-8898-62A85DACFA1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B122DF97-5A27-44CC-8F6F-850BDACA1DC8}"/>
              </a:ext>
            </a:extLst>
          </p:cNvPr>
          <p:cNvSpPr>
            <a:spLocks noGrp="1"/>
          </p:cNvSpPr>
          <p:nvPr>
            <p:ph idx="1"/>
          </p:nvPr>
        </p:nvSpPr>
        <p:spPr/>
        <p:txBody>
          <a:bodyPr>
            <a:normAutofit lnSpcReduction="10000"/>
          </a:bodyPr>
          <a:lstStyle/>
          <a:p>
            <a:pPr>
              <a:defRPr/>
            </a:pPr>
            <a:r>
              <a:rPr lang="it-IT" dirty="0">
                <a:effectLst/>
                <a:latin typeface="Bitstream Vera Sans"/>
              </a:rPr>
              <a:t>Il medico non è invece tenuto ad illustrare al paziente tutti gli aspetti tecnici dell'intervento: l'operatore sanitario deve contemperare l'esigenza di informazione con la necessità di evitare che il paziente, per una qualsiasi remota eventualità, eviti di sottoporsi anche ad un banale intervento. È opportuno evitare quindi quella che la giurisprudenza francese definisce una “</a:t>
            </a:r>
            <a:r>
              <a:rPr lang="it-IT" dirty="0" err="1">
                <a:effectLst/>
                <a:latin typeface="Bitstream Vera Sans"/>
              </a:rPr>
              <a:t>réaction</a:t>
            </a:r>
            <a:r>
              <a:rPr lang="it-IT" dirty="0">
                <a:effectLst/>
                <a:latin typeface="Bitstream Vera Sans"/>
              </a:rPr>
              <a:t> </a:t>
            </a:r>
            <a:r>
              <a:rPr lang="it-IT" dirty="0" err="1">
                <a:effectLst/>
                <a:latin typeface="Bitstream Vera Sans"/>
              </a:rPr>
              <a:t>dangereuse</a:t>
            </a:r>
            <a:r>
              <a:rPr lang="it-IT" dirty="0">
                <a:effectLst/>
                <a:latin typeface="Bitstream Vera Sans"/>
              </a:rPr>
              <a:t>” del paziente</a:t>
            </a:r>
          </a:p>
          <a:p>
            <a:pPr>
              <a:defRPr/>
            </a:pPr>
            <a:endParaRPr lang="it-IT" dirty="0"/>
          </a:p>
        </p:txBody>
      </p:sp>
      <p:sp>
        <p:nvSpPr>
          <p:cNvPr id="96260" name="Segnaposto numero diapositiva 3">
            <a:extLst>
              <a:ext uri="{FF2B5EF4-FFF2-40B4-BE49-F238E27FC236}">
                <a16:creationId xmlns:a16="http://schemas.microsoft.com/office/drawing/2014/main" id="{5C7F7DC4-D2B9-481C-B23A-56DFC0B8F59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587F850-210D-451C-B291-6B4541A37C4F}" type="slidenum">
              <a:rPr lang="it-IT" altLang="it-IT" sz="1200" smtClean="0">
                <a:latin typeface="Arial" panose="020B0604020202020204" pitchFamily="34" charset="0"/>
              </a:rPr>
              <a:pPr>
                <a:spcBef>
                  <a:spcPct val="0"/>
                </a:spcBef>
                <a:buClrTx/>
                <a:buSzTx/>
                <a:buFontTx/>
                <a:buNone/>
              </a:pPr>
              <a:t>105</a:t>
            </a:fld>
            <a:endParaRPr lang="it-IT" altLang="it-IT" sz="1200">
              <a:latin typeface="Arial" panose="020B0604020202020204" pitchFamily="34" charset="0"/>
            </a:endParaRPr>
          </a:p>
        </p:txBody>
      </p:sp>
      <p:sp>
        <p:nvSpPr>
          <p:cNvPr id="96261" name="Segnaposto piè di pagina 4">
            <a:extLst>
              <a:ext uri="{FF2B5EF4-FFF2-40B4-BE49-F238E27FC236}">
                <a16:creationId xmlns:a16="http://schemas.microsoft.com/office/drawing/2014/main" id="{2EC57014-2743-448A-A66C-479574994E7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4">
            <a:extLst>
              <a:ext uri="{FF2B5EF4-FFF2-40B4-BE49-F238E27FC236}">
                <a16:creationId xmlns:a16="http://schemas.microsoft.com/office/drawing/2014/main" id="{BD6A491E-0A70-4A57-889E-BF35C9D4955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560B418-9FEA-4B0A-8A89-003803F701A3}" type="slidenum">
              <a:rPr lang="it-IT" altLang="it-IT" sz="1200" smtClean="0">
                <a:latin typeface="Arial" panose="020B0604020202020204" pitchFamily="34" charset="0"/>
              </a:rPr>
              <a:pPr>
                <a:spcBef>
                  <a:spcPct val="0"/>
                </a:spcBef>
                <a:buClrTx/>
                <a:buSzTx/>
                <a:buFontTx/>
                <a:buNone/>
              </a:pPr>
              <a:t>106</a:t>
            </a:fld>
            <a:endParaRPr lang="it-IT" altLang="it-IT" sz="1200">
              <a:latin typeface="Arial" panose="020B0604020202020204" pitchFamily="34" charset="0"/>
            </a:endParaRPr>
          </a:p>
        </p:txBody>
      </p:sp>
      <p:sp>
        <p:nvSpPr>
          <p:cNvPr id="97283" name="Segnaposto piè di pagina 5">
            <a:extLst>
              <a:ext uri="{FF2B5EF4-FFF2-40B4-BE49-F238E27FC236}">
                <a16:creationId xmlns:a16="http://schemas.microsoft.com/office/drawing/2014/main" id="{8D303181-3178-431D-85BC-1CC15432E93D}"/>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3650" name="Rectangle 2">
            <a:extLst>
              <a:ext uri="{FF2B5EF4-FFF2-40B4-BE49-F238E27FC236}">
                <a16:creationId xmlns:a16="http://schemas.microsoft.com/office/drawing/2014/main" id="{C94C7C02-9DFB-47D9-AF9D-3EB4ABDF9295}"/>
              </a:ext>
            </a:extLst>
          </p:cNvPr>
          <p:cNvSpPr>
            <a:spLocks noGrp="1" noRot="1" noChangeArrowheads="1"/>
          </p:cNvSpPr>
          <p:nvPr>
            <p:ph type="title"/>
          </p:nvPr>
        </p:nvSpPr>
        <p:spPr/>
        <p:txBody>
          <a:bodyPr/>
          <a:lstStyle/>
          <a:p>
            <a:pPr eaLnBrk="1" hangingPunct="1">
              <a:defRPr/>
            </a:pPr>
            <a:endParaRPr lang="it-IT"/>
          </a:p>
        </p:txBody>
      </p:sp>
      <p:sp>
        <p:nvSpPr>
          <p:cNvPr id="923651" name="Rectangle 3">
            <a:extLst>
              <a:ext uri="{FF2B5EF4-FFF2-40B4-BE49-F238E27FC236}">
                <a16:creationId xmlns:a16="http://schemas.microsoft.com/office/drawing/2014/main" id="{99CDD103-F337-49D3-A2D6-05863932E0FC}"/>
              </a:ext>
            </a:extLst>
          </p:cNvPr>
          <p:cNvSpPr>
            <a:spLocks noGrp="1" noChangeArrowheads="1"/>
          </p:cNvSpPr>
          <p:nvPr>
            <p:ph type="body" idx="1"/>
          </p:nvPr>
        </p:nvSpPr>
        <p:spPr/>
        <p:txBody>
          <a:bodyPr/>
          <a:lstStyle/>
          <a:p>
            <a:pPr eaLnBrk="1" hangingPunct="1">
              <a:defRPr/>
            </a:pPr>
            <a:r>
              <a:rPr lang="it-IT" dirty="0">
                <a:solidFill>
                  <a:schemeClr val="hlink"/>
                </a:solidFill>
              </a:rPr>
              <a:t>Il sanitario non è tenuto ad informare il malato degli esiti “anomali” dell’intervento e degli “incidenti” al limite del fortuito. </a:t>
            </a:r>
          </a:p>
          <a:p>
            <a:pPr algn="r" eaLnBrk="1" hangingPunct="1">
              <a:buFont typeface="Wingdings" panose="05000000000000000000" pitchFamily="2" charset="2"/>
              <a:buNone/>
              <a:defRPr/>
            </a:pPr>
            <a:r>
              <a:rPr lang="it-IT" sz="2000" dirty="0">
                <a:solidFill>
                  <a:schemeClr val="hlink"/>
                </a:solidFill>
              </a:rPr>
              <a:t>(Cass. Civile, 14638/2004)</a:t>
            </a:r>
          </a:p>
          <a:p>
            <a:pPr algn="r" eaLnBrk="1" hangingPunct="1">
              <a:buFont typeface="Wingdings" panose="05000000000000000000" pitchFamily="2" charset="2"/>
              <a:buNone/>
              <a:defRPr/>
            </a:pPr>
            <a:endParaRPr lang="it-IT" sz="2000" dirty="0">
              <a:solidFill>
                <a:schemeClr val="hlink"/>
              </a:solidFill>
            </a:endParaRPr>
          </a:p>
          <a:p>
            <a:pPr algn="r" eaLnBrk="1" hangingPunct="1">
              <a:buFont typeface="Wingdings" panose="05000000000000000000" pitchFamily="2" charset="2"/>
              <a:buNone/>
              <a:defRPr/>
            </a:pPr>
            <a:endParaRPr lang="it-IT" sz="2000" dirty="0">
              <a:solidFill>
                <a:schemeClr val="hlink"/>
              </a:solidFill>
            </a:endParaRPr>
          </a:p>
          <a:p>
            <a:pPr eaLnBrk="1" hangingPunct="1">
              <a:defRPr/>
            </a:pPr>
            <a:endParaRPr lang="it-IT" dirty="0">
              <a:solidFill>
                <a:schemeClr val="hlink"/>
              </a:solidFill>
            </a:endParaRPr>
          </a:p>
        </p:txBody>
      </p:sp>
      <p:pic>
        <p:nvPicPr>
          <p:cNvPr id="3" name="Immagine 2">
            <a:extLst>
              <a:ext uri="{FF2B5EF4-FFF2-40B4-BE49-F238E27FC236}">
                <a16:creationId xmlns:a16="http://schemas.microsoft.com/office/drawing/2014/main" id="{7AD734D6-F3A8-B54B-EE89-3351839F5B9E}"/>
              </a:ext>
            </a:extLst>
          </p:cNvPr>
          <p:cNvPicPr>
            <a:picLocks noChangeAspect="1"/>
          </p:cNvPicPr>
          <p:nvPr/>
        </p:nvPicPr>
        <p:blipFill>
          <a:blip r:embed="rId2"/>
          <a:stretch>
            <a:fillRect/>
          </a:stretch>
        </p:blipFill>
        <p:spPr>
          <a:xfrm>
            <a:off x="1187624" y="3429000"/>
            <a:ext cx="2241000" cy="2988000"/>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A41653-F4A3-4BE7-8BE5-269F2098DCC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8F172C19-12FF-4F07-BD82-A12DA9ECE7B4}"/>
              </a:ext>
            </a:extLst>
          </p:cNvPr>
          <p:cNvSpPr>
            <a:spLocks noGrp="1"/>
          </p:cNvSpPr>
          <p:nvPr>
            <p:ph idx="1"/>
          </p:nvPr>
        </p:nvSpPr>
        <p:spPr/>
        <p:txBody>
          <a:bodyPr/>
          <a:lstStyle/>
          <a:p>
            <a:pPr eaLnBrk="1" hangingPunct="1">
              <a:defRPr/>
            </a:pPr>
            <a:r>
              <a:rPr lang="it-IT" dirty="0">
                <a:solidFill>
                  <a:schemeClr val="hlink"/>
                </a:solidFill>
              </a:rPr>
              <a:t>“Il curante deve possedere sufficienti doti di psicologia tali da consentirgli di comprendere la personalità del paziente e la sua situazione ambientale, per regolare su tali basi il proprio comportamento nel fornire le informazioni”</a:t>
            </a:r>
          </a:p>
          <a:p>
            <a:pPr algn="r" eaLnBrk="1" hangingPunct="1">
              <a:buFont typeface="Wingdings" panose="05000000000000000000" pitchFamily="2" charset="2"/>
              <a:buNone/>
              <a:defRPr/>
            </a:pPr>
            <a:r>
              <a:rPr lang="it-IT" sz="2800" b="1" i="1" dirty="0">
                <a:solidFill>
                  <a:schemeClr val="hlink"/>
                </a:solidFill>
              </a:rPr>
              <a:t>Comitato Nazionale di Bioetica, </a:t>
            </a:r>
          </a:p>
          <a:p>
            <a:pPr algn="r" eaLnBrk="1" hangingPunct="1">
              <a:buFont typeface="Wingdings" panose="05000000000000000000" pitchFamily="2" charset="2"/>
              <a:buNone/>
              <a:defRPr/>
            </a:pPr>
            <a:r>
              <a:rPr lang="it-IT" sz="2800" b="1" i="1" dirty="0">
                <a:solidFill>
                  <a:schemeClr val="hlink"/>
                </a:solidFill>
              </a:rPr>
              <a:t>Informazione e consenso all’atto medico, 1992</a:t>
            </a:r>
          </a:p>
          <a:p>
            <a:pPr>
              <a:defRPr/>
            </a:pPr>
            <a:endParaRPr lang="it-IT" dirty="0"/>
          </a:p>
        </p:txBody>
      </p:sp>
      <p:sp>
        <p:nvSpPr>
          <p:cNvPr id="98308" name="Segnaposto numero diapositiva 3">
            <a:extLst>
              <a:ext uri="{FF2B5EF4-FFF2-40B4-BE49-F238E27FC236}">
                <a16:creationId xmlns:a16="http://schemas.microsoft.com/office/drawing/2014/main" id="{23108AEE-F252-4213-B14B-2E7EDF95D33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A2174A7-D5F1-4EFA-AA7F-04BFE8B309C6}" type="slidenum">
              <a:rPr lang="it-IT" altLang="it-IT" sz="1200" smtClean="0">
                <a:latin typeface="Arial" panose="020B0604020202020204" pitchFamily="34" charset="0"/>
              </a:rPr>
              <a:pPr>
                <a:spcBef>
                  <a:spcPct val="0"/>
                </a:spcBef>
                <a:buClrTx/>
                <a:buSzTx/>
                <a:buFontTx/>
                <a:buNone/>
              </a:pPr>
              <a:t>107</a:t>
            </a:fld>
            <a:endParaRPr lang="it-IT" altLang="it-IT" sz="1200">
              <a:latin typeface="Arial" panose="020B0604020202020204" pitchFamily="34" charset="0"/>
            </a:endParaRPr>
          </a:p>
        </p:txBody>
      </p:sp>
      <p:sp>
        <p:nvSpPr>
          <p:cNvPr id="98309" name="Segnaposto piè di pagina 4">
            <a:extLst>
              <a:ext uri="{FF2B5EF4-FFF2-40B4-BE49-F238E27FC236}">
                <a16:creationId xmlns:a16="http://schemas.microsoft.com/office/drawing/2014/main" id="{3B2E9C2B-BD0F-4DFA-BCD3-C5629D2ECDF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numero diapositiva 4">
            <a:extLst>
              <a:ext uri="{FF2B5EF4-FFF2-40B4-BE49-F238E27FC236}">
                <a16:creationId xmlns:a16="http://schemas.microsoft.com/office/drawing/2014/main" id="{74DA9136-88D7-4A6E-9A5D-B00E9507B92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4571A85-54CF-4F82-B9A3-36E3AB4A1407}" type="slidenum">
              <a:rPr lang="it-IT" altLang="it-IT" sz="1200" smtClean="0">
                <a:latin typeface="Arial" panose="020B0604020202020204" pitchFamily="34" charset="0"/>
              </a:rPr>
              <a:pPr>
                <a:spcBef>
                  <a:spcPct val="0"/>
                </a:spcBef>
                <a:buClrTx/>
                <a:buSzTx/>
                <a:buFontTx/>
                <a:buNone/>
              </a:pPr>
              <a:t>108</a:t>
            </a:fld>
            <a:endParaRPr lang="it-IT" altLang="it-IT" sz="1200">
              <a:latin typeface="Arial" panose="020B0604020202020204" pitchFamily="34" charset="0"/>
            </a:endParaRPr>
          </a:p>
        </p:txBody>
      </p:sp>
      <p:sp>
        <p:nvSpPr>
          <p:cNvPr id="99331" name="Segnaposto piè di pagina 5">
            <a:extLst>
              <a:ext uri="{FF2B5EF4-FFF2-40B4-BE49-F238E27FC236}">
                <a16:creationId xmlns:a16="http://schemas.microsoft.com/office/drawing/2014/main" id="{BC90A364-F25F-4A15-B830-559103FF7C81}"/>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9794" name="Rectangle 2">
            <a:extLst>
              <a:ext uri="{FF2B5EF4-FFF2-40B4-BE49-F238E27FC236}">
                <a16:creationId xmlns:a16="http://schemas.microsoft.com/office/drawing/2014/main" id="{D606D410-C7DC-4D38-BADF-1432CD257428}"/>
              </a:ext>
            </a:extLst>
          </p:cNvPr>
          <p:cNvSpPr>
            <a:spLocks noGrp="1" noRot="1" noChangeArrowheads="1"/>
          </p:cNvSpPr>
          <p:nvPr>
            <p:ph type="title"/>
          </p:nvPr>
        </p:nvSpPr>
        <p:spPr/>
        <p:txBody>
          <a:bodyPr/>
          <a:lstStyle/>
          <a:p>
            <a:pPr eaLnBrk="1" hangingPunct="1">
              <a:defRPr/>
            </a:pPr>
            <a:endParaRPr lang="it-IT"/>
          </a:p>
        </p:txBody>
      </p:sp>
      <p:sp>
        <p:nvSpPr>
          <p:cNvPr id="929795" name="Rectangle 3">
            <a:extLst>
              <a:ext uri="{FF2B5EF4-FFF2-40B4-BE49-F238E27FC236}">
                <a16:creationId xmlns:a16="http://schemas.microsoft.com/office/drawing/2014/main" id="{2EEA0187-0DD0-464F-9616-80980221714C}"/>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it-IT" dirty="0">
                <a:solidFill>
                  <a:schemeClr val="hlink"/>
                </a:solidFill>
              </a:rPr>
              <a:t>6) </a:t>
            </a:r>
            <a:r>
              <a:rPr lang="it-IT" b="1" dirty="0">
                <a:solidFill>
                  <a:schemeClr val="hlink"/>
                </a:solidFill>
              </a:rPr>
              <a:t>della situazione concreta della struttura ospedaliera </a:t>
            </a:r>
            <a:r>
              <a:rPr lang="it-IT" dirty="0">
                <a:solidFill>
                  <a:schemeClr val="hlink"/>
                </a:solidFill>
              </a:rPr>
              <a:t>dove viene eseguito l’intervento, in rapporto alle dotazioni e alle attrezzature, e al loro regolare funzionamento, in modo che il paziente possa non soltanto decidere se sottoporsi o meno all’intervento, ma anche se farlo in quella struttura ovvero chiedere di trasferirsi in un’altra</a:t>
            </a:r>
            <a:r>
              <a:rPr lang="it-IT" dirty="0"/>
              <a:t>.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90A9A1-A49A-4841-9485-D9FF3C5E0D2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0806DB0-222B-4E7B-9472-72F1787C8CBB}"/>
              </a:ext>
            </a:extLst>
          </p:cNvPr>
          <p:cNvSpPr>
            <a:spLocks noGrp="1"/>
          </p:cNvSpPr>
          <p:nvPr>
            <p:ph idx="1"/>
          </p:nvPr>
        </p:nvSpPr>
        <p:spPr/>
        <p:txBody>
          <a:bodyPr/>
          <a:lstStyle/>
          <a:p>
            <a:pPr>
              <a:defRPr/>
            </a:pPr>
            <a:r>
              <a:rPr lang="it-IT" dirty="0"/>
              <a:t>In altre parole …. </a:t>
            </a:r>
          </a:p>
        </p:txBody>
      </p:sp>
      <p:sp>
        <p:nvSpPr>
          <p:cNvPr id="100356" name="Segnaposto numero diapositiva 3">
            <a:extLst>
              <a:ext uri="{FF2B5EF4-FFF2-40B4-BE49-F238E27FC236}">
                <a16:creationId xmlns:a16="http://schemas.microsoft.com/office/drawing/2014/main" id="{C8998320-B2FE-4AD5-A3FA-5A8907501EE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484FC24-9C5F-43A5-9F89-7E0B56D5E03F}" type="slidenum">
              <a:rPr lang="it-IT" altLang="it-IT" sz="1200" smtClean="0">
                <a:latin typeface="Arial" panose="020B0604020202020204" pitchFamily="34" charset="0"/>
              </a:rPr>
              <a:pPr>
                <a:spcBef>
                  <a:spcPct val="0"/>
                </a:spcBef>
                <a:buClrTx/>
                <a:buSzTx/>
                <a:buFontTx/>
                <a:buNone/>
              </a:pPr>
              <a:t>109</a:t>
            </a:fld>
            <a:endParaRPr lang="it-IT" altLang="it-IT" sz="1200">
              <a:latin typeface="Arial" panose="020B0604020202020204" pitchFamily="34" charset="0"/>
            </a:endParaRPr>
          </a:p>
        </p:txBody>
      </p:sp>
      <p:sp>
        <p:nvSpPr>
          <p:cNvPr id="100357" name="Segnaposto piè di pagina 4">
            <a:extLst>
              <a:ext uri="{FF2B5EF4-FFF2-40B4-BE49-F238E27FC236}">
                <a16:creationId xmlns:a16="http://schemas.microsoft.com/office/drawing/2014/main" id="{F59EC276-CC76-473C-BA4A-FC6D5113348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100358" name="Picture 4" descr="01122013928">
            <a:extLst>
              <a:ext uri="{FF2B5EF4-FFF2-40B4-BE49-F238E27FC236}">
                <a16:creationId xmlns:a16="http://schemas.microsoft.com/office/drawing/2014/main" id="{1DF3A0E2-3A3A-4737-AC01-EE39A9FF5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7338" y="2781300"/>
            <a:ext cx="384333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68DFE-F044-4F25-9E59-EECF58FAF2B8}"/>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441363A2-A174-4CED-81A9-249DEF3A805B}"/>
              </a:ext>
            </a:extLst>
          </p:cNvPr>
          <p:cNvSpPr>
            <a:spLocks noGrp="1"/>
          </p:cNvSpPr>
          <p:nvPr>
            <p:ph idx="1"/>
          </p:nvPr>
        </p:nvSpPr>
        <p:spPr/>
        <p:txBody>
          <a:bodyPr/>
          <a:lstStyle/>
          <a:p>
            <a:pPr eaLnBrk="1" hangingPunct="1">
              <a:lnSpc>
                <a:spcPct val="80000"/>
              </a:lnSpc>
              <a:defRPr/>
            </a:pPr>
            <a:r>
              <a:rPr lang="it-IT" altLang="it-IT" dirty="0">
                <a:latin typeface="Tahoma" panose="020B0604030504040204" pitchFamily="34" charset="0"/>
              </a:rPr>
              <a:t>Intorno alle ore 16,30 del medesimo giorno venivano somministrati al piccolo paziente alcuni farmaci tra i quali una fiala di ISOPTIN contenente il principio attivo "</a:t>
            </a:r>
            <a:r>
              <a:rPr lang="it-IT" altLang="it-IT" dirty="0" err="1">
                <a:latin typeface="Tahoma" panose="020B0604030504040204" pitchFamily="34" charset="0"/>
              </a:rPr>
              <a:t>verapamil</a:t>
            </a:r>
            <a:r>
              <a:rPr lang="it-IT" altLang="it-IT" dirty="0">
                <a:latin typeface="Tahoma" panose="020B0604030504040204" pitchFamily="34" charset="0"/>
              </a:rPr>
              <a:t>";</a:t>
            </a:r>
          </a:p>
          <a:p>
            <a:pPr eaLnBrk="1" hangingPunct="1">
              <a:lnSpc>
                <a:spcPct val="80000"/>
              </a:lnSpc>
              <a:defRPr/>
            </a:pPr>
            <a:r>
              <a:rPr lang="it-IT" altLang="it-IT" dirty="0">
                <a:latin typeface="Tahoma" panose="020B0604030504040204" pitchFamily="34" charset="0"/>
              </a:rPr>
              <a:t>immediatamente dopo la somministrazione di questo farmaco si verificava un improvviso aggravamento delle condizioni del piccolo che rendeva necessario il ricovero nel reparto di rianimazione dove, malgrado le cure prestategli, il bambino decedeva il giorno dopo.</a:t>
            </a:r>
          </a:p>
          <a:p>
            <a:pPr>
              <a:defRPr/>
            </a:pPr>
            <a:endParaRPr lang="it-IT" dirty="0"/>
          </a:p>
        </p:txBody>
      </p:sp>
      <p:sp>
        <p:nvSpPr>
          <p:cNvPr id="8196" name="Segnaposto numero diapositiva 3">
            <a:extLst>
              <a:ext uri="{FF2B5EF4-FFF2-40B4-BE49-F238E27FC236}">
                <a16:creationId xmlns:a16="http://schemas.microsoft.com/office/drawing/2014/main" id="{96B78688-FC64-496D-9D84-7656A36FE04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D8C87746-F4E3-4795-82F6-5B9F20960F4E}" type="slidenum">
              <a:rPr lang="it-IT" altLang="it-IT" smtClean="0">
                <a:solidFill>
                  <a:schemeClr val="tx1"/>
                </a:solidFill>
                <a:latin typeface="Arial" panose="020B0604020202020204" pitchFamily="34" charset="0"/>
              </a:rPr>
              <a:pPr/>
              <a:t>11</a:t>
            </a:fld>
            <a:endParaRPr lang="it-IT" altLang="it-IT">
              <a:solidFill>
                <a:schemeClr val="tx1"/>
              </a:solidFill>
              <a:latin typeface="Arial" panose="020B0604020202020204" pitchFamily="34" charset="0"/>
            </a:endParaRPr>
          </a:p>
        </p:txBody>
      </p:sp>
      <p:sp>
        <p:nvSpPr>
          <p:cNvPr id="8197" name="Segnaposto piè di pagina 4">
            <a:extLst>
              <a:ext uri="{FF2B5EF4-FFF2-40B4-BE49-F238E27FC236}">
                <a16:creationId xmlns:a16="http://schemas.microsoft.com/office/drawing/2014/main" id="{9954BA0F-D543-46DC-A3AE-9CE5769152BB}"/>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3AB13F-E37D-4EF1-8A20-C067E3A168C0}"/>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7995C8CC-0FFF-4F3A-ABF8-6109DD244EE9}"/>
              </a:ext>
            </a:extLst>
          </p:cNvPr>
          <p:cNvSpPr>
            <a:spLocks noGrp="1"/>
          </p:cNvSpPr>
          <p:nvPr>
            <p:ph idx="1"/>
          </p:nvPr>
        </p:nvSpPr>
        <p:spPr/>
        <p:txBody>
          <a:bodyPr>
            <a:normAutofit fontScale="92500" lnSpcReduction="10000"/>
          </a:bodyPr>
          <a:lstStyle/>
          <a:p>
            <a:pPr>
              <a:defRPr/>
            </a:pPr>
            <a:r>
              <a:rPr lang="it-IT" dirty="0">
                <a:effectLst/>
                <a:latin typeface="Bitstream Vera Sans"/>
              </a:rPr>
              <a:t>Il paziente deve conoscere lo stato di efficienza della struttura sanitaria ….  e deve conoscere adeguatamente lo stato di efficienza e le dotazioni della struttura in cui è ricoverato. La responsabilità e i doveri del sanitario, infatti, non riguardano solo l'attività propria e dell'eventuale equipe, ma si estende allo stato di efficienza e al livello di dotazioni della struttura sanitaria in cui presta la sua attività e ciò si traduce in un dovere di informazione al paziente.</a:t>
            </a:r>
            <a:endParaRPr lang="it-IT" dirty="0"/>
          </a:p>
        </p:txBody>
      </p:sp>
      <p:sp>
        <p:nvSpPr>
          <p:cNvPr id="101380" name="Segnaposto numero diapositiva 3">
            <a:extLst>
              <a:ext uri="{FF2B5EF4-FFF2-40B4-BE49-F238E27FC236}">
                <a16:creationId xmlns:a16="http://schemas.microsoft.com/office/drawing/2014/main" id="{99C5D150-8681-4E99-B22B-574497E937F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E216295-73AE-4E47-A086-7F69F82D02BF}" type="slidenum">
              <a:rPr lang="it-IT" altLang="it-IT" sz="1200" smtClean="0">
                <a:latin typeface="Arial" panose="020B0604020202020204" pitchFamily="34" charset="0"/>
              </a:rPr>
              <a:pPr>
                <a:spcBef>
                  <a:spcPct val="0"/>
                </a:spcBef>
                <a:buClrTx/>
                <a:buSzTx/>
                <a:buFontTx/>
                <a:buNone/>
              </a:pPr>
              <a:t>110</a:t>
            </a:fld>
            <a:endParaRPr lang="it-IT" altLang="it-IT" sz="1200">
              <a:latin typeface="Arial" panose="020B0604020202020204" pitchFamily="34" charset="0"/>
            </a:endParaRPr>
          </a:p>
        </p:txBody>
      </p:sp>
      <p:sp>
        <p:nvSpPr>
          <p:cNvPr id="101381" name="Segnaposto piè di pagina 4">
            <a:extLst>
              <a:ext uri="{FF2B5EF4-FFF2-40B4-BE49-F238E27FC236}">
                <a16:creationId xmlns:a16="http://schemas.microsoft.com/office/drawing/2014/main" id="{475EB805-94CA-446A-AC1F-951A351A8A6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96326-5C37-4761-9BBC-47841366802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AF47526-78F4-4463-9A0F-C9B36CFDBC42}"/>
              </a:ext>
            </a:extLst>
          </p:cNvPr>
          <p:cNvSpPr>
            <a:spLocks noGrp="1"/>
          </p:cNvSpPr>
          <p:nvPr>
            <p:ph idx="1"/>
          </p:nvPr>
        </p:nvSpPr>
        <p:spPr/>
        <p:txBody>
          <a:bodyPr/>
          <a:lstStyle/>
          <a:p>
            <a:r>
              <a:rPr lang="it-IT" sz="2000" b="1" i="1" dirty="0">
                <a:effectLst/>
                <a:latin typeface="Franziska"/>
              </a:rPr>
              <a:t>Cass. civ. 3847/2011</a:t>
            </a:r>
          </a:p>
          <a:p>
            <a:r>
              <a:rPr lang="it-IT" sz="2000" b="1" i="1" dirty="0">
                <a:effectLst/>
                <a:latin typeface="Franziska"/>
              </a:rPr>
              <a:t>Svolgimento del processo</a:t>
            </a:r>
          </a:p>
          <a:p>
            <a:pPr algn="l"/>
            <a:r>
              <a:rPr lang="it-IT" sz="2400" b="0" i="0" dirty="0">
                <a:effectLst/>
                <a:latin typeface="Fira Sans" panose="020B0503050000020004" pitchFamily="34" charset="0"/>
              </a:rPr>
              <a:t>1.- S.P., nato a termine il (OMISSIS) da N. M.A. in una struttura sanitaria privata, accusò immediatamente dopo la nascita sindrome asfittica ed encefalopatia anossico emorragica. Trasportato presso l'ospedale (OMISSIS), ne fu dimesso con la diagnosi di "sindrome di West in bambino con ritardo psicomotorio".</a:t>
            </a:r>
          </a:p>
          <a:p>
            <a:endParaRPr lang="it-IT" dirty="0"/>
          </a:p>
        </p:txBody>
      </p:sp>
      <p:sp>
        <p:nvSpPr>
          <p:cNvPr id="4" name="Segnaposto numero diapositiva 3">
            <a:extLst>
              <a:ext uri="{FF2B5EF4-FFF2-40B4-BE49-F238E27FC236}">
                <a16:creationId xmlns:a16="http://schemas.microsoft.com/office/drawing/2014/main" id="{821F4BE2-FAFD-461D-A9A5-4CB47E0B3F9F}"/>
              </a:ext>
            </a:extLst>
          </p:cNvPr>
          <p:cNvSpPr>
            <a:spLocks noGrp="1"/>
          </p:cNvSpPr>
          <p:nvPr>
            <p:ph type="sldNum" sz="quarter" idx="11"/>
          </p:nvPr>
        </p:nvSpPr>
        <p:spPr/>
        <p:txBody>
          <a:bodyPr/>
          <a:lstStyle/>
          <a:p>
            <a:pPr>
              <a:defRPr/>
            </a:pPr>
            <a:fld id="{5284EABE-7CEC-4FCA-99EF-CA6E2E61A66A}" type="slidenum">
              <a:rPr lang="it-IT" altLang="it-IT" smtClean="0"/>
              <a:pPr>
                <a:defRPr/>
              </a:pPr>
              <a:t>111</a:t>
            </a:fld>
            <a:endParaRPr lang="it-IT" altLang="it-IT"/>
          </a:p>
        </p:txBody>
      </p:sp>
      <p:sp>
        <p:nvSpPr>
          <p:cNvPr id="5" name="Segnaposto piè di pagina 4">
            <a:extLst>
              <a:ext uri="{FF2B5EF4-FFF2-40B4-BE49-F238E27FC236}">
                <a16:creationId xmlns:a16="http://schemas.microsoft.com/office/drawing/2014/main" id="{67423016-3F76-439D-B5A4-C60C13A74B74}"/>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2103877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DEE662-29E9-4DB0-9F57-DDB6B0DE545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401EA51-AD09-4620-BD1F-309D02C0DA68}"/>
              </a:ext>
            </a:extLst>
          </p:cNvPr>
          <p:cNvSpPr>
            <a:spLocks noGrp="1"/>
          </p:cNvSpPr>
          <p:nvPr>
            <p:ph idx="1"/>
          </p:nvPr>
        </p:nvSpPr>
        <p:spPr/>
        <p:txBody>
          <a:bodyPr>
            <a:normAutofit/>
          </a:bodyPr>
          <a:lstStyle/>
          <a:p>
            <a:pPr algn="l"/>
            <a:r>
              <a:rPr lang="it-IT" sz="2400" b="0" i="0" dirty="0">
                <a:effectLst/>
                <a:latin typeface="Fira Sans" panose="020B0503050000020004" pitchFamily="34" charset="0"/>
              </a:rPr>
              <a:t>Nel 1993 i genitori, in proprio e nella qualità, agirono giudizialmente per il risarcimento dei danni nei confronti della società </a:t>
            </a:r>
            <a:r>
              <a:rPr lang="it-IT" sz="2400" b="0" i="0" dirty="0" err="1">
                <a:effectLst/>
                <a:latin typeface="Fira Sans" panose="020B0503050000020004" pitchFamily="34" charset="0"/>
              </a:rPr>
              <a:t>Hyppocratica</a:t>
            </a:r>
            <a:r>
              <a:rPr lang="it-IT" sz="2400" b="0" i="0" dirty="0">
                <a:effectLst/>
                <a:latin typeface="Fira Sans" panose="020B0503050000020004" pitchFamily="34" charset="0"/>
              </a:rPr>
              <a:t> Villa del Sole e del ginecologo A. G., al quale imputarono la mancata diagnosi di ipossia intra partum in feto </a:t>
            </a:r>
            <a:r>
              <a:rPr lang="it-IT" sz="2400" b="0" i="0" dirty="0" err="1">
                <a:effectLst/>
                <a:latin typeface="Fira Sans" panose="020B0503050000020004" pitchFamily="34" charset="0"/>
              </a:rPr>
              <a:t>megalosoma</a:t>
            </a:r>
            <a:r>
              <a:rPr lang="it-IT" sz="2400" b="0" i="0" dirty="0">
                <a:effectLst/>
                <a:latin typeface="Fira Sans" panose="020B0503050000020004" pitchFamily="34" charset="0"/>
              </a:rPr>
              <a:t> e l'omesso immediato ricorso al taglio cesareo.</a:t>
            </a:r>
          </a:p>
          <a:p>
            <a:endParaRPr lang="it-IT" dirty="0"/>
          </a:p>
        </p:txBody>
      </p:sp>
      <p:sp>
        <p:nvSpPr>
          <p:cNvPr id="4" name="Segnaposto numero diapositiva 3">
            <a:extLst>
              <a:ext uri="{FF2B5EF4-FFF2-40B4-BE49-F238E27FC236}">
                <a16:creationId xmlns:a16="http://schemas.microsoft.com/office/drawing/2014/main" id="{72A30ADD-5949-475E-B7D4-B51354A6D48C}"/>
              </a:ext>
            </a:extLst>
          </p:cNvPr>
          <p:cNvSpPr>
            <a:spLocks noGrp="1"/>
          </p:cNvSpPr>
          <p:nvPr>
            <p:ph type="sldNum" sz="quarter" idx="11"/>
          </p:nvPr>
        </p:nvSpPr>
        <p:spPr/>
        <p:txBody>
          <a:bodyPr/>
          <a:lstStyle/>
          <a:p>
            <a:pPr>
              <a:defRPr/>
            </a:pPr>
            <a:fld id="{5284EABE-7CEC-4FCA-99EF-CA6E2E61A66A}" type="slidenum">
              <a:rPr lang="it-IT" altLang="it-IT" smtClean="0"/>
              <a:pPr>
                <a:defRPr/>
              </a:pPr>
              <a:t>112</a:t>
            </a:fld>
            <a:endParaRPr lang="it-IT" altLang="it-IT"/>
          </a:p>
        </p:txBody>
      </p:sp>
      <p:sp>
        <p:nvSpPr>
          <p:cNvPr id="5" name="Segnaposto piè di pagina 4">
            <a:extLst>
              <a:ext uri="{FF2B5EF4-FFF2-40B4-BE49-F238E27FC236}">
                <a16:creationId xmlns:a16="http://schemas.microsoft.com/office/drawing/2014/main" id="{3A38FA0C-AFA0-4C20-B271-C5D604E52C66}"/>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9138447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166BD9-365F-482C-BC7F-AD72B9E1ADF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BF723A6-CE4B-4385-B960-546B078BFDA4}"/>
              </a:ext>
            </a:extLst>
          </p:cNvPr>
          <p:cNvSpPr>
            <a:spLocks noGrp="1"/>
          </p:cNvSpPr>
          <p:nvPr>
            <p:ph idx="1"/>
          </p:nvPr>
        </p:nvSpPr>
        <p:spPr/>
        <p:txBody>
          <a:bodyPr>
            <a:normAutofit/>
          </a:bodyPr>
          <a:lstStyle/>
          <a:p>
            <a:pPr algn="l"/>
            <a:r>
              <a:rPr lang="it-IT" sz="2800" b="0" i="0" dirty="0">
                <a:effectLst/>
                <a:latin typeface="Fira Sans" panose="020B0503050000020004" pitchFamily="34" charset="0"/>
              </a:rPr>
              <a:t>L'espletata consulenza tecnica collegiale riscontrò che il bambino era affetto da "paralisi cerebrale infantile ed espressione </a:t>
            </a:r>
            <a:r>
              <a:rPr lang="it-IT" sz="2800" b="0" i="0" dirty="0" err="1">
                <a:effectLst/>
                <a:latin typeface="Fira Sans" panose="020B0503050000020004" pitchFamily="34" charset="0"/>
              </a:rPr>
              <a:t>tetraparetica</a:t>
            </a:r>
            <a:r>
              <a:rPr lang="it-IT" sz="2800" b="0" i="0" dirty="0">
                <a:effectLst/>
                <a:latin typeface="Fira Sans" panose="020B0503050000020004" pitchFamily="34" charset="0"/>
              </a:rPr>
              <a:t> di tipo prevalentemente spastico di grado severo (quadro posturale) con epilessia e deficit cognitivo", comportante un'invalidità permanente del 100%.</a:t>
            </a:r>
          </a:p>
          <a:p>
            <a:endParaRPr lang="it-IT" dirty="0"/>
          </a:p>
        </p:txBody>
      </p:sp>
      <p:sp>
        <p:nvSpPr>
          <p:cNvPr id="4" name="Segnaposto numero diapositiva 3">
            <a:extLst>
              <a:ext uri="{FF2B5EF4-FFF2-40B4-BE49-F238E27FC236}">
                <a16:creationId xmlns:a16="http://schemas.microsoft.com/office/drawing/2014/main" id="{A12CA2AC-3AD1-46DF-BE6B-17B29A1FB868}"/>
              </a:ext>
            </a:extLst>
          </p:cNvPr>
          <p:cNvSpPr>
            <a:spLocks noGrp="1"/>
          </p:cNvSpPr>
          <p:nvPr>
            <p:ph type="sldNum" sz="quarter" idx="11"/>
          </p:nvPr>
        </p:nvSpPr>
        <p:spPr/>
        <p:txBody>
          <a:bodyPr/>
          <a:lstStyle/>
          <a:p>
            <a:pPr>
              <a:defRPr/>
            </a:pPr>
            <a:fld id="{5284EABE-7CEC-4FCA-99EF-CA6E2E61A66A}" type="slidenum">
              <a:rPr lang="it-IT" altLang="it-IT" smtClean="0"/>
              <a:pPr>
                <a:defRPr/>
              </a:pPr>
              <a:t>113</a:t>
            </a:fld>
            <a:endParaRPr lang="it-IT" altLang="it-IT"/>
          </a:p>
        </p:txBody>
      </p:sp>
      <p:sp>
        <p:nvSpPr>
          <p:cNvPr id="5" name="Segnaposto piè di pagina 4">
            <a:extLst>
              <a:ext uri="{FF2B5EF4-FFF2-40B4-BE49-F238E27FC236}">
                <a16:creationId xmlns:a16="http://schemas.microsoft.com/office/drawing/2014/main" id="{B3EE16DB-DF23-4CE7-8ED0-F7E46600D2A1}"/>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2011241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0742BD-F562-4211-BE1F-3451BA10815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28E4452-C7A3-4569-AED8-0F1FC18526EF}"/>
              </a:ext>
            </a:extLst>
          </p:cNvPr>
          <p:cNvSpPr>
            <a:spLocks noGrp="1"/>
          </p:cNvSpPr>
          <p:nvPr>
            <p:ph idx="1"/>
          </p:nvPr>
        </p:nvSpPr>
        <p:spPr/>
        <p:txBody>
          <a:bodyPr/>
          <a:lstStyle/>
          <a:p>
            <a:r>
              <a:rPr lang="it-IT" sz="1600" b="0" i="0" dirty="0">
                <a:effectLst/>
                <a:latin typeface="Fira Sans" panose="020B0503050000020004" pitchFamily="34" charset="0"/>
              </a:rPr>
              <a:t>Una volta inquadrato, con motivazione infondatamente censurata, il rapporto intercorso tra paziente, medico e casa di cura privata come conseguito ad un contratto trilaterale e correttamente affermato che </a:t>
            </a:r>
          </a:p>
          <a:p>
            <a:endParaRPr lang="it-IT" sz="2000" b="0" i="0" dirty="0">
              <a:effectLst/>
              <a:latin typeface="Fira Sans" panose="020B0503050000020004" pitchFamily="34" charset="0"/>
            </a:endParaRPr>
          </a:p>
          <a:p>
            <a:r>
              <a:rPr lang="it-IT" sz="2000" b="0" i="0" dirty="0">
                <a:effectLst/>
                <a:latin typeface="Fira Sans" panose="020B0503050000020004" pitchFamily="34" charset="0"/>
              </a:rPr>
              <a:t>"la struttura sanitaria aveva l'obbligo di una </a:t>
            </a:r>
            <a:r>
              <a:rPr lang="it-IT" sz="2000" b="0" i="0" u="sng" dirty="0">
                <a:effectLst/>
                <a:latin typeface="Fira Sans" panose="020B0503050000020004" pitchFamily="34" charset="0"/>
              </a:rPr>
              <a:t>compiuta informativa del paziente sui rischi di eventuali dimensioni od entità del suo equipaggiamento</a:t>
            </a:r>
            <a:r>
              <a:rPr lang="it-IT" sz="2000" b="0" i="0" dirty="0">
                <a:effectLst/>
                <a:latin typeface="Fira Sans" panose="020B0503050000020004" pitchFamily="34" charset="0"/>
              </a:rPr>
              <a:t> non idonee a fronteggiare particolari situazioni patologiche o devianti …</a:t>
            </a:r>
            <a:endParaRPr lang="it-IT" sz="2000" dirty="0"/>
          </a:p>
        </p:txBody>
      </p:sp>
      <p:sp>
        <p:nvSpPr>
          <p:cNvPr id="4" name="Segnaposto numero diapositiva 3">
            <a:extLst>
              <a:ext uri="{FF2B5EF4-FFF2-40B4-BE49-F238E27FC236}">
                <a16:creationId xmlns:a16="http://schemas.microsoft.com/office/drawing/2014/main" id="{3CA61395-2F8F-40D7-B0DF-93F81D89E9CC}"/>
              </a:ext>
            </a:extLst>
          </p:cNvPr>
          <p:cNvSpPr>
            <a:spLocks noGrp="1"/>
          </p:cNvSpPr>
          <p:nvPr>
            <p:ph type="sldNum" sz="quarter" idx="11"/>
          </p:nvPr>
        </p:nvSpPr>
        <p:spPr/>
        <p:txBody>
          <a:bodyPr/>
          <a:lstStyle/>
          <a:p>
            <a:pPr>
              <a:defRPr/>
            </a:pPr>
            <a:fld id="{5284EABE-7CEC-4FCA-99EF-CA6E2E61A66A}" type="slidenum">
              <a:rPr lang="it-IT" altLang="it-IT" smtClean="0"/>
              <a:pPr>
                <a:defRPr/>
              </a:pPr>
              <a:t>114</a:t>
            </a:fld>
            <a:endParaRPr lang="it-IT" altLang="it-IT"/>
          </a:p>
        </p:txBody>
      </p:sp>
      <p:sp>
        <p:nvSpPr>
          <p:cNvPr id="5" name="Segnaposto piè di pagina 4">
            <a:extLst>
              <a:ext uri="{FF2B5EF4-FFF2-40B4-BE49-F238E27FC236}">
                <a16:creationId xmlns:a16="http://schemas.microsoft.com/office/drawing/2014/main" id="{83C33FEA-BFFC-4225-9590-5BA79505D31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9762658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E0CF7B-0427-407D-8366-4D51133F6C3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7F2BC12-400D-4CF1-BD83-53FC6883A5C3}"/>
              </a:ext>
            </a:extLst>
          </p:cNvPr>
          <p:cNvSpPr>
            <a:spLocks noGrp="1"/>
          </p:cNvSpPr>
          <p:nvPr>
            <p:ph idx="1"/>
          </p:nvPr>
        </p:nvSpPr>
        <p:spPr/>
        <p:txBody>
          <a:bodyPr>
            <a:normAutofit/>
          </a:bodyPr>
          <a:lstStyle/>
          <a:p>
            <a:pPr algn="l"/>
            <a:r>
              <a:rPr lang="it-IT" sz="2400" b="0" i="0" dirty="0">
                <a:effectLst/>
                <a:latin typeface="Fira Sans" panose="020B0503050000020004" pitchFamily="34" charset="0"/>
              </a:rPr>
              <a:t>… l'obbligo informativo circa i</a:t>
            </a:r>
            <a:r>
              <a:rPr lang="it-IT" sz="2400" b="0" i="0" u="sng" dirty="0">
                <a:effectLst/>
                <a:latin typeface="Fira Sans" panose="020B0503050000020004" pitchFamily="34" charset="0"/>
              </a:rPr>
              <a:t> limiti di equipaggiamento o di organizzazione </a:t>
            </a:r>
            <a:r>
              <a:rPr lang="it-IT" sz="2400" b="0" i="0" dirty="0">
                <a:effectLst/>
                <a:latin typeface="Fira Sans" panose="020B0503050000020004" pitchFamily="34" charset="0"/>
              </a:rPr>
              <a:t>della struttura sanitaria grava, in ipotesi siffatte, anche sul medico, convenzionato o non con la casa di cura, dipendente o non della stessa, che abbia concluso con la paziente un contratto di assistenza al parto (o, con qualunque paziente, di tipo comportante la possibilità dell'instaurarsi di situazioni patologiche che non sia agevole fronteggiare) presso la casa di cura in cui era convenuto che ella si sarebbe ricoverata. </a:t>
            </a:r>
            <a:endParaRPr lang="it-IT" sz="2400" dirty="0"/>
          </a:p>
        </p:txBody>
      </p:sp>
      <p:sp>
        <p:nvSpPr>
          <p:cNvPr id="4" name="Segnaposto numero diapositiva 3">
            <a:extLst>
              <a:ext uri="{FF2B5EF4-FFF2-40B4-BE49-F238E27FC236}">
                <a16:creationId xmlns:a16="http://schemas.microsoft.com/office/drawing/2014/main" id="{4ABB5017-76EE-4FAD-B90E-E0D4D64BB3C0}"/>
              </a:ext>
            </a:extLst>
          </p:cNvPr>
          <p:cNvSpPr>
            <a:spLocks noGrp="1"/>
          </p:cNvSpPr>
          <p:nvPr>
            <p:ph type="sldNum" sz="quarter" idx="11"/>
          </p:nvPr>
        </p:nvSpPr>
        <p:spPr/>
        <p:txBody>
          <a:bodyPr/>
          <a:lstStyle/>
          <a:p>
            <a:pPr>
              <a:defRPr/>
            </a:pPr>
            <a:fld id="{5284EABE-7CEC-4FCA-99EF-CA6E2E61A66A}" type="slidenum">
              <a:rPr lang="it-IT" altLang="it-IT" smtClean="0"/>
              <a:pPr>
                <a:defRPr/>
              </a:pPr>
              <a:t>115</a:t>
            </a:fld>
            <a:endParaRPr lang="it-IT" altLang="it-IT"/>
          </a:p>
        </p:txBody>
      </p:sp>
      <p:sp>
        <p:nvSpPr>
          <p:cNvPr id="5" name="Segnaposto piè di pagina 4">
            <a:extLst>
              <a:ext uri="{FF2B5EF4-FFF2-40B4-BE49-F238E27FC236}">
                <a16:creationId xmlns:a16="http://schemas.microsoft.com/office/drawing/2014/main" id="{9DAB4CE6-D4F7-46C2-A122-810FB485CE49}"/>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863745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1C7F2-4DAA-444C-A547-83278C08D7E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54D1FCF-C47F-48BF-B37D-48E166FF397D}"/>
              </a:ext>
            </a:extLst>
          </p:cNvPr>
          <p:cNvSpPr>
            <a:spLocks noGrp="1"/>
          </p:cNvSpPr>
          <p:nvPr>
            <p:ph idx="1"/>
          </p:nvPr>
        </p:nvSpPr>
        <p:spPr/>
        <p:txBody>
          <a:bodyPr>
            <a:normAutofit/>
          </a:bodyPr>
          <a:lstStyle/>
          <a:p>
            <a:pPr algn="l"/>
            <a:r>
              <a:rPr lang="it-IT" sz="2600" b="0" i="0" dirty="0">
                <a:effectLst/>
                <a:latin typeface="Fira Sans" panose="020B0503050000020004" pitchFamily="34" charset="0"/>
              </a:rPr>
              <a:t>… Ne consegue che, in caso di violazione dell'obbligazione di informare, ove sia sostenibile che il paziente non si sarebbe avvalso di quella struttura se fosse stato adeguatamente delle conseguenze derivate dalle carenze organizzative o di equipaggiamento della struttura risponde anche il medico col quale il paziente abbia instaurato un rapporto di natura privatistica.</a:t>
            </a:r>
          </a:p>
          <a:p>
            <a:endParaRPr lang="it-IT" dirty="0"/>
          </a:p>
        </p:txBody>
      </p:sp>
      <p:sp>
        <p:nvSpPr>
          <p:cNvPr id="4" name="Segnaposto numero diapositiva 3">
            <a:extLst>
              <a:ext uri="{FF2B5EF4-FFF2-40B4-BE49-F238E27FC236}">
                <a16:creationId xmlns:a16="http://schemas.microsoft.com/office/drawing/2014/main" id="{11D22152-6006-4F22-9F89-5BFCBD24F13E}"/>
              </a:ext>
            </a:extLst>
          </p:cNvPr>
          <p:cNvSpPr>
            <a:spLocks noGrp="1"/>
          </p:cNvSpPr>
          <p:nvPr>
            <p:ph type="sldNum" sz="quarter" idx="11"/>
          </p:nvPr>
        </p:nvSpPr>
        <p:spPr/>
        <p:txBody>
          <a:bodyPr/>
          <a:lstStyle/>
          <a:p>
            <a:pPr>
              <a:defRPr/>
            </a:pPr>
            <a:fld id="{5284EABE-7CEC-4FCA-99EF-CA6E2E61A66A}" type="slidenum">
              <a:rPr lang="it-IT" altLang="it-IT" smtClean="0"/>
              <a:pPr>
                <a:defRPr/>
              </a:pPr>
              <a:t>116</a:t>
            </a:fld>
            <a:endParaRPr lang="it-IT" altLang="it-IT"/>
          </a:p>
        </p:txBody>
      </p:sp>
      <p:sp>
        <p:nvSpPr>
          <p:cNvPr id="5" name="Segnaposto piè di pagina 4">
            <a:extLst>
              <a:ext uri="{FF2B5EF4-FFF2-40B4-BE49-F238E27FC236}">
                <a16:creationId xmlns:a16="http://schemas.microsoft.com/office/drawing/2014/main" id="{F0D62C23-894A-40E2-9E72-E52A5188C72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7632140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12F8F7-5CD0-4FEF-AD99-3F7DB1D6DE81}"/>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EA4AE237-243E-4D82-91F8-AFD1EE5823EE}"/>
              </a:ext>
            </a:extLst>
          </p:cNvPr>
          <p:cNvSpPr>
            <a:spLocks noGrp="1"/>
          </p:cNvSpPr>
          <p:nvPr>
            <p:ph idx="1"/>
          </p:nvPr>
        </p:nvSpPr>
        <p:spPr/>
        <p:txBody>
          <a:bodyPr/>
          <a:lstStyle/>
          <a:p>
            <a:pPr>
              <a:defRPr/>
            </a:pPr>
            <a:r>
              <a:rPr lang="it-IT" sz="4000" dirty="0"/>
              <a:t>La dottrina?</a:t>
            </a:r>
          </a:p>
        </p:txBody>
      </p:sp>
      <p:sp>
        <p:nvSpPr>
          <p:cNvPr id="102404" name="Segnaposto numero diapositiva 3">
            <a:extLst>
              <a:ext uri="{FF2B5EF4-FFF2-40B4-BE49-F238E27FC236}">
                <a16:creationId xmlns:a16="http://schemas.microsoft.com/office/drawing/2014/main" id="{D7005091-2303-4166-91F7-079F8649F84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ACB42EB-FA49-434A-B8A2-1EAEC31A5D5C}" type="slidenum">
              <a:rPr lang="it-IT" altLang="it-IT" sz="1200" smtClean="0">
                <a:latin typeface="Arial" panose="020B0604020202020204" pitchFamily="34" charset="0"/>
              </a:rPr>
              <a:pPr>
                <a:spcBef>
                  <a:spcPct val="0"/>
                </a:spcBef>
                <a:buClrTx/>
                <a:buSzTx/>
                <a:buFontTx/>
                <a:buNone/>
              </a:pPr>
              <a:t>117</a:t>
            </a:fld>
            <a:endParaRPr lang="it-IT" altLang="it-IT" sz="1200">
              <a:latin typeface="Arial" panose="020B0604020202020204" pitchFamily="34" charset="0"/>
            </a:endParaRPr>
          </a:p>
        </p:txBody>
      </p:sp>
      <p:sp>
        <p:nvSpPr>
          <p:cNvPr id="102405" name="Segnaposto piè di pagina 4">
            <a:extLst>
              <a:ext uri="{FF2B5EF4-FFF2-40B4-BE49-F238E27FC236}">
                <a16:creationId xmlns:a16="http://schemas.microsoft.com/office/drawing/2014/main" id="{592CB440-C16E-4AAD-8018-56422C296D3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102406" name="Immagine 6">
            <a:extLst>
              <a:ext uri="{FF2B5EF4-FFF2-40B4-BE49-F238E27FC236}">
                <a16:creationId xmlns:a16="http://schemas.microsoft.com/office/drawing/2014/main" id="{ABE5E246-8BC3-4E43-8B12-5B6E08750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205038"/>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numero diapositiva 4">
            <a:extLst>
              <a:ext uri="{FF2B5EF4-FFF2-40B4-BE49-F238E27FC236}">
                <a16:creationId xmlns:a16="http://schemas.microsoft.com/office/drawing/2014/main" id="{D0D12838-C8A2-4CA0-8F4F-4A857A74DC2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C33C6BC-F140-4944-8FCC-680EDD536882}" type="slidenum">
              <a:rPr lang="it-IT" altLang="it-IT" sz="1200" smtClean="0">
                <a:latin typeface="Arial" panose="020B0604020202020204" pitchFamily="34" charset="0"/>
              </a:rPr>
              <a:pPr>
                <a:spcBef>
                  <a:spcPct val="0"/>
                </a:spcBef>
                <a:buClrTx/>
                <a:buSzTx/>
                <a:buFontTx/>
                <a:buNone/>
              </a:pPr>
              <a:t>118</a:t>
            </a:fld>
            <a:endParaRPr lang="it-IT" altLang="it-IT" sz="1200">
              <a:latin typeface="Arial" panose="020B0604020202020204" pitchFamily="34" charset="0"/>
            </a:endParaRPr>
          </a:p>
        </p:txBody>
      </p:sp>
      <p:sp>
        <p:nvSpPr>
          <p:cNvPr id="103427" name="Segnaposto piè di pagina 5">
            <a:extLst>
              <a:ext uri="{FF2B5EF4-FFF2-40B4-BE49-F238E27FC236}">
                <a16:creationId xmlns:a16="http://schemas.microsoft.com/office/drawing/2014/main" id="{27E62F6C-666B-449D-A355-C689D37C791B}"/>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71074" name="Rectangle 2">
            <a:extLst>
              <a:ext uri="{FF2B5EF4-FFF2-40B4-BE49-F238E27FC236}">
                <a16:creationId xmlns:a16="http://schemas.microsoft.com/office/drawing/2014/main" id="{1F7CB24F-C62E-44E6-BC9F-01A4734FB8F4}"/>
              </a:ext>
            </a:extLst>
          </p:cNvPr>
          <p:cNvSpPr>
            <a:spLocks noGrp="1" noRot="1" noChangeArrowheads="1"/>
          </p:cNvSpPr>
          <p:nvPr>
            <p:ph type="title"/>
          </p:nvPr>
        </p:nvSpPr>
        <p:spPr/>
        <p:txBody>
          <a:bodyPr/>
          <a:lstStyle/>
          <a:p>
            <a:pPr eaLnBrk="1" hangingPunct="1">
              <a:defRPr/>
            </a:pPr>
            <a:endParaRPr lang="it-IT"/>
          </a:p>
        </p:txBody>
      </p:sp>
      <p:sp>
        <p:nvSpPr>
          <p:cNvPr id="771075" name="Rectangle 3">
            <a:extLst>
              <a:ext uri="{FF2B5EF4-FFF2-40B4-BE49-F238E27FC236}">
                <a16:creationId xmlns:a16="http://schemas.microsoft.com/office/drawing/2014/main" id="{BFE4A01B-E909-440F-AB2E-9A45BBF95E66}"/>
              </a:ext>
            </a:extLst>
          </p:cNvPr>
          <p:cNvSpPr>
            <a:spLocks noGrp="1" noChangeArrowheads="1"/>
          </p:cNvSpPr>
          <p:nvPr>
            <p:ph type="body" idx="1"/>
          </p:nvPr>
        </p:nvSpPr>
        <p:spPr/>
        <p:txBody>
          <a:bodyPr/>
          <a:lstStyle/>
          <a:p>
            <a:pPr algn="just" eaLnBrk="1" hangingPunct="1">
              <a:defRPr/>
            </a:pPr>
            <a:r>
              <a:rPr lang="it-IT">
                <a:solidFill>
                  <a:schemeClr val="hlink"/>
                </a:solidFill>
              </a:rPr>
              <a:t>E’ ormai largamente riconosciuto che la legittimazione del trattamento sanitario di persona cosciente e capace si basa su un valido consenso E’ il consenso del paziente che giustifica il trattamento sanitario.</a:t>
            </a:r>
            <a:r>
              <a:rPr lang="it-IT" sz="2800" i="1">
                <a:solidFill>
                  <a:schemeClr val="hlink"/>
                </a:solidFill>
              </a:rPr>
              <a:t>  </a:t>
            </a:r>
          </a:p>
          <a:p>
            <a:pPr algn="r" eaLnBrk="1" hangingPunct="1">
              <a:buFont typeface="Wingdings" panose="05000000000000000000" pitchFamily="2" charset="2"/>
              <a:buNone/>
              <a:defRPr/>
            </a:pPr>
            <a:r>
              <a:rPr lang="it-IT" sz="2000">
                <a:solidFill>
                  <a:schemeClr val="hlink"/>
                </a:solidFill>
              </a:rPr>
              <a:t>( Bilancetti M.</a:t>
            </a:r>
            <a:r>
              <a:rPr lang="it-IT" sz="2000" i="1">
                <a:solidFill>
                  <a:schemeClr val="hlink"/>
                </a:solidFill>
              </a:rPr>
              <a:t> La responsabilità penale e civile del medico,</a:t>
            </a:r>
            <a:r>
              <a:rPr lang="it-IT" sz="2000">
                <a:solidFill>
                  <a:schemeClr val="hlink"/>
                </a:solidFill>
              </a:rPr>
              <a:t> Cedam)</a:t>
            </a:r>
          </a:p>
          <a:p>
            <a:pPr algn="r" eaLnBrk="1" hangingPunct="1">
              <a:buFont typeface="Wingdings" panose="05000000000000000000" pitchFamily="2" charset="2"/>
              <a:buNone/>
              <a:defRPr/>
            </a:pPr>
            <a:endParaRPr lang="it-IT" sz="2000">
              <a:solidFill>
                <a:schemeClr val="hlink"/>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numero diapositiva 4">
            <a:extLst>
              <a:ext uri="{FF2B5EF4-FFF2-40B4-BE49-F238E27FC236}">
                <a16:creationId xmlns:a16="http://schemas.microsoft.com/office/drawing/2014/main" id="{A4CC372F-C7A9-4CA7-8626-F8058DE1400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F9283ED-DCED-4695-87B2-BAE0EA2CC28C}" type="slidenum">
              <a:rPr lang="it-IT" altLang="it-IT" sz="1200" smtClean="0">
                <a:latin typeface="Arial" panose="020B0604020202020204" pitchFamily="34" charset="0"/>
              </a:rPr>
              <a:pPr>
                <a:spcBef>
                  <a:spcPct val="0"/>
                </a:spcBef>
                <a:buClrTx/>
                <a:buSzTx/>
                <a:buFontTx/>
                <a:buNone/>
              </a:pPr>
              <a:t>119</a:t>
            </a:fld>
            <a:endParaRPr lang="it-IT" altLang="it-IT" sz="1200">
              <a:latin typeface="Arial" panose="020B0604020202020204" pitchFamily="34" charset="0"/>
            </a:endParaRPr>
          </a:p>
        </p:txBody>
      </p:sp>
      <p:sp>
        <p:nvSpPr>
          <p:cNvPr id="104451" name="Segnaposto piè di pagina 5">
            <a:extLst>
              <a:ext uri="{FF2B5EF4-FFF2-40B4-BE49-F238E27FC236}">
                <a16:creationId xmlns:a16="http://schemas.microsoft.com/office/drawing/2014/main" id="{AAC8BF78-13DD-46DE-A3A0-F9D3616F900C}"/>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0530" name="Rectangle 2">
            <a:extLst>
              <a:ext uri="{FF2B5EF4-FFF2-40B4-BE49-F238E27FC236}">
                <a16:creationId xmlns:a16="http://schemas.microsoft.com/office/drawing/2014/main" id="{3D3A5449-536D-4F23-8EF3-331E368A98F8}"/>
              </a:ext>
            </a:extLst>
          </p:cNvPr>
          <p:cNvSpPr>
            <a:spLocks noGrp="1" noRot="1" noChangeArrowheads="1"/>
          </p:cNvSpPr>
          <p:nvPr>
            <p:ph type="title"/>
          </p:nvPr>
        </p:nvSpPr>
        <p:spPr/>
        <p:txBody>
          <a:bodyPr/>
          <a:lstStyle/>
          <a:p>
            <a:pPr eaLnBrk="1" hangingPunct="1">
              <a:defRPr/>
            </a:pPr>
            <a:endParaRPr lang="it-IT"/>
          </a:p>
        </p:txBody>
      </p:sp>
      <p:sp>
        <p:nvSpPr>
          <p:cNvPr id="790531" name="Rectangle 3">
            <a:extLst>
              <a:ext uri="{FF2B5EF4-FFF2-40B4-BE49-F238E27FC236}">
                <a16:creationId xmlns:a16="http://schemas.microsoft.com/office/drawing/2014/main" id="{166C9F3B-8D11-4E6E-BD0D-16F855663E6E}"/>
              </a:ext>
            </a:extLst>
          </p:cNvPr>
          <p:cNvSpPr>
            <a:spLocks noGrp="1" noChangeArrowheads="1"/>
          </p:cNvSpPr>
          <p:nvPr>
            <p:ph type="body" idx="1"/>
          </p:nvPr>
        </p:nvSpPr>
        <p:spPr/>
        <p:txBody>
          <a:bodyPr/>
          <a:lstStyle/>
          <a:p>
            <a:pPr algn="just" eaLnBrk="1" hangingPunct="1">
              <a:lnSpc>
                <a:spcPct val="80000"/>
              </a:lnSpc>
              <a:defRPr/>
            </a:pPr>
            <a:r>
              <a:rPr lang="it-IT" dirty="0">
                <a:solidFill>
                  <a:schemeClr val="hlink"/>
                </a:solidFill>
              </a:rPr>
              <a:t>Informazione circa un quadro complessivo della situazione, anche se non articolato in tutti i particolari e dettagli, </a:t>
            </a:r>
            <a:r>
              <a:rPr lang="it-IT" dirty="0" err="1">
                <a:solidFill>
                  <a:schemeClr val="hlink"/>
                </a:solidFill>
              </a:rPr>
              <a:t>sicchè</a:t>
            </a:r>
            <a:r>
              <a:rPr lang="it-IT" dirty="0">
                <a:solidFill>
                  <a:schemeClr val="hlink"/>
                </a:solidFill>
              </a:rPr>
              <a:t> il paziente possa rendersi conto della malattia da cui è affetto, della sua evoluzione, delle possibilità di guarigione che ha, delle modalità di trattamento e dei risultati prevedibili, nonché dei rischi inerenti allo stesso. </a:t>
            </a:r>
          </a:p>
          <a:p>
            <a:pPr algn="r" eaLnBrk="1" hangingPunct="1">
              <a:lnSpc>
                <a:spcPct val="80000"/>
              </a:lnSpc>
              <a:buFont typeface="Wingdings" panose="05000000000000000000" pitchFamily="2" charset="2"/>
              <a:buNone/>
              <a:defRPr/>
            </a:pPr>
            <a:r>
              <a:rPr lang="it-IT" sz="2800" i="1" dirty="0">
                <a:solidFill>
                  <a:schemeClr val="hlink"/>
                </a:solidFill>
              </a:rPr>
              <a:t>(</a:t>
            </a:r>
            <a:r>
              <a:rPr lang="it-IT" sz="2800" i="1" dirty="0" err="1">
                <a:solidFill>
                  <a:schemeClr val="hlink"/>
                </a:solidFill>
              </a:rPr>
              <a:t>Iadecola</a:t>
            </a:r>
            <a:r>
              <a:rPr lang="it-IT" sz="2800" i="1" dirty="0">
                <a:solidFill>
                  <a:schemeClr val="hlink"/>
                </a:solidFill>
              </a:rPr>
              <a:t>, 1991)</a:t>
            </a:r>
          </a:p>
          <a:p>
            <a:pPr algn="r" eaLnBrk="1" hangingPunct="1">
              <a:lnSpc>
                <a:spcPct val="80000"/>
              </a:lnSpc>
              <a:buFont typeface="Wingdings" panose="05000000000000000000" pitchFamily="2" charset="2"/>
              <a:buNone/>
              <a:defRPr/>
            </a:pPr>
            <a:r>
              <a:rPr lang="it-IT" sz="2800" dirty="0"/>
              <a:t>   </a:t>
            </a:r>
          </a:p>
          <a:p>
            <a:pPr eaLnBrk="1" hangingPunct="1">
              <a:lnSpc>
                <a:spcPct val="80000"/>
              </a:lnSpc>
              <a:defRPr/>
            </a:pPr>
            <a:endParaRPr lang="it-IT"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0CDB564-B358-4C31-9BF4-A625C45D04A2}"/>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28675" name="Rectangle 3">
            <a:extLst>
              <a:ext uri="{FF2B5EF4-FFF2-40B4-BE49-F238E27FC236}">
                <a16:creationId xmlns:a16="http://schemas.microsoft.com/office/drawing/2014/main" id="{C891322F-BB76-4FDA-B7D5-F7D7B02273B2}"/>
              </a:ext>
            </a:extLst>
          </p:cNvPr>
          <p:cNvSpPr>
            <a:spLocks noGrp="1" noChangeArrowheads="1"/>
          </p:cNvSpPr>
          <p:nvPr>
            <p:ph type="body" idx="4294967295"/>
          </p:nvPr>
        </p:nvSpPr>
        <p:spPr/>
        <p:txBody>
          <a:bodyPr/>
          <a:lstStyle/>
          <a:p>
            <a:pPr eaLnBrk="1" hangingPunct="1">
              <a:lnSpc>
                <a:spcPct val="80000"/>
              </a:lnSpc>
              <a:defRPr/>
            </a:pPr>
            <a:r>
              <a:rPr lang="it-IT" altLang="it-IT" sz="2800">
                <a:latin typeface="Tahoma" panose="020B0604030504040204" pitchFamily="34" charset="0"/>
              </a:rPr>
              <a:t>Il bambino, prima del ricovero, assumeva il farmaco "Isoptin" in compresse da 20 mg. e in forma orale e il dott. A.C., dopo averlo visitato all'atto del ricovero, confermava la terapia.</a:t>
            </a:r>
          </a:p>
          <a:p>
            <a:pPr eaLnBrk="1" hangingPunct="1">
              <a:lnSpc>
                <a:spcPct val="80000"/>
              </a:lnSpc>
              <a:defRPr/>
            </a:pPr>
            <a:r>
              <a:rPr lang="it-IT" altLang="it-IT" sz="2800">
                <a:latin typeface="Tahoma" panose="020B0604030504040204" pitchFamily="34" charset="0"/>
              </a:rPr>
              <a:t>Poichè in reparto erano presenti solo compresse da 40 mg. non facilmente divisibili il medico telefonava alla farmacia interna della struttura e veniva posto a conoscenza dalla farmacista che il farmaco non era disponibile in compresse ma in fiale da 20 mg. da somministrare per via endovenosa.</a:t>
            </a:r>
          </a:p>
          <a:p>
            <a:pPr eaLnBrk="1" hangingPunct="1">
              <a:lnSpc>
                <a:spcPct val="80000"/>
              </a:lnSpc>
              <a:defRPr/>
            </a:pPr>
            <a:endParaRPr lang="it-IT" altLang="it-IT" sz="2800">
              <a:latin typeface="Tahoma" panose="020B060403050404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numero diapositiva 4">
            <a:extLst>
              <a:ext uri="{FF2B5EF4-FFF2-40B4-BE49-F238E27FC236}">
                <a16:creationId xmlns:a16="http://schemas.microsoft.com/office/drawing/2014/main" id="{3C9F5E2C-A37C-4763-AEAD-C324EE15734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1F6A208-0E8A-4737-9AB1-31933D98015D}" type="slidenum">
              <a:rPr lang="it-IT" altLang="it-IT" sz="1200" smtClean="0">
                <a:latin typeface="Arial" panose="020B0604020202020204" pitchFamily="34" charset="0"/>
              </a:rPr>
              <a:pPr>
                <a:spcBef>
                  <a:spcPct val="0"/>
                </a:spcBef>
                <a:buClrTx/>
                <a:buSzTx/>
                <a:buFontTx/>
                <a:buNone/>
              </a:pPr>
              <a:t>120</a:t>
            </a:fld>
            <a:endParaRPr lang="it-IT" altLang="it-IT" sz="1200">
              <a:latin typeface="Arial" panose="020B0604020202020204" pitchFamily="34" charset="0"/>
            </a:endParaRPr>
          </a:p>
        </p:txBody>
      </p:sp>
      <p:sp>
        <p:nvSpPr>
          <p:cNvPr id="105475" name="Segnaposto piè di pagina 5">
            <a:extLst>
              <a:ext uri="{FF2B5EF4-FFF2-40B4-BE49-F238E27FC236}">
                <a16:creationId xmlns:a16="http://schemas.microsoft.com/office/drawing/2014/main" id="{4707703D-A6BF-4CBC-8D3E-04F326BB41B4}"/>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3602" name="Rectangle 2">
            <a:extLst>
              <a:ext uri="{FF2B5EF4-FFF2-40B4-BE49-F238E27FC236}">
                <a16:creationId xmlns:a16="http://schemas.microsoft.com/office/drawing/2014/main" id="{0A2D50EF-BE09-48CC-AAB1-6AD980B1B1D9}"/>
              </a:ext>
            </a:extLst>
          </p:cNvPr>
          <p:cNvSpPr>
            <a:spLocks noGrp="1" noRot="1" noChangeArrowheads="1"/>
          </p:cNvSpPr>
          <p:nvPr>
            <p:ph type="title"/>
          </p:nvPr>
        </p:nvSpPr>
        <p:spPr/>
        <p:txBody>
          <a:bodyPr/>
          <a:lstStyle/>
          <a:p>
            <a:pPr eaLnBrk="1" hangingPunct="1">
              <a:defRPr/>
            </a:pPr>
            <a:endParaRPr lang="it-IT"/>
          </a:p>
        </p:txBody>
      </p:sp>
      <p:sp>
        <p:nvSpPr>
          <p:cNvPr id="793603" name="Rectangle 3">
            <a:extLst>
              <a:ext uri="{FF2B5EF4-FFF2-40B4-BE49-F238E27FC236}">
                <a16:creationId xmlns:a16="http://schemas.microsoft.com/office/drawing/2014/main" id="{2B4F6109-20CB-4B7D-81B4-0191793BFF98}"/>
              </a:ext>
            </a:extLst>
          </p:cNvPr>
          <p:cNvSpPr>
            <a:spLocks noGrp="1" noChangeArrowheads="1"/>
          </p:cNvSpPr>
          <p:nvPr>
            <p:ph type="body" idx="1"/>
          </p:nvPr>
        </p:nvSpPr>
        <p:spPr/>
        <p:txBody>
          <a:bodyPr/>
          <a:lstStyle/>
          <a:p>
            <a:pPr eaLnBrk="1" hangingPunct="1">
              <a:defRPr/>
            </a:pPr>
            <a:r>
              <a:rPr lang="it-IT" dirty="0">
                <a:solidFill>
                  <a:schemeClr val="hlink"/>
                </a:solidFill>
              </a:rPr>
              <a:t>L’informazione si potrà ritenere completa quando al paziente, </a:t>
            </a:r>
            <a:r>
              <a:rPr lang="it-IT" u="sng" dirty="0">
                <a:solidFill>
                  <a:schemeClr val="hlink"/>
                </a:solidFill>
              </a:rPr>
              <a:t>tenuto conto del suo livello  culturale,</a:t>
            </a:r>
            <a:r>
              <a:rPr lang="it-IT" dirty="0">
                <a:solidFill>
                  <a:schemeClr val="hlink"/>
                </a:solidFill>
              </a:rPr>
              <a:t> siano stati forniti quegli elementi necessari e sufficienti a metterlo nella condizione di comprendere il proprio stato e decidere consapevolmente</a:t>
            </a:r>
            <a:r>
              <a:rPr lang="it-IT" dirty="0"/>
              <a:t>.  </a:t>
            </a:r>
          </a:p>
          <a:p>
            <a:pPr eaLnBrk="1" hangingPunct="1">
              <a:defRPr/>
            </a:pPr>
            <a:r>
              <a:rPr lang="it-IT" i="1" dirty="0">
                <a:solidFill>
                  <a:schemeClr val="hlink"/>
                </a:solidFill>
              </a:rPr>
              <a:t>(</a:t>
            </a:r>
            <a:r>
              <a:rPr lang="it-IT" i="1" dirty="0" err="1">
                <a:solidFill>
                  <a:schemeClr val="hlink"/>
                </a:solidFill>
              </a:rPr>
              <a:t>Iadecola</a:t>
            </a:r>
            <a:r>
              <a:rPr lang="it-IT" i="1" dirty="0">
                <a:solidFill>
                  <a:schemeClr val="hlink"/>
                </a:solidFill>
              </a:rPr>
              <a:t>, 1991)</a:t>
            </a:r>
            <a:endParaRPr lang="it-IT"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numero diapositiva 4">
            <a:extLst>
              <a:ext uri="{FF2B5EF4-FFF2-40B4-BE49-F238E27FC236}">
                <a16:creationId xmlns:a16="http://schemas.microsoft.com/office/drawing/2014/main" id="{CEE7DB88-E43C-466D-8350-1CA8B448DC6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A248A74-05DE-43E4-B189-FF606AA6FE69}" type="slidenum">
              <a:rPr lang="it-IT" altLang="it-IT" sz="1200" smtClean="0">
                <a:latin typeface="Arial" panose="020B0604020202020204" pitchFamily="34" charset="0"/>
              </a:rPr>
              <a:pPr>
                <a:spcBef>
                  <a:spcPct val="0"/>
                </a:spcBef>
                <a:buClrTx/>
                <a:buSzTx/>
                <a:buFontTx/>
                <a:buNone/>
              </a:pPr>
              <a:t>121</a:t>
            </a:fld>
            <a:endParaRPr lang="it-IT" altLang="it-IT" sz="1200">
              <a:latin typeface="Arial" panose="020B0604020202020204" pitchFamily="34" charset="0"/>
            </a:endParaRPr>
          </a:p>
        </p:txBody>
      </p:sp>
      <p:sp>
        <p:nvSpPr>
          <p:cNvPr id="106499" name="Segnaposto piè di pagina 5">
            <a:extLst>
              <a:ext uri="{FF2B5EF4-FFF2-40B4-BE49-F238E27FC236}">
                <a16:creationId xmlns:a16="http://schemas.microsoft.com/office/drawing/2014/main" id="{8A6AF32D-11D7-46E7-B878-8377AA2C3D89}"/>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4626" name="Rectangle 2">
            <a:extLst>
              <a:ext uri="{FF2B5EF4-FFF2-40B4-BE49-F238E27FC236}">
                <a16:creationId xmlns:a16="http://schemas.microsoft.com/office/drawing/2014/main" id="{F2E54040-0ED8-4A00-9131-4CD910F28F2B}"/>
              </a:ext>
            </a:extLst>
          </p:cNvPr>
          <p:cNvSpPr>
            <a:spLocks noGrp="1" noRot="1" noChangeArrowheads="1"/>
          </p:cNvSpPr>
          <p:nvPr>
            <p:ph type="title"/>
          </p:nvPr>
        </p:nvSpPr>
        <p:spPr/>
        <p:txBody>
          <a:bodyPr/>
          <a:lstStyle/>
          <a:p>
            <a:pPr eaLnBrk="1" hangingPunct="1">
              <a:defRPr/>
            </a:pPr>
            <a:endParaRPr lang="it-IT"/>
          </a:p>
        </p:txBody>
      </p:sp>
      <p:sp>
        <p:nvSpPr>
          <p:cNvPr id="794627" name="Rectangle 3">
            <a:extLst>
              <a:ext uri="{FF2B5EF4-FFF2-40B4-BE49-F238E27FC236}">
                <a16:creationId xmlns:a16="http://schemas.microsoft.com/office/drawing/2014/main" id="{41357063-3A8B-45C1-B8BB-E6DD3A06A7F5}"/>
              </a:ext>
            </a:extLst>
          </p:cNvPr>
          <p:cNvSpPr>
            <a:spLocks noGrp="1" noChangeArrowheads="1"/>
          </p:cNvSpPr>
          <p:nvPr>
            <p:ph type="body" idx="1"/>
          </p:nvPr>
        </p:nvSpPr>
        <p:spPr/>
        <p:txBody>
          <a:bodyPr/>
          <a:lstStyle/>
          <a:p>
            <a:pPr eaLnBrk="1" hangingPunct="1">
              <a:defRPr/>
            </a:pPr>
            <a:r>
              <a:rPr lang="it-IT" dirty="0">
                <a:solidFill>
                  <a:schemeClr val="hlink"/>
                </a:solidFill>
              </a:rPr>
              <a:t>L’informazione dovrà tanto più essere completa ed estesa quanto più sono importanti i beni in gioco e quanto più sono elevati i coefficienti di rischio insisti nell’atto sanitario che deve essere intrapreso. Tuttavia, la completezza dell’informazione presuppone che essa sia estesa ad ogni tipo di rischio, </a:t>
            </a:r>
            <a:r>
              <a:rPr lang="it-IT" u="sng" dirty="0">
                <a:solidFill>
                  <a:schemeClr val="hlink"/>
                </a:solidFill>
              </a:rPr>
              <a:t>ma non anche agli esiti anomali del trattamento ai limiti del fortuito </a:t>
            </a:r>
            <a:r>
              <a:rPr lang="it-IT" u="sng" dirty="0"/>
              <a:t> </a:t>
            </a:r>
          </a:p>
          <a:p>
            <a:pPr eaLnBrk="1" hangingPunct="1">
              <a:defRPr/>
            </a:pPr>
            <a:endParaRPr lang="it-IT" u="sng"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numero diapositiva 4">
            <a:extLst>
              <a:ext uri="{FF2B5EF4-FFF2-40B4-BE49-F238E27FC236}">
                <a16:creationId xmlns:a16="http://schemas.microsoft.com/office/drawing/2014/main" id="{480C080D-4520-4CD6-AE56-136A8E10001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30A0B87-48AB-40CB-8E43-B8FC32612016}" type="slidenum">
              <a:rPr lang="it-IT" altLang="it-IT" sz="1200" smtClean="0">
                <a:latin typeface="Arial" panose="020B0604020202020204" pitchFamily="34" charset="0"/>
              </a:rPr>
              <a:pPr>
                <a:spcBef>
                  <a:spcPct val="0"/>
                </a:spcBef>
                <a:buClrTx/>
                <a:buSzTx/>
                <a:buFontTx/>
                <a:buNone/>
              </a:pPr>
              <a:t>122</a:t>
            </a:fld>
            <a:endParaRPr lang="it-IT" altLang="it-IT" sz="1200">
              <a:latin typeface="Arial" panose="020B0604020202020204" pitchFamily="34" charset="0"/>
            </a:endParaRPr>
          </a:p>
        </p:txBody>
      </p:sp>
      <p:sp>
        <p:nvSpPr>
          <p:cNvPr id="107523" name="Segnaposto piè di pagina 5">
            <a:extLst>
              <a:ext uri="{FF2B5EF4-FFF2-40B4-BE49-F238E27FC236}">
                <a16:creationId xmlns:a16="http://schemas.microsoft.com/office/drawing/2014/main" id="{4ED85555-E96B-4B31-89F4-1A7EC09B23FB}"/>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89506" name="Rectangle 2">
            <a:extLst>
              <a:ext uri="{FF2B5EF4-FFF2-40B4-BE49-F238E27FC236}">
                <a16:creationId xmlns:a16="http://schemas.microsoft.com/office/drawing/2014/main" id="{DE34960A-AB4F-4A01-A52E-249D90071C2D}"/>
              </a:ext>
            </a:extLst>
          </p:cNvPr>
          <p:cNvSpPr>
            <a:spLocks noGrp="1" noRot="1" noChangeArrowheads="1"/>
          </p:cNvSpPr>
          <p:nvPr>
            <p:ph type="title"/>
          </p:nvPr>
        </p:nvSpPr>
        <p:spPr/>
        <p:txBody>
          <a:bodyPr/>
          <a:lstStyle/>
          <a:p>
            <a:pPr eaLnBrk="1" hangingPunct="1">
              <a:defRPr/>
            </a:pPr>
            <a:endParaRPr lang="it-IT"/>
          </a:p>
        </p:txBody>
      </p:sp>
      <p:sp>
        <p:nvSpPr>
          <p:cNvPr id="789507" name="Rectangle 3">
            <a:extLst>
              <a:ext uri="{FF2B5EF4-FFF2-40B4-BE49-F238E27FC236}">
                <a16:creationId xmlns:a16="http://schemas.microsoft.com/office/drawing/2014/main" id="{E5C65E8C-3541-427E-813E-319709B3E002}"/>
              </a:ext>
            </a:extLst>
          </p:cNvPr>
          <p:cNvSpPr>
            <a:spLocks noGrp="1" noChangeArrowheads="1"/>
          </p:cNvSpPr>
          <p:nvPr>
            <p:ph type="body" idx="1"/>
          </p:nvPr>
        </p:nvSpPr>
        <p:spPr/>
        <p:txBody>
          <a:bodyPr/>
          <a:lstStyle/>
          <a:p>
            <a:pPr eaLnBrk="1" hangingPunct="1">
              <a:defRPr/>
            </a:pPr>
            <a:r>
              <a:rPr lang="it-IT">
                <a:solidFill>
                  <a:schemeClr val="hlink"/>
                </a:solidFill>
              </a:rPr>
              <a:t>Informazione esauriente (Paradisi, 1982);</a:t>
            </a:r>
          </a:p>
          <a:p>
            <a:pPr eaLnBrk="1" hangingPunct="1">
              <a:defRPr/>
            </a:pPr>
            <a:r>
              <a:rPr lang="it-IT">
                <a:solidFill>
                  <a:schemeClr val="hlink"/>
                </a:solidFill>
              </a:rPr>
              <a:t>Informazione adeguata (Barni, 1994);</a:t>
            </a:r>
          </a:p>
          <a:p>
            <a:pPr eaLnBrk="1" hangingPunct="1">
              <a:defRPr/>
            </a:pPr>
            <a:r>
              <a:rPr lang="it-IT">
                <a:solidFill>
                  <a:schemeClr val="hlink"/>
                </a:solidFill>
              </a:rPr>
              <a:t>Informazione  graduata  dalle esigenze e dai bisogni della persona (Princigalli, 1983);</a:t>
            </a:r>
          </a:p>
          <a:p>
            <a:pPr eaLnBrk="1" hangingPunct="1">
              <a:defRPr/>
            </a:pPr>
            <a:r>
              <a:rPr lang="it-IT">
                <a:solidFill>
                  <a:schemeClr val="hlink"/>
                </a:solidFill>
              </a:rPr>
              <a:t>Informazione basata su un equilibrato criterio soggettivo ponderato in base al parametro della ragionevolezza (Criscuoli, 1985).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numero diapositiva 4">
            <a:extLst>
              <a:ext uri="{FF2B5EF4-FFF2-40B4-BE49-F238E27FC236}">
                <a16:creationId xmlns:a16="http://schemas.microsoft.com/office/drawing/2014/main" id="{DDAACEEA-70B8-451D-AF0C-9CEFD44D729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DDC61C7-12C9-4D64-8A73-445909C132F1}" type="slidenum">
              <a:rPr lang="it-IT" altLang="it-IT" sz="1200" smtClean="0">
                <a:latin typeface="Arial" panose="020B0604020202020204" pitchFamily="34" charset="0"/>
              </a:rPr>
              <a:pPr>
                <a:spcBef>
                  <a:spcPct val="0"/>
                </a:spcBef>
                <a:buClrTx/>
                <a:buSzTx/>
                <a:buFontTx/>
                <a:buNone/>
              </a:pPr>
              <a:t>123</a:t>
            </a:fld>
            <a:endParaRPr lang="it-IT" altLang="it-IT" sz="1200">
              <a:latin typeface="Arial" panose="020B0604020202020204" pitchFamily="34" charset="0"/>
            </a:endParaRPr>
          </a:p>
        </p:txBody>
      </p:sp>
      <p:sp>
        <p:nvSpPr>
          <p:cNvPr id="108547" name="Segnaposto piè di pagina 5">
            <a:extLst>
              <a:ext uri="{FF2B5EF4-FFF2-40B4-BE49-F238E27FC236}">
                <a16:creationId xmlns:a16="http://schemas.microsoft.com/office/drawing/2014/main" id="{DF95D5E6-F04F-4B54-958B-31DAB15F3590}"/>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85410" name="Rectangle 2">
            <a:extLst>
              <a:ext uri="{FF2B5EF4-FFF2-40B4-BE49-F238E27FC236}">
                <a16:creationId xmlns:a16="http://schemas.microsoft.com/office/drawing/2014/main" id="{1D194279-1A39-4EC1-88FB-EE728C8B6347}"/>
              </a:ext>
            </a:extLst>
          </p:cNvPr>
          <p:cNvSpPr>
            <a:spLocks noGrp="1" noRot="1" noChangeArrowheads="1"/>
          </p:cNvSpPr>
          <p:nvPr>
            <p:ph type="title"/>
          </p:nvPr>
        </p:nvSpPr>
        <p:spPr/>
        <p:txBody>
          <a:bodyPr/>
          <a:lstStyle/>
          <a:p>
            <a:pPr eaLnBrk="1" hangingPunct="1">
              <a:defRPr/>
            </a:pPr>
            <a:endParaRPr lang="it-IT"/>
          </a:p>
        </p:txBody>
      </p:sp>
      <p:sp>
        <p:nvSpPr>
          <p:cNvPr id="785411" name="Rectangle 3">
            <a:extLst>
              <a:ext uri="{FF2B5EF4-FFF2-40B4-BE49-F238E27FC236}">
                <a16:creationId xmlns:a16="http://schemas.microsoft.com/office/drawing/2014/main" id="{4639985E-1D80-4E59-AB7A-616B2390EDF6}"/>
              </a:ext>
            </a:extLst>
          </p:cNvPr>
          <p:cNvSpPr>
            <a:spLocks noGrp="1" noChangeArrowheads="1"/>
          </p:cNvSpPr>
          <p:nvPr>
            <p:ph type="body" idx="1"/>
          </p:nvPr>
        </p:nvSpPr>
        <p:spPr/>
        <p:txBody>
          <a:bodyPr/>
          <a:lstStyle/>
          <a:p>
            <a:pPr eaLnBrk="1" hangingPunct="1">
              <a:defRPr/>
            </a:pPr>
            <a:r>
              <a:rPr lang="it-IT" u="sng">
                <a:solidFill>
                  <a:schemeClr val="hlink"/>
                </a:solidFill>
              </a:rPr>
              <a:t>Difficoltà comunicative? Di cosa tenere conto?</a:t>
            </a:r>
          </a:p>
          <a:p>
            <a:pPr eaLnBrk="1" hangingPunct="1">
              <a:buFontTx/>
              <a:buChar char="-"/>
              <a:defRPr/>
            </a:pPr>
            <a:r>
              <a:rPr lang="it-IT">
                <a:solidFill>
                  <a:schemeClr val="hlink"/>
                </a:solidFill>
              </a:rPr>
              <a:t>diversità e disparità delle conoscenze;</a:t>
            </a:r>
          </a:p>
          <a:p>
            <a:pPr eaLnBrk="1" hangingPunct="1">
              <a:buFontTx/>
              <a:buChar char="-"/>
              <a:defRPr/>
            </a:pPr>
            <a:r>
              <a:rPr lang="it-IT">
                <a:solidFill>
                  <a:schemeClr val="hlink"/>
                </a:solidFill>
              </a:rPr>
              <a:t>le aspettative di ciascuno dei due interlocutori;  </a:t>
            </a:r>
          </a:p>
          <a:p>
            <a:pPr eaLnBrk="1" hangingPunct="1">
              <a:buFontTx/>
              <a:buChar char="-"/>
              <a:defRPr/>
            </a:pPr>
            <a:r>
              <a:rPr lang="it-IT">
                <a:solidFill>
                  <a:schemeClr val="hlink"/>
                </a:solidFill>
              </a:rPr>
              <a:t>le resistenze o la scarsa adesione del paziente; </a:t>
            </a:r>
          </a:p>
          <a:p>
            <a:pPr eaLnBrk="1" hangingPunct="1">
              <a:buFontTx/>
              <a:buChar char="-"/>
              <a:defRPr/>
            </a:pPr>
            <a:r>
              <a:rPr lang="it-IT">
                <a:solidFill>
                  <a:schemeClr val="hlink"/>
                </a:solidFill>
              </a:rPr>
              <a:t>Età, status socio-economico, credenze, situazioni contingenti, il tipo e lo stadio della malattia, saper decodificare i messaggi non verbali lanciati dal paziente; </a:t>
            </a:r>
          </a:p>
          <a:p>
            <a:pPr eaLnBrk="1" hangingPunct="1">
              <a:buFontTx/>
              <a:buChar char="-"/>
              <a:defRPr/>
            </a:pPr>
            <a:endParaRPr lang="it-IT">
              <a:solidFill>
                <a:schemeClr val="hlink"/>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numero diapositiva 4">
            <a:extLst>
              <a:ext uri="{FF2B5EF4-FFF2-40B4-BE49-F238E27FC236}">
                <a16:creationId xmlns:a16="http://schemas.microsoft.com/office/drawing/2014/main" id="{CA978EDA-52C1-41C2-BBBD-51FED9B61E2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A061FCB0-E94E-434B-BE50-B4C02ED0B8CD}" type="slidenum">
              <a:rPr lang="it-IT" altLang="it-IT" sz="1200" smtClean="0">
                <a:latin typeface="Arial" panose="020B0604020202020204" pitchFamily="34" charset="0"/>
              </a:rPr>
              <a:pPr>
                <a:spcBef>
                  <a:spcPct val="0"/>
                </a:spcBef>
                <a:buClrTx/>
                <a:buSzTx/>
                <a:buFontTx/>
                <a:buNone/>
              </a:pPr>
              <a:t>124</a:t>
            </a:fld>
            <a:endParaRPr lang="it-IT" altLang="it-IT" sz="1200">
              <a:latin typeface="Arial" panose="020B0604020202020204" pitchFamily="34" charset="0"/>
            </a:endParaRPr>
          </a:p>
        </p:txBody>
      </p:sp>
      <p:sp>
        <p:nvSpPr>
          <p:cNvPr id="109571" name="Segnaposto piè di pagina 5">
            <a:extLst>
              <a:ext uri="{FF2B5EF4-FFF2-40B4-BE49-F238E27FC236}">
                <a16:creationId xmlns:a16="http://schemas.microsoft.com/office/drawing/2014/main" id="{9E934579-1ECA-484D-8AA7-2636AA3BF76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2578" name="Rectangle 2">
            <a:extLst>
              <a:ext uri="{FF2B5EF4-FFF2-40B4-BE49-F238E27FC236}">
                <a16:creationId xmlns:a16="http://schemas.microsoft.com/office/drawing/2014/main" id="{4C766A60-48E4-4166-9F8B-2CAA3D7736F8}"/>
              </a:ext>
            </a:extLst>
          </p:cNvPr>
          <p:cNvSpPr>
            <a:spLocks noGrp="1" noRot="1" noChangeArrowheads="1"/>
          </p:cNvSpPr>
          <p:nvPr>
            <p:ph type="title"/>
          </p:nvPr>
        </p:nvSpPr>
        <p:spPr/>
        <p:txBody>
          <a:bodyPr/>
          <a:lstStyle/>
          <a:p>
            <a:pPr eaLnBrk="1" hangingPunct="1">
              <a:defRPr/>
            </a:pPr>
            <a:endParaRPr lang="it-IT"/>
          </a:p>
        </p:txBody>
      </p:sp>
      <p:sp>
        <p:nvSpPr>
          <p:cNvPr id="792579" name="Rectangle 3">
            <a:extLst>
              <a:ext uri="{FF2B5EF4-FFF2-40B4-BE49-F238E27FC236}">
                <a16:creationId xmlns:a16="http://schemas.microsoft.com/office/drawing/2014/main" id="{92762740-9378-4483-A645-698DF0A1A394}"/>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endParaRPr lang="it-IT">
              <a:solidFill>
                <a:schemeClr val="hlink"/>
              </a:solidFill>
            </a:endParaRPr>
          </a:p>
          <a:p>
            <a:pPr algn="ctr" eaLnBrk="1" hangingPunct="1">
              <a:buFont typeface="Wingdings" panose="05000000000000000000" pitchFamily="2" charset="2"/>
              <a:buNone/>
              <a:defRPr/>
            </a:pPr>
            <a:r>
              <a:rPr lang="it-IT">
                <a:solidFill>
                  <a:schemeClr val="hlink"/>
                </a:solidFill>
              </a:rPr>
              <a:t>Può esserci una mitigazione del rigore dell’informazione quando questo potrebbe ritorcersi in un danno per la salute stessa del paziente </a:t>
            </a:r>
            <a:r>
              <a:rPr lang="it-IT" i="1">
                <a:solidFill>
                  <a:schemeClr val="hlink"/>
                </a:solidFill>
              </a:rPr>
              <a:t>(Bilancetti, 2001)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numero diapositiva 4">
            <a:extLst>
              <a:ext uri="{FF2B5EF4-FFF2-40B4-BE49-F238E27FC236}">
                <a16:creationId xmlns:a16="http://schemas.microsoft.com/office/drawing/2014/main" id="{D5137F3D-48C2-404C-99C2-7ECE3A89AE0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A8FC0B1-9C63-406D-A50C-FC5898DAE4A3}" type="slidenum">
              <a:rPr lang="it-IT" altLang="it-IT" sz="1200" smtClean="0">
                <a:latin typeface="Arial" panose="020B0604020202020204" pitchFamily="34" charset="0"/>
              </a:rPr>
              <a:pPr>
                <a:spcBef>
                  <a:spcPct val="0"/>
                </a:spcBef>
                <a:buClrTx/>
                <a:buSzTx/>
                <a:buFontTx/>
                <a:buNone/>
              </a:pPr>
              <a:t>125</a:t>
            </a:fld>
            <a:endParaRPr lang="it-IT" altLang="it-IT" sz="1200">
              <a:latin typeface="Arial" panose="020B0604020202020204" pitchFamily="34" charset="0"/>
            </a:endParaRPr>
          </a:p>
        </p:txBody>
      </p:sp>
      <p:sp>
        <p:nvSpPr>
          <p:cNvPr id="110595" name="Segnaposto piè di pagina 5">
            <a:extLst>
              <a:ext uri="{FF2B5EF4-FFF2-40B4-BE49-F238E27FC236}">
                <a16:creationId xmlns:a16="http://schemas.microsoft.com/office/drawing/2014/main" id="{9A1A00BC-2B35-4B2C-8CC9-452980DD5CA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6674" name="Rectangle 2">
            <a:extLst>
              <a:ext uri="{FF2B5EF4-FFF2-40B4-BE49-F238E27FC236}">
                <a16:creationId xmlns:a16="http://schemas.microsoft.com/office/drawing/2014/main" id="{F51A75A6-E8D3-4666-9131-5EC0AF0876DC}"/>
              </a:ext>
            </a:extLst>
          </p:cNvPr>
          <p:cNvSpPr>
            <a:spLocks noGrp="1" noRot="1" noChangeArrowheads="1"/>
          </p:cNvSpPr>
          <p:nvPr>
            <p:ph type="title"/>
          </p:nvPr>
        </p:nvSpPr>
        <p:spPr/>
        <p:txBody>
          <a:bodyPr/>
          <a:lstStyle/>
          <a:p>
            <a:pPr eaLnBrk="1" hangingPunct="1">
              <a:defRPr/>
            </a:pPr>
            <a:endParaRPr lang="it-IT"/>
          </a:p>
        </p:txBody>
      </p:sp>
      <p:sp>
        <p:nvSpPr>
          <p:cNvPr id="796675" name="Rectangle 3">
            <a:extLst>
              <a:ext uri="{FF2B5EF4-FFF2-40B4-BE49-F238E27FC236}">
                <a16:creationId xmlns:a16="http://schemas.microsoft.com/office/drawing/2014/main" id="{407D27A3-DE13-44BE-BCC8-381B6D0F24E0}"/>
              </a:ext>
            </a:extLst>
          </p:cNvPr>
          <p:cNvSpPr>
            <a:spLocks noGrp="1" noChangeArrowheads="1"/>
          </p:cNvSpPr>
          <p:nvPr>
            <p:ph type="body" idx="1"/>
          </p:nvPr>
        </p:nvSpPr>
        <p:spPr/>
        <p:txBody>
          <a:bodyPr/>
          <a:lstStyle/>
          <a:p>
            <a:pPr algn="just" eaLnBrk="1" hangingPunct="1">
              <a:defRPr/>
            </a:pPr>
            <a:r>
              <a:rPr lang="it-IT" sz="2800">
                <a:solidFill>
                  <a:schemeClr val="hlink"/>
                </a:solidFill>
              </a:rPr>
              <a:t>La richiesta di esplicite informazioni deve sottostare all’esigenza di cura sicchè il sanitario potrà mediare in ordine alla completa conoscenza della malattia, soprattutto davanti a soggetti particolarmente emotivi o in uno stato depressivo e con patologie che una completa informazione, accompagnata da un’inevitabile tensione, e da logorio nervoso, potrebbe aggravare sito all’esito infausto, fermo restando l’obbligo di informazione, completo nei contenuti e chiaro nella forma, in ogni altra situazione (G. Barbuto, 2003). </a:t>
            </a:r>
          </a:p>
          <a:p>
            <a:pPr eaLnBrk="1" hangingPunct="1">
              <a:defRPr/>
            </a:pPr>
            <a:endParaRPr lang="it-IT" sz="28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numero diapositiva 4">
            <a:extLst>
              <a:ext uri="{FF2B5EF4-FFF2-40B4-BE49-F238E27FC236}">
                <a16:creationId xmlns:a16="http://schemas.microsoft.com/office/drawing/2014/main" id="{73BF0952-C7AF-482C-A73A-CCDAE0D6DA9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BCFA827-1B95-4E21-8389-89C1ACDCE92A}" type="slidenum">
              <a:rPr lang="it-IT" altLang="it-IT" sz="1200" smtClean="0">
                <a:latin typeface="Arial" panose="020B0604020202020204" pitchFamily="34" charset="0"/>
              </a:rPr>
              <a:pPr>
                <a:spcBef>
                  <a:spcPct val="0"/>
                </a:spcBef>
                <a:buClrTx/>
                <a:buSzTx/>
                <a:buFontTx/>
                <a:buNone/>
              </a:pPr>
              <a:t>126</a:t>
            </a:fld>
            <a:endParaRPr lang="it-IT" altLang="it-IT" sz="1200">
              <a:latin typeface="Arial" panose="020B0604020202020204" pitchFamily="34" charset="0"/>
            </a:endParaRPr>
          </a:p>
        </p:txBody>
      </p:sp>
      <p:sp>
        <p:nvSpPr>
          <p:cNvPr id="111619" name="Segnaposto piè di pagina 5">
            <a:extLst>
              <a:ext uri="{FF2B5EF4-FFF2-40B4-BE49-F238E27FC236}">
                <a16:creationId xmlns:a16="http://schemas.microsoft.com/office/drawing/2014/main" id="{808DFB2A-033F-4116-BC0D-419DEE9DE4CF}"/>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87458" name="Rectangle 2">
            <a:extLst>
              <a:ext uri="{FF2B5EF4-FFF2-40B4-BE49-F238E27FC236}">
                <a16:creationId xmlns:a16="http://schemas.microsoft.com/office/drawing/2014/main" id="{1F90AE53-580E-44B4-9BF8-1A2EF3CFDD82}"/>
              </a:ext>
            </a:extLst>
          </p:cNvPr>
          <p:cNvSpPr>
            <a:spLocks noGrp="1" noRot="1" noChangeArrowheads="1"/>
          </p:cNvSpPr>
          <p:nvPr>
            <p:ph type="title"/>
          </p:nvPr>
        </p:nvSpPr>
        <p:spPr/>
        <p:txBody>
          <a:bodyPr/>
          <a:lstStyle/>
          <a:p>
            <a:pPr eaLnBrk="1" hangingPunct="1">
              <a:defRPr/>
            </a:pPr>
            <a:endParaRPr lang="it-IT"/>
          </a:p>
        </p:txBody>
      </p:sp>
      <p:sp>
        <p:nvSpPr>
          <p:cNvPr id="787459" name="Rectangle 3">
            <a:extLst>
              <a:ext uri="{FF2B5EF4-FFF2-40B4-BE49-F238E27FC236}">
                <a16:creationId xmlns:a16="http://schemas.microsoft.com/office/drawing/2014/main" id="{35459FAD-6D2E-420A-8D82-E320E37195F9}"/>
              </a:ext>
            </a:extLst>
          </p:cNvPr>
          <p:cNvSpPr>
            <a:spLocks noGrp="1" noChangeArrowheads="1"/>
          </p:cNvSpPr>
          <p:nvPr>
            <p:ph type="body" idx="1"/>
          </p:nvPr>
        </p:nvSpPr>
        <p:spPr/>
        <p:txBody>
          <a:bodyPr/>
          <a:lstStyle/>
          <a:p>
            <a:pPr eaLnBrk="1" hangingPunct="1">
              <a:lnSpc>
                <a:spcPct val="90000"/>
              </a:lnSpc>
              <a:defRPr/>
            </a:pPr>
            <a:r>
              <a:rPr lang="it-IT" b="1" i="1" u="sng" dirty="0">
                <a:solidFill>
                  <a:schemeClr val="hlink"/>
                </a:solidFill>
              </a:rPr>
              <a:t>L’informazione? </a:t>
            </a:r>
          </a:p>
          <a:p>
            <a:pPr eaLnBrk="1" hangingPunct="1">
              <a:lnSpc>
                <a:spcPct val="90000"/>
              </a:lnSpc>
              <a:defRPr/>
            </a:pPr>
            <a:endParaRPr lang="it-IT" b="1" i="1" u="sng" dirty="0">
              <a:solidFill>
                <a:schemeClr val="hlink"/>
              </a:solidFill>
            </a:endParaRPr>
          </a:p>
          <a:p>
            <a:pPr eaLnBrk="1" hangingPunct="1">
              <a:lnSpc>
                <a:spcPct val="90000"/>
              </a:lnSpc>
              <a:buFont typeface="Wingdings" panose="05000000000000000000" pitchFamily="2" charset="2"/>
              <a:buNone/>
              <a:defRPr/>
            </a:pPr>
            <a:r>
              <a:rPr lang="it-IT" dirty="0">
                <a:solidFill>
                  <a:schemeClr val="hlink"/>
                </a:solidFill>
              </a:rPr>
              <a:t>	</a:t>
            </a:r>
          </a:p>
          <a:p>
            <a:pPr eaLnBrk="1" hangingPunct="1">
              <a:lnSpc>
                <a:spcPct val="90000"/>
              </a:lnSpc>
              <a:buFont typeface="Wingdings" panose="05000000000000000000" pitchFamily="2" charset="2"/>
              <a:buNone/>
              <a:defRPr/>
            </a:pPr>
            <a:endParaRPr lang="it-IT" dirty="0">
              <a:solidFill>
                <a:schemeClr val="hlink"/>
              </a:solidFill>
            </a:endParaRPr>
          </a:p>
          <a:p>
            <a:pPr eaLnBrk="1" hangingPunct="1">
              <a:lnSpc>
                <a:spcPct val="90000"/>
              </a:lnSpc>
              <a:buFont typeface="Wingdings" panose="05000000000000000000" pitchFamily="2" charset="2"/>
              <a:buNone/>
              <a:defRPr/>
            </a:pPr>
            <a:endParaRPr lang="it-IT" dirty="0">
              <a:solidFill>
                <a:schemeClr val="hlink"/>
              </a:solidFill>
            </a:endParaRPr>
          </a:p>
          <a:p>
            <a:pPr eaLnBrk="1" hangingPunct="1">
              <a:lnSpc>
                <a:spcPct val="90000"/>
              </a:lnSpc>
              <a:buFont typeface="Wingdings" panose="05000000000000000000" pitchFamily="2" charset="2"/>
              <a:buNone/>
              <a:defRPr/>
            </a:pPr>
            <a:r>
              <a:rPr lang="it-IT" dirty="0">
                <a:solidFill>
                  <a:schemeClr val="hlink"/>
                </a:solidFill>
              </a:rPr>
              <a:t>“Il consenso totalmente informato può essere totalmente crudele” </a:t>
            </a:r>
          </a:p>
          <a:p>
            <a:pPr algn="r" eaLnBrk="1" hangingPunct="1">
              <a:lnSpc>
                <a:spcPct val="90000"/>
              </a:lnSpc>
              <a:buFont typeface="Wingdings" panose="05000000000000000000" pitchFamily="2" charset="2"/>
              <a:buNone/>
              <a:defRPr/>
            </a:pPr>
            <a:r>
              <a:rPr lang="it-IT" sz="2000" i="1" dirty="0">
                <a:solidFill>
                  <a:schemeClr val="hlink"/>
                </a:solidFill>
              </a:rPr>
              <a:t>Tobias e </a:t>
            </a:r>
            <a:r>
              <a:rPr lang="it-IT" sz="2000" i="1" dirty="0" err="1">
                <a:solidFill>
                  <a:schemeClr val="hlink"/>
                </a:solidFill>
              </a:rPr>
              <a:t>Souhami</a:t>
            </a:r>
            <a:r>
              <a:rPr lang="it-IT" sz="2000" i="1" dirty="0">
                <a:solidFill>
                  <a:schemeClr val="hlink"/>
                </a:solidFill>
              </a:rPr>
              <a:t>, 1993</a:t>
            </a:r>
          </a:p>
          <a:p>
            <a:pPr algn="r" eaLnBrk="1" hangingPunct="1">
              <a:lnSpc>
                <a:spcPct val="90000"/>
              </a:lnSpc>
              <a:buFont typeface="Wingdings" panose="05000000000000000000" pitchFamily="2" charset="2"/>
              <a:buNone/>
              <a:defRPr/>
            </a:pPr>
            <a:r>
              <a:rPr lang="it-IT" sz="2000" i="1" dirty="0">
                <a:solidFill>
                  <a:schemeClr val="hlink"/>
                </a:solidFill>
              </a:rPr>
              <a:t>In Fiori A., Medicina legale della responsabilità medica, 1999</a:t>
            </a:r>
            <a:endParaRPr lang="it-IT" i="1" dirty="0">
              <a:solidFill>
                <a:schemeClr val="hlink"/>
              </a:solidFill>
            </a:endParaRPr>
          </a:p>
          <a:p>
            <a:pPr eaLnBrk="1" hangingPunct="1">
              <a:lnSpc>
                <a:spcPct val="90000"/>
              </a:lnSpc>
              <a:defRPr/>
            </a:pPr>
            <a:endParaRPr lang="it-IT" dirty="0">
              <a:solidFill>
                <a:schemeClr val="hlink"/>
              </a:solidFill>
            </a:endParaRPr>
          </a:p>
        </p:txBody>
      </p:sp>
      <p:pic>
        <p:nvPicPr>
          <p:cNvPr id="111622" name="Picture 4" descr="1950">
            <a:extLst>
              <a:ext uri="{FF2B5EF4-FFF2-40B4-BE49-F238E27FC236}">
                <a16:creationId xmlns:a16="http://schemas.microsoft.com/office/drawing/2014/main" id="{048B6450-AD9B-4D44-8EB7-6C10C509C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557338"/>
            <a:ext cx="18097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9C19A-2DA1-4A00-9464-124D267F328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9A866AB-8BE8-4D3E-9A1A-88F4A6F13BAD}"/>
              </a:ext>
            </a:extLst>
          </p:cNvPr>
          <p:cNvSpPr>
            <a:spLocks noGrp="1"/>
          </p:cNvSpPr>
          <p:nvPr>
            <p:ph idx="1"/>
          </p:nvPr>
        </p:nvSpPr>
        <p:spPr/>
        <p:txBody>
          <a:bodyPr/>
          <a:lstStyle/>
          <a:p>
            <a:pPr>
              <a:defRPr/>
            </a:pPr>
            <a:r>
              <a:rPr lang="it-IT" dirty="0"/>
              <a:t>Barnard </a:t>
            </a:r>
            <a:r>
              <a:rPr lang="it-IT" dirty="0" err="1"/>
              <a:t>Lown</a:t>
            </a:r>
            <a:r>
              <a:rPr lang="it-IT" dirty="0"/>
              <a:t> (L’arte perduta del guarire, 1997) mette in evidenza i rischi e i danni che i medici possono produrre sui pazienti per comunicazioni che vengono lette da persone ansiose e labili.</a:t>
            </a:r>
          </a:p>
        </p:txBody>
      </p:sp>
      <p:sp>
        <p:nvSpPr>
          <p:cNvPr id="112644" name="Segnaposto numero diapositiva 3">
            <a:extLst>
              <a:ext uri="{FF2B5EF4-FFF2-40B4-BE49-F238E27FC236}">
                <a16:creationId xmlns:a16="http://schemas.microsoft.com/office/drawing/2014/main" id="{E6CC7C3F-BA23-4ED9-B10A-B66EA571414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64A8588-BEB0-4E04-A9A1-A5C19654FBD2}" type="slidenum">
              <a:rPr lang="it-IT" altLang="it-IT" sz="1200" smtClean="0">
                <a:latin typeface="Arial" panose="020B0604020202020204" pitchFamily="34" charset="0"/>
              </a:rPr>
              <a:pPr>
                <a:spcBef>
                  <a:spcPct val="0"/>
                </a:spcBef>
                <a:buClrTx/>
                <a:buSzTx/>
                <a:buFontTx/>
                <a:buNone/>
              </a:pPr>
              <a:t>127</a:t>
            </a:fld>
            <a:endParaRPr lang="it-IT" altLang="it-IT" sz="1200">
              <a:latin typeface="Arial" panose="020B0604020202020204" pitchFamily="34" charset="0"/>
            </a:endParaRPr>
          </a:p>
        </p:txBody>
      </p:sp>
      <p:sp>
        <p:nvSpPr>
          <p:cNvPr id="112645" name="Segnaposto piè di pagina 4">
            <a:extLst>
              <a:ext uri="{FF2B5EF4-FFF2-40B4-BE49-F238E27FC236}">
                <a16:creationId xmlns:a16="http://schemas.microsoft.com/office/drawing/2014/main" id="{26955322-E20A-4AD4-8B64-D15752F03C4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numero diapositiva 4">
            <a:extLst>
              <a:ext uri="{FF2B5EF4-FFF2-40B4-BE49-F238E27FC236}">
                <a16:creationId xmlns:a16="http://schemas.microsoft.com/office/drawing/2014/main" id="{F34036C3-E007-4F6C-91F4-6636FE21344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7B71E7A-3110-4B67-B760-74D2A81C0DE6}" type="slidenum">
              <a:rPr lang="it-IT" altLang="it-IT" sz="1200" smtClean="0">
                <a:latin typeface="Arial" panose="020B0604020202020204" pitchFamily="34" charset="0"/>
              </a:rPr>
              <a:pPr>
                <a:spcBef>
                  <a:spcPct val="0"/>
                </a:spcBef>
                <a:buClrTx/>
                <a:buSzTx/>
                <a:buFontTx/>
                <a:buNone/>
              </a:pPr>
              <a:t>128</a:t>
            </a:fld>
            <a:endParaRPr lang="it-IT" altLang="it-IT" sz="1200">
              <a:latin typeface="Arial" panose="020B0604020202020204" pitchFamily="34" charset="0"/>
            </a:endParaRPr>
          </a:p>
        </p:txBody>
      </p:sp>
      <p:sp>
        <p:nvSpPr>
          <p:cNvPr id="113667" name="Segnaposto piè di pagina 5">
            <a:extLst>
              <a:ext uri="{FF2B5EF4-FFF2-40B4-BE49-F238E27FC236}">
                <a16:creationId xmlns:a16="http://schemas.microsoft.com/office/drawing/2014/main" id="{8761EE67-E491-4752-BF4F-AF3B5B40039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95650" name="Rectangle 2">
            <a:extLst>
              <a:ext uri="{FF2B5EF4-FFF2-40B4-BE49-F238E27FC236}">
                <a16:creationId xmlns:a16="http://schemas.microsoft.com/office/drawing/2014/main" id="{79F29EDB-26D4-4746-9F84-C7C55D9B4ABF}"/>
              </a:ext>
            </a:extLst>
          </p:cNvPr>
          <p:cNvSpPr>
            <a:spLocks noGrp="1" noRot="1" noChangeArrowheads="1"/>
          </p:cNvSpPr>
          <p:nvPr>
            <p:ph type="title"/>
          </p:nvPr>
        </p:nvSpPr>
        <p:spPr/>
        <p:txBody>
          <a:bodyPr/>
          <a:lstStyle/>
          <a:p>
            <a:pPr eaLnBrk="1" hangingPunct="1">
              <a:defRPr/>
            </a:pPr>
            <a:endParaRPr lang="it-IT"/>
          </a:p>
        </p:txBody>
      </p:sp>
      <p:sp>
        <p:nvSpPr>
          <p:cNvPr id="795651" name="Rectangle 3">
            <a:extLst>
              <a:ext uri="{FF2B5EF4-FFF2-40B4-BE49-F238E27FC236}">
                <a16:creationId xmlns:a16="http://schemas.microsoft.com/office/drawing/2014/main" id="{82C454F5-E508-4146-ACC3-39943863BF2D}"/>
              </a:ext>
            </a:extLst>
          </p:cNvPr>
          <p:cNvSpPr>
            <a:spLocks noGrp="1" noChangeArrowheads="1"/>
          </p:cNvSpPr>
          <p:nvPr>
            <p:ph type="body" idx="1"/>
          </p:nvPr>
        </p:nvSpPr>
        <p:spPr/>
        <p:txBody>
          <a:bodyPr/>
          <a:lstStyle/>
          <a:p>
            <a:pPr algn="just" eaLnBrk="1" hangingPunct="1">
              <a:defRPr/>
            </a:pPr>
            <a:r>
              <a:rPr lang="it-IT">
                <a:solidFill>
                  <a:schemeClr val="hlink"/>
                </a:solidFill>
              </a:rPr>
              <a:t>Il sanitario non ha solo la responsabilità dell’esattezza delle proprie informazioni, ma anche quella del loro effetto concreto sul malato </a:t>
            </a:r>
            <a:r>
              <a:rPr lang="it-IT" i="1">
                <a:solidFill>
                  <a:schemeClr val="hlink"/>
                </a:solidFill>
              </a:rPr>
              <a:t>(c.d. principio di beneficialità)</a:t>
            </a:r>
            <a:r>
              <a:rPr lang="it-IT">
                <a:solidFill>
                  <a:schemeClr val="hlink"/>
                </a:solidFill>
              </a:rPr>
              <a:t>.  </a:t>
            </a:r>
          </a:p>
        </p:txBody>
      </p:sp>
      <p:pic>
        <p:nvPicPr>
          <p:cNvPr id="113670" name="Picture 4" descr="j0422130">
            <a:extLst>
              <a:ext uri="{FF2B5EF4-FFF2-40B4-BE49-F238E27FC236}">
                <a16:creationId xmlns:a16="http://schemas.microsoft.com/office/drawing/2014/main" id="{61995875-1762-4152-B3E5-B91B26136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294" y="3751542"/>
            <a:ext cx="4066886" cy="271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396BF6-E39C-4B27-858A-BCDAB4A96604}"/>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83CA1426-6F41-4BB9-94E2-D9879AB19F86}"/>
              </a:ext>
            </a:extLst>
          </p:cNvPr>
          <p:cNvSpPr>
            <a:spLocks noGrp="1"/>
          </p:cNvSpPr>
          <p:nvPr>
            <p:ph idx="1"/>
          </p:nvPr>
        </p:nvSpPr>
        <p:spPr/>
        <p:txBody>
          <a:bodyPr>
            <a:normAutofit/>
          </a:bodyPr>
          <a:lstStyle/>
          <a:p>
            <a:r>
              <a:rPr lang="it-IT" dirty="0"/>
              <a:t>Sulla diagnosi la completezza dell’informazione è la norma, ma quando ciò implica informare di una situazione di particolare gravità il caso richiede prudenza  in rapporto alle conseguenze psicologiche che la notizia può determinare per il paziente.</a:t>
            </a:r>
          </a:p>
          <a:p>
            <a:pPr algn="r"/>
            <a:r>
              <a:rPr lang="it-IT" sz="1800" dirty="0"/>
              <a:t>Sgreccia E., Manuale di Bioetica, Vol. I, Vita e Pensiero Editore, 2007</a:t>
            </a:r>
          </a:p>
        </p:txBody>
      </p:sp>
      <p:sp>
        <p:nvSpPr>
          <p:cNvPr id="4" name="Segnaposto numero diapositiva 3">
            <a:extLst>
              <a:ext uri="{FF2B5EF4-FFF2-40B4-BE49-F238E27FC236}">
                <a16:creationId xmlns:a16="http://schemas.microsoft.com/office/drawing/2014/main" id="{CF01AB02-C61B-47F5-89B3-2E03A073AED9}"/>
              </a:ext>
            </a:extLst>
          </p:cNvPr>
          <p:cNvSpPr>
            <a:spLocks noGrp="1"/>
          </p:cNvSpPr>
          <p:nvPr>
            <p:ph type="sldNum" sz="quarter" idx="11"/>
          </p:nvPr>
        </p:nvSpPr>
        <p:spPr/>
        <p:txBody>
          <a:bodyPr/>
          <a:lstStyle/>
          <a:p>
            <a:pPr>
              <a:defRPr/>
            </a:pPr>
            <a:fld id="{5284EABE-7CEC-4FCA-99EF-CA6E2E61A66A}" type="slidenum">
              <a:rPr lang="it-IT" altLang="it-IT" smtClean="0"/>
              <a:pPr>
                <a:defRPr/>
              </a:pPr>
              <a:t>129</a:t>
            </a:fld>
            <a:endParaRPr lang="it-IT" altLang="it-IT"/>
          </a:p>
        </p:txBody>
      </p:sp>
      <p:sp>
        <p:nvSpPr>
          <p:cNvPr id="5" name="Segnaposto piè di pagina 4">
            <a:extLst>
              <a:ext uri="{FF2B5EF4-FFF2-40B4-BE49-F238E27FC236}">
                <a16:creationId xmlns:a16="http://schemas.microsoft.com/office/drawing/2014/main" id="{3D5746CE-C747-43EB-97B0-6AB5DA8F0E3B}"/>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84807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F2B23DB-9532-4DB4-B637-D9A239218127}"/>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29699" name="Rectangle 3">
            <a:extLst>
              <a:ext uri="{FF2B5EF4-FFF2-40B4-BE49-F238E27FC236}">
                <a16:creationId xmlns:a16="http://schemas.microsoft.com/office/drawing/2014/main" id="{20ADFC46-E241-455B-A406-46C7DF31634B}"/>
              </a:ext>
            </a:extLst>
          </p:cNvPr>
          <p:cNvSpPr>
            <a:spLocks noGrp="1" noChangeArrowheads="1"/>
          </p:cNvSpPr>
          <p:nvPr>
            <p:ph type="body" idx="4294967295"/>
          </p:nvPr>
        </p:nvSpPr>
        <p:spPr/>
        <p:txBody>
          <a:bodyPr/>
          <a:lstStyle/>
          <a:p>
            <a:pPr eaLnBrk="1" hangingPunct="1">
              <a:lnSpc>
                <a:spcPct val="80000"/>
              </a:lnSpc>
              <a:defRPr/>
            </a:pPr>
            <a:r>
              <a:rPr lang="it-IT" altLang="it-IT" dirty="0">
                <a:latin typeface="Tahoma" panose="020B0604030504040204" pitchFamily="34" charset="0"/>
              </a:rPr>
              <a:t>D'accordo con la farmacista riteneva però che queste fiale potessero essere somministrate anche per via orale e decideva di farsele trasmettere.</a:t>
            </a:r>
          </a:p>
          <a:p>
            <a:pPr eaLnBrk="1" hangingPunct="1">
              <a:lnSpc>
                <a:spcPct val="80000"/>
              </a:lnSpc>
              <a:defRPr/>
            </a:pPr>
            <a:endParaRPr lang="it-IT" altLang="it-IT" u="sng" dirty="0">
              <a:latin typeface="Tahoma" panose="020B0604030504040204" pitchFamily="34" charset="0"/>
            </a:endParaRPr>
          </a:p>
          <a:p>
            <a:pPr eaLnBrk="1" hangingPunct="1">
              <a:lnSpc>
                <a:spcPct val="80000"/>
              </a:lnSpc>
              <a:defRPr/>
            </a:pPr>
            <a:r>
              <a:rPr lang="it-IT" altLang="it-IT" u="sng" dirty="0">
                <a:latin typeface="Tahoma" panose="020B0604030504040204" pitchFamily="34" charset="0"/>
              </a:rPr>
              <a:t>A questo colloquio erano presenti sia l'infermiera V. che la specializzanda dott. 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F5749D-E793-4844-8C22-92A6F70BDB6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EC35C76-801D-45A2-A131-F774A8E3051C}"/>
              </a:ext>
            </a:extLst>
          </p:cNvPr>
          <p:cNvSpPr>
            <a:spLocks noGrp="1"/>
          </p:cNvSpPr>
          <p:nvPr>
            <p:ph idx="1"/>
          </p:nvPr>
        </p:nvSpPr>
        <p:spPr/>
        <p:txBody>
          <a:bodyPr/>
          <a:lstStyle/>
          <a:p>
            <a:r>
              <a:rPr lang="it-IT" dirty="0"/>
              <a:t>La prudenza riguarda più che altro il modo di informare  e maggiore deve essere la prudenza quanto alla comunicazione di una prognosi infausta.</a:t>
            </a:r>
          </a:p>
          <a:p>
            <a:pPr algn="r"/>
            <a:r>
              <a:rPr lang="it-IT" sz="2000" dirty="0"/>
              <a:t>Sgreccia E., Manuale di Bioetica, Vol. I, Vita e Pensiero Editore, 2007</a:t>
            </a:r>
          </a:p>
          <a:p>
            <a:r>
              <a:rPr lang="it-IT" dirty="0"/>
              <a:t> </a:t>
            </a:r>
          </a:p>
          <a:p>
            <a:endParaRPr lang="it-IT" dirty="0"/>
          </a:p>
        </p:txBody>
      </p:sp>
      <p:sp>
        <p:nvSpPr>
          <p:cNvPr id="4" name="Segnaposto numero diapositiva 3">
            <a:extLst>
              <a:ext uri="{FF2B5EF4-FFF2-40B4-BE49-F238E27FC236}">
                <a16:creationId xmlns:a16="http://schemas.microsoft.com/office/drawing/2014/main" id="{A2A2C71A-68DC-4FC8-906D-A6CD5900DB98}"/>
              </a:ext>
            </a:extLst>
          </p:cNvPr>
          <p:cNvSpPr>
            <a:spLocks noGrp="1"/>
          </p:cNvSpPr>
          <p:nvPr>
            <p:ph type="sldNum" sz="quarter" idx="11"/>
          </p:nvPr>
        </p:nvSpPr>
        <p:spPr/>
        <p:txBody>
          <a:bodyPr/>
          <a:lstStyle/>
          <a:p>
            <a:pPr>
              <a:defRPr/>
            </a:pPr>
            <a:fld id="{5284EABE-7CEC-4FCA-99EF-CA6E2E61A66A}" type="slidenum">
              <a:rPr lang="it-IT" altLang="it-IT" smtClean="0"/>
              <a:pPr>
                <a:defRPr/>
              </a:pPr>
              <a:t>130</a:t>
            </a:fld>
            <a:endParaRPr lang="it-IT" altLang="it-IT"/>
          </a:p>
        </p:txBody>
      </p:sp>
      <p:sp>
        <p:nvSpPr>
          <p:cNvPr id="5" name="Segnaposto piè di pagina 4">
            <a:extLst>
              <a:ext uri="{FF2B5EF4-FFF2-40B4-BE49-F238E27FC236}">
                <a16:creationId xmlns:a16="http://schemas.microsoft.com/office/drawing/2014/main" id="{4AED46A4-D921-4A5C-9667-7717950525C3}"/>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5558580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019AC-A355-442D-A9F5-EAC9045329B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DEBA036-9B2A-4B1E-9F0B-B3BE8300E767}"/>
              </a:ext>
            </a:extLst>
          </p:cNvPr>
          <p:cNvSpPr>
            <a:spLocks noGrp="1"/>
          </p:cNvSpPr>
          <p:nvPr>
            <p:ph idx="1"/>
          </p:nvPr>
        </p:nvSpPr>
        <p:spPr/>
        <p:txBody>
          <a:bodyPr/>
          <a:lstStyle/>
          <a:p>
            <a:r>
              <a:rPr lang="it-IT" sz="1800" dirty="0"/>
              <a:t>Comitato Nazionale di Bioetica: Informazione e consenso all’atto medico 1992 </a:t>
            </a:r>
          </a:p>
          <a:p>
            <a:r>
              <a:rPr lang="it-IT" sz="1400" i="1" dirty="0"/>
              <a:t>LINEE DI COMPORTAMENTO  BILANCIAMENTO TRA AUTODETERMINAZIONE DEL PAZIENTE E SALVAGUARDIA DELL’AUTONOMIA DIAGNOSTICA TERAPUTICA DEL MEDICO </a:t>
            </a:r>
          </a:p>
          <a:p>
            <a:r>
              <a:rPr lang="it-IT" sz="2400" dirty="0"/>
              <a:t>A) in caso di malattie importanti o diagnosi complesse il rapporto non dovrà essere fugace o momentaneo;</a:t>
            </a:r>
          </a:p>
          <a:p>
            <a:r>
              <a:rPr lang="it-IT" sz="2400" dirty="0"/>
              <a:t>B) il medico dovrà avere una preparazione psicologica per poter comprendere la personalità del paziente; </a:t>
            </a:r>
          </a:p>
          <a:p>
            <a:r>
              <a:rPr lang="it-IT" sz="2400" dirty="0"/>
              <a:t>C) le informazioni che hanno rilevanza tale da comportare preoccupazioni o previsioni infauste dovranno esser date con prudenza </a:t>
            </a:r>
          </a:p>
          <a:p>
            <a:endParaRPr lang="it-IT" sz="1800" dirty="0"/>
          </a:p>
        </p:txBody>
      </p:sp>
      <p:sp>
        <p:nvSpPr>
          <p:cNvPr id="4" name="Segnaposto numero diapositiva 3">
            <a:extLst>
              <a:ext uri="{FF2B5EF4-FFF2-40B4-BE49-F238E27FC236}">
                <a16:creationId xmlns:a16="http://schemas.microsoft.com/office/drawing/2014/main" id="{9B0C9F8E-02A1-4507-A5F3-4C8B4DDF1F2F}"/>
              </a:ext>
            </a:extLst>
          </p:cNvPr>
          <p:cNvSpPr>
            <a:spLocks noGrp="1"/>
          </p:cNvSpPr>
          <p:nvPr>
            <p:ph type="sldNum" sz="quarter" idx="11"/>
          </p:nvPr>
        </p:nvSpPr>
        <p:spPr/>
        <p:txBody>
          <a:bodyPr/>
          <a:lstStyle/>
          <a:p>
            <a:pPr>
              <a:defRPr/>
            </a:pPr>
            <a:fld id="{5284EABE-7CEC-4FCA-99EF-CA6E2E61A66A}" type="slidenum">
              <a:rPr lang="it-IT" altLang="it-IT" smtClean="0"/>
              <a:pPr>
                <a:defRPr/>
              </a:pPr>
              <a:t>131</a:t>
            </a:fld>
            <a:endParaRPr lang="it-IT" altLang="it-IT"/>
          </a:p>
        </p:txBody>
      </p:sp>
      <p:sp>
        <p:nvSpPr>
          <p:cNvPr id="5" name="Segnaposto piè di pagina 4">
            <a:extLst>
              <a:ext uri="{FF2B5EF4-FFF2-40B4-BE49-F238E27FC236}">
                <a16:creationId xmlns:a16="http://schemas.microsoft.com/office/drawing/2014/main" id="{CB69F4E7-9EA2-4890-94DE-5F0516EC1A1C}"/>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7244142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65AD9-35F2-47E3-890F-F9D1522C643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30C21057-75B7-4E00-BE09-C2DE803BBF71}"/>
              </a:ext>
            </a:extLst>
          </p:cNvPr>
          <p:cNvSpPr>
            <a:spLocks noGrp="1"/>
          </p:cNvSpPr>
          <p:nvPr>
            <p:ph idx="1"/>
          </p:nvPr>
        </p:nvSpPr>
        <p:spPr/>
        <p:txBody>
          <a:bodyPr/>
          <a:lstStyle/>
          <a:p>
            <a:r>
              <a:rPr lang="it-IT" sz="2400" dirty="0"/>
              <a:t>D) le informazioni sul procedimento terapeutico dovranno essere tali da consentirne la comprensione sostanziale ed obiettiva della situazione evitando notizie o dati che sono specialistici e che possono comportare confusioni sul piano della comprensione essenziale; </a:t>
            </a:r>
          </a:p>
          <a:p>
            <a:r>
              <a:rPr lang="it-IT" sz="2400" dirty="0"/>
              <a:t>E) Non sono vincolanti per il medico le raccomandazioni dei parenti volte a nascondere la verità. Questa, sia pure con prudenza, dovrà essere data in modo che consenta al paziente di prendere le sue decisioni rilevanti per sé e per gli altri. I genitori o aventi diritto non sono in generale i sostituti del paziente. </a:t>
            </a:r>
          </a:p>
        </p:txBody>
      </p:sp>
      <p:sp>
        <p:nvSpPr>
          <p:cNvPr id="4" name="Segnaposto numero diapositiva 3">
            <a:extLst>
              <a:ext uri="{FF2B5EF4-FFF2-40B4-BE49-F238E27FC236}">
                <a16:creationId xmlns:a16="http://schemas.microsoft.com/office/drawing/2014/main" id="{5C685CB3-32F5-4525-BC46-3C8C41A87B00}"/>
              </a:ext>
            </a:extLst>
          </p:cNvPr>
          <p:cNvSpPr>
            <a:spLocks noGrp="1"/>
          </p:cNvSpPr>
          <p:nvPr>
            <p:ph type="sldNum" sz="quarter" idx="11"/>
          </p:nvPr>
        </p:nvSpPr>
        <p:spPr/>
        <p:txBody>
          <a:bodyPr/>
          <a:lstStyle/>
          <a:p>
            <a:pPr>
              <a:defRPr/>
            </a:pPr>
            <a:fld id="{5284EABE-7CEC-4FCA-99EF-CA6E2E61A66A}" type="slidenum">
              <a:rPr lang="it-IT" altLang="it-IT" smtClean="0"/>
              <a:pPr>
                <a:defRPr/>
              </a:pPr>
              <a:t>132</a:t>
            </a:fld>
            <a:endParaRPr lang="it-IT" altLang="it-IT"/>
          </a:p>
        </p:txBody>
      </p:sp>
      <p:sp>
        <p:nvSpPr>
          <p:cNvPr id="5" name="Segnaposto piè di pagina 4">
            <a:extLst>
              <a:ext uri="{FF2B5EF4-FFF2-40B4-BE49-F238E27FC236}">
                <a16:creationId xmlns:a16="http://schemas.microsoft.com/office/drawing/2014/main" id="{BBBAEF35-B4B9-41C9-9C51-4B82955402E6}"/>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6849637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2E79D-59E9-429D-9B33-65039511F2C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0E4AD05-A654-40E0-9151-D0D077AA61AC}"/>
              </a:ext>
            </a:extLst>
          </p:cNvPr>
          <p:cNvSpPr>
            <a:spLocks noGrp="1"/>
          </p:cNvSpPr>
          <p:nvPr>
            <p:ph idx="1"/>
          </p:nvPr>
        </p:nvSpPr>
        <p:spPr/>
        <p:txBody>
          <a:bodyPr/>
          <a:lstStyle/>
          <a:p>
            <a:r>
              <a:rPr lang="it-IT" sz="2800" dirty="0"/>
              <a:t>F) la responsabilità di informare è del primario della struttura pubblica, in ogni caso di chi coordina la diagnosi e terapia;</a:t>
            </a:r>
          </a:p>
          <a:p>
            <a:r>
              <a:rPr lang="it-IT" sz="2800" dirty="0"/>
              <a:t>G) quando il tipo di consenso acquista una particolare rilevanza normalmente dovrà essere scritto; </a:t>
            </a:r>
          </a:p>
          <a:p>
            <a:r>
              <a:rPr lang="it-IT" sz="2800" dirty="0"/>
              <a:t>H) è particolarmente importante la forma scritta nel caso sia richiesto un consenso rappresentato per chi non è in grado di dare consenso (minore o inabile) </a:t>
            </a:r>
          </a:p>
          <a:p>
            <a:r>
              <a:rPr lang="it-IT" sz="2800" dirty="0"/>
              <a:t> </a:t>
            </a:r>
          </a:p>
        </p:txBody>
      </p:sp>
      <p:sp>
        <p:nvSpPr>
          <p:cNvPr id="4" name="Segnaposto numero diapositiva 3">
            <a:extLst>
              <a:ext uri="{FF2B5EF4-FFF2-40B4-BE49-F238E27FC236}">
                <a16:creationId xmlns:a16="http://schemas.microsoft.com/office/drawing/2014/main" id="{6CC75255-EB2F-4089-BB60-B8FF23F10F51}"/>
              </a:ext>
            </a:extLst>
          </p:cNvPr>
          <p:cNvSpPr>
            <a:spLocks noGrp="1"/>
          </p:cNvSpPr>
          <p:nvPr>
            <p:ph type="sldNum" sz="quarter" idx="11"/>
          </p:nvPr>
        </p:nvSpPr>
        <p:spPr/>
        <p:txBody>
          <a:bodyPr/>
          <a:lstStyle/>
          <a:p>
            <a:pPr>
              <a:defRPr/>
            </a:pPr>
            <a:fld id="{5284EABE-7CEC-4FCA-99EF-CA6E2E61A66A}" type="slidenum">
              <a:rPr lang="it-IT" altLang="it-IT" smtClean="0"/>
              <a:pPr>
                <a:defRPr/>
              </a:pPr>
              <a:t>133</a:t>
            </a:fld>
            <a:endParaRPr lang="it-IT" altLang="it-IT"/>
          </a:p>
        </p:txBody>
      </p:sp>
      <p:sp>
        <p:nvSpPr>
          <p:cNvPr id="5" name="Segnaposto piè di pagina 4">
            <a:extLst>
              <a:ext uri="{FF2B5EF4-FFF2-40B4-BE49-F238E27FC236}">
                <a16:creationId xmlns:a16="http://schemas.microsoft.com/office/drawing/2014/main" id="{C0F09B37-E963-49E3-8057-3E3594C48552}"/>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1020899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86E53-19C7-48F9-9787-3F3C64291EC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2EBB5AF-6032-4261-AD7E-2B17A7498A93}"/>
              </a:ext>
            </a:extLst>
          </p:cNvPr>
          <p:cNvSpPr>
            <a:spLocks noGrp="1"/>
          </p:cNvSpPr>
          <p:nvPr>
            <p:ph idx="1"/>
          </p:nvPr>
        </p:nvSpPr>
        <p:spPr/>
        <p:txBody>
          <a:bodyPr/>
          <a:lstStyle/>
          <a:p>
            <a:r>
              <a:rPr lang="it-IT" dirty="0"/>
              <a:t>Caso particolare quello del TSO Legge 833/1978</a:t>
            </a:r>
          </a:p>
          <a:p>
            <a:r>
              <a:rPr lang="it-IT" dirty="0"/>
              <a:t>L’orientamento etico è quello di ricercare sempre un assenso del malato mentale, escludendosi per il medico qualsiasi trattamento fisicamente coattivo.</a:t>
            </a:r>
          </a:p>
        </p:txBody>
      </p:sp>
      <p:sp>
        <p:nvSpPr>
          <p:cNvPr id="4" name="Segnaposto numero diapositiva 3">
            <a:extLst>
              <a:ext uri="{FF2B5EF4-FFF2-40B4-BE49-F238E27FC236}">
                <a16:creationId xmlns:a16="http://schemas.microsoft.com/office/drawing/2014/main" id="{4F297794-1F33-4258-AE70-6D85C514C1DA}"/>
              </a:ext>
            </a:extLst>
          </p:cNvPr>
          <p:cNvSpPr>
            <a:spLocks noGrp="1"/>
          </p:cNvSpPr>
          <p:nvPr>
            <p:ph type="sldNum" sz="quarter" idx="11"/>
          </p:nvPr>
        </p:nvSpPr>
        <p:spPr/>
        <p:txBody>
          <a:bodyPr/>
          <a:lstStyle/>
          <a:p>
            <a:pPr>
              <a:defRPr/>
            </a:pPr>
            <a:fld id="{5284EABE-7CEC-4FCA-99EF-CA6E2E61A66A}" type="slidenum">
              <a:rPr lang="it-IT" altLang="it-IT" smtClean="0"/>
              <a:pPr>
                <a:defRPr/>
              </a:pPr>
              <a:t>134</a:t>
            </a:fld>
            <a:endParaRPr lang="it-IT" altLang="it-IT"/>
          </a:p>
        </p:txBody>
      </p:sp>
      <p:sp>
        <p:nvSpPr>
          <p:cNvPr id="5" name="Segnaposto piè di pagina 4">
            <a:extLst>
              <a:ext uri="{FF2B5EF4-FFF2-40B4-BE49-F238E27FC236}">
                <a16:creationId xmlns:a16="http://schemas.microsoft.com/office/drawing/2014/main" id="{BA29CDB9-8D0E-42AF-9771-9E384402CAE1}"/>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1679346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numero diapositiva 4">
            <a:extLst>
              <a:ext uri="{FF2B5EF4-FFF2-40B4-BE49-F238E27FC236}">
                <a16:creationId xmlns:a16="http://schemas.microsoft.com/office/drawing/2014/main" id="{6A13A093-D6EF-4FEA-919C-BC6AE5C482E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11577C0-02D0-4298-93C4-924D5D509394}" type="slidenum">
              <a:rPr lang="it-IT" altLang="it-IT" sz="1200" smtClean="0">
                <a:latin typeface="Arial" panose="020B0604020202020204" pitchFamily="34" charset="0"/>
              </a:rPr>
              <a:pPr>
                <a:spcBef>
                  <a:spcPct val="0"/>
                </a:spcBef>
                <a:buClrTx/>
                <a:buSzTx/>
                <a:buFontTx/>
                <a:buNone/>
              </a:pPr>
              <a:t>135</a:t>
            </a:fld>
            <a:endParaRPr lang="it-IT" altLang="it-IT" sz="1200">
              <a:latin typeface="Arial" panose="020B0604020202020204" pitchFamily="34" charset="0"/>
            </a:endParaRPr>
          </a:p>
        </p:txBody>
      </p:sp>
      <p:sp>
        <p:nvSpPr>
          <p:cNvPr id="114691" name="Segnaposto piè di pagina 5">
            <a:extLst>
              <a:ext uri="{FF2B5EF4-FFF2-40B4-BE49-F238E27FC236}">
                <a16:creationId xmlns:a16="http://schemas.microsoft.com/office/drawing/2014/main" id="{92151957-7607-44DE-A283-712D66D6756E}"/>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88482" name="Rectangle 2">
            <a:extLst>
              <a:ext uri="{FF2B5EF4-FFF2-40B4-BE49-F238E27FC236}">
                <a16:creationId xmlns:a16="http://schemas.microsoft.com/office/drawing/2014/main" id="{004C3560-A024-41C7-93AE-5F25B74D0B01}"/>
              </a:ext>
            </a:extLst>
          </p:cNvPr>
          <p:cNvSpPr>
            <a:spLocks noGrp="1" noRot="1" noChangeArrowheads="1"/>
          </p:cNvSpPr>
          <p:nvPr>
            <p:ph type="title"/>
          </p:nvPr>
        </p:nvSpPr>
        <p:spPr/>
        <p:txBody>
          <a:bodyPr/>
          <a:lstStyle/>
          <a:p>
            <a:pPr eaLnBrk="1" hangingPunct="1">
              <a:defRPr/>
            </a:pPr>
            <a:endParaRPr lang="it-IT"/>
          </a:p>
        </p:txBody>
      </p:sp>
      <p:sp>
        <p:nvSpPr>
          <p:cNvPr id="788483" name="Rectangle 3">
            <a:extLst>
              <a:ext uri="{FF2B5EF4-FFF2-40B4-BE49-F238E27FC236}">
                <a16:creationId xmlns:a16="http://schemas.microsoft.com/office/drawing/2014/main" id="{05B3BBA9-7FD0-4AC8-BAEA-34FCE1CF4A0A}"/>
              </a:ext>
            </a:extLst>
          </p:cNvPr>
          <p:cNvSpPr>
            <a:spLocks noGrp="1" noChangeArrowheads="1"/>
          </p:cNvSpPr>
          <p:nvPr>
            <p:ph type="body" idx="1"/>
          </p:nvPr>
        </p:nvSpPr>
        <p:spPr/>
        <p:txBody>
          <a:bodyPr/>
          <a:lstStyle/>
          <a:p>
            <a:pPr eaLnBrk="1" hangingPunct="1">
              <a:defRPr/>
            </a:pPr>
            <a:r>
              <a:rPr lang="it-IT" dirty="0">
                <a:solidFill>
                  <a:schemeClr val="hlink"/>
                </a:solidFill>
              </a:rPr>
              <a:t>Un consenso privo di informazione completa si configurerebbe alla stregua di una truffa, come non sarebbe valido un consenso prestato dal malato che sia stato ingannato dal sanitario; </a:t>
            </a:r>
            <a:r>
              <a:rPr lang="it-IT" sz="2400" dirty="0">
                <a:solidFill>
                  <a:schemeClr val="hlink"/>
                </a:solidFill>
              </a:rPr>
              <a:t>es. il medico che induce il paziente ad un intervento del tutto inutile, prospettandogli falsamente immaginari pericoli per la salute.</a:t>
            </a:r>
          </a:p>
          <a:p>
            <a:pPr algn="r" eaLnBrk="1" hangingPunct="1">
              <a:buFont typeface="Wingdings" panose="05000000000000000000" pitchFamily="2" charset="2"/>
              <a:buNone/>
              <a:defRPr/>
            </a:pPr>
            <a:r>
              <a:rPr lang="it-IT" sz="2000" dirty="0">
                <a:solidFill>
                  <a:schemeClr val="hlink"/>
                </a:solidFill>
              </a:rPr>
              <a:t> G. </a:t>
            </a:r>
            <a:r>
              <a:rPr lang="it-IT" sz="2000" dirty="0" err="1">
                <a:solidFill>
                  <a:schemeClr val="hlink"/>
                </a:solidFill>
              </a:rPr>
              <a:t>Iadecola</a:t>
            </a:r>
            <a:r>
              <a:rPr lang="it-IT" sz="2000" dirty="0">
                <a:solidFill>
                  <a:schemeClr val="hlink"/>
                </a:solidFill>
              </a:rPr>
              <a:t> </a:t>
            </a:r>
          </a:p>
          <a:p>
            <a:pPr algn="r" eaLnBrk="1" hangingPunct="1">
              <a:buFont typeface="Wingdings" panose="05000000000000000000" pitchFamily="2" charset="2"/>
              <a:buNone/>
              <a:defRPr/>
            </a:pPr>
            <a:endParaRPr lang="it-IT" sz="2000" dirty="0">
              <a:solidFill>
                <a:schemeClr val="hlink"/>
              </a:solidFill>
            </a:endParaRPr>
          </a:p>
          <a:p>
            <a:pPr eaLnBrk="1" hangingPunct="1">
              <a:defRPr/>
            </a:pPr>
            <a:endParaRPr lang="it-IT" sz="20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numero diapositiva 4">
            <a:extLst>
              <a:ext uri="{FF2B5EF4-FFF2-40B4-BE49-F238E27FC236}">
                <a16:creationId xmlns:a16="http://schemas.microsoft.com/office/drawing/2014/main" id="{B9C40787-1DAE-4757-9ECF-99BC783D21D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65E32A2A-9941-4A9B-B6FB-11E58142E76F}" type="slidenum">
              <a:rPr lang="it-IT" altLang="it-IT" sz="1200" smtClean="0">
                <a:latin typeface="Arial" panose="020B0604020202020204" pitchFamily="34" charset="0"/>
              </a:rPr>
              <a:pPr>
                <a:spcBef>
                  <a:spcPct val="0"/>
                </a:spcBef>
                <a:buClrTx/>
                <a:buSzTx/>
                <a:buFontTx/>
                <a:buNone/>
              </a:pPr>
              <a:t>136</a:t>
            </a:fld>
            <a:endParaRPr lang="it-IT" altLang="it-IT" sz="1200">
              <a:latin typeface="Arial" panose="020B0604020202020204" pitchFamily="34" charset="0"/>
            </a:endParaRPr>
          </a:p>
        </p:txBody>
      </p:sp>
      <p:sp>
        <p:nvSpPr>
          <p:cNvPr id="115715" name="Segnaposto piè di pagina 5">
            <a:extLst>
              <a:ext uri="{FF2B5EF4-FFF2-40B4-BE49-F238E27FC236}">
                <a16:creationId xmlns:a16="http://schemas.microsoft.com/office/drawing/2014/main" id="{782D3075-4574-4C4E-BD6C-7451E860D79C}"/>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4674" name="Rectangle 2">
            <a:extLst>
              <a:ext uri="{FF2B5EF4-FFF2-40B4-BE49-F238E27FC236}">
                <a16:creationId xmlns:a16="http://schemas.microsoft.com/office/drawing/2014/main" id="{24F0C617-D779-4AB6-9838-387301B19984}"/>
              </a:ext>
            </a:extLst>
          </p:cNvPr>
          <p:cNvSpPr>
            <a:spLocks noGrp="1" noRot="1" noChangeArrowheads="1"/>
          </p:cNvSpPr>
          <p:nvPr>
            <p:ph type="title"/>
          </p:nvPr>
        </p:nvSpPr>
        <p:spPr/>
        <p:txBody>
          <a:bodyPr/>
          <a:lstStyle/>
          <a:p>
            <a:pPr eaLnBrk="1" hangingPunct="1">
              <a:defRPr/>
            </a:pPr>
            <a:endParaRPr lang="it-IT"/>
          </a:p>
        </p:txBody>
      </p:sp>
      <p:sp>
        <p:nvSpPr>
          <p:cNvPr id="924675" name="Rectangle 3">
            <a:extLst>
              <a:ext uri="{FF2B5EF4-FFF2-40B4-BE49-F238E27FC236}">
                <a16:creationId xmlns:a16="http://schemas.microsoft.com/office/drawing/2014/main" id="{E5E69C16-90C9-43BC-8C19-E2E528A6925E}"/>
              </a:ext>
            </a:extLst>
          </p:cNvPr>
          <p:cNvSpPr>
            <a:spLocks noGrp="1" noChangeArrowheads="1"/>
          </p:cNvSpPr>
          <p:nvPr>
            <p:ph type="body" idx="1"/>
          </p:nvPr>
        </p:nvSpPr>
        <p:spPr/>
        <p:txBody>
          <a:bodyPr/>
          <a:lstStyle/>
          <a:p>
            <a:pPr marL="609600" indent="-609600" algn="ctr" eaLnBrk="1" hangingPunct="1">
              <a:buFont typeface="Wingdings" panose="05000000000000000000" pitchFamily="2" charset="2"/>
              <a:buNone/>
              <a:defRPr/>
            </a:pPr>
            <a:r>
              <a:rPr lang="it-IT" u="sng" dirty="0">
                <a:solidFill>
                  <a:schemeClr val="hlink"/>
                </a:solidFill>
                <a:effectLst/>
              </a:rPr>
              <a:t>Gli otto miti del consenso informato</a:t>
            </a:r>
            <a:r>
              <a:rPr lang="it-IT" dirty="0">
                <a:solidFill>
                  <a:schemeClr val="hlink"/>
                </a:solidFill>
                <a:effectLst/>
              </a:rPr>
              <a:t> </a:t>
            </a:r>
          </a:p>
          <a:p>
            <a:pPr marL="609600" indent="-609600" algn="r" eaLnBrk="1" hangingPunct="1">
              <a:buFont typeface="Wingdings" panose="05000000000000000000" pitchFamily="2" charset="2"/>
              <a:buNone/>
              <a:defRPr/>
            </a:pPr>
            <a:r>
              <a:rPr lang="it-IT" sz="1800" dirty="0">
                <a:solidFill>
                  <a:schemeClr val="hlink"/>
                </a:solidFill>
              </a:rPr>
              <a:t>(Meisel e </a:t>
            </a:r>
            <a:r>
              <a:rPr lang="it-IT" sz="1800" dirty="0" err="1">
                <a:solidFill>
                  <a:schemeClr val="hlink"/>
                </a:solidFill>
              </a:rPr>
              <a:t>Kuczewsky</a:t>
            </a:r>
            <a:r>
              <a:rPr lang="it-IT" sz="1800" dirty="0">
                <a:solidFill>
                  <a:schemeClr val="hlink"/>
                </a:solidFill>
              </a:rPr>
              <a:t>, Legal and </a:t>
            </a:r>
            <a:r>
              <a:rPr lang="it-IT" sz="1800" dirty="0" err="1">
                <a:solidFill>
                  <a:schemeClr val="hlink"/>
                </a:solidFill>
              </a:rPr>
              <a:t>ethical</a:t>
            </a:r>
            <a:r>
              <a:rPr lang="it-IT" sz="1800" dirty="0">
                <a:solidFill>
                  <a:schemeClr val="hlink"/>
                </a:solidFill>
              </a:rPr>
              <a:t> </a:t>
            </a:r>
            <a:r>
              <a:rPr lang="it-IT" sz="1800" dirty="0" err="1">
                <a:solidFill>
                  <a:schemeClr val="hlink"/>
                </a:solidFill>
              </a:rPr>
              <a:t>myths</a:t>
            </a:r>
            <a:r>
              <a:rPr lang="it-IT" sz="1800" dirty="0">
                <a:solidFill>
                  <a:schemeClr val="hlink"/>
                </a:solidFill>
              </a:rPr>
              <a:t> </a:t>
            </a:r>
            <a:r>
              <a:rPr lang="it-IT" sz="1800" dirty="0" err="1">
                <a:solidFill>
                  <a:schemeClr val="hlink"/>
                </a:solidFill>
              </a:rPr>
              <a:t>about</a:t>
            </a:r>
            <a:r>
              <a:rPr lang="it-IT" sz="1800" dirty="0">
                <a:solidFill>
                  <a:schemeClr val="hlink"/>
                </a:solidFill>
              </a:rPr>
              <a:t> </a:t>
            </a:r>
            <a:r>
              <a:rPr lang="it-IT" sz="1800" dirty="0" err="1">
                <a:solidFill>
                  <a:schemeClr val="hlink"/>
                </a:solidFill>
              </a:rPr>
              <a:t>informed</a:t>
            </a:r>
            <a:r>
              <a:rPr lang="it-IT" sz="1800" dirty="0">
                <a:solidFill>
                  <a:schemeClr val="hlink"/>
                </a:solidFill>
              </a:rPr>
              <a:t> </a:t>
            </a:r>
            <a:r>
              <a:rPr lang="it-IT" sz="1800" dirty="0" err="1">
                <a:solidFill>
                  <a:schemeClr val="hlink"/>
                </a:solidFill>
              </a:rPr>
              <a:t>consent</a:t>
            </a:r>
            <a:r>
              <a:rPr lang="it-IT" sz="1800" dirty="0">
                <a:solidFill>
                  <a:schemeClr val="hlink"/>
                </a:solidFill>
              </a:rPr>
              <a:t> ,1996, in Fiori A., </a:t>
            </a:r>
          </a:p>
          <a:p>
            <a:pPr marL="609600" indent="-609600" algn="r" eaLnBrk="1" hangingPunct="1">
              <a:buFont typeface="Wingdings" panose="05000000000000000000" pitchFamily="2" charset="2"/>
              <a:buNone/>
              <a:defRPr/>
            </a:pPr>
            <a:r>
              <a:rPr lang="it-IT" sz="1800" dirty="0">
                <a:solidFill>
                  <a:schemeClr val="hlink"/>
                </a:solidFill>
              </a:rPr>
              <a:t>Medicina legale della responsabilità medica, Giuffrè, 1999)</a:t>
            </a:r>
          </a:p>
          <a:p>
            <a:pPr marL="609600" indent="-609600" algn="r" eaLnBrk="1" hangingPunct="1">
              <a:buFont typeface="Wingdings" panose="05000000000000000000" pitchFamily="2" charset="2"/>
              <a:buNone/>
              <a:defRPr/>
            </a:pPr>
            <a:endParaRPr lang="it-IT" sz="1800" dirty="0">
              <a:solidFill>
                <a:schemeClr val="hlink"/>
              </a:solidFill>
            </a:endParaRPr>
          </a:p>
          <a:p>
            <a:pPr marL="609600" indent="-609600" algn="just" eaLnBrk="1" hangingPunct="1">
              <a:buFont typeface="Wingdings" panose="05000000000000000000" pitchFamily="2" charset="2"/>
              <a:buNone/>
              <a:defRPr/>
            </a:pPr>
            <a:r>
              <a:rPr lang="it-IT" sz="2800" dirty="0">
                <a:solidFill>
                  <a:schemeClr val="hlink"/>
                </a:solidFill>
              </a:rPr>
              <a:t>… la maggior parte delle reazioni negative al consenso informato sono state provocate dal fraintendimento circa ciò che il consenso informato realmente richiede … </a:t>
            </a:r>
            <a:r>
              <a:rPr lang="it-IT" sz="2800" u="sng" dirty="0">
                <a:solidFill>
                  <a:schemeClr val="hlink"/>
                </a:solidFill>
              </a:rPr>
              <a:t>i miti sono alla radice dei perduranti equivoci </a:t>
            </a:r>
          </a:p>
          <a:p>
            <a:pPr marL="609600" indent="-609600" algn="r" eaLnBrk="1" hangingPunct="1">
              <a:buFont typeface="Wingdings" panose="05000000000000000000" pitchFamily="2" charset="2"/>
              <a:buNone/>
              <a:defRPr/>
            </a:pPr>
            <a:endParaRPr lang="it-IT" sz="1800" dirty="0">
              <a:solidFill>
                <a:schemeClr val="hlink"/>
              </a:solidFill>
            </a:endParaRPr>
          </a:p>
          <a:p>
            <a:pPr marL="609600" indent="-609600" algn="r" eaLnBrk="1" hangingPunct="1">
              <a:buFont typeface="Wingdings" panose="05000000000000000000" pitchFamily="2" charset="2"/>
              <a:buNone/>
              <a:defRPr/>
            </a:pPr>
            <a:endParaRPr lang="it-IT"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9F4E46-C26A-021B-7DD7-3176C1CD1C2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909A45C-5880-3CA7-FE52-88ED5BE48A5E}"/>
              </a:ext>
            </a:extLst>
          </p:cNvPr>
          <p:cNvSpPr>
            <a:spLocks noGrp="1"/>
          </p:cNvSpPr>
          <p:nvPr>
            <p:ph idx="1"/>
          </p:nvPr>
        </p:nvSpPr>
        <p:spPr/>
        <p:txBody>
          <a:bodyPr/>
          <a:lstStyle/>
          <a:p>
            <a:r>
              <a:rPr lang="it-IT" dirty="0"/>
              <a:t>Affermano che «il principio del consenso informato rappresenta il cuore dell’etica medica nell’era moderna e che può ritenersi emerso dalle ceneri degli orrori delle sperimentazioni naziste»</a:t>
            </a:r>
          </a:p>
        </p:txBody>
      </p:sp>
      <p:sp>
        <p:nvSpPr>
          <p:cNvPr id="4" name="Segnaposto numero diapositiva 3">
            <a:extLst>
              <a:ext uri="{FF2B5EF4-FFF2-40B4-BE49-F238E27FC236}">
                <a16:creationId xmlns:a16="http://schemas.microsoft.com/office/drawing/2014/main" id="{46D4AB25-674C-0E2A-26CB-826CDE4F9C79}"/>
              </a:ext>
            </a:extLst>
          </p:cNvPr>
          <p:cNvSpPr>
            <a:spLocks noGrp="1"/>
          </p:cNvSpPr>
          <p:nvPr>
            <p:ph type="sldNum" sz="quarter" idx="11"/>
          </p:nvPr>
        </p:nvSpPr>
        <p:spPr/>
        <p:txBody>
          <a:bodyPr/>
          <a:lstStyle/>
          <a:p>
            <a:pPr>
              <a:defRPr/>
            </a:pPr>
            <a:fld id="{5284EABE-7CEC-4FCA-99EF-CA6E2E61A66A}" type="slidenum">
              <a:rPr lang="it-IT" altLang="it-IT" smtClean="0"/>
              <a:pPr>
                <a:defRPr/>
              </a:pPr>
              <a:t>137</a:t>
            </a:fld>
            <a:endParaRPr lang="it-IT" altLang="it-IT"/>
          </a:p>
        </p:txBody>
      </p:sp>
      <p:sp>
        <p:nvSpPr>
          <p:cNvPr id="5" name="Segnaposto piè di pagina 4">
            <a:extLst>
              <a:ext uri="{FF2B5EF4-FFF2-40B4-BE49-F238E27FC236}">
                <a16:creationId xmlns:a16="http://schemas.microsoft.com/office/drawing/2014/main" id="{4768FD41-CF5A-77D3-50EA-F29E16955972}"/>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7691419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2A20A-7512-4A2E-A8FA-64A3AEE537D4}"/>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4E435156-19B4-461E-A6B9-49CE54DDEE8B}"/>
              </a:ext>
            </a:extLst>
          </p:cNvPr>
          <p:cNvSpPr>
            <a:spLocks noGrp="1"/>
          </p:cNvSpPr>
          <p:nvPr>
            <p:ph idx="1"/>
          </p:nvPr>
        </p:nvSpPr>
        <p:spPr/>
        <p:txBody>
          <a:bodyPr/>
          <a:lstStyle/>
          <a:p>
            <a:pPr marL="609600" indent="-609600" algn="just" eaLnBrk="1" hangingPunct="1">
              <a:buFont typeface="Wingdings" panose="05000000000000000000" pitchFamily="2" charset="2"/>
              <a:buAutoNum type="arabicParenR"/>
              <a:defRPr/>
            </a:pPr>
            <a:r>
              <a:rPr lang="it-IT" b="1" dirty="0">
                <a:solidFill>
                  <a:schemeClr val="hlink"/>
                </a:solidFill>
              </a:rPr>
              <a:t>la forma scritta</a:t>
            </a:r>
            <a:r>
              <a:rPr lang="it-IT" dirty="0">
                <a:solidFill>
                  <a:schemeClr val="hlink"/>
                </a:solidFill>
              </a:rPr>
              <a:t>; diffusa convinzione del valore protettivo del consenso scritto nei confronti dei rischi di conseguenze  giudiziarie.</a:t>
            </a:r>
          </a:p>
          <a:p>
            <a:pPr marL="0" indent="0" algn="just" eaLnBrk="1" hangingPunct="1">
              <a:buFont typeface="Wingdings" panose="05000000000000000000" pitchFamily="2" charset="2"/>
              <a:buNone/>
              <a:defRPr/>
            </a:pPr>
            <a:r>
              <a:rPr lang="it-IT" dirty="0">
                <a:solidFill>
                  <a:schemeClr val="hlink"/>
                </a:solidFill>
              </a:rPr>
              <a:t>Il modulo - Falso senso di sicurezza – </a:t>
            </a:r>
          </a:p>
          <a:p>
            <a:pPr marL="0" indent="0" algn="just" eaLnBrk="1" hangingPunct="1">
              <a:buFont typeface="Wingdings" panose="05000000000000000000" pitchFamily="2" charset="2"/>
              <a:buNone/>
              <a:defRPr/>
            </a:pPr>
            <a:r>
              <a:rPr lang="it-IT" sz="2400" dirty="0">
                <a:solidFill>
                  <a:schemeClr val="hlink"/>
                </a:solidFill>
              </a:rPr>
              <a:t>se l’informazione contenuta nel modulo non è adeguata, o è troppo complessa, può fornire una prova a favore delle lamentele del paziente </a:t>
            </a:r>
          </a:p>
          <a:p>
            <a:pPr>
              <a:defRPr/>
            </a:pPr>
            <a:endParaRPr lang="it-IT" dirty="0"/>
          </a:p>
        </p:txBody>
      </p:sp>
      <p:sp>
        <p:nvSpPr>
          <p:cNvPr id="116740" name="Segnaposto numero diapositiva 3">
            <a:extLst>
              <a:ext uri="{FF2B5EF4-FFF2-40B4-BE49-F238E27FC236}">
                <a16:creationId xmlns:a16="http://schemas.microsoft.com/office/drawing/2014/main" id="{251A51C1-74A3-4C4D-98C0-7145FCFB041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71C5B1F4-757D-4D14-AE6C-1462C10A34B2}" type="slidenum">
              <a:rPr lang="it-IT" altLang="it-IT" smtClean="0">
                <a:solidFill>
                  <a:schemeClr val="tx1"/>
                </a:solidFill>
                <a:latin typeface="Arial" panose="020B0604020202020204" pitchFamily="34" charset="0"/>
              </a:rPr>
              <a:pPr/>
              <a:t>138</a:t>
            </a:fld>
            <a:endParaRPr lang="it-IT" altLang="it-IT">
              <a:solidFill>
                <a:schemeClr val="tx1"/>
              </a:solidFill>
              <a:latin typeface="Arial" panose="020B0604020202020204" pitchFamily="34" charset="0"/>
            </a:endParaRPr>
          </a:p>
        </p:txBody>
      </p:sp>
      <p:sp>
        <p:nvSpPr>
          <p:cNvPr id="116741" name="Segnaposto piè di pagina 4">
            <a:extLst>
              <a:ext uri="{FF2B5EF4-FFF2-40B4-BE49-F238E27FC236}">
                <a16:creationId xmlns:a16="http://schemas.microsoft.com/office/drawing/2014/main" id="{6A31DB50-E828-4FE9-9315-4FAF61AB8E27}"/>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01AF44-FE5D-4E4F-9C7E-EA94B2A0945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C62B441E-080D-476B-B3C3-34A03120B5A0}"/>
              </a:ext>
            </a:extLst>
          </p:cNvPr>
          <p:cNvSpPr>
            <a:spLocks noGrp="1"/>
          </p:cNvSpPr>
          <p:nvPr>
            <p:ph idx="1"/>
          </p:nvPr>
        </p:nvSpPr>
        <p:spPr/>
        <p:txBody>
          <a:bodyPr/>
          <a:lstStyle/>
          <a:p>
            <a:pPr>
              <a:defRPr/>
            </a:pPr>
            <a:r>
              <a:rPr lang="it-IT" dirty="0">
                <a:solidFill>
                  <a:schemeClr val="hlink"/>
                </a:solidFill>
              </a:rPr>
              <a:t>2) </a:t>
            </a:r>
            <a:r>
              <a:rPr lang="it-IT" b="1" dirty="0">
                <a:solidFill>
                  <a:schemeClr val="hlink"/>
                </a:solidFill>
              </a:rPr>
              <a:t>i rischi del trattamento</a:t>
            </a:r>
            <a:r>
              <a:rPr lang="it-IT" dirty="0">
                <a:solidFill>
                  <a:schemeClr val="hlink"/>
                </a:solidFill>
              </a:rPr>
              <a:t>; </a:t>
            </a:r>
          </a:p>
          <a:p>
            <a:pPr>
              <a:defRPr/>
            </a:pPr>
            <a:r>
              <a:rPr lang="it-IT" dirty="0">
                <a:solidFill>
                  <a:schemeClr val="hlink"/>
                </a:solidFill>
              </a:rPr>
              <a:t>falsa convinzione che sia </a:t>
            </a:r>
            <a:r>
              <a:rPr lang="it-IT" u="sng" dirty="0">
                <a:solidFill>
                  <a:schemeClr val="hlink"/>
                </a:solidFill>
              </a:rPr>
              <a:t>sufficiente</a:t>
            </a:r>
            <a:r>
              <a:rPr lang="it-IT" dirty="0">
                <a:solidFill>
                  <a:schemeClr val="hlink"/>
                </a:solidFill>
              </a:rPr>
              <a:t> avvisare il paziente dei rischi del trattamento </a:t>
            </a:r>
            <a:r>
              <a:rPr lang="it-IT" sz="1800" dirty="0">
                <a:solidFill>
                  <a:schemeClr val="hlink"/>
                </a:solidFill>
              </a:rPr>
              <a:t>(meglio focalizzare l’attenzione sulle opzioni terapeutiche possibili – costi e benefici di ciascuna opzione)</a:t>
            </a:r>
          </a:p>
          <a:p>
            <a:pPr>
              <a:defRPr/>
            </a:pPr>
            <a:endParaRPr lang="it-IT" sz="1800" dirty="0">
              <a:solidFill>
                <a:schemeClr val="hlink"/>
              </a:solidFill>
            </a:endParaRPr>
          </a:p>
          <a:p>
            <a:pPr>
              <a:defRPr/>
            </a:pPr>
            <a:r>
              <a:rPr lang="it-IT" sz="2400" dirty="0">
                <a:solidFill>
                  <a:schemeClr val="hlink"/>
                </a:solidFill>
              </a:rPr>
              <a:t>Difficile stabilire quali sono i rischi che devono essere illustrati</a:t>
            </a:r>
          </a:p>
          <a:p>
            <a:pPr>
              <a:defRPr/>
            </a:pPr>
            <a:endParaRPr lang="it-IT" dirty="0"/>
          </a:p>
        </p:txBody>
      </p:sp>
      <p:sp>
        <p:nvSpPr>
          <p:cNvPr id="117764" name="Segnaposto numero diapositiva 3">
            <a:extLst>
              <a:ext uri="{FF2B5EF4-FFF2-40B4-BE49-F238E27FC236}">
                <a16:creationId xmlns:a16="http://schemas.microsoft.com/office/drawing/2014/main" id="{BEE295FA-5F1A-4DE6-A1B0-68F5C9BF879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DDE4A6E-337C-4BC6-B9B5-10CC6758E0CF}" type="slidenum">
              <a:rPr lang="it-IT" altLang="it-IT" sz="1200" smtClean="0">
                <a:latin typeface="Arial" panose="020B0604020202020204" pitchFamily="34" charset="0"/>
              </a:rPr>
              <a:pPr>
                <a:spcBef>
                  <a:spcPct val="0"/>
                </a:spcBef>
                <a:buClrTx/>
                <a:buSzTx/>
                <a:buFontTx/>
                <a:buNone/>
              </a:pPr>
              <a:t>139</a:t>
            </a:fld>
            <a:endParaRPr lang="it-IT" altLang="it-IT" sz="1200">
              <a:latin typeface="Arial" panose="020B0604020202020204" pitchFamily="34" charset="0"/>
            </a:endParaRPr>
          </a:p>
        </p:txBody>
      </p:sp>
      <p:sp>
        <p:nvSpPr>
          <p:cNvPr id="117765" name="Segnaposto piè di pagina 4">
            <a:extLst>
              <a:ext uri="{FF2B5EF4-FFF2-40B4-BE49-F238E27FC236}">
                <a16:creationId xmlns:a16="http://schemas.microsoft.com/office/drawing/2014/main" id="{BD1E3981-E5FE-40E5-86A4-C872AAAC5F09}"/>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97C376-5A52-4CDC-B0AA-299905DBE15D}"/>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F05D66D-EE42-4572-8A98-E9D83EF2BCAA}"/>
              </a:ext>
            </a:extLst>
          </p:cNvPr>
          <p:cNvSpPr>
            <a:spLocks noGrp="1"/>
          </p:cNvSpPr>
          <p:nvPr>
            <p:ph idx="1"/>
          </p:nvPr>
        </p:nvSpPr>
        <p:spPr/>
        <p:txBody>
          <a:bodyPr/>
          <a:lstStyle/>
          <a:p>
            <a:pPr>
              <a:defRPr/>
            </a:pPr>
            <a:r>
              <a:rPr lang="it-IT" altLang="it-IT" dirty="0">
                <a:latin typeface="Tahoma" panose="020B0604030504040204" pitchFamily="34" charset="0"/>
              </a:rPr>
              <a:t>Quest'ultima compilava il c.d. "foglio di terapia" mai rinvenuto ed il cui contenuto è stato ricostruito dai giudici di merito che hanno ritenuto accertato in fatto che, mentre per altri farmaci erano state indicate le modalità di somministrazione ("</a:t>
            </a:r>
            <a:r>
              <a:rPr lang="it-IT" altLang="it-IT" dirty="0" err="1">
                <a:latin typeface="Tahoma" panose="020B0604030504040204" pitchFamily="34" charset="0"/>
              </a:rPr>
              <a:t>Adalctone</a:t>
            </a:r>
            <a:r>
              <a:rPr lang="it-IT" altLang="it-IT" dirty="0">
                <a:latin typeface="Tahoma" panose="020B0604030504040204" pitchFamily="34" charset="0"/>
              </a:rPr>
              <a:t>" per via orale;"</a:t>
            </a:r>
            <a:r>
              <a:rPr lang="it-IT" altLang="it-IT" dirty="0" err="1">
                <a:latin typeface="Tahoma" panose="020B0604030504040204" pitchFamily="34" charset="0"/>
              </a:rPr>
              <a:t>Lasix</a:t>
            </a:r>
            <a:r>
              <a:rPr lang="it-IT" altLang="it-IT" dirty="0">
                <a:latin typeface="Tahoma" panose="020B0604030504040204" pitchFamily="34" charset="0"/>
              </a:rPr>
              <a:t>" per via endovena), </a:t>
            </a:r>
            <a:r>
              <a:rPr lang="it-IT" altLang="it-IT" u="sng" dirty="0">
                <a:latin typeface="Tahoma" panose="020B0604030504040204" pitchFamily="34" charset="0"/>
              </a:rPr>
              <a:t>per l'</a:t>
            </a:r>
            <a:r>
              <a:rPr lang="it-IT" altLang="it-IT" u="sng" dirty="0" err="1">
                <a:latin typeface="Tahoma" panose="020B0604030504040204" pitchFamily="34" charset="0"/>
              </a:rPr>
              <a:t>Isoptin</a:t>
            </a:r>
            <a:r>
              <a:rPr lang="it-IT" altLang="it-IT" u="sng" dirty="0">
                <a:latin typeface="Tahoma" panose="020B0604030504040204" pitchFamily="34" charset="0"/>
              </a:rPr>
              <a:t> non fosse stata indicata la modalità di somministrazione</a:t>
            </a:r>
            <a:endParaRPr lang="it-IT" u="sng" dirty="0"/>
          </a:p>
        </p:txBody>
      </p:sp>
      <p:sp>
        <p:nvSpPr>
          <p:cNvPr id="11268" name="Segnaposto numero diapositiva 3">
            <a:extLst>
              <a:ext uri="{FF2B5EF4-FFF2-40B4-BE49-F238E27FC236}">
                <a16:creationId xmlns:a16="http://schemas.microsoft.com/office/drawing/2014/main" id="{97587C2D-3022-4B0A-A871-CC7F960CB03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3D9A10A3-9DD9-460C-A076-EFA67F76F402}" type="slidenum">
              <a:rPr lang="it-IT" altLang="it-IT" smtClean="0">
                <a:solidFill>
                  <a:schemeClr val="tx1"/>
                </a:solidFill>
                <a:latin typeface="Arial" panose="020B0604020202020204" pitchFamily="34" charset="0"/>
              </a:rPr>
              <a:pPr/>
              <a:t>14</a:t>
            </a:fld>
            <a:endParaRPr lang="it-IT" altLang="it-IT">
              <a:solidFill>
                <a:schemeClr val="tx1"/>
              </a:solidFill>
              <a:latin typeface="Arial" panose="020B0604020202020204" pitchFamily="34" charset="0"/>
            </a:endParaRPr>
          </a:p>
        </p:txBody>
      </p:sp>
      <p:sp>
        <p:nvSpPr>
          <p:cNvPr id="11269" name="Segnaposto piè di pagina 4">
            <a:extLst>
              <a:ext uri="{FF2B5EF4-FFF2-40B4-BE49-F238E27FC236}">
                <a16:creationId xmlns:a16="http://schemas.microsoft.com/office/drawing/2014/main" id="{1D9D32D0-3FF2-4203-B2D0-93C8CC9807D5}"/>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8A6079-5D2D-4D24-85A2-B807C76FA86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E36CA01-36F1-4ABB-B509-5C43452B88BB}"/>
              </a:ext>
            </a:extLst>
          </p:cNvPr>
          <p:cNvSpPr>
            <a:spLocks noGrp="1"/>
          </p:cNvSpPr>
          <p:nvPr>
            <p:ph idx="1"/>
          </p:nvPr>
        </p:nvSpPr>
        <p:spPr/>
        <p:txBody>
          <a:bodyPr/>
          <a:lstStyle/>
          <a:p>
            <a:pPr marL="0" indent="0" algn="just" eaLnBrk="1" hangingPunct="1">
              <a:buFont typeface="Wingdings" panose="05000000000000000000" pitchFamily="2" charset="2"/>
              <a:buNone/>
              <a:defRPr/>
            </a:pPr>
            <a:r>
              <a:rPr lang="it-IT" dirty="0">
                <a:solidFill>
                  <a:schemeClr val="hlink"/>
                </a:solidFill>
              </a:rPr>
              <a:t>3) </a:t>
            </a:r>
            <a:r>
              <a:rPr lang="it-IT" b="1" dirty="0" err="1">
                <a:solidFill>
                  <a:schemeClr val="hlink"/>
                </a:solidFill>
              </a:rPr>
              <a:t>Informed</a:t>
            </a:r>
            <a:r>
              <a:rPr lang="it-IT" b="1" dirty="0">
                <a:solidFill>
                  <a:schemeClr val="hlink"/>
                </a:solidFill>
              </a:rPr>
              <a:t> </a:t>
            </a:r>
            <a:r>
              <a:rPr lang="it-IT" b="1" dirty="0" err="1">
                <a:solidFill>
                  <a:schemeClr val="hlink"/>
                </a:solidFill>
              </a:rPr>
              <a:t>consent</a:t>
            </a:r>
            <a:r>
              <a:rPr lang="it-IT" b="1" dirty="0">
                <a:solidFill>
                  <a:schemeClr val="hlink"/>
                </a:solidFill>
              </a:rPr>
              <a:t> </a:t>
            </a:r>
            <a:r>
              <a:rPr lang="it-IT" b="1" dirty="0" err="1">
                <a:solidFill>
                  <a:schemeClr val="hlink"/>
                </a:solidFill>
              </a:rPr>
              <a:t>requires</a:t>
            </a:r>
            <a:r>
              <a:rPr lang="it-IT" b="1" dirty="0">
                <a:solidFill>
                  <a:schemeClr val="hlink"/>
                </a:solidFill>
              </a:rPr>
              <a:t> </a:t>
            </a:r>
            <a:r>
              <a:rPr lang="it-IT" b="1" dirty="0" err="1">
                <a:solidFill>
                  <a:schemeClr val="hlink"/>
                </a:solidFill>
              </a:rPr>
              <a:t>that</a:t>
            </a:r>
            <a:r>
              <a:rPr lang="it-IT" b="1" dirty="0">
                <a:solidFill>
                  <a:schemeClr val="hlink"/>
                </a:solidFill>
              </a:rPr>
              <a:t> </a:t>
            </a:r>
            <a:r>
              <a:rPr lang="it-IT" b="1" dirty="0" err="1">
                <a:solidFill>
                  <a:schemeClr val="hlink"/>
                </a:solidFill>
              </a:rPr>
              <a:t>physicians</a:t>
            </a:r>
            <a:r>
              <a:rPr lang="it-IT" b="1" dirty="0">
                <a:solidFill>
                  <a:schemeClr val="hlink"/>
                </a:solidFill>
              </a:rPr>
              <a:t> operate a </a:t>
            </a:r>
            <a:r>
              <a:rPr lang="it-IT" b="1" dirty="0" err="1">
                <a:solidFill>
                  <a:schemeClr val="hlink"/>
                </a:solidFill>
              </a:rPr>
              <a:t>medical</a:t>
            </a:r>
            <a:r>
              <a:rPr lang="it-IT" b="1" dirty="0">
                <a:solidFill>
                  <a:schemeClr val="hlink"/>
                </a:solidFill>
              </a:rPr>
              <a:t> </a:t>
            </a:r>
            <a:r>
              <a:rPr lang="it-IT" b="1" dirty="0" err="1">
                <a:solidFill>
                  <a:schemeClr val="hlink"/>
                </a:solidFill>
              </a:rPr>
              <a:t>cafeteria</a:t>
            </a:r>
            <a:r>
              <a:rPr lang="it-IT" b="1" dirty="0">
                <a:solidFill>
                  <a:schemeClr val="hlink"/>
                </a:solidFill>
              </a:rPr>
              <a:t>:</a:t>
            </a:r>
          </a:p>
          <a:p>
            <a:pPr marL="0" indent="0" algn="just" eaLnBrk="1" hangingPunct="1">
              <a:buFont typeface="Wingdings" panose="05000000000000000000" pitchFamily="2" charset="2"/>
              <a:buNone/>
              <a:defRPr/>
            </a:pPr>
            <a:r>
              <a:rPr lang="it-IT" dirty="0">
                <a:solidFill>
                  <a:schemeClr val="hlink"/>
                </a:solidFill>
              </a:rPr>
              <a:t>gestire una sorta di</a:t>
            </a:r>
            <a:r>
              <a:rPr lang="it-IT" b="1" dirty="0">
                <a:solidFill>
                  <a:schemeClr val="hlink"/>
                </a:solidFill>
              </a:rPr>
              <a:t> «</a:t>
            </a:r>
            <a:r>
              <a:rPr lang="it-IT" sz="3600" dirty="0">
                <a:solidFill>
                  <a:schemeClr val="hlink"/>
                </a:solidFill>
              </a:rPr>
              <a:t>caffetteria medica»: i sanitari espongono tutte le possibilità terapeutiche e lasciano al paziente la decisione. ….</a:t>
            </a:r>
            <a:r>
              <a:rPr lang="it-IT" sz="2400" i="1" dirty="0">
                <a:solidFill>
                  <a:schemeClr val="hlink"/>
                </a:solidFill>
              </a:rPr>
              <a:t> (medicina difensiva?)</a:t>
            </a:r>
          </a:p>
          <a:p>
            <a:pPr>
              <a:defRPr/>
            </a:pPr>
            <a:endParaRPr lang="it-IT" sz="3600" dirty="0"/>
          </a:p>
        </p:txBody>
      </p:sp>
      <p:sp>
        <p:nvSpPr>
          <p:cNvPr id="118788" name="Segnaposto numero diapositiva 3">
            <a:extLst>
              <a:ext uri="{FF2B5EF4-FFF2-40B4-BE49-F238E27FC236}">
                <a16:creationId xmlns:a16="http://schemas.microsoft.com/office/drawing/2014/main" id="{0A6E5EE5-D117-4FCE-B44B-DD15F984950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9C430C9-745D-4260-B634-E31082AC53BF}" type="slidenum">
              <a:rPr lang="it-IT" altLang="it-IT" sz="1200" smtClean="0">
                <a:latin typeface="Arial" panose="020B0604020202020204" pitchFamily="34" charset="0"/>
              </a:rPr>
              <a:pPr>
                <a:spcBef>
                  <a:spcPct val="0"/>
                </a:spcBef>
                <a:buClrTx/>
                <a:buSzTx/>
                <a:buFontTx/>
                <a:buNone/>
              </a:pPr>
              <a:t>140</a:t>
            </a:fld>
            <a:endParaRPr lang="it-IT" altLang="it-IT" sz="1200">
              <a:latin typeface="Arial" panose="020B0604020202020204" pitchFamily="34" charset="0"/>
            </a:endParaRPr>
          </a:p>
        </p:txBody>
      </p:sp>
      <p:sp>
        <p:nvSpPr>
          <p:cNvPr id="118789" name="Segnaposto piè di pagina 4">
            <a:extLst>
              <a:ext uri="{FF2B5EF4-FFF2-40B4-BE49-F238E27FC236}">
                <a16:creationId xmlns:a16="http://schemas.microsoft.com/office/drawing/2014/main" id="{4D717F25-690C-42BC-A69D-E7FF3E344E0E}"/>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69026-A741-4473-80B8-20905352BC5D}"/>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95B99F8A-69DD-4613-8279-1C63DD60F383}"/>
              </a:ext>
            </a:extLst>
          </p:cNvPr>
          <p:cNvSpPr>
            <a:spLocks noGrp="1"/>
          </p:cNvSpPr>
          <p:nvPr>
            <p:ph idx="1"/>
          </p:nvPr>
        </p:nvSpPr>
        <p:spPr/>
        <p:txBody>
          <a:bodyPr/>
          <a:lstStyle/>
          <a:p>
            <a:pPr>
              <a:defRPr/>
            </a:pPr>
            <a:r>
              <a:rPr lang="it-IT" dirty="0">
                <a:solidFill>
                  <a:schemeClr val="hlink"/>
                </a:solidFill>
              </a:rPr>
              <a:t>Il medico rinuncia alla propria parte di responsabilità. Il ruolo principale del medico è quello di consigliare. I pazienti più che l’informazione in quanto tale, desiderano un consiglio anche chiedendo  al medico cosa farebbe lui al posto loro</a:t>
            </a:r>
          </a:p>
        </p:txBody>
      </p:sp>
      <p:sp>
        <p:nvSpPr>
          <p:cNvPr id="119812" name="Segnaposto numero diapositiva 3">
            <a:extLst>
              <a:ext uri="{FF2B5EF4-FFF2-40B4-BE49-F238E27FC236}">
                <a16:creationId xmlns:a16="http://schemas.microsoft.com/office/drawing/2014/main" id="{F9FA7930-D6D4-49A4-AA9E-2872E94B78F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C8BDD3E-52DE-4B4C-A938-AFCF1355E6A2}" type="slidenum">
              <a:rPr lang="it-IT" altLang="it-IT" sz="1200" smtClean="0">
                <a:latin typeface="Arial" panose="020B0604020202020204" pitchFamily="34" charset="0"/>
              </a:rPr>
              <a:pPr>
                <a:spcBef>
                  <a:spcPct val="0"/>
                </a:spcBef>
                <a:buClrTx/>
                <a:buSzTx/>
                <a:buFontTx/>
                <a:buNone/>
              </a:pPr>
              <a:t>141</a:t>
            </a:fld>
            <a:endParaRPr lang="it-IT" altLang="it-IT" sz="1200">
              <a:latin typeface="Arial" panose="020B0604020202020204" pitchFamily="34" charset="0"/>
            </a:endParaRPr>
          </a:p>
        </p:txBody>
      </p:sp>
      <p:sp>
        <p:nvSpPr>
          <p:cNvPr id="119813" name="Segnaposto piè di pagina 4">
            <a:extLst>
              <a:ext uri="{FF2B5EF4-FFF2-40B4-BE49-F238E27FC236}">
                <a16:creationId xmlns:a16="http://schemas.microsoft.com/office/drawing/2014/main" id="{406662BE-7F20-4E80-A5E3-8FE2C77918A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F5E28A-E995-4B3D-8A54-5CA31930AC22}"/>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50D38A1C-79F3-4BF2-BEA7-33B32332A93D}"/>
              </a:ext>
            </a:extLst>
          </p:cNvPr>
          <p:cNvSpPr>
            <a:spLocks noGrp="1"/>
          </p:cNvSpPr>
          <p:nvPr>
            <p:ph idx="1"/>
          </p:nvPr>
        </p:nvSpPr>
        <p:spPr/>
        <p:txBody>
          <a:bodyPr/>
          <a:lstStyle/>
          <a:p>
            <a:pPr>
              <a:defRPr/>
            </a:pPr>
            <a:r>
              <a:rPr lang="it-IT" dirty="0"/>
              <a:t>Il consenso informato deve diventare un dialogo in cui i pazienti acquisiscono informazioni , pongono domande, forniscono informazioni</a:t>
            </a:r>
          </a:p>
          <a:p>
            <a:pPr>
              <a:defRPr/>
            </a:pPr>
            <a:r>
              <a:rPr lang="it-IT" dirty="0"/>
              <a:t>… </a:t>
            </a:r>
            <a:r>
              <a:rPr lang="it-IT" i="1" dirty="0"/>
              <a:t> voglio pensarci …. Ci ho pensato e non riesco a decidere ….cosa pensa dovrei fare?</a:t>
            </a:r>
          </a:p>
          <a:p>
            <a:pPr>
              <a:defRPr/>
            </a:pPr>
            <a:r>
              <a:rPr lang="it-IT" dirty="0"/>
              <a:t>Le decisioni vengono perse in comune o in collaborazione. </a:t>
            </a:r>
          </a:p>
          <a:p>
            <a:pPr>
              <a:defRPr/>
            </a:pPr>
            <a:r>
              <a:rPr lang="it-IT" sz="2400" dirty="0"/>
              <a:t>Il mutamento di un terapia in atto…le ragioni devono essere spiegate …</a:t>
            </a:r>
          </a:p>
        </p:txBody>
      </p:sp>
      <p:sp>
        <p:nvSpPr>
          <p:cNvPr id="120836" name="Segnaposto numero diapositiva 3">
            <a:extLst>
              <a:ext uri="{FF2B5EF4-FFF2-40B4-BE49-F238E27FC236}">
                <a16:creationId xmlns:a16="http://schemas.microsoft.com/office/drawing/2014/main" id="{053DD424-5ACC-44C2-83AA-27AEA5B8C0D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5837671C-7353-4504-9204-A15F60A73363}" type="slidenum">
              <a:rPr lang="it-IT" altLang="it-IT" smtClean="0">
                <a:solidFill>
                  <a:schemeClr val="tx1"/>
                </a:solidFill>
                <a:latin typeface="Arial" panose="020B0604020202020204" pitchFamily="34" charset="0"/>
              </a:rPr>
              <a:pPr/>
              <a:t>142</a:t>
            </a:fld>
            <a:endParaRPr lang="it-IT" altLang="it-IT">
              <a:solidFill>
                <a:schemeClr val="tx1"/>
              </a:solidFill>
              <a:latin typeface="Arial" panose="020B0604020202020204" pitchFamily="34" charset="0"/>
            </a:endParaRPr>
          </a:p>
        </p:txBody>
      </p:sp>
      <p:sp>
        <p:nvSpPr>
          <p:cNvPr id="120837" name="Segnaposto piè di pagina 4">
            <a:extLst>
              <a:ext uri="{FF2B5EF4-FFF2-40B4-BE49-F238E27FC236}">
                <a16:creationId xmlns:a16="http://schemas.microsoft.com/office/drawing/2014/main" id="{0CB854D2-78CE-4756-9402-BE13EE581C7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numero diapositiva 4">
            <a:extLst>
              <a:ext uri="{FF2B5EF4-FFF2-40B4-BE49-F238E27FC236}">
                <a16:creationId xmlns:a16="http://schemas.microsoft.com/office/drawing/2014/main" id="{D03437EB-EC55-41C9-BEEC-9EE9D3DE24A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F5EBDE7-2632-4174-A316-DCDE62F0C540}" type="slidenum">
              <a:rPr lang="it-IT" altLang="it-IT" sz="1200" smtClean="0">
                <a:latin typeface="Arial" panose="020B0604020202020204" pitchFamily="34" charset="0"/>
              </a:rPr>
              <a:pPr>
                <a:spcBef>
                  <a:spcPct val="0"/>
                </a:spcBef>
                <a:buClrTx/>
                <a:buSzTx/>
                <a:buFontTx/>
                <a:buNone/>
              </a:pPr>
              <a:t>143</a:t>
            </a:fld>
            <a:endParaRPr lang="it-IT" altLang="it-IT" sz="1200">
              <a:latin typeface="Arial" panose="020B0604020202020204" pitchFamily="34" charset="0"/>
            </a:endParaRPr>
          </a:p>
        </p:txBody>
      </p:sp>
      <p:sp>
        <p:nvSpPr>
          <p:cNvPr id="121859" name="Segnaposto piè di pagina 5">
            <a:extLst>
              <a:ext uri="{FF2B5EF4-FFF2-40B4-BE49-F238E27FC236}">
                <a16:creationId xmlns:a16="http://schemas.microsoft.com/office/drawing/2014/main" id="{DCCD9C0F-149F-4A55-98E4-A78BC8D1F11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5698" name="Rectangle 2">
            <a:extLst>
              <a:ext uri="{FF2B5EF4-FFF2-40B4-BE49-F238E27FC236}">
                <a16:creationId xmlns:a16="http://schemas.microsoft.com/office/drawing/2014/main" id="{2E81587E-D496-4B67-BF94-AB8B6600134B}"/>
              </a:ext>
            </a:extLst>
          </p:cNvPr>
          <p:cNvSpPr>
            <a:spLocks noGrp="1" noRot="1" noChangeArrowheads="1"/>
          </p:cNvSpPr>
          <p:nvPr>
            <p:ph type="title"/>
          </p:nvPr>
        </p:nvSpPr>
        <p:spPr/>
        <p:txBody>
          <a:bodyPr/>
          <a:lstStyle/>
          <a:p>
            <a:pPr eaLnBrk="1" hangingPunct="1">
              <a:defRPr/>
            </a:pPr>
            <a:endParaRPr lang="it-IT"/>
          </a:p>
        </p:txBody>
      </p:sp>
      <p:sp>
        <p:nvSpPr>
          <p:cNvPr id="925699" name="Rectangle 3">
            <a:extLst>
              <a:ext uri="{FF2B5EF4-FFF2-40B4-BE49-F238E27FC236}">
                <a16:creationId xmlns:a16="http://schemas.microsoft.com/office/drawing/2014/main" id="{AB19A04E-50A3-40DD-AEAE-49771EC56728}"/>
              </a:ext>
            </a:extLst>
          </p:cNvPr>
          <p:cNvSpPr>
            <a:spLocks noGrp="1" noChangeArrowheads="1"/>
          </p:cNvSpPr>
          <p:nvPr>
            <p:ph type="body" idx="1"/>
          </p:nvPr>
        </p:nvSpPr>
        <p:spPr>
          <a:xfrm>
            <a:off x="250825" y="1557338"/>
            <a:ext cx="8229600" cy="4525962"/>
          </a:xfrm>
        </p:spPr>
        <p:txBody>
          <a:bodyPr/>
          <a:lstStyle/>
          <a:p>
            <a:pPr eaLnBrk="1" hangingPunct="1">
              <a:buFont typeface="Wingdings" panose="05000000000000000000" pitchFamily="2" charset="2"/>
              <a:buNone/>
              <a:defRPr/>
            </a:pPr>
            <a:r>
              <a:rPr lang="it-IT" dirty="0">
                <a:solidFill>
                  <a:schemeClr val="hlink"/>
                </a:solidFill>
              </a:rPr>
              <a:t>4) </a:t>
            </a:r>
            <a:r>
              <a:rPr lang="it-IT" b="1" dirty="0">
                <a:solidFill>
                  <a:schemeClr val="hlink"/>
                </a:solidFill>
              </a:rPr>
              <a:t>l’estensione dell’informazione </a:t>
            </a:r>
            <a:r>
              <a:rPr lang="it-IT" dirty="0">
                <a:solidFill>
                  <a:schemeClr val="hlink"/>
                </a:solidFill>
              </a:rPr>
              <a:t>– “</a:t>
            </a:r>
            <a:r>
              <a:rPr lang="it-IT" dirty="0" err="1">
                <a:solidFill>
                  <a:schemeClr val="hlink"/>
                </a:solidFill>
              </a:rPr>
              <a:t>patients</a:t>
            </a:r>
            <a:r>
              <a:rPr lang="it-IT" dirty="0">
                <a:solidFill>
                  <a:schemeClr val="hlink"/>
                </a:solidFill>
              </a:rPr>
              <a:t> must be </a:t>
            </a:r>
            <a:r>
              <a:rPr lang="it-IT" dirty="0" err="1">
                <a:solidFill>
                  <a:schemeClr val="hlink"/>
                </a:solidFill>
              </a:rPr>
              <a:t>told</a:t>
            </a:r>
            <a:r>
              <a:rPr lang="it-IT" dirty="0">
                <a:solidFill>
                  <a:schemeClr val="hlink"/>
                </a:solidFill>
              </a:rPr>
              <a:t> </a:t>
            </a:r>
            <a:r>
              <a:rPr lang="it-IT" dirty="0" err="1">
                <a:solidFill>
                  <a:schemeClr val="hlink"/>
                </a:solidFill>
              </a:rPr>
              <a:t>everything</a:t>
            </a:r>
            <a:r>
              <a:rPr lang="it-IT" dirty="0">
                <a:solidFill>
                  <a:schemeClr val="hlink"/>
                </a:solidFill>
              </a:rPr>
              <a:t> </a:t>
            </a:r>
            <a:r>
              <a:rPr lang="it-IT" dirty="0" err="1">
                <a:solidFill>
                  <a:schemeClr val="hlink"/>
                </a:solidFill>
              </a:rPr>
              <a:t>about</a:t>
            </a:r>
            <a:r>
              <a:rPr lang="it-IT" dirty="0">
                <a:solidFill>
                  <a:schemeClr val="hlink"/>
                </a:solidFill>
              </a:rPr>
              <a:t> treatment”;</a:t>
            </a:r>
          </a:p>
          <a:p>
            <a:pPr eaLnBrk="1" hangingPunct="1">
              <a:buFont typeface="Wingdings" panose="05000000000000000000" pitchFamily="2" charset="2"/>
              <a:buNone/>
              <a:defRPr/>
            </a:pPr>
            <a:r>
              <a:rPr lang="it-IT" dirty="0">
                <a:solidFill>
                  <a:schemeClr val="hlink"/>
                </a:solidFill>
              </a:rPr>
              <a:t>La quantità delle informazione!? Ragionevole quantità di informazioni (a volte informazioni superflue – eccessiva dose di informazioni) </a:t>
            </a:r>
          </a:p>
          <a:p>
            <a:pPr eaLnBrk="1" hangingPunct="1">
              <a:buFont typeface="Wingdings" panose="05000000000000000000" pitchFamily="2" charset="2"/>
              <a:buNone/>
              <a:defRPr/>
            </a:pPr>
            <a:r>
              <a:rPr lang="it-IT" sz="2400" dirty="0">
                <a:solidFill>
                  <a:schemeClr val="hlink"/>
                </a:solidFill>
              </a:rPr>
              <a:t>USA -  addossare ai medici la responsabilità di eventuali danni da stress emotivo a seguito di un eccesso di informazioni  </a:t>
            </a:r>
          </a:p>
          <a:p>
            <a:pPr eaLnBrk="1" hangingPunct="1">
              <a:buFont typeface="Wingdings" panose="05000000000000000000" pitchFamily="2" charset="2"/>
              <a:buNone/>
              <a:defRPr/>
            </a:pPr>
            <a:endParaRPr lang="it-IT" dirty="0">
              <a:solidFill>
                <a:schemeClr val="hlink"/>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0F977C-362C-49C7-99B4-AF2BA282B9D4}"/>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BB46A4CC-7AEF-428F-9865-BBC9AF8DB105}"/>
              </a:ext>
            </a:extLst>
          </p:cNvPr>
          <p:cNvSpPr>
            <a:spLocks noGrp="1"/>
          </p:cNvSpPr>
          <p:nvPr>
            <p:ph idx="1"/>
          </p:nvPr>
        </p:nvSpPr>
        <p:spPr/>
        <p:txBody>
          <a:bodyPr/>
          <a:lstStyle/>
          <a:p>
            <a:pPr eaLnBrk="1" hangingPunct="1">
              <a:buFont typeface="Wingdings" panose="05000000000000000000" pitchFamily="2" charset="2"/>
              <a:buNone/>
              <a:defRPr/>
            </a:pPr>
            <a:r>
              <a:rPr lang="it-IT" dirty="0">
                <a:solidFill>
                  <a:schemeClr val="hlink"/>
                </a:solidFill>
              </a:rPr>
              <a:t>5) </a:t>
            </a:r>
            <a:r>
              <a:rPr lang="it-IT" b="1" dirty="0">
                <a:solidFill>
                  <a:schemeClr val="hlink"/>
                </a:solidFill>
              </a:rPr>
              <a:t>il momento dell’informazione</a:t>
            </a:r>
            <a:r>
              <a:rPr lang="it-IT" dirty="0">
                <a:solidFill>
                  <a:schemeClr val="hlink"/>
                </a:solidFill>
              </a:rPr>
              <a:t>: </a:t>
            </a:r>
          </a:p>
          <a:p>
            <a:pPr eaLnBrk="1" hangingPunct="1">
              <a:buFont typeface="Wingdings" panose="05000000000000000000" pitchFamily="2" charset="2"/>
              <a:buNone/>
              <a:defRPr/>
            </a:pPr>
            <a:r>
              <a:rPr lang="it-IT" sz="2400" dirty="0">
                <a:solidFill>
                  <a:schemeClr val="hlink"/>
                </a:solidFill>
              </a:rPr>
              <a:t>L’informazione sulle scelte terapeutiche, e le loro conseguenze, che servono ai pazienti per prendere decisioni, devono essere fornite prima, non dopo che la decisione è già stata presa.</a:t>
            </a:r>
            <a:r>
              <a:rPr lang="it-IT" dirty="0">
                <a:solidFill>
                  <a:schemeClr val="hlink"/>
                </a:solidFill>
              </a:rPr>
              <a:t> </a:t>
            </a:r>
          </a:p>
          <a:p>
            <a:pPr eaLnBrk="1" hangingPunct="1">
              <a:buFont typeface="Wingdings" panose="05000000000000000000" pitchFamily="2" charset="2"/>
              <a:buNone/>
              <a:defRPr/>
            </a:pPr>
            <a:r>
              <a:rPr lang="it-IT" dirty="0">
                <a:solidFill>
                  <a:schemeClr val="hlink"/>
                </a:solidFill>
              </a:rPr>
              <a:t>Il paradosso: se il paziente rifiuta il </a:t>
            </a:r>
            <a:r>
              <a:rPr lang="it-IT" dirty="0" err="1">
                <a:solidFill>
                  <a:schemeClr val="hlink"/>
                </a:solidFill>
              </a:rPr>
              <a:t>trattamanto</a:t>
            </a:r>
            <a:r>
              <a:rPr lang="it-IT">
                <a:solidFill>
                  <a:schemeClr val="hlink"/>
                </a:solidFill>
              </a:rPr>
              <a:t> </a:t>
            </a:r>
            <a:endParaRPr lang="it-IT" dirty="0">
              <a:solidFill>
                <a:schemeClr val="hlink"/>
              </a:solidFill>
            </a:endParaRPr>
          </a:p>
          <a:p>
            <a:pPr>
              <a:defRPr/>
            </a:pPr>
            <a:endParaRPr lang="it-IT" dirty="0"/>
          </a:p>
        </p:txBody>
      </p:sp>
      <p:sp>
        <p:nvSpPr>
          <p:cNvPr id="122884" name="Segnaposto numero diapositiva 3">
            <a:extLst>
              <a:ext uri="{FF2B5EF4-FFF2-40B4-BE49-F238E27FC236}">
                <a16:creationId xmlns:a16="http://schemas.microsoft.com/office/drawing/2014/main" id="{EA608E42-BD67-44A0-A186-979BFD55502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A1E7762E-409F-4BA3-ABA1-A16AC2F9EC62}" type="slidenum">
              <a:rPr lang="it-IT" altLang="it-IT" sz="1200" smtClean="0">
                <a:latin typeface="Arial" panose="020B0604020202020204" pitchFamily="34" charset="0"/>
              </a:rPr>
              <a:pPr>
                <a:spcBef>
                  <a:spcPct val="0"/>
                </a:spcBef>
                <a:buClrTx/>
                <a:buSzTx/>
                <a:buFontTx/>
                <a:buNone/>
              </a:pPr>
              <a:t>144</a:t>
            </a:fld>
            <a:endParaRPr lang="it-IT" altLang="it-IT" sz="1200">
              <a:latin typeface="Arial" panose="020B0604020202020204" pitchFamily="34" charset="0"/>
            </a:endParaRPr>
          </a:p>
        </p:txBody>
      </p:sp>
      <p:sp>
        <p:nvSpPr>
          <p:cNvPr id="122885" name="Segnaposto piè di pagina 4">
            <a:extLst>
              <a:ext uri="{FF2B5EF4-FFF2-40B4-BE49-F238E27FC236}">
                <a16:creationId xmlns:a16="http://schemas.microsoft.com/office/drawing/2014/main" id="{CE121C5B-1A90-4659-82B3-806E4E891E10}"/>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712779-90F9-48C8-A256-184892C30018}"/>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18F61DD2-3C07-4C11-9BBC-9CADB25A1771}"/>
              </a:ext>
            </a:extLst>
          </p:cNvPr>
          <p:cNvSpPr>
            <a:spLocks noGrp="1"/>
          </p:cNvSpPr>
          <p:nvPr>
            <p:ph idx="1"/>
          </p:nvPr>
        </p:nvSpPr>
        <p:spPr/>
        <p:txBody>
          <a:bodyPr/>
          <a:lstStyle/>
          <a:p>
            <a:pPr>
              <a:defRPr/>
            </a:pPr>
            <a:r>
              <a:rPr lang="it-IT" dirty="0">
                <a:solidFill>
                  <a:schemeClr val="hlink"/>
                </a:solidFill>
              </a:rPr>
              <a:t>6) i pazienti non possono fornire un consenso informato in quanto non sono in grado di comprendere le complesse informazioni mediche;</a:t>
            </a:r>
          </a:p>
          <a:p>
            <a:pPr>
              <a:defRPr/>
            </a:pPr>
            <a:endParaRPr lang="it-IT" dirty="0"/>
          </a:p>
        </p:txBody>
      </p:sp>
      <p:sp>
        <p:nvSpPr>
          <p:cNvPr id="123908" name="Segnaposto numero diapositiva 3">
            <a:extLst>
              <a:ext uri="{FF2B5EF4-FFF2-40B4-BE49-F238E27FC236}">
                <a16:creationId xmlns:a16="http://schemas.microsoft.com/office/drawing/2014/main" id="{6BA8C77F-ACB9-4292-B5E8-CCF0021445E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6E7EFAC3-55F8-42B0-81D3-4E41798B83A1}" type="slidenum">
              <a:rPr lang="it-IT" altLang="it-IT" sz="1200" smtClean="0">
                <a:latin typeface="Arial" panose="020B0604020202020204" pitchFamily="34" charset="0"/>
              </a:rPr>
              <a:pPr>
                <a:spcBef>
                  <a:spcPct val="0"/>
                </a:spcBef>
                <a:buClrTx/>
                <a:buSzTx/>
                <a:buFontTx/>
                <a:buNone/>
              </a:pPr>
              <a:t>145</a:t>
            </a:fld>
            <a:endParaRPr lang="it-IT" altLang="it-IT" sz="1200">
              <a:latin typeface="Arial" panose="020B0604020202020204" pitchFamily="34" charset="0"/>
            </a:endParaRPr>
          </a:p>
        </p:txBody>
      </p:sp>
      <p:sp>
        <p:nvSpPr>
          <p:cNvPr id="123909" name="Segnaposto piè di pagina 4">
            <a:extLst>
              <a:ext uri="{FF2B5EF4-FFF2-40B4-BE49-F238E27FC236}">
                <a16:creationId xmlns:a16="http://schemas.microsoft.com/office/drawing/2014/main" id="{A004D9ED-73EB-4099-8A0B-0EA68C23C34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numero diapositiva 4">
            <a:extLst>
              <a:ext uri="{FF2B5EF4-FFF2-40B4-BE49-F238E27FC236}">
                <a16:creationId xmlns:a16="http://schemas.microsoft.com/office/drawing/2014/main" id="{D2A5F74C-CFAC-41CF-A513-E19683DE022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BC34EB5-BC54-4A76-8526-5FEC48F2B845}" type="slidenum">
              <a:rPr lang="it-IT" altLang="it-IT" sz="1200" smtClean="0">
                <a:latin typeface="Arial" panose="020B0604020202020204" pitchFamily="34" charset="0"/>
              </a:rPr>
              <a:pPr>
                <a:spcBef>
                  <a:spcPct val="0"/>
                </a:spcBef>
                <a:buClrTx/>
                <a:buSzTx/>
                <a:buFontTx/>
                <a:buNone/>
              </a:pPr>
              <a:t>146</a:t>
            </a:fld>
            <a:endParaRPr lang="it-IT" altLang="it-IT" sz="1200">
              <a:latin typeface="Arial" panose="020B0604020202020204" pitchFamily="34" charset="0"/>
            </a:endParaRPr>
          </a:p>
        </p:txBody>
      </p:sp>
      <p:sp>
        <p:nvSpPr>
          <p:cNvPr id="124931" name="Segnaposto piè di pagina 5">
            <a:extLst>
              <a:ext uri="{FF2B5EF4-FFF2-40B4-BE49-F238E27FC236}">
                <a16:creationId xmlns:a16="http://schemas.microsoft.com/office/drawing/2014/main" id="{4BA4830A-3F6F-492E-AD18-2185D3EB47C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26722" name="Rectangle 2">
            <a:extLst>
              <a:ext uri="{FF2B5EF4-FFF2-40B4-BE49-F238E27FC236}">
                <a16:creationId xmlns:a16="http://schemas.microsoft.com/office/drawing/2014/main" id="{151005B4-466A-4E6A-B83F-3D09EACA3817}"/>
              </a:ext>
            </a:extLst>
          </p:cNvPr>
          <p:cNvSpPr>
            <a:spLocks noGrp="1" noRot="1" noChangeArrowheads="1"/>
          </p:cNvSpPr>
          <p:nvPr>
            <p:ph type="title"/>
          </p:nvPr>
        </p:nvSpPr>
        <p:spPr/>
        <p:txBody>
          <a:bodyPr/>
          <a:lstStyle/>
          <a:p>
            <a:pPr eaLnBrk="1" hangingPunct="1">
              <a:defRPr/>
            </a:pPr>
            <a:endParaRPr lang="it-IT"/>
          </a:p>
        </p:txBody>
      </p:sp>
      <p:sp>
        <p:nvSpPr>
          <p:cNvPr id="926723" name="Rectangle 3">
            <a:extLst>
              <a:ext uri="{FF2B5EF4-FFF2-40B4-BE49-F238E27FC236}">
                <a16:creationId xmlns:a16="http://schemas.microsoft.com/office/drawing/2014/main" id="{C5E0C889-2854-4CD7-AF67-CAC65A674B75}"/>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it-IT" dirty="0">
                <a:solidFill>
                  <a:schemeClr val="hlink"/>
                </a:solidFill>
              </a:rPr>
              <a:t>7) i pazienti devono essere comunque informati anche se non lo desiderano;</a:t>
            </a:r>
          </a:p>
          <a:p>
            <a:pPr eaLnBrk="1" hangingPunct="1">
              <a:buFont typeface="Wingdings" panose="05000000000000000000" pitchFamily="2" charset="2"/>
              <a:buNone/>
              <a:defRPr/>
            </a:pPr>
            <a:r>
              <a:rPr lang="it-IT" sz="2000" dirty="0">
                <a:solidFill>
                  <a:schemeClr val="hlink"/>
                </a:solidFill>
              </a:rPr>
              <a:t>Non dare informazioni ai pazienti che non desiderano averle rispetta la loro autonomia </a:t>
            </a:r>
          </a:p>
          <a:p>
            <a:pPr eaLnBrk="1" hangingPunct="1">
              <a:buFont typeface="Wingdings" panose="05000000000000000000" pitchFamily="2" charset="2"/>
              <a:buNone/>
              <a:defRPr/>
            </a:pPr>
            <a:endParaRPr lang="it-IT" dirty="0">
              <a:solidFill>
                <a:schemeClr val="hlink"/>
              </a:solidFill>
            </a:endParaRPr>
          </a:p>
          <a:p>
            <a:pPr eaLnBrk="1" hangingPunct="1">
              <a:buFont typeface="Wingdings" panose="05000000000000000000" pitchFamily="2" charset="2"/>
              <a:buNone/>
              <a:defRPr/>
            </a:pPr>
            <a:endParaRPr lang="it-IT" dirty="0">
              <a:solidFill>
                <a:schemeClr val="hlink"/>
              </a:solidFill>
            </a:endParaRPr>
          </a:p>
        </p:txBody>
      </p:sp>
      <p:pic>
        <p:nvPicPr>
          <p:cNvPr id="124934" name="Picture 4" descr="sanita">
            <a:extLst>
              <a:ext uri="{FF2B5EF4-FFF2-40B4-BE49-F238E27FC236}">
                <a16:creationId xmlns:a16="http://schemas.microsoft.com/office/drawing/2014/main" id="{EBC37AD8-8B01-4FA9-8696-B2E37E392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6988" y="3092450"/>
            <a:ext cx="2486025"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6B2C68-789F-4192-8F89-251AEBE874D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C46ED13-2CEF-4E89-B74E-4E60D8D24193}"/>
              </a:ext>
            </a:extLst>
          </p:cNvPr>
          <p:cNvSpPr>
            <a:spLocks noGrp="1"/>
          </p:cNvSpPr>
          <p:nvPr>
            <p:ph idx="1"/>
          </p:nvPr>
        </p:nvSpPr>
        <p:spPr/>
        <p:txBody>
          <a:bodyPr/>
          <a:lstStyle/>
          <a:p>
            <a:pPr>
              <a:defRPr/>
            </a:pPr>
            <a:r>
              <a:rPr lang="it-IT" dirty="0">
                <a:solidFill>
                  <a:schemeClr val="hlink"/>
                </a:solidFill>
              </a:rPr>
              <a:t>8) il rischio di rifiuto del trattamento a seguito  dell’informazione.</a:t>
            </a:r>
          </a:p>
          <a:p>
            <a:pPr>
              <a:defRPr/>
            </a:pPr>
            <a:r>
              <a:rPr lang="it-IT" sz="2400" dirty="0">
                <a:solidFill>
                  <a:srgbClr val="FFC000"/>
                </a:solidFill>
              </a:rPr>
              <a:t>Talora il medico invoca il privilegio terapeutico negando l’informazione, argomentando che questa minerebbe piuttosto che promuovere gli scopi del consenso informato </a:t>
            </a:r>
          </a:p>
        </p:txBody>
      </p:sp>
      <p:sp>
        <p:nvSpPr>
          <p:cNvPr id="125956" name="Segnaposto numero diapositiva 3">
            <a:extLst>
              <a:ext uri="{FF2B5EF4-FFF2-40B4-BE49-F238E27FC236}">
                <a16:creationId xmlns:a16="http://schemas.microsoft.com/office/drawing/2014/main" id="{8E22096C-CB24-40A1-AF62-3F3F0AD05FF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09CE010-7513-4A00-A752-6612A7088A74}" type="slidenum">
              <a:rPr lang="it-IT" altLang="it-IT" sz="1200" smtClean="0">
                <a:latin typeface="Arial" panose="020B0604020202020204" pitchFamily="34" charset="0"/>
              </a:rPr>
              <a:pPr>
                <a:spcBef>
                  <a:spcPct val="0"/>
                </a:spcBef>
                <a:buClrTx/>
                <a:buSzTx/>
                <a:buFontTx/>
                <a:buNone/>
              </a:pPr>
              <a:t>147</a:t>
            </a:fld>
            <a:endParaRPr lang="it-IT" altLang="it-IT" sz="1200">
              <a:latin typeface="Arial" panose="020B0604020202020204" pitchFamily="34" charset="0"/>
            </a:endParaRPr>
          </a:p>
        </p:txBody>
      </p:sp>
      <p:sp>
        <p:nvSpPr>
          <p:cNvPr id="125957" name="Segnaposto piè di pagina 4">
            <a:extLst>
              <a:ext uri="{FF2B5EF4-FFF2-40B4-BE49-F238E27FC236}">
                <a16:creationId xmlns:a16="http://schemas.microsoft.com/office/drawing/2014/main" id="{9268892B-409D-49D0-BDC1-CD42F724D21B}"/>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numero diapositiva 4">
            <a:extLst>
              <a:ext uri="{FF2B5EF4-FFF2-40B4-BE49-F238E27FC236}">
                <a16:creationId xmlns:a16="http://schemas.microsoft.com/office/drawing/2014/main" id="{B8F2A4D5-740F-4381-A705-74FCFEFDE50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CC78C53-0AAD-421A-A554-1E0CE3430C73}" type="slidenum">
              <a:rPr lang="it-IT" altLang="it-IT" sz="1200" smtClean="0">
                <a:latin typeface="Arial" panose="020B0604020202020204" pitchFamily="34" charset="0"/>
              </a:rPr>
              <a:pPr>
                <a:spcBef>
                  <a:spcPct val="0"/>
                </a:spcBef>
                <a:buClrTx/>
                <a:buSzTx/>
                <a:buFontTx/>
                <a:buNone/>
              </a:pPr>
              <a:t>148</a:t>
            </a:fld>
            <a:endParaRPr lang="it-IT" altLang="it-IT" sz="1200">
              <a:latin typeface="Arial" panose="020B0604020202020204" pitchFamily="34" charset="0"/>
            </a:endParaRPr>
          </a:p>
        </p:txBody>
      </p:sp>
      <p:sp>
        <p:nvSpPr>
          <p:cNvPr id="126979" name="Segnaposto piè di pagina 5">
            <a:extLst>
              <a:ext uri="{FF2B5EF4-FFF2-40B4-BE49-F238E27FC236}">
                <a16:creationId xmlns:a16="http://schemas.microsoft.com/office/drawing/2014/main" id="{0B53222C-6ABC-41F0-9F9E-5EEB232B3332}"/>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63906" name="Rectangle 2">
            <a:extLst>
              <a:ext uri="{FF2B5EF4-FFF2-40B4-BE49-F238E27FC236}">
                <a16:creationId xmlns:a16="http://schemas.microsoft.com/office/drawing/2014/main" id="{3E378277-9549-43FD-81B9-5A5FEF88E977}"/>
              </a:ext>
            </a:extLst>
          </p:cNvPr>
          <p:cNvSpPr>
            <a:spLocks noGrp="1" noRot="1" noChangeArrowheads="1"/>
          </p:cNvSpPr>
          <p:nvPr>
            <p:ph type="title"/>
          </p:nvPr>
        </p:nvSpPr>
        <p:spPr/>
        <p:txBody>
          <a:bodyPr/>
          <a:lstStyle/>
          <a:p>
            <a:pPr eaLnBrk="1" hangingPunct="1">
              <a:defRPr/>
            </a:pPr>
            <a:endParaRPr lang="it-IT"/>
          </a:p>
        </p:txBody>
      </p:sp>
      <p:sp>
        <p:nvSpPr>
          <p:cNvPr id="763907" name="Rectangle 3">
            <a:extLst>
              <a:ext uri="{FF2B5EF4-FFF2-40B4-BE49-F238E27FC236}">
                <a16:creationId xmlns:a16="http://schemas.microsoft.com/office/drawing/2014/main" id="{99463FC7-3796-4831-867D-AAB254301C67}"/>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it-IT" sz="2800" dirty="0">
                <a:solidFill>
                  <a:schemeClr val="hlink"/>
                </a:solidFill>
              </a:rPr>
              <a:t>IL TRATTAMENTO SANITARIO:</a:t>
            </a:r>
          </a:p>
          <a:p>
            <a:pPr eaLnBrk="1" hangingPunct="1">
              <a:defRPr/>
            </a:pPr>
            <a:r>
              <a:rPr lang="it-IT" sz="2800" dirty="0">
                <a:solidFill>
                  <a:schemeClr val="hlink"/>
                </a:solidFill>
              </a:rPr>
              <a:t>1) la visita medica (l’esame del corpo del paziente);</a:t>
            </a:r>
          </a:p>
          <a:p>
            <a:pPr eaLnBrk="1" hangingPunct="1">
              <a:defRPr/>
            </a:pPr>
            <a:r>
              <a:rPr lang="it-IT" sz="2800" dirty="0">
                <a:solidFill>
                  <a:schemeClr val="hlink"/>
                </a:solidFill>
              </a:rPr>
              <a:t>2) le attività preparatorie dirette a fine diagnostico (indagini radiologiche, prelievi di sangue, ecc. ), a fine operatorio (l’anestesia), o al fine di preparare l’esecuzione di altri interventi; </a:t>
            </a:r>
          </a:p>
          <a:p>
            <a:pPr eaLnBrk="1" hangingPunct="1">
              <a:defRPr/>
            </a:pPr>
            <a:r>
              <a:rPr lang="it-IT" sz="2800" dirty="0">
                <a:solidFill>
                  <a:schemeClr val="hlink"/>
                </a:solidFill>
              </a:rPr>
              <a:t>3)  la profilassi (con vaccini)</a:t>
            </a:r>
          </a:p>
          <a:p>
            <a:pPr eaLnBrk="1" hangingPunct="1">
              <a:defRPr/>
            </a:pPr>
            <a:r>
              <a:rPr lang="it-IT" sz="2800" dirty="0">
                <a:solidFill>
                  <a:schemeClr val="hlink"/>
                </a:solidFill>
              </a:rPr>
              <a:t>4) i trattamenti antidolorifici;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numero diapositiva 4">
            <a:extLst>
              <a:ext uri="{FF2B5EF4-FFF2-40B4-BE49-F238E27FC236}">
                <a16:creationId xmlns:a16="http://schemas.microsoft.com/office/drawing/2014/main" id="{38925DCE-36AE-4C24-99A0-02A2B0134F4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15CA638-B736-4BD1-8908-F0277F62384C}" type="slidenum">
              <a:rPr lang="it-IT" altLang="it-IT" sz="1200" smtClean="0">
                <a:latin typeface="Arial" panose="020B0604020202020204" pitchFamily="34" charset="0"/>
              </a:rPr>
              <a:pPr>
                <a:spcBef>
                  <a:spcPct val="0"/>
                </a:spcBef>
                <a:buClrTx/>
                <a:buSzTx/>
                <a:buFontTx/>
                <a:buNone/>
              </a:pPr>
              <a:t>149</a:t>
            </a:fld>
            <a:endParaRPr lang="it-IT" altLang="it-IT" sz="1200">
              <a:latin typeface="Arial" panose="020B0604020202020204" pitchFamily="34" charset="0"/>
            </a:endParaRPr>
          </a:p>
        </p:txBody>
      </p:sp>
      <p:sp>
        <p:nvSpPr>
          <p:cNvPr id="128003" name="Segnaposto piè di pagina 5">
            <a:extLst>
              <a:ext uri="{FF2B5EF4-FFF2-40B4-BE49-F238E27FC236}">
                <a16:creationId xmlns:a16="http://schemas.microsoft.com/office/drawing/2014/main" id="{FA8FC795-148C-43E8-BD12-8AA1F8BA71B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764930" name="Rectangle 2">
            <a:extLst>
              <a:ext uri="{FF2B5EF4-FFF2-40B4-BE49-F238E27FC236}">
                <a16:creationId xmlns:a16="http://schemas.microsoft.com/office/drawing/2014/main" id="{81B68CA0-695D-4402-A5DC-6C4CB2702022}"/>
              </a:ext>
            </a:extLst>
          </p:cNvPr>
          <p:cNvSpPr>
            <a:spLocks noGrp="1" noRot="1" noChangeArrowheads="1"/>
          </p:cNvSpPr>
          <p:nvPr>
            <p:ph type="title"/>
          </p:nvPr>
        </p:nvSpPr>
        <p:spPr/>
        <p:txBody>
          <a:bodyPr/>
          <a:lstStyle/>
          <a:p>
            <a:pPr eaLnBrk="1" hangingPunct="1">
              <a:defRPr/>
            </a:pPr>
            <a:endParaRPr lang="it-IT"/>
          </a:p>
        </p:txBody>
      </p:sp>
      <p:sp>
        <p:nvSpPr>
          <p:cNvPr id="764931" name="Rectangle 3">
            <a:extLst>
              <a:ext uri="{FF2B5EF4-FFF2-40B4-BE49-F238E27FC236}">
                <a16:creationId xmlns:a16="http://schemas.microsoft.com/office/drawing/2014/main" id="{B7BC095C-BECB-4A72-8FB8-A343582401FB}"/>
              </a:ext>
            </a:extLst>
          </p:cNvPr>
          <p:cNvSpPr>
            <a:spLocks noGrp="1" noChangeArrowheads="1"/>
          </p:cNvSpPr>
          <p:nvPr>
            <p:ph type="body" idx="1"/>
          </p:nvPr>
        </p:nvSpPr>
        <p:spPr/>
        <p:txBody>
          <a:bodyPr/>
          <a:lstStyle/>
          <a:p>
            <a:pPr eaLnBrk="1" hangingPunct="1">
              <a:lnSpc>
                <a:spcPct val="80000"/>
              </a:lnSpc>
              <a:defRPr/>
            </a:pPr>
            <a:r>
              <a:rPr lang="it-IT" sz="2800">
                <a:solidFill>
                  <a:schemeClr val="hlink"/>
                </a:solidFill>
              </a:rPr>
              <a:t>5) la somministrazione di farmaci per le varie vie; </a:t>
            </a:r>
          </a:p>
          <a:p>
            <a:pPr eaLnBrk="1" hangingPunct="1">
              <a:lnSpc>
                <a:spcPct val="80000"/>
              </a:lnSpc>
              <a:defRPr/>
            </a:pPr>
            <a:r>
              <a:rPr lang="it-IT" sz="2800">
                <a:solidFill>
                  <a:schemeClr val="hlink"/>
                </a:solidFill>
              </a:rPr>
              <a:t>6) intereventi terapeutici vari a favore del paziente;</a:t>
            </a:r>
          </a:p>
          <a:p>
            <a:pPr eaLnBrk="1" hangingPunct="1">
              <a:lnSpc>
                <a:spcPct val="80000"/>
              </a:lnSpc>
              <a:defRPr/>
            </a:pPr>
            <a:r>
              <a:rPr lang="it-IT" sz="2800">
                <a:solidFill>
                  <a:schemeClr val="hlink"/>
                </a:solidFill>
              </a:rPr>
              <a:t>7) gli interventi su una persona al fine di giovare alla salute di altri (trapianto d’organi, trasfusioni di sangue);</a:t>
            </a:r>
          </a:p>
          <a:p>
            <a:pPr eaLnBrk="1" hangingPunct="1">
              <a:lnSpc>
                <a:spcPct val="80000"/>
              </a:lnSpc>
              <a:defRPr/>
            </a:pPr>
            <a:r>
              <a:rPr lang="it-IT" sz="2800">
                <a:solidFill>
                  <a:schemeClr val="hlink"/>
                </a:solidFill>
              </a:rPr>
              <a:t>8) intereventi con finalità non strettamente terapeutiche (inseminazione artificiale, trattamenti di chirurgia plastica, sperimentazione sulla persona);</a:t>
            </a:r>
          </a:p>
          <a:p>
            <a:pPr eaLnBrk="1" hangingPunct="1">
              <a:lnSpc>
                <a:spcPct val="80000"/>
              </a:lnSpc>
              <a:defRPr/>
            </a:pPr>
            <a:r>
              <a:rPr lang="it-IT" sz="2800" b="1" u="sng">
                <a:solidFill>
                  <a:schemeClr val="hlink"/>
                </a:solidFill>
              </a:rPr>
              <a:t>gli interventi assistenziali.</a:t>
            </a:r>
            <a:r>
              <a:rPr lang="it-IT" sz="2800" u="sng">
                <a:solidFill>
                  <a:schemeClr val="hlink"/>
                </a:solidFill>
              </a:rPr>
              <a:t> </a:t>
            </a:r>
          </a:p>
          <a:p>
            <a:pPr algn="ctr" eaLnBrk="1" hangingPunct="1">
              <a:lnSpc>
                <a:spcPct val="80000"/>
              </a:lnSpc>
              <a:buFont typeface="Wingdings" panose="05000000000000000000" pitchFamily="2" charset="2"/>
              <a:buNone/>
              <a:defRPr/>
            </a:pPr>
            <a:r>
              <a:rPr lang="it-IT" sz="3600" i="1">
                <a:solidFill>
                  <a:schemeClr val="hlink"/>
                </a:solidFill>
              </a:rPr>
              <a:t>Sono i casi in cui il </a:t>
            </a:r>
            <a:r>
              <a:rPr lang="it-IT" sz="3600">
                <a:solidFill>
                  <a:schemeClr val="hlink"/>
                </a:solidFill>
              </a:rPr>
              <a:t>sanitario</a:t>
            </a:r>
            <a:r>
              <a:rPr lang="it-IT" sz="3600" i="1">
                <a:solidFill>
                  <a:schemeClr val="hlink"/>
                </a:solidFill>
              </a:rPr>
              <a:t> </a:t>
            </a:r>
          </a:p>
          <a:p>
            <a:pPr algn="ctr" eaLnBrk="1" hangingPunct="1">
              <a:lnSpc>
                <a:spcPct val="80000"/>
              </a:lnSpc>
              <a:buFont typeface="Wingdings" panose="05000000000000000000" pitchFamily="2" charset="2"/>
              <a:buNone/>
              <a:defRPr/>
            </a:pPr>
            <a:r>
              <a:rPr lang="it-IT" sz="3600" i="1">
                <a:solidFill>
                  <a:schemeClr val="hlink"/>
                </a:solidFill>
              </a:rPr>
              <a:t>viene in contatto con la persona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BBC223F-DFB8-434D-B802-75B107891A21}"/>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0723" name="Rectangle 3">
            <a:extLst>
              <a:ext uri="{FF2B5EF4-FFF2-40B4-BE49-F238E27FC236}">
                <a16:creationId xmlns:a16="http://schemas.microsoft.com/office/drawing/2014/main" id="{C6849080-0DEB-4DFC-A254-370503ADD392}"/>
              </a:ext>
            </a:extLst>
          </p:cNvPr>
          <p:cNvSpPr>
            <a:spLocks noGrp="1" noChangeArrowheads="1"/>
          </p:cNvSpPr>
          <p:nvPr>
            <p:ph type="body" idx="4294967295"/>
          </p:nvPr>
        </p:nvSpPr>
        <p:spPr/>
        <p:txBody>
          <a:bodyPr/>
          <a:lstStyle/>
          <a:p>
            <a:pPr eaLnBrk="1" hangingPunct="1">
              <a:lnSpc>
                <a:spcPct val="80000"/>
              </a:lnSpc>
              <a:defRPr/>
            </a:pPr>
            <a:r>
              <a:rPr lang="it-IT" altLang="it-IT" sz="2800" dirty="0">
                <a:latin typeface="Tahoma" panose="020B0604030504040204" pitchFamily="34" charset="0"/>
              </a:rPr>
              <a:t>E' da sottolineare che la modalità di somministrazione per via orale è indicata nella cartella clinica (redatta in questa parte dalla dott. S. e sottoscritta dal dott. A.C.) nella quale appare </a:t>
            </a:r>
            <a:r>
              <a:rPr lang="it-IT" altLang="it-IT" sz="2800" u="sng" dirty="0">
                <a:latin typeface="Tahoma" panose="020B0604030504040204" pitchFamily="34" charset="0"/>
              </a:rPr>
              <a:t>la frase "x </a:t>
            </a:r>
            <a:r>
              <a:rPr lang="it-IT" altLang="it-IT" sz="2800" u="sng" dirty="0" err="1">
                <a:latin typeface="Tahoma" panose="020B0604030504040204" pitchFamily="34" charset="0"/>
              </a:rPr>
              <a:t>os</a:t>
            </a:r>
            <a:r>
              <a:rPr lang="it-IT" altLang="it-IT" sz="2000" u="sng" dirty="0">
                <a:latin typeface="Tahoma" panose="020B0604030504040204" pitchFamily="34" charset="0"/>
              </a:rPr>
              <a:t>";</a:t>
            </a:r>
            <a:r>
              <a:rPr lang="it-IT" altLang="it-IT" sz="2000" dirty="0">
                <a:latin typeface="Tahoma" panose="020B0604030504040204" pitchFamily="34" charset="0"/>
              </a:rPr>
              <a:t> </a:t>
            </a:r>
          </a:p>
          <a:p>
            <a:pPr eaLnBrk="1" hangingPunct="1">
              <a:lnSpc>
                <a:spcPct val="80000"/>
              </a:lnSpc>
              <a:defRPr/>
            </a:pPr>
            <a:r>
              <a:rPr lang="it-IT" altLang="it-IT" sz="2000" dirty="0">
                <a:latin typeface="Tahoma" panose="020B0604030504040204" pitchFamily="34" charset="0"/>
              </a:rPr>
              <a:t>i due medici sono stati imputati del delitto di falso materiale per aver aggiunto la modalità solo successivamente al fatto (oltre che di aver eliminato il foglio di terapia); ma già il primo giudice ha ritenuto che non fosse stata raggiunta la prova dell'alterazione e ha assolto entrambi gli imputati da questo reato.</a:t>
            </a:r>
          </a:p>
          <a:p>
            <a:pPr eaLnBrk="1" hangingPunct="1">
              <a:lnSpc>
                <a:spcPct val="80000"/>
              </a:lnSpc>
              <a:defRPr/>
            </a:pPr>
            <a:endParaRPr lang="it-IT" altLang="it-IT" sz="2800" dirty="0">
              <a:latin typeface="Tahoma" panose="020B060403050404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numero diapositiva 4">
            <a:extLst>
              <a:ext uri="{FF2B5EF4-FFF2-40B4-BE49-F238E27FC236}">
                <a16:creationId xmlns:a16="http://schemas.microsoft.com/office/drawing/2014/main" id="{5F10F5A8-D33C-4301-93D2-320778F6D57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7E4DE93-D9F1-4E91-AAA7-259C6BF49761}" type="slidenum">
              <a:rPr lang="it-IT" altLang="it-IT" sz="1200" smtClean="0">
                <a:latin typeface="Arial" panose="020B0604020202020204" pitchFamily="34" charset="0"/>
              </a:rPr>
              <a:pPr>
                <a:spcBef>
                  <a:spcPct val="0"/>
                </a:spcBef>
                <a:buClrTx/>
                <a:buSzTx/>
                <a:buFontTx/>
                <a:buNone/>
              </a:pPr>
              <a:t>150</a:t>
            </a:fld>
            <a:endParaRPr lang="it-IT" altLang="it-IT" sz="1200">
              <a:latin typeface="Arial" panose="020B0604020202020204" pitchFamily="34" charset="0"/>
            </a:endParaRPr>
          </a:p>
        </p:txBody>
      </p:sp>
      <p:sp>
        <p:nvSpPr>
          <p:cNvPr id="129027" name="Segnaposto piè di pagina 5">
            <a:extLst>
              <a:ext uri="{FF2B5EF4-FFF2-40B4-BE49-F238E27FC236}">
                <a16:creationId xmlns:a16="http://schemas.microsoft.com/office/drawing/2014/main" id="{D745A9DF-2926-43BA-94B6-ADFEA6699794}"/>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129028" name="Rectangle 2">
            <a:extLst>
              <a:ext uri="{FF2B5EF4-FFF2-40B4-BE49-F238E27FC236}">
                <a16:creationId xmlns:a16="http://schemas.microsoft.com/office/drawing/2014/main" id="{685813DC-CC31-46C2-A0A5-32AB674CF8C8}"/>
              </a:ext>
            </a:extLst>
          </p:cNvPr>
          <p:cNvSpPr>
            <a:spLocks noGrp="1" noRot="1" noChangeArrowheads="1"/>
          </p:cNvSpPr>
          <p:nvPr>
            <p:ph type="title"/>
          </p:nvPr>
        </p:nvSpPr>
        <p:spPr/>
        <p:txBody>
          <a:bodyPr/>
          <a:lstStyle/>
          <a:p>
            <a:pPr eaLnBrk="1" hangingPunct="1"/>
            <a:endParaRPr lang="it-IT" altLang="it-IT" sz="2800" b="0">
              <a:solidFill>
                <a:srgbClr val="FFFF00"/>
              </a:solidFill>
              <a:effectLst/>
            </a:endParaRPr>
          </a:p>
        </p:txBody>
      </p:sp>
      <p:sp>
        <p:nvSpPr>
          <p:cNvPr id="829443" name="Rectangle 3">
            <a:extLst>
              <a:ext uri="{FF2B5EF4-FFF2-40B4-BE49-F238E27FC236}">
                <a16:creationId xmlns:a16="http://schemas.microsoft.com/office/drawing/2014/main" id="{0BD249FD-5AE9-4BDE-BA25-A39C103A6DCA}"/>
              </a:ext>
            </a:extLst>
          </p:cNvPr>
          <p:cNvSpPr>
            <a:spLocks noGrp="1" noChangeArrowheads="1"/>
          </p:cNvSpPr>
          <p:nvPr>
            <p:ph type="body" idx="1"/>
          </p:nvPr>
        </p:nvSpPr>
        <p:spPr/>
        <p:txBody>
          <a:bodyPr/>
          <a:lstStyle/>
          <a:p>
            <a:pPr algn="ctr" eaLnBrk="1" hangingPunct="1">
              <a:lnSpc>
                <a:spcPct val="80000"/>
              </a:lnSpc>
              <a:buFont typeface="Wingdings" panose="05000000000000000000" pitchFamily="2" charset="2"/>
              <a:buNone/>
              <a:defRPr/>
            </a:pPr>
            <a:r>
              <a:rPr lang="it-IT" u="sng" dirty="0">
                <a:solidFill>
                  <a:srgbClr val="FFFF00"/>
                </a:solidFill>
              </a:rPr>
              <a:t>Il Codice deontologico degli infermieri</a:t>
            </a:r>
          </a:p>
          <a:p>
            <a:pPr algn="ctr" eaLnBrk="1" hangingPunct="1">
              <a:lnSpc>
                <a:spcPct val="80000"/>
              </a:lnSpc>
              <a:buFont typeface="Wingdings" panose="05000000000000000000" pitchFamily="2" charset="2"/>
              <a:buNone/>
              <a:defRPr/>
            </a:pPr>
            <a:endParaRPr lang="it-IT" sz="2800" u="sng" dirty="0">
              <a:solidFill>
                <a:srgbClr val="FFFF00"/>
              </a:solidFill>
              <a:effectLst/>
            </a:endParaRPr>
          </a:p>
          <a:p>
            <a:pPr algn="ctr" eaLnBrk="1" hangingPunct="1">
              <a:lnSpc>
                <a:spcPct val="80000"/>
              </a:lnSpc>
              <a:buFont typeface="Wingdings" panose="05000000000000000000" pitchFamily="2" charset="2"/>
              <a:buNone/>
              <a:defRPr/>
            </a:pPr>
            <a:endParaRPr lang="it-IT" sz="2800" u="sng" dirty="0">
              <a:solidFill>
                <a:srgbClr val="FFFF00"/>
              </a:solidFill>
              <a:effectLst/>
            </a:endParaRPr>
          </a:p>
          <a:p>
            <a:pPr algn="ctr" eaLnBrk="1" hangingPunct="1">
              <a:lnSpc>
                <a:spcPct val="80000"/>
              </a:lnSpc>
              <a:buFont typeface="Wingdings" panose="05000000000000000000" pitchFamily="2" charset="2"/>
              <a:buNone/>
              <a:defRPr/>
            </a:pPr>
            <a:endParaRPr lang="it-IT" sz="2800" u="sng" dirty="0">
              <a:solidFill>
                <a:srgbClr val="FFFF00"/>
              </a:solidFill>
              <a:effectLst/>
            </a:endParaRPr>
          </a:p>
          <a:p>
            <a:pPr algn="ctr" eaLnBrk="1" hangingPunct="1">
              <a:lnSpc>
                <a:spcPct val="80000"/>
              </a:lnSpc>
              <a:buFont typeface="Wingdings" panose="05000000000000000000" pitchFamily="2" charset="2"/>
              <a:buNone/>
              <a:defRPr/>
            </a:pPr>
            <a:endParaRPr lang="it-IT" sz="2800" dirty="0">
              <a:solidFill>
                <a:srgbClr val="FFFF00"/>
              </a:solidFill>
              <a:effectLst/>
            </a:endParaRPr>
          </a:p>
        </p:txBody>
      </p:sp>
      <p:pic>
        <p:nvPicPr>
          <p:cNvPr id="129030" name="Picture 13" descr="CODICE DEONTOLOGICO - fnopi">
            <a:extLst>
              <a:ext uri="{FF2B5EF4-FFF2-40B4-BE49-F238E27FC236}">
                <a16:creationId xmlns:a16="http://schemas.microsoft.com/office/drawing/2014/main" id="{74FDAC39-36DC-4DD7-8611-C23CFE844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2447925"/>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100B5-5120-42CA-ABB2-5E71D6663799}"/>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884733E6-B8AF-4627-B687-3302822F9610}"/>
              </a:ext>
            </a:extLst>
          </p:cNvPr>
          <p:cNvSpPr>
            <a:spLocks noGrp="1"/>
          </p:cNvSpPr>
          <p:nvPr>
            <p:ph idx="1"/>
          </p:nvPr>
        </p:nvSpPr>
        <p:spPr/>
        <p:txBody>
          <a:bodyPr/>
          <a:lstStyle/>
          <a:p>
            <a:pPr>
              <a:defRPr/>
            </a:pPr>
            <a:r>
              <a:rPr lang="it-IT" dirty="0"/>
              <a:t>Art. 4. Relazione di cura </a:t>
            </a:r>
          </a:p>
          <a:p>
            <a:pPr>
              <a:defRPr/>
            </a:pPr>
            <a:r>
              <a:rPr lang="it-IT" dirty="0"/>
              <a:t>Nell’agire professionale l’infermiere stabilisce una relazione di cura, utilizzando anche l’ascolto e il dialogo.</a:t>
            </a:r>
          </a:p>
          <a:p>
            <a:pPr>
              <a:defRPr/>
            </a:pPr>
            <a:endParaRPr lang="it-IT" dirty="0"/>
          </a:p>
        </p:txBody>
      </p:sp>
      <p:sp>
        <p:nvSpPr>
          <p:cNvPr id="130052" name="Segnaposto numero diapositiva 3">
            <a:extLst>
              <a:ext uri="{FF2B5EF4-FFF2-40B4-BE49-F238E27FC236}">
                <a16:creationId xmlns:a16="http://schemas.microsoft.com/office/drawing/2014/main" id="{8E83487C-1B01-4680-BCC1-485F2E336AF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B17402E-96D5-4C30-94F5-37C83E837CF1}" type="slidenum">
              <a:rPr lang="it-IT" altLang="it-IT" sz="1200" smtClean="0">
                <a:latin typeface="Arial" panose="020B0604020202020204" pitchFamily="34" charset="0"/>
              </a:rPr>
              <a:pPr>
                <a:spcBef>
                  <a:spcPct val="0"/>
                </a:spcBef>
                <a:buClrTx/>
                <a:buSzTx/>
                <a:buFontTx/>
                <a:buNone/>
              </a:pPr>
              <a:t>151</a:t>
            </a:fld>
            <a:endParaRPr lang="it-IT" altLang="it-IT" sz="1200">
              <a:latin typeface="Arial" panose="020B0604020202020204" pitchFamily="34" charset="0"/>
            </a:endParaRPr>
          </a:p>
        </p:txBody>
      </p:sp>
      <p:sp>
        <p:nvSpPr>
          <p:cNvPr id="130053" name="Segnaposto piè di pagina 4">
            <a:extLst>
              <a:ext uri="{FF2B5EF4-FFF2-40B4-BE49-F238E27FC236}">
                <a16:creationId xmlns:a16="http://schemas.microsoft.com/office/drawing/2014/main" id="{9358C32C-9931-4A84-96E1-EB5B314A8CE0}"/>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130054" name="Immagine 6">
            <a:extLst>
              <a:ext uri="{FF2B5EF4-FFF2-40B4-BE49-F238E27FC236}">
                <a16:creationId xmlns:a16="http://schemas.microsoft.com/office/drawing/2014/main" id="{8B25A73E-A864-4CBC-90A8-6B9237B22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176588"/>
            <a:ext cx="417671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1BB8B0-4574-4E75-B592-3DB1E235C41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C17120A5-875B-472E-90BF-1732CF9416E5}"/>
              </a:ext>
            </a:extLst>
          </p:cNvPr>
          <p:cNvSpPr>
            <a:spLocks noGrp="1"/>
          </p:cNvSpPr>
          <p:nvPr>
            <p:ph idx="1"/>
          </p:nvPr>
        </p:nvSpPr>
        <p:spPr/>
        <p:txBody>
          <a:bodyPr/>
          <a:lstStyle/>
          <a:p>
            <a:pPr>
              <a:defRPr/>
            </a:pPr>
            <a:r>
              <a:rPr lang="it-IT" sz="2800" dirty="0"/>
              <a:t>Art. 15 Informazioni sullo stato di salute</a:t>
            </a:r>
          </a:p>
          <a:p>
            <a:pPr>
              <a:defRPr/>
            </a:pPr>
            <a:r>
              <a:rPr lang="it-IT" sz="2800" dirty="0"/>
              <a:t>L’infermiere si assicura che l’interessato o la persona da lui indicata come riferimento, riceva informazioni sul suo stato di salute precise, complete e tempestive, condivise con l’equipe di cura, nel rispetto delle  sue esigenze e con modalità culturalmente appropriate . Non si sostituisce ad altre figure professionali nel fornire informazioni che non siano di propria pertinenza. </a:t>
            </a:r>
          </a:p>
        </p:txBody>
      </p:sp>
      <p:sp>
        <p:nvSpPr>
          <p:cNvPr id="131076" name="Segnaposto numero diapositiva 3">
            <a:extLst>
              <a:ext uri="{FF2B5EF4-FFF2-40B4-BE49-F238E27FC236}">
                <a16:creationId xmlns:a16="http://schemas.microsoft.com/office/drawing/2014/main" id="{84FAF21B-9948-43F1-8A21-6FBC58A2CC2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A63FBFF-96F8-4D60-AFCB-E51291D6FB32}" type="slidenum">
              <a:rPr lang="it-IT" altLang="it-IT" sz="1200" smtClean="0">
                <a:latin typeface="Arial" panose="020B0604020202020204" pitchFamily="34" charset="0"/>
              </a:rPr>
              <a:pPr>
                <a:spcBef>
                  <a:spcPct val="0"/>
                </a:spcBef>
                <a:buClrTx/>
                <a:buSzTx/>
                <a:buFontTx/>
                <a:buNone/>
              </a:pPr>
              <a:t>152</a:t>
            </a:fld>
            <a:endParaRPr lang="it-IT" altLang="it-IT" sz="1200">
              <a:latin typeface="Arial" panose="020B0604020202020204" pitchFamily="34" charset="0"/>
            </a:endParaRPr>
          </a:p>
        </p:txBody>
      </p:sp>
      <p:sp>
        <p:nvSpPr>
          <p:cNvPr id="131077" name="Segnaposto piè di pagina 4">
            <a:extLst>
              <a:ext uri="{FF2B5EF4-FFF2-40B4-BE49-F238E27FC236}">
                <a16:creationId xmlns:a16="http://schemas.microsoft.com/office/drawing/2014/main" id="{F00EFEAC-B635-4983-AF12-09C84DC6A3D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F41E3C-9CC6-405F-A87F-DE05618E2A5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790EA51-9206-4BFE-B599-F08F3A1F979F}"/>
              </a:ext>
            </a:extLst>
          </p:cNvPr>
          <p:cNvSpPr>
            <a:spLocks noGrp="1"/>
          </p:cNvSpPr>
          <p:nvPr>
            <p:ph idx="1"/>
          </p:nvPr>
        </p:nvSpPr>
        <p:spPr/>
        <p:txBody>
          <a:bodyPr/>
          <a:lstStyle/>
          <a:p>
            <a:pPr>
              <a:defRPr/>
            </a:pPr>
            <a:r>
              <a:rPr lang="it-IT" sz="2400" dirty="0"/>
              <a:t>Art. 17 Rapporto con la persona assistita nel percorso di cura </a:t>
            </a:r>
          </a:p>
          <a:p>
            <a:pPr>
              <a:defRPr/>
            </a:pPr>
            <a:r>
              <a:rPr lang="it-IT" sz="2400" dirty="0"/>
              <a:t>Nel percorso di cura l’infermiere valorizza e accoglie il contributo della persona, il suo punto di vista e le sue emozioni e facilita l’espressione della sofferenza. </a:t>
            </a:r>
          </a:p>
          <a:p>
            <a:pPr>
              <a:defRPr/>
            </a:pPr>
            <a:r>
              <a:rPr lang="it-IT" sz="2400" dirty="0"/>
              <a:t>L’infermiere informa, coinvolge, educa e supporta l’interessato e con il suo libero consenso, le persone di riferimento, per favorire l’adesione al percorso di cura e per valutare e attivare le risorse disponibili. </a:t>
            </a:r>
          </a:p>
        </p:txBody>
      </p:sp>
      <p:sp>
        <p:nvSpPr>
          <p:cNvPr id="132100" name="Segnaposto numero diapositiva 3">
            <a:extLst>
              <a:ext uri="{FF2B5EF4-FFF2-40B4-BE49-F238E27FC236}">
                <a16:creationId xmlns:a16="http://schemas.microsoft.com/office/drawing/2014/main" id="{636BD491-9E67-43CB-8093-3BC93E95BDF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6E4BD4EA-664F-4CBF-BBC7-BF4844CF0877}" type="slidenum">
              <a:rPr lang="it-IT" altLang="it-IT" sz="1200" smtClean="0">
                <a:latin typeface="Arial" panose="020B0604020202020204" pitchFamily="34" charset="0"/>
              </a:rPr>
              <a:pPr>
                <a:spcBef>
                  <a:spcPct val="0"/>
                </a:spcBef>
                <a:buClrTx/>
                <a:buSzTx/>
                <a:buFontTx/>
                <a:buNone/>
              </a:pPr>
              <a:t>153</a:t>
            </a:fld>
            <a:endParaRPr lang="it-IT" altLang="it-IT" sz="1200">
              <a:latin typeface="Arial" panose="020B0604020202020204" pitchFamily="34" charset="0"/>
            </a:endParaRPr>
          </a:p>
        </p:txBody>
      </p:sp>
      <p:sp>
        <p:nvSpPr>
          <p:cNvPr id="132101" name="Segnaposto piè di pagina 4">
            <a:extLst>
              <a:ext uri="{FF2B5EF4-FFF2-40B4-BE49-F238E27FC236}">
                <a16:creationId xmlns:a16="http://schemas.microsoft.com/office/drawing/2014/main" id="{FCC76FD3-5A6C-4B77-8304-0A74C04F26EC}"/>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78A106-6880-4DC9-B75C-E94103CFC116}"/>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681E6BB-64E4-4A77-8CE6-9D9F86A7579E}"/>
              </a:ext>
            </a:extLst>
          </p:cNvPr>
          <p:cNvSpPr>
            <a:spLocks noGrp="1"/>
          </p:cNvSpPr>
          <p:nvPr>
            <p:ph idx="1"/>
          </p:nvPr>
        </p:nvSpPr>
        <p:spPr/>
        <p:txBody>
          <a:bodyPr/>
          <a:lstStyle/>
          <a:p>
            <a:pPr>
              <a:defRPr/>
            </a:pPr>
            <a:r>
              <a:rPr lang="it-IT" sz="2800" dirty="0"/>
              <a:t>Art. 20 Rifiuto dell’informazione</a:t>
            </a:r>
          </a:p>
          <a:p>
            <a:pPr>
              <a:defRPr/>
            </a:pPr>
            <a:r>
              <a:rPr lang="it-IT" sz="2800" dirty="0"/>
              <a:t>L’infermiere rispetta la esplicita volontà della persona assistita di non essere informata sul proprio stato di salute. Nel caso in cui l’informazione rifiutata sia necessaria per prevenire un rischio per la salute di soggetti terzi, l’infermiere si adopera a responsabilizzare l’assistito, fornendo le informazioni relative al rischio e alla condotta potenzialmente lesiva.</a:t>
            </a:r>
          </a:p>
        </p:txBody>
      </p:sp>
      <p:sp>
        <p:nvSpPr>
          <p:cNvPr id="133124" name="Segnaposto numero diapositiva 3">
            <a:extLst>
              <a:ext uri="{FF2B5EF4-FFF2-40B4-BE49-F238E27FC236}">
                <a16:creationId xmlns:a16="http://schemas.microsoft.com/office/drawing/2014/main" id="{F18B811D-2DA6-4149-A06D-6CE7AD0BEFD5}"/>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D2A1C5E-630B-48FF-A3C8-C46A2D26D7A0}" type="slidenum">
              <a:rPr lang="it-IT" altLang="it-IT" sz="1200" smtClean="0">
                <a:latin typeface="Arial" panose="020B0604020202020204" pitchFamily="34" charset="0"/>
              </a:rPr>
              <a:pPr>
                <a:spcBef>
                  <a:spcPct val="0"/>
                </a:spcBef>
                <a:buClrTx/>
                <a:buSzTx/>
                <a:buFontTx/>
                <a:buNone/>
              </a:pPr>
              <a:t>154</a:t>
            </a:fld>
            <a:endParaRPr lang="it-IT" altLang="it-IT" sz="1200">
              <a:latin typeface="Arial" panose="020B0604020202020204" pitchFamily="34" charset="0"/>
            </a:endParaRPr>
          </a:p>
        </p:txBody>
      </p:sp>
      <p:sp>
        <p:nvSpPr>
          <p:cNvPr id="133125" name="Segnaposto piè di pagina 4">
            <a:extLst>
              <a:ext uri="{FF2B5EF4-FFF2-40B4-BE49-F238E27FC236}">
                <a16:creationId xmlns:a16="http://schemas.microsoft.com/office/drawing/2014/main" id="{68C9489D-68CC-4FAB-81D5-1123E3FFEDA7}"/>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numero diapositiva 4">
            <a:extLst>
              <a:ext uri="{FF2B5EF4-FFF2-40B4-BE49-F238E27FC236}">
                <a16:creationId xmlns:a16="http://schemas.microsoft.com/office/drawing/2014/main" id="{E4CE7E90-A183-4D04-B29D-1947E0A2DC2D}"/>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605A0045-8EB6-442B-9BCF-457CFCC10991}" type="slidenum">
              <a:rPr lang="it-IT" altLang="it-IT" sz="1400">
                <a:solidFill>
                  <a:srgbClr val="33CC33"/>
                </a:solidFill>
              </a:rPr>
              <a:pPr algn="ctr" eaLnBrk="1" hangingPunct="1">
                <a:spcBef>
                  <a:spcPct val="0"/>
                </a:spcBef>
                <a:buClrTx/>
                <a:buSzTx/>
                <a:buFontTx/>
                <a:buNone/>
              </a:pPr>
              <a:t>155</a:t>
            </a:fld>
            <a:endParaRPr lang="it-IT" altLang="it-IT" sz="1400">
              <a:solidFill>
                <a:srgbClr val="33CC33"/>
              </a:solidFill>
            </a:endParaRPr>
          </a:p>
        </p:txBody>
      </p:sp>
      <p:sp>
        <p:nvSpPr>
          <p:cNvPr id="1085443" name="Rectangle 3">
            <a:extLst>
              <a:ext uri="{FF2B5EF4-FFF2-40B4-BE49-F238E27FC236}">
                <a16:creationId xmlns:a16="http://schemas.microsoft.com/office/drawing/2014/main" id="{824E0AE3-51FD-41F6-AC2A-C7B0D8A7489F}"/>
              </a:ext>
            </a:extLst>
          </p:cNvPr>
          <p:cNvSpPr>
            <a:spLocks noGrp="1" noChangeArrowheads="1"/>
          </p:cNvSpPr>
          <p:nvPr>
            <p:ph type="body" idx="4294967295"/>
          </p:nvPr>
        </p:nvSpPr>
        <p:spPr>
          <a:xfrm>
            <a:off x="611188" y="1066800"/>
            <a:ext cx="7391400" cy="4724400"/>
          </a:xfrm>
        </p:spPr>
        <p:txBody>
          <a:bodyPr>
            <a:normAutofit lnSpcReduction="10000"/>
          </a:bodyPr>
          <a:lstStyle/>
          <a:p>
            <a:pPr>
              <a:lnSpc>
                <a:spcPct val="90000"/>
              </a:lnSpc>
              <a:defRPr/>
            </a:pPr>
            <a:r>
              <a:rPr lang="it-IT" b="1" dirty="0">
                <a:solidFill>
                  <a:srgbClr val="FFFF00"/>
                </a:solidFill>
              </a:rPr>
              <a:t>Oggi è centrale l’autonomia dell’assistito, che è il vero protagonista delle sue cure;  l’assistito, a seguito di una opportuna informazione, decide se accettare le cure e, tra quelle proposte, </a:t>
            </a:r>
            <a:r>
              <a:rPr lang="it-IT" b="1" i="1" dirty="0">
                <a:solidFill>
                  <a:srgbClr val="FFFF00"/>
                </a:solidFill>
              </a:rPr>
              <a:t>sceglie</a:t>
            </a:r>
            <a:r>
              <a:rPr lang="it-IT" b="1" dirty="0">
                <a:solidFill>
                  <a:srgbClr val="FFFF00"/>
                </a:solidFill>
              </a:rPr>
              <a:t> quelle più rispondenti alle sue aspettative, alla qualità della sua vita, alla capacità che egli ha di tollerare gli effetti indesiderati della terapia e così via.</a:t>
            </a:r>
          </a:p>
          <a:p>
            <a:pPr algn="r">
              <a:lnSpc>
                <a:spcPct val="90000"/>
              </a:lnSpc>
              <a:buFont typeface="Wingdings" panose="05000000000000000000" pitchFamily="2" charset="2"/>
              <a:buNone/>
              <a:defRPr/>
            </a:pPr>
            <a:r>
              <a:rPr lang="it-IT" sz="1500" b="1" dirty="0">
                <a:solidFill>
                  <a:srgbClr val="FFC000"/>
                </a:solidFill>
              </a:rPr>
              <a:t>Sala E, Etica e bioetica per infermieri,</a:t>
            </a:r>
          </a:p>
          <a:p>
            <a:pPr algn="r">
              <a:lnSpc>
                <a:spcPct val="90000"/>
              </a:lnSpc>
              <a:buFont typeface="Wingdings" panose="05000000000000000000" pitchFamily="2" charset="2"/>
              <a:buNone/>
              <a:defRPr/>
            </a:pPr>
            <a:r>
              <a:rPr lang="it-IT" sz="1500" b="1" dirty="0">
                <a:solidFill>
                  <a:srgbClr val="FFC000"/>
                </a:solidFill>
              </a:rPr>
              <a:t> </a:t>
            </a:r>
            <a:r>
              <a:rPr lang="it-IT" sz="1500" b="1" dirty="0" err="1">
                <a:solidFill>
                  <a:srgbClr val="FFC000"/>
                </a:solidFill>
              </a:rPr>
              <a:t>Carocci</a:t>
            </a:r>
            <a:r>
              <a:rPr lang="it-IT" sz="1500" b="1" dirty="0">
                <a:solidFill>
                  <a:srgbClr val="FFC000"/>
                </a:solidFill>
              </a:rPr>
              <a:t> </a:t>
            </a:r>
            <a:r>
              <a:rPr lang="it-IT" sz="1500" b="1" dirty="0" err="1">
                <a:solidFill>
                  <a:srgbClr val="FFC000"/>
                </a:solidFill>
              </a:rPr>
              <a:t>Faber</a:t>
            </a:r>
            <a:r>
              <a:rPr lang="it-IT" sz="1500" b="1" dirty="0">
                <a:solidFill>
                  <a:srgbClr val="FFC000"/>
                </a:solidFill>
              </a:rPr>
              <a:t> 2003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numero diapositiva 4">
            <a:extLst>
              <a:ext uri="{FF2B5EF4-FFF2-40B4-BE49-F238E27FC236}">
                <a16:creationId xmlns:a16="http://schemas.microsoft.com/office/drawing/2014/main" id="{B98A009F-49C7-4BC6-A08D-E4981C6369E1}"/>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E440AB65-23D1-4691-AE7F-8D382DB50606}" type="slidenum">
              <a:rPr lang="it-IT" altLang="it-IT" sz="1400">
                <a:solidFill>
                  <a:srgbClr val="33CC33"/>
                </a:solidFill>
              </a:rPr>
              <a:pPr algn="ctr" eaLnBrk="1" hangingPunct="1">
                <a:spcBef>
                  <a:spcPct val="0"/>
                </a:spcBef>
                <a:buClrTx/>
                <a:buSzTx/>
                <a:buFontTx/>
                <a:buNone/>
              </a:pPr>
              <a:t>156</a:t>
            </a:fld>
            <a:endParaRPr lang="it-IT" altLang="it-IT" sz="1400">
              <a:solidFill>
                <a:srgbClr val="33CC33"/>
              </a:solidFill>
            </a:endParaRPr>
          </a:p>
        </p:txBody>
      </p:sp>
      <p:sp>
        <p:nvSpPr>
          <p:cNvPr id="1084419" name="Rectangle 3">
            <a:extLst>
              <a:ext uri="{FF2B5EF4-FFF2-40B4-BE49-F238E27FC236}">
                <a16:creationId xmlns:a16="http://schemas.microsoft.com/office/drawing/2014/main" id="{1D66C223-1CCA-4622-83EB-F1537C66210C}"/>
              </a:ext>
            </a:extLst>
          </p:cNvPr>
          <p:cNvSpPr>
            <a:spLocks noGrp="1" noChangeArrowheads="1"/>
          </p:cNvSpPr>
          <p:nvPr>
            <p:ph type="body" idx="4294967295"/>
          </p:nvPr>
        </p:nvSpPr>
        <p:spPr>
          <a:xfrm>
            <a:off x="233363" y="981075"/>
            <a:ext cx="8677275" cy="5348288"/>
          </a:xfrm>
        </p:spPr>
        <p:txBody>
          <a:bodyPr>
            <a:normAutofit/>
          </a:bodyPr>
          <a:lstStyle/>
          <a:p>
            <a:pPr>
              <a:buFont typeface="Wingdings" panose="05000000000000000000" pitchFamily="2" charset="2"/>
              <a:buNone/>
              <a:defRPr/>
            </a:pPr>
            <a:r>
              <a:rPr lang="it-IT" dirty="0">
                <a:solidFill>
                  <a:srgbClr val="FFFF00"/>
                </a:solidFill>
              </a:rPr>
              <a:t>	Quale ruolo per l’infermiere nel processo informativo?</a:t>
            </a:r>
          </a:p>
          <a:p>
            <a:pPr>
              <a:buFont typeface="Wingdings" panose="05000000000000000000" pitchFamily="2" charset="2"/>
              <a:buNone/>
              <a:defRPr/>
            </a:pPr>
            <a:r>
              <a:rPr lang="it-IT" dirty="0">
                <a:solidFill>
                  <a:srgbClr val="FFFF00"/>
                </a:solidFill>
              </a:rPr>
              <a:t>	L’infermiere dovrà occuparsi della diagnosi infermieristica; suo compito sarà informare l’assistito delle fasi dell’assistenza, spiegandogli la natura degli atti che sta per compiere su di lui e le ragioni per cui li compie.  </a:t>
            </a:r>
          </a:p>
          <a:p>
            <a:pPr algn="r">
              <a:buFont typeface="Wingdings" panose="05000000000000000000" pitchFamily="2" charset="2"/>
              <a:buNone/>
              <a:defRPr/>
            </a:pPr>
            <a:r>
              <a:rPr lang="it-IT" sz="1200" b="1" dirty="0">
                <a:solidFill>
                  <a:srgbClr val="FFFF00"/>
                </a:solidFill>
              </a:rPr>
              <a:t>Sala E, Etica e bioetica per infermieri, </a:t>
            </a:r>
          </a:p>
          <a:p>
            <a:pPr algn="r">
              <a:buFont typeface="Wingdings" panose="05000000000000000000" pitchFamily="2" charset="2"/>
              <a:buNone/>
              <a:defRPr/>
            </a:pPr>
            <a:r>
              <a:rPr lang="it-IT" sz="1200" b="1" dirty="0" err="1">
                <a:solidFill>
                  <a:srgbClr val="FFFF00"/>
                </a:solidFill>
              </a:rPr>
              <a:t>Carocci</a:t>
            </a:r>
            <a:r>
              <a:rPr lang="it-IT" sz="1200" b="1" dirty="0">
                <a:solidFill>
                  <a:srgbClr val="FFFF00"/>
                </a:solidFill>
              </a:rPr>
              <a:t> </a:t>
            </a:r>
            <a:r>
              <a:rPr lang="it-IT" sz="1200" b="1" dirty="0" err="1">
                <a:solidFill>
                  <a:srgbClr val="FFFF00"/>
                </a:solidFill>
              </a:rPr>
              <a:t>Faber</a:t>
            </a:r>
            <a:r>
              <a:rPr lang="it-IT" sz="1200" b="1" dirty="0">
                <a:solidFill>
                  <a:srgbClr val="FFFF00"/>
                </a:solidFill>
              </a:rPr>
              <a:t> 2003</a:t>
            </a:r>
          </a:p>
          <a:p>
            <a:pPr>
              <a:buFont typeface="Wingdings" panose="05000000000000000000" pitchFamily="2" charset="2"/>
              <a:buNone/>
              <a:defRPr/>
            </a:pPr>
            <a:endParaRPr lang="it-IT" dirty="0">
              <a:solidFill>
                <a:srgbClr val="FFFF00"/>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numero diapositiva 4">
            <a:extLst>
              <a:ext uri="{FF2B5EF4-FFF2-40B4-BE49-F238E27FC236}">
                <a16:creationId xmlns:a16="http://schemas.microsoft.com/office/drawing/2014/main" id="{06350B4B-D3D1-4A1F-BD30-F3A560A69F0B}"/>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055B0EB6-0750-41BC-9DB2-C1CEEB415B3F}" type="slidenum">
              <a:rPr lang="it-IT" altLang="it-IT" sz="1400">
                <a:solidFill>
                  <a:srgbClr val="33CC33"/>
                </a:solidFill>
              </a:rPr>
              <a:pPr algn="ctr" eaLnBrk="1" hangingPunct="1">
                <a:spcBef>
                  <a:spcPct val="0"/>
                </a:spcBef>
                <a:buClrTx/>
                <a:buSzTx/>
                <a:buFontTx/>
                <a:buNone/>
              </a:pPr>
              <a:t>157</a:t>
            </a:fld>
            <a:endParaRPr lang="it-IT" altLang="it-IT" sz="1400">
              <a:solidFill>
                <a:srgbClr val="33CC33"/>
              </a:solidFill>
            </a:endParaRPr>
          </a:p>
        </p:txBody>
      </p:sp>
      <p:sp>
        <p:nvSpPr>
          <p:cNvPr id="1086467" name="Rectangle 3">
            <a:extLst>
              <a:ext uri="{FF2B5EF4-FFF2-40B4-BE49-F238E27FC236}">
                <a16:creationId xmlns:a16="http://schemas.microsoft.com/office/drawing/2014/main" id="{8ECE2EC4-B826-4DFA-8481-05F83621E59E}"/>
              </a:ext>
            </a:extLst>
          </p:cNvPr>
          <p:cNvSpPr>
            <a:spLocks noGrp="1" noChangeArrowheads="1"/>
          </p:cNvSpPr>
          <p:nvPr>
            <p:ph type="body" idx="4294967295"/>
          </p:nvPr>
        </p:nvSpPr>
        <p:spPr>
          <a:xfrm>
            <a:off x="1752600" y="1676400"/>
            <a:ext cx="7391400" cy="4724400"/>
          </a:xfrm>
        </p:spPr>
        <p:txBody>
          <a:bodyPr/>
          <a:lstStyle/>
          <a:p>
            <a:pPr>
              <a:defRPr/>
            </a:pPr>
            <a:r>
              <a:rPr lang="it-IT" dirty="0">
                <a:solidFill>
                  <a:srgbClr val="FFFF00"/>
                </a:solidFill>
              </a:rPr>
              <a:t>L’informazione nei confronti dell’assistito consiste in un processo attivo di comunicazione  tra il professionista della salute, che fornisce notizie e persona, che chiede delucidazioni e interroga su quanto prospettato; ….. </a:t>
            </a:r>
          </a:p>
          <a:p>
            <a:pPr algn="r">
              <a:buFont typeface="Wingdings" panose="05000000000000000000" pitchFamily="2" charset="2"/>
              <a:buNone/>
              <a:defRPr/>
            </a:pPr>
            <a:r>
              <a:rPr lang="it-IT" sz="1200" dirty="0">
                <a:solidFill>
                  <a:srgbClr val="FFFF00"/>
                </a:solidFill>
              </a:rPr>
              <a:t>Rodriguez D., Aprile A., Medicina legale per infermieri,</a:t>
            </a:r>
          </a:p>
          <a:p>
            <a:pPr algn="r">
              <a:buFont typeface="Wingdings" panose="05000000000000000000" pitchFamily="2" charset="2"/>
              <a:buNone/>
              <a:defRPr/>
            </a:pPr>
            <a:r>
              <a:rPr lang="it-IT" sz="1200" dirty="0">
                <a:solidFill>
                  <a:srgbClr val="003366"/>
                </a:solidFill>
              </a:rPr>
              <a:t> </a:t>
            </a:r>
            <a:r>
              <a:rPr lang="it-IT" sz="1200" dirty="0" err="1">
                <a:solidFill>
                  <a:srgbClr val="003366"/>
                </a:solidFill>
              </a:rPr>
              <a:t>Carocci</a:t>
            </a:r>
            <a:r>
              <a:rPr lang="it-IT" sz="1200" dirty="0">
                <a:solidFill>
                  <a:srgbClr val="003366"/>
                </a:solidFill>
              </a:rPr>
              <a:t> </a:t>
            </a:r>
            <a:r>
              <a:rPr lang="it-IT" sz="1200" dirty="0" err="1">
                <a:solidFill>
                  <a:srgbClr val="003366"/>
                </a:solidFill>
              </a:rPr>
              <a:t>Faber</a:t>
            </a:r>
            <a:r>
              <a:rPr lang="it-IT" sz="1200" dirty="0">
                <a:solidFill>
                  <a:srgbClr val="003366"/>
                </a:solidFill>
              </a:rPr>
              <a:t>, 2004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numero diapositiva 4">
            <a:extLst>
              <a:ext uri="{FF2B5EF4-FFF2-40B4-BE49-F238E27FC236}">
                <a16:creationId xmlns:a16="http://schemas.microsoft.com/office/drawing/2014/main" id="{7B4B599A-FA2D-4B6B-A8E5-42624FB44176}"/>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91DFC467-83B8-4CAC-9DFE-CD7B7BB8C723}" type="slidenum">
              <a:rPr lang="it-IT" altLang="it-IT" sz="1400">
                <a:solidFill>
                  <a:srgbClr val="33CC33"/>
                </a:solidFill>
              </a:rPr>
              <a:pPr algn="ctr" eaLnBrk="1" hangingPunct="1">
                <a:spcBef>
                  <a:spcPct val="0"/>
                </a:spcBef>
                <a:buClrTx/>
                <a:buSzTx/>
                <a:buFontTx/>
                <a:buNone/>
              </a:pPr>
              <a:t>158</a:t>
            </a:fld>
            <a:endParaRPr lang="it-IT" altLang="it-IT" sz="1400">
              <a:solidFill>
                <a:srgbClr val="33CC33"/>
              </a:solidFill>
            </a:endParaRPr>
          </a:p>
        </p:txBody>
      </p:sp>
      <p:sp>
        <p:nvSpPr>
          <p:cNvPr id="1090563" name="Rectangle 3">
            <a:extLst>
              <a:ext uri="{FF2B5EF4-FFF2-40B4-BE49-F238E27FC236}">
                <a16:creationId xmlns:a16="http://schemas.microsoft.com/office/drawing/2014/main" id="{323BAD77-4A6A-49B7-9560-81DDD66CE091}"/>
              </a:ext>
            </a:extLst>
          </p:cNvPr>
          <p:cNvSpPr>
            <a:spLocks noGrp="1" noChangeArrowheads="1"/>
          </p:cNvSpPr>
          <p:nvPr>
            <p:ph type="body" idx="4294967295"/>
          </p:nvPr>
        </p:nvSpPr>
        <p:spPr>
          <a:xfrm>
            <a:off x="1752600" y="1676400"/>
            <a:ext cx="7391400" cy="4724400"/>
          </a:xfrm>
        </p:spPr>
        <p:txBody>
          <a:bodyPr>
            <a:normAutofit/>
          </a:bodyPr>
          <a:lstStyle/>
          <a:p>
            <a:pPr>
              <a:defRPr/>
            </a:pPr>
            <a:r>
              <a:rPr lang="it-IT" dirty="0">
                <a:solidFill>
                  <a:srgbClr val="FFFF00"/>
                </a:solidFill>
              </a:rPr>
              <a:t>…. essa va proposta, pertanto, in modo da stimolare chi la riceve a una partecipazione critica al problema ed eventualmente, ma non necessariamente, a una connessa decisione; non si esaurisce in un solo colloquio, ma si sviluppa nell’arco dell’intero processo assistenziale. </a:t>
            </a:r>
          </a:p>
          <a:p>
            <a:pPr algn="r">
              <a:buFont typeface="Wingdings" panose="05000000000000000000" pitchFamily="2" charset="2"/>
              <a:buNone/>
              <a:defRPr/>
            </a:pPr>
            <a:r>
              <a:rPr lang="it-IT" sz="1300" dirty="0">
                <a:solidFill>
                  <a:srgbClr val="FFFF00"/>
                </a:solidFill>
              </a:rPr>
              <a:t>Rodriguez D., Aprile A., Medicina legale per infermieri, </a:t>
            </a:r>
          </a:p>
          <a:p>
            <a:pPr algn="r">
              <a:buFont typeface="Wingdings" panose="05000000000000000000" pitchFamily="2" charset="2"/>
              <a:buNone/>
              <a:defRPr/>
            </a:pPr>
            <a:r>
              <a:rPr lang="it-IT" sz="1300" dirty="0" err="1">
                <a:solidFill>
                  <a:srgbClr val="FFFF00"/>
                </a:solidFill>
              </a:rPr>
              <a:t>Carocci</a:t>
            </a:r>
            <a:r>
              <a:rPr lang="it-IT" sz="1300" dirty="0">
                <a:solidFill>
                  <a:srgbClr val="FFFF00"/>
                </a:solidFill>
              </a:rPr>
              <a:t> </a:t>
            </a:r>
            <a:r>
              <a:rPr lang="it-IT" sz="1300" dirty="0" err="1">
                <a:solidFill>
                  <a:srgbClr val="FFFF00"/>
                </a:solidFill>
              </a:rPr>
              <a:t>Faber</a:t>
            </a:r>
            <a:r>
              <a:rPr lang="it-IT" sz="1300" dirty="0">
                <a:solidFill>
                  <a:srgbClr val="FFFF00"/>
                </a:solidFill>
              </a:rPr>
              <a:t>, 2004</a:t>
            </a:r>
          </a:p>
          <a:p>
            <a:pPr>
              <a:buFont typeface="Wingdings" panose="05000000000000000000" pitchFamily="2" charset="2"/>
              <a:buNone/>
              <a:defRPr/>
            </a:pPr>
            <a:r>
              <a:rPr lang="it-IT" sz="1300" dirty="0">
                <a:solidFill>
                  <a:srgbClr val="FFFF00"/>
                </a:solidFill>
              </a:rPr>
              <a:t>  </a:t>
            </a:r>
          </a:p>
          <a:p>
            <a:pPr>
              <a:defRPr/>
            </a:pPr>
            <a:endParaRPr lang="it-IT"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numero diapositiva 2">
            <a:extLst>
              <a:ext uri="{FF2B5EF4-FFF2-40B4-BE49-F238E27FC236}">
                <a16:creationId xmlns:a16="http://schemas.microsoft.com/office/drawing/2014/main" id="{EFCB496C-C9E5-4089-AAEC-2CD01083E529}"/>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BB57C6A0-2689-4811-A0AB-D858960D6C77}" type="slidenum">
              <a:rPr lang="it-IT" altLang="it-IT" sz="1400">
                <a:solidFill>
                  <a:srgbClr val="33CC33"/>
                </a:solidFill>
              </a:rPr>
              <a:pPr algn="ctr" eaLnBrk="1" hangingPunct="1">
                <a:spcBef>
                  <a:spcPct val="0"/>
                </a:spcBef>
                <a:buClrTx/>
                <a:buSzTx/>
                <a:buFontTx/>
                <a:buNone/>
              </a:pPr>
              <a:t>159</a:t>
            </a:fld>
            <a:endParaRPr lang="it-IT" altLang="it-IT" sz="1400">
              <a:solidFill>
                <a:srgbClr val="33CC33"/>
              </a:solidFill>
            </a:endParaRPr>
          </a:p>
        </p:txBody>
      </p:sp>
      <p:sp>
        <p:nvSpPr>
          <p:cNvPr id="138243" name="Segnaposto numero diapositiva 4">
            <a:extLst>
              <a:ext uri="{FF2B5EF4-FFF2-40B4-BE49-F238E27FC236}">
                <a16:creationId xmlns:a16="http://schemas.microsoft.com/office/drawing/2014/main" id="{07EF3034-1AA2-4518-8146-E5827B6E6B34}"/>
              </a:ext>
            </a:extLst>
          </p:cNvPr>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fld id="{28D64345-CD54-4577-9756-A3DD33430B8E}" type="slidenum">
              <a:rPr lang="it-IT" altLang="it-IT" sz="1200">
                <a:solidFill>
                  <a:srgbClr val="33CC33"/>
                </a:solidFill>
                <a:latin typeface="Arial" panose="020B0604020202020204" pitchFamily="34" charset="0"/>
              </a:rPr>
              <a:pPr eaLnBrk="1" hangingPunct="1">
                <a:spcBef>
                  <a:spcPct val="0"/>
                </a:spcBef>
                <a:buClrTx/>
                <a:buSzTx/>
                <a:buFontTx/>
                <a:buNone/>
              </a:pPr>
              <a:t>159</a:t>
            </a:fld>
            <a:endParaRPr lang="it-IT" altLang="it-IT" sz="1200">
              <a:solidFill>
                <a:srgbClr val="33CC33"/>
              </a:solidFill>
              <a:latin typeface="Arial" panose="020B0604020202020204" pitchFamily="34" charset="0"/>
            </a:endParaRPr>
          </a:p>
        </p:txBody>
      </p:sp>
      <p:sp>
        <p:nvSpPr>
          <p:cNvPr id="138244" name="Segnaposto piè di pagina 5">
            <a:extLst>
              <a:ext uri="{FF2B5EF4-FFF2-40B4-BE49-F238E27FC236}">
                <a16:creationId xmlns:a16="http://schemas.microsoft.com/office/drawing/2014/main" id="{31774051-18E1-40E9-9136-EDAEF96CB928}"/>
              </a:ext>
            </a:extLst>
          </p:cNvPr>
          <p:cNvSpPr txBox="1">
            <a:spLocks noGrp="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it-IT" altLang="it-IT" sz="1200">
                <a:solidFill>
                  <a:srgbClr val="33CC33"/>
                </a:solidFill>
                <a:latin typeface="Arial" panose="020B0604020202020204" pitchFamily="34" charset="0"/>
              </a:rPr>
              <a:t>avv. Giannantonio Barbieri</a:t>
            </a:r>
          </a:p>
        </p:txBody>
      </p:sp>
      <p:sp>
        <p:nvSpPr>
          <p:cNvPr id="801795" name="Rectangle 3">
            <a:extLst>
              <a:ext uri="{FF2B5EF4-FFF2-40B4-BE49-F238E27FC236}">
                <a16:creationId xmlns:a16="http://schemas.microsoft.com/office/drawing/2014/main" id="{B9321B12-CCB5-4816-B575-72E0E710DD5F}"/>
              </a:ext>
            </a:extLst>
          </p:cNvPr>
          <p:cNvSpPr>
            <a:spLocks noGrp="1" noChangeArrowheads="1"/>
          </p:cNvSpPr>
          <p:nvPr>
            <p:ph type="body" idx="4294967295"/>
          </p:nvPr>
        </p:nvSpPr>
        <p:spPr>
          <a:xfrm>
            <a:off x="971550" y="1125538"/>
            <a:ext cx="7391400" cy="4724400"/>
          </a:xfrm>
        </p:spPr>
        <p:txBody>
          <a:bodyPr>
            <a:normAutofit lnSpcReduction="10000"/>
          </a:bodyPr>
          <a:lstStyle/>
          <a:p>
            <a:pPr algn="just">
              <a:defRPr/>
            </a:pPr>
            <a:r>
              <a:rPr lang="it-IT" dirty="0">
                <a:solidFill>
                  <a:srgbClr val="FFFF00"/>
                </a:solidFill>
              </a:rPr>
              <a:t>L’informazione va fornita direttamente dal professionista, senza intermediari, siano essi congiunti o altri professionisti.</a:t>
            </a:r>
          </a:p>
          <a:p>
            <a:pPr algn="just">
              <a:defRPr/>
            </a:pPr>
            <a:r>
              <a:rPr lang="it-IT" dirty="0">
                <a:solidFill>
                  <a:srgbClr val="FFFF00"/>
                </a:solidFill>
              </a:rPr>
              <a:t>I contenuti dell’informazione devono essere compresi dal paziente. Quindi, il paziente deve avere la capacità di comprendere ciò che gli viene illustrato e il sanitario deve adottare un linguaggio chiaro e comprensibile </a:t>
            </a:r>
          </a:p>
          <a:p>
            <a:pPr algn="r">
              <a:buFont typeface="Wingdings" panose="05000000000000000000" pitchFamily="2" charset="2"/>
              <a:buNone/>
              <a:defRPr/>
            </a:pPr>
            <a:r>
              <a:rPr lang="it-IT" sz="1300" dirty="0">
                <a:solidFill>
                  <a:srgbClr val="FFFF00"/>
                </a:solidFill>
              </a:rPr>
              <a:t>Rodriguez D., Aprile A., Medicina legale per infermieri,</a:t>
            </a:r>
          </a:p>
          <a:p>
            <a:pPr algn="r">
              <a:buFont typeface="Wingdings" panose="05000000000000000000" pitchFamily="2" charset="2"/>
              <a:buNone/>
              <a:defRPr/>
            </a:pPr>
            <a:r>
              <a:rPr lang="it-IT" sz="1300" dirty="0">
                <a:solidFill>
                  <a:srgbClr val="FFFF00"/>
                </a:solidFill>
              </a:rPr>
              <a:t> </a:t>
            </a:r>
            <a:r>
              <a:rPr lang="it-IT" sz="1300" dirty="0" err="1">
                <a:solidFill>
                  <a:srgbClr val="FFFF00"/>
                </a:solidFill>
              </a:rPr>
              <a:t>Carocci</a:t>
            </a:r>
            <a:r>
              <a:rPr lang="it-IT" sz="1300" dirty="0">
                <a:solidFill>
                  <a:srgbClr val="FFFF00"/>
                </a:solidFill>
              </a:rPr>
              <a:t> </a:t>
            </a:r>
            <a:r>
              <a:rPr lang="it-IT" sz="1300" dirty="0" err="1">
                <a:solidFill>
                  <a:srgbClr val="FFFF00"/>
                </a:solidFill>
              </a:rPr>
              <a:t>Faber</a:t>
            </a:r>
            <a:r>
              <a:rPr lang="it-IT" sz="1300" dirty="0">
                <a:solidFill>
                  <a:srgbClr val="FFFF00"/>
                </a:solidFill>
              </a:rPr>
              <a:t>, 2004</a:t>
            </a:r>
          </a:p>
          <a:p>
            <a:pPr algn="just">
              <a:defRPr/>
            </a:pPr>
            <a:endParaRPr lang="it-IT" dirty="0">
              <a:solidFill>
                <a:srgbClr val="003366"/>
              </a:solidFill>
            </a:endParaRPr>
          </a:p>
          <a:p>
            <a:pPr algn="just">
              <a:buFont typeface="Wingdings" panose="05000000000000000000" pitchFamily="2" charset="2"/>
              <a:buNone/>
              <a:defRPr/>
            </a:pPr>
            <a:endParaRPr lang="it-IT" dirty="0">
              <a:solidFill>
                <a:srgbClr val="003366"/>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E36F6DE-59AD-426D-8F0C-7A980E7E13E3}"/>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1747" name="Rectangle 3">
            <a:extLst>
              <a:ext uri="{FF2B5EF4-FFF2-40B4-BE49-F238E27FC236}">
                <a16:creationId xmlns:a16="http://schemas.microsoft.com/office/drawing/2014/main" id="{18E79EDD-9719-4063-A733-57B379B32F50}"/>
              </a:ext>
            </a:extLst>
          </p:cNvPr>
          <p:cNvSpPr>
            <a:spLocks noGrp="1" noChangeArrowheads="1"/>
          </p:cNvSpPr>
          <p:nvPr>
            <p:ph type="body" idx="4294967295"/>
          </p:nvPr>
        </p:nvSpPr>
        <p:spPr/>
        <p:txBody>
          <a:bodyPr/>
          <a:lstStyle/>
          <a:p>
            <a:pPr eaLnBrk="1" hangingPunct="1">
              <a:defRPr/>
            </a:pPr>
            <a:r>
              <a:rPr lang="it-IT" altLang="it-IT" dirty="0">
                <a:latin typeface="Tahoma" panose="020B0604030504040204" pitchFamily="34" charset="0"/>
              </a:rPr>
              <a:t>L'infermiera V. somministrava quindi la fiala al bambino per via endovenosa (</a:t>
            </a:r>
            <a:r>
              <a:rPr lang="it-IT" altLang="it-IT" u="sng" dirty="0">
                <a:effectLst/>
                <a:latin typeface="Tahoma" panose="020B0604030504040204" pitchFamily="34" charset="0"/>
              </a:rPr>
              <a:t>malgrado la madre presente </a:t>
            </a:r>
            <a:r>
              <a:rPr lang="it-IT" altLang="it-IT" sz="4000" b="1" u="sng" dirty="0">
                <a:effectLst/>
                <a:latin typeface="Tahoma" panose="020B0604030504040204" pitchFamily="34" charset="0"/>
              </a:rPr>
              <a:t>segnalasse </a:t>
            </a:r>
            <a:r>
              <a:rPr lang="it-IT" altLang="it-IT" u="sng" dirty="0">
                <a:effectLst/>
                <a:latin typeface="Tahoma" panose="020B0604030504040204" pitchFamily="34" charset="0"/>
              </a:rPr>
              <a:t>all'infermiera che mai il farmaco era stato somministrato al bambino con queste modalità</a:t>
            </a:r>
            <a:r>
              <a:rPr lang="it-IT" altLang="it-IT" dirty="0">
                <a:latin typeface="Tahoma" panose="020B0604030504040204" pitchFamily="34" charset="0"/>
              </a:rPr>
              <a:t>) con le conseguenze già ricordate.</a:t>
            </a:r>
          </a:p>
          <a:p>
            <a:pPr eaLnBrk="1" hangingPunct="1">
              <a:defRPr/>
            </a:pPr>
            <a:endParaRPr lang="it-IT" altLang="it-IT" dirty="0">
              <a:latin typeface="Tahoma" panose="020B0604030504040204" pitchFamily="34" charset="0"/>
            </a:endParaRPr>
          </a:p>
          <a:p>
            <a:pPr eaLnBrk="1" hangingPunct="1">
              <a:defRPr/>
            </a:pPr>
            <a:endParaRPr lang="it-IT" altLang="it-IT" dirty="0">
              <a:latin typeface="Tahoma" panose="020B0604030504040204"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numero diapositiva 2">
            <a:extLst>
              <a:ext uri="{FF2B5EF4-FFF2-40B4-BE49-F238E27FC236}">
                <a16:creationId xmlns:a16="http://schemas.microsoft.com/office/drawing/2014/main" id="{62B49A24-EBF0-49B3-BBBC-03073A00430D}"/>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fld id="{1E57300B-870B-4053-99C4-637C49EE2501}" type="slidenum">
              <a:rPr lang="it-IT" altLang="it-IT" sz="1400">
                <a:solidFill>
                  <a:srgbClr val="33CC33"/>
                </a:solidFill>
              </a:rPr>
              <a:pPr algn="ctr" eaLnBrk="1" hangingPunct="1">
                <a:spcBef>
                  <a:spcPct val="0"/>
                </a:spcBef>
                <a:buClrTx/>
                <a:buSzTx/>
                <a:buFontTx/>
                <a:buNone/>
              </a:pPr>
              <a:t>160</a:t>
            </a:fld>
            <a:endParaRPr lang="it-IT" altLang="it-IT" sz="1400">
              <a:solidFill>
                <a:srgbClr val="33CC33"/>
              </a:solidFill>
            </a:endParaRPr>
          </a:p>
        </p:txBody>
      </p:sp>
      <p:sp>
        <p:nvSpPr>
          <p:cNvPr id="139267" name="Segnaposto numero diapositiva 4">
            <a:extLst>
              <a:ext uri="{FF2B5EF4-FFF2-40B4-BE49-F238E27FC236}">
                <a16:creationId xmlns:a16="http://schemas.microsoft.com/office/drawing/2014/main" id="{F7D1502F-4040-40FE-8391-DDD379A3027E}"/>
              </a:ext>
            </a:extLst>
          </p:cNvPr>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fld id="{D05893A2-C9C1-4635-A3E1-22BD304A982F}" type="slidenum">
              <a:rPr lang="it-IT" altLang="it-IT" sz="1200">
                <a:solidFill>
                  <a:srgbClr val="33CC33"/>
                </a:solidFill>
                <a:latin typeface="Arial" panose="020B0604020202020204" pitchFamily="34" charset="0"/>
              </a:rPr>
              <a:pPr eaLnBrk="1" hangingPunct="1">
                <a:spcBef>
                  <a:spcPct val="0"/>
                </a:spcBef>
                <a:buClrTx/>
                <a:buSzTx/>
                <a:buFontTx/>
                <a:buNone/>
              </a:pPr>
              <a:t>160</a:t>
            </a:fld>
            <a:endParaRPr lang="it-IT" altLang="it-IT" sz="1200">
              <a:solidFill>
                <a:srgbClr val="33CC33"/>
              </a:solidFill>
              <a:latin typeface="Arial" panose="020B0604020202020204" pitchFamily="34" charset="0"/>
            </a:endParaRPr>
          </a:p>
        </p:txBody>
      </p:sp>
      <p:sp>
        <p:nvSpPr>
          <p:cNvPr id="139268" name="Segnaposto piè di pagina 5">
            <a:extLst>
              <a:ext uri="{FF2B5EF4-FFF2-40B4-BE49-F238E27FC236}">
                <a16:creationId xmlns:a16="http://schemas.microsoft.com/office/drawing/2014/main" id="{1E3AA854-D341-4158-B28B-AC3BD248B0C5}"/>
              </a:ext>
            </a:extLst>
          </p:cNvPr>
          <p:cNvSpPr txBox="1">
            <a:spLocks noGrp="1"/>
          </p:cNvSpPr>
          <p:nvPr/>
        </p:nvSpPr>
        <p:spPr bwMode="auto">
          <a:xfrm>
            <a:off x="3124200" y="624840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it-IT" altLang="it-IT" sz="1200">
                <a:solidFill>
                  <a:srgbClr val="33CC33"/>
                </a:solidFill>
                <a:latin typeface="Arial" panose="020B0604020202020204" pitchFamily="34" charset="0"/>
              </a:rPr>
              <a:t>avv. Giannantonio Barbieri</a:t>
            </a:r>
          </a:p>
        </p:txBody>
      </p:sp>
      <p:sp>
        <p:nvSpPr>
          <p:cNvPr id="802819" name="Rectangle 3">
            <a:extLst>
              <a:ext uri="{FF2B5EF4-FFF2-40B4-BE49-F238E27FC236}">
                <a16:creationId xmlns:a16="http://schemas.microsoft.com/office/drawing/2014/main" id="{8E27A9AA-AEB3-4B97-AA68-17564F5DC645}"/>
              </a:ext>
            </a:extLst>
          </p:cNvPr>
          <p:cNvSpPr>
            <a:spLocks noGrp="1" noChangeArrowheads="1"/>
          </p:cNvSpPr>
          <p:nvPr>
            <p:ph type="body" idx="4294967295"/>
          </p:nvPr>
        </p:nvSpPr>
        <p:spPr>
          <a:xfrm>
            <a:off x="827088" y="1196975"/>
            <a:ext cx="7391400" cy="4724400"/>
          </a:xfrm>
        </p:spPr>
        <p:txBody>
          <a:bodyPr/>
          <a:lstStyle/>
          <a:p>
            <a:pPr algn="just">
              <a:lnSpc>
                <a:spcPct val="80000"/>
              </a:lnSpc>
              <a:buFont typeface="Wingdings" panose="05000000000000000000" pitchFamily="2" charset="2"/>
              <a:buNone/>
              <a:defRPr/>
            </a:pPr>
            <a:r>
              <a:rPr lang="it-IT" dirty="0">
                <a:solidFill>
                  <a:srgbClr val="FFFF00"/>
                </a:solidFill>
              </a:rPr>
              <a:t>Ogni professione sanitaria ha un ambito di informazione nei confronti della persona con contenuti propri </a:t>
            </a:r>
          </a:p>
          <a:p>
            <a:pPr algn="just">
              <a:lnSpc>
                <a:spcPct val="80000"/>
              </a:lnSpc>
              <a:buFont typeface="Wingdings" panose="05000000000000000000" pitchFamily="2" charset="2"/>
              <a:buNone/>
              <a:defRPr/>
            </a:pPr>
            <a:r>
              <a:rPr lang="it-IT" dirty="0">
                <a:solidFill>
                  <a:srgbClr val="FFFF00"/>
                </a:solidFill>
              </a:rPr>
              <a:t>E’ inammissibile l’informazione per interposta persona e, in particolare, la prassi della </a:t>
            </a:r>
            <a:r>
              <a:rPr lang="it-IT" i="1" dirty="0">
                <a:solidFill>
                  <a:srgbClr val="FFFF00"/>
                </a:solidFill>
              </a:rPr>
              <a:t>delega</a:t>
            </a:r>
            <a:r>
              <a:rPr lang="it-IT" dirty="0">
                <a:solidFill>
                  <a:srgbClr val="FFFF00"/>
                </a:solidFill>
              </a:rPr>
              <a:t> da parte del medico nei confronti dell’infermiere a fornire al soggetto informazioni di carattere diagnostico-nosografico, terapeutico e prognostico </a:t>
            </a:r>
          </a:p>
          <a:p>
            <a:pPr algn="r">
              <a:lnSpc>
                <a:spcPct val="80000"/>
              </a:lnSpc>
              <a:buFont typeface="Wingdings" panose="05000000000000000000" pitchFamily="2" charset="2"/>
              <a:buNone/>
              <a:defRPr/>
            </a:pPr>
            <a:r>
              <a:rPr lang="it-IT" sz="1200" dirty="0">
                <a:solidFill>
                  <a:srgbClr val="FFFF00"/>
                </a:solidFill>
              </a:rPr>
              <a:t>Rodriguez D., Aprile A., Medicina legale per infermieri, </a:t>
            </a:r>
          </a:p>
          <a:p>
            <a:pPr algn="r">
              <a:lnSpc>
                <a:spcPct val="80000"/>
              </a:lnSpc>
              <a:buFont typeface="Wingdings" panose="05000000000000000000" pitchFamily="2" charset="2"/>
              <a:buNone/>
              <a:defRPr/>
            </a:pPr>
            <a:r>
              <a:rPr lang="it-IT" sz="1200" dirty="0" err="1">
                <a:solidFill>
                  <a:srgbClr val="FFFF00"/>
                </a:solidFill>
              </a:rPr>
              <a:t>Carocci</a:t>
            </a:r>
            <a:r>
              <a:rPr lang="it-IT" sz="1200" dirty="0">
                <a:solidFill>
                  <a:srgbClr val="FFFF00"/>
                </a:solidFill>
              </a:rPr>
              <a:t> </a:t>
            </a:r>
            <a:r>
              <a:rPr lang="it-IT" sz="1200" dirty="0" err="1">
                <a:solidFill>
                  <a:srgbClr val="FFFF00"/>
                </a:solidFill>
              </a:rPr>
              <a:t>Faber</a:t>
            </a:r>
            <a:r>
              <a:rPr lang="it-IT" sz="1200" dirty="0">
                <a:solidFill>
                  <a:srgbClr val="FFFF00"/>
                </a:solidFill>
              </a:rPr>
              <a:t>, 2004</a:t>
            </a:r>
          </a:p>
          <a:p>
            <a:pPr algn="just">
              <a:lnSpc>
                <a:spcPct val="80000"/>
              </a:lnSpc>
              <a:buFont typeface="Wingdings" panose="05000000000000000000" pitchFamily="2" charset="2"/>
              <a:buNone/>
              <a:defRPr/>
            </a:pPr>
            <a:endParaRPr lang="it-IT" dirty="0">
              <a:solidFill>
                <a:srgbClr val="003366"/>
              </a:solidFill>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681AC-7E52-4E22-9838-66A6A603E4D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263DB61-0428-4E7A-BEFF-226F446BF472}"/>
              </a:ext>
            </a:extLst>
          </p:cNvPr>
          <p:cNvSpPr>
            <a:spLocks noGrp="1"/>
          </p:cNvSpPr>
          <p:nvPr>
            <p:ph idx="1"/>
          </p:nvPr>
        </p:nvSpPr>
        <p:spPr/>
        <p:txBody>
          <a:bodyPr/>
          <a:lstStyle/>
          <a:p>
            <a:pPr marL="0" indent="0">
              <a:buNone/>
            </a:pPr>
            <a:r>
              <a:rPr lang="it-IT" sz="2400" dirty="0"/>
              <a:t>Corte di Cassazione, Sezione III Civile, 11 novembre 2019 n. 28985</a:t>
            </a:r>
          </a:p>
          <a:p>
            <a:pPr marL="0" indent="0">
              <a:buNone/>
            </a:pPr>
            <a:endParaRPr lang="it-IT" sz="2400" dirty="0"/>
          </a:p>
          <a:p>
            <a:pPr marL="0" indent="0">
              <a:buNone/>
            </a:pPr>
            <a:r>
              <a:rPr lang="it-IT" sz="2400" b="1" u="sng" dirty="0"/>
              <a:t>Obiettivo</a:t>
            </a:r>
            <a:r>
              <a:rPr lang="it-IT" sz="2400" dirty="0"/>
              <a:t>: </a:t>
            </a:r>
          </a:p>
          <a:p>
            <a:pPr marL="0" indent="0">
              <a:buNone/>
            </a:pPr>
            <a:r>
              <a:rPr lang="it-IT" sz="2400" dirty="0"/>
              <a:t>… confermare e dare seguito, implementandola e perfezionandola, alla elaborazione giurisprudenziale che la Corte ha svolto nell’ultimo decennio, nella materia del consenso informato relativo alla somministrazione delle cure mediche e farmacologiche e della violazione della libertà di autodeterminazione del paziente </a:t>
            </a:r>
          </a:p>
        </p:txBody>
      </p:sp>
      <p:sp>
        <p:nvSpPr>
          <p:cNvPr id="4" name="Segnaposto numero diapositiva 3">
            <a:extLst>
              <a:ext uri="{FF2B5EF4-FFF2-40B4-BE49-F238E27FC236}">
                <a16:creationId xmlns:a16="http://schemas.microsoft.com/office/drawing/2014/main" id="{F6ED0246-A6F4-4BD2-B084-8380BA5105E6}"/>
              </a:ext>
            </a:extLst>
          </p:cNvPr>
          <p:cNvSpPr>
            <a:spLocks noGrp="1"/>
          </p:cNvSpPr>
          <p:nvPr>
            <p:ph type="sldNum" sz="quarter" idx="11"/>
          </p:nvPr>
        </p:nvSpPr>
        <p:spPr/>
        <p:txBody>
          <a:bodyPr/>
          <a:lstStyle/>
          <a:p>
            <a:pPr>
              <a:defRPr/>
            </a:pPr>
            <a:fld id="{5284EABE-7CEC-4FCA-99EF-CA6E2E61A66A}" type="slidenum">
              <a:rPr lang="it-IT" altLang="it-IT" smtClean="0"/>
              <a:pPr>
                <a:defRPr/>
              </a:pPr>
              <a:t>161</a:t>
            </a:fld>
            <a:endParaRPr lang="it-IT" altLang="it-IT"/>
          </a:p>
        </p:txBody>
      </p:sp>
      <p:sp>
        <p:nvSpPr>
          <p:cNvPr id="5" name="Segnaposto piè di pagina 4">
            <a:extLst>
              <a:ext uri="{FF2B5EF4-FFF2-40B4-BE49-F238E27FC236}">
                <a16:creationId xmlns:a16="http://schemas.microsoft.com/office/drawing/2014/main" id="{F2B60F30-0E69-40A2-A68E-FB5D1385C1F0}"/>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93158179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2A15D3-E9B9-4C1C-B2E9-37A4AB9B38D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26EF25C-18E7-4882-B176-D7F896D16288}"/>
              </a:ext>
            </a:extLst>
          </p:cNvPr>
          <p:cNvSpPr>
            <a:spLocks noGrp="1"/>
          </p:cNvSpPr>
          <p:nvPr>
            <p:ph idx="1"/>
          </p:nvPr>
        </p:nvSpPr>
        <p:spPr/>
        <p:txBody>
          <a:bodyPr/>
          <a:lstStyle/>
          <a:p>
            <a:endParaRPr lang="it-IT" dirty="0"/>
          </a:p>
          <a:p>
            <a:endParaRPr lang="it-IT" dirty="0"/>
          </a:p>
          <a:p>
            <a:pPr marL="0" indent="0" algn="r">
              <a:buNone/>
            </a:pPr>
            <a:r>
              <a:rPr lang="it-IT" b="1" i="1" dirty="0">
                <a:effectLst/>
              </a:rPr>
              <a:t>Ma qual è il problema?</a:t>
            </a:r>
          </a:p>
          <a:p>
            <a:pPr marL="0" indent="0" algn="ctr">
              <a:buNone/>
            </a:pPr>
            <a:endParaRPr lang="it-IT" b="1" i="1" dirty="0">
              <a:effectLst/>
            </a:endParaRPr>
          </a:p>
        </p:txBody>
      </p:sp>
      <p:sp>
        <p:nvSpPr>
          <p:cNvPr id="4" name="Segnaposto numero diapositiva 3">
            <a:extLst>
              <a:ext uri="{FF2B5EF4-FFF2-40B4-BE49-F238E27FC236}">
                <a16:creationId xmlns:a16="http://schemas.microsoft.com/office/drawing/2014/main" id="{CFFCE28F-F97B-4EE6-B4AE-E7F7D0A6A117}"/>
              </a:ext>
            </a:extLst>
          </p:cNvPr>
          <p:cNvSpPr>
            <a:spLocks noGrp="1"/>
          </p:cNvSpPr>
          <p:nvPr>
            <p:ph type="sldNum" sz="quarter" idx="11"/>
          </p:nvPr>
        </p:nvSpPr>
        <p:spPr/>
        <p:txBody>
          <a:bodyPr/>
          <a:lstStyle/>
          <a:p>
            <a:pPr>
              <a:defRPr/>
            </a:pPr>
            <a:fld id="{5284EABE-7CEC-4FCA-99EF-CA6E2E61A66A}" type="slidenum">
              <a:rPr lang="it-IT" altLang="it-IT" smtClean="0"/>
              <a:pPr>
                <a:defRPr/>
              </a:pPr>
              <a:t>162</a:t>
            </a:fld>
            <a:endParaRPr lang="it-IT" altLang="it-IT"/>
          </a:p>
        </p:txBody>
      </p:sp>
      <p:sp>
        <p:nvSpPr>
          <p:cNvPr id="5" name="Segnaposto piè di pagina 4">
            <a:extLst>
              <a:ext uri="{FF2B5EF4-FFF2-40B4-BE49-F238E27FC236}">
                <a16:creationId xmlns:a16="http://schemas.microsoft.com/office/drawing/2014/main" id="{D1B14FC9-3C2D-48D3-AAB8-41E81BE31A24}"/>
              </a:ext>
            </a:extLst>
          </p:cNvPr>
          <p:cNvSpPr>
            <a:spLocks noGrp="1"/>
          </p:cNvSpPr>
          <p:nvPr>
            <p:ph type="ftr" sz="quarter" idx="12"/>
          </p:nvPr>
        </p:nvSpPr>
        <p:spPr/>
        <p:txBody>
          <a:bodyPr/>
          <a:lstStyle/>
          <a:p>
            <a:pPr>
              <a:defRPr/>
            </a:pPr>
            <a:r>
              <a:rPr lang="it-IT"/>
              <a:t>avv. Giannantonio Barbieri</a:t>
            </a:r>
          </a:p>
        </p:txBody>
      </p:sp>
      <p:pic>
        <p:nvPicPr>
          <p:cNvPr id="7" name="Immagine 6">
            <a:extLst>
              <a:ext uri="{FF2B5EF4-FFF2-40B4-BE49-F238E27FC236}">
                <a16:creationId xmlns:a16="http://schemas.microsoft.com/office/drawing/2014/main" id="{19845996-6AE6-406F-BA37-D1F3C6FE7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233975"/>
            <a:ext cx="2943000" cy="3924000"/>
          </a:xfrm>
          <a:prstGeom prst="rect">
            <a:avLst/>
          </a:prstGeom>
        </p:spPr>
      </p:pic>
    </p:spTree>
    <p:extLst>
      <p:ext uri="{BB962C8B-B14F-4D97-AF65-F5344CB8AC3E}">
        <p14:creationId xmlns:p14="http://schemas.microsoft.com/office/powerpoint/2010/main" val="26305685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C304DA-9B1D-4E26-BF29-2B0578B53AD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568EDB6-AF0D-408E-B849-FC40D61B28F4}"/>
              </a:ext>
            </a:extLst>
          </p:cNvPr>
          <p:cNvSpPr>
            <a:spLocks noGrp="1"/>
          </p:cNvSpPr>
          <p:nvPr>
            <p:ph idx="1"/>
          </p:nvPr>
        </p:nvSpPr>
        <p:spPr/>
        <p:txBody>
          <a:bodyPr/>
          <a:lstStyle/>
          <a:p>
            <a:r>
              <a:rPr lang="it-IT" dirty="0"/>
              <a:t>«Il diritto all’autodeterminazione è diverso dal diritto alla salute, rappresentando il primo una forma di rispetto per la libertà dell’individuo e un mezzo per il perseguimento dei suoi migliori interessi che si sostanzia non solo nella facoltà di scegliere tra le diverse possibilità di trattamento medico, ma altresì di rifiutare la terapia e di decide consapevolmente di interromperla»</a:t>
            </a:r>
          </a:p>
        </p:txBody>
      </p:sp>
      <p:sp>
        <p:nvSpPr>
          <p:cNvPr id="4" name="Segnaposto numero diapositiva 3">
            <a:extLst>
              <a:ext uri="{FF2B5EF4-FFF2-40B4-BE49-F238E27FC236}">
                <a16:creationId xmlns:a16="http://schemas.microsoft.com/office/drawing/2014/main" id="{2EA9C229-7864-483E-82B1-E4041F2D72FE}"/>
              </a:ext>
            </a:extLst>
          </p:cNvPr>
          <p:cNvSpPr>
            <a:spLocks noGrp="1"/>
          </p:cNvSpPr>
          <p:nvPr>
            <p:ph type="sldNum" sz="quarter" idx="11"/>
          </p:nvPr>
        </p:nvSpPr>
        <p:spPr/>
        <p:txBody>
          <a:bodyPr/>
          <a:lstStyle/>
          <a:p>
            <a:pPr>
              <a:defRPr/>
            </a:pPr>
            <a:fld id="{5284EABE-7CEC-4FCA-99EF-CA6E2E61A66A}" type="slidenum">
              <a:rPr lang="it-IT" altLang="it-IT" smtClean="0"/>
              <a:pPr>
                <a:defRPr/>
              </a:pPr>
              <a:t>163</a:t>
            </a:fld>
            <a:endParaRPr lang="it-IT" altLang="it-IT"/>
          </a:p>
        </p:txBody>
      </p:sp>
      <p:sp>
        <p:nvSpPr>
          <p:cNvPr id="5" name="Segnaposto piè di pagina 4">
            <a:extLst>
              <a:ext uri="{FF2B5EF4-FFF2-40B4-BE49-F238E27FC236}">
                <a16:creationId xmlns:a16="http://schemas.microsoft.com/office/drawing/2014/main" id="{33B76F75-182C-4B51-A65A-B3FB1ADCDE49}"/>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1723948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3FDFD5-1634-43BA-B1B7-1B55AC31FE2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4080348-5624-42BC-90A6-02AB0A2C246E}"/>
              </a:ext>
            </a:extLst>
          </p:cNvPr>
          <p:cNvSpPr>
            <a:spLocks noGrp="1"/>
          </p:cNvSpPr>
          <p:nvPr>
            <p:ph idx="1"/>
          </p:nvPr>
        </p:nvSpPr>
        <p:spPr/>
        <p:txBody>
          <a:bodyPr/>
          <a:lstStyle/>
          <a:p>
            <a:r>
              <a:rPr lang="it-IT" dirty="0"/>
              <a:t>Ipotesi: </a:t>
            </a:r>
          </a:p>
          <a:p>
            <a:r>
              <a:rPr lang="it-IT" sz="2400" dirty="0"/>
              <a:t>si verifica una </a:t>
            </a:r>
            <a:r>
              <a:rPr lang="it-IT" sz="2400" u="sng" dirty="0"/>
              <a:t>responsabilità</a:t>
            </a:r>
            <a:r>
              <a:rPr lang="it-IT" sz="2400" dirty="0"/>
              <a:t> da lesione della salute pur sussistendo il consenso consapevole, se la prestazione terapeutica è stata inadeguatamente eseguita  </a:t>
            </a:r>
          </a:p>
          <a:p>
            <a:r>
              <a:rPr lang="it-IT" sz="2400" dirty="0"/>
              <a:t>oppure</a:t>
            </a:r>
          </a:p>
          <a:p>
            <a:r>
              <a:rPr lang="it-IT" sz="2400" dirty="0"/>
              <a:t>una lesione del diritto all’autodeterminazione senza che vi sia stata una lesione del diritto alla salute, come accade quando </a:t>
            </a:r>
            <a:r>
              <a:rPr lang="it-IT" sz="2400" u="sng" dirty="0"/>
              <a:t>manca il consenso </a:t>
            </a:r>
            <a:r>
              <a:rPr lang="it-IT" sz="2400" dirty="0"/>
              <a:t>ma l’intervento terapeutico sortisce un esito assolutamente positivo. </a:t>
            </a:r>
          </a:p>
        </p:txBody>
      </p:sp>
      <p:sp>
        <p:nvSpPr>
          <p:cNvPr id="4" name="Segnaposto numero diapositiva 3">
            <a:extLst>
              <a:ext uri="{FF2B5EF4-FFF2-40B4-BE49-F238E27FC236}">
                <a16:creationId xmlns:a16="http://schemas.microsoft.com/office/drawing/2014/main" id="{A19D4347-82BB-448D-A8EA-53EAFFD133E5}"/>
              </a:ext>
            </a:extLst>
          </p:cNvPr>
          <p:cNvSpPr>
            <a:spLocks noGrp="1"/>
          </p:cNvSpPr>
          <p:nvPr>
            <p:ph type="sldNum" sz="quarter" idx="11"/>
          </p:nvPr>
        </p:nvSpPr>
        <p:spPr/>
        <p:txBody>
          <a:bodyPr/>
          <a:lstStyle/>
          <a:p>
            <a:pPr>
              <a:defRPr/>
            </a:pPr>
            <a:fld id="{5284EABE-7CEC-4FCA-99EF-CA6E2E61A66A}" type="slidenum">
              <a:rPr lang="it-IT" altLang="it-IT" smtClean="0"/>
              <a:pPr>
                <a:defRPr/>
              </a:pPr>
              <a:t>164</a:t>
            </a:fld>
            <a:endParaRPr lang="it-IT" altLang="it-IT"/>
          </a:p>
        </p:txBody>
      </p:sp>
      <p:sp>
        <p:nvSpPr>
          <p:cNvPr id="5" name="Segnaposto piè di pagina 4">
            <a:extLst>
              <a:ext uri="{FF2B5EF4-FFF2-40B4-BE49-F238E27FC236}">
                <a16:creationId xmlns:a16="http://schemas.microsoft.com/office/drawing/2014/main" id="{DF6BE2A6-962B-412C-8784-08E111166F6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8205604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7CD432-5DE2-457A-B6AA-D4CE39BEF29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A966A0A-CC93-4978-BF90-97490801E353}"/>
              </a:ext>
            </a:extLst>
          </p:cNvPr>
          <p:cNvSpPr>
            <a:spLocks noGrp="1"/>
          </p:cNvSpPr>
          <p:nvPr>
            <p:ph idx="1"/>
          </p:nvPr>
        </p:nvSpPr>
        <p:spPr/>
        <p:txBody>
          <a:bodyPr/>
          <a:lstStyle/>
          <a:p>
            <a:r>
              <a:rPr lang="it-IT" dirty="0"/>
              <a:t>Nel primo caso il consenso è irrilevante; </a:t>
            </a:r>
          </a:p>
          <a:p>
            <a:r>
              <a:rPr lang="it-IT" dirty="0"/>
              <a:t>Nel secondo caso la </a:t>
            </a:r>
            <a:r>
              <a:rPr lang="it-IT" u="sng" dirty="0"/>
              <a:t>mancanza di consenso </a:t>
            </a:r>
            <a:r>
              <a:rPr lang="it-IT" b="1" u="sng" dirty="0">
                <a:solidFill>
                  <a:srgbClr val="C00000"/>
                </a:solidFill>
              </a:rPr>
              <a:t>può</a:t>
            </a:r>
            <a:r>
              <a:rPr lang="it-IT" u="sng" dirty="0"/>
              <a:t> assumere rilievo a fini risarcitori </a:t>
            </a:r>
            <a:r>
              <a:rPr lang="it-IT" sz="2000" dirty="0" err="1"/>
              <a:t>benchè</a:t>
            </a:r>
            <a:r>
              <a:rPr lang="it-IT" sz="2000" dirty="0"/>
              <a:t> </a:t>
            </a:r>
            <a:r>
              <a:rPr lang="it-IT" sz="2000" dirty="0">
                <a:effectLst/>
              </a:rPr>
              <a:t>non</a:t>
            </a:r>
            <a:r>
              <a:rPr lang="it-IT" sz="2000" dirty="0"/>
              <a:t> sussista lesione della salute o la lesione della salute non sia causalmente ricollegabile  alla lesione di quel diritto</a:t>
            </a:r>
          </a:p>
          <a:p>
            <a:r>
              <a:rPr lang="it-IT" sz="2000" dirty="0"/>
              <a:t>Es. trasfusione di sangue salvavita a chi l’abbia consapevolmente rifiutata perché in contrasto con la propria fede religiosa (Cass. 23676/2008, Cass. 4211/2007)</a:t>
            </a:r>
          </a:p>
        </p:txBody>
      </p:sp>
      <p:sp>
        <p:nvSpPr>
          <p:cNvPr id="4" name="Segnaposto numero diapositiva 3">
            <a:extLst>
              <a:ext uri="{FF2B5EF4-FFF2-40B4-BE49-F238E27FC236}">
                <a16:creationId xmlns:a16="http://schemas.microsoft.com/office/drawing/2014/main" id="{0150C860-03F7-4F42-AF2F-86B3D0CB7038}"/>
              </a:ext>
            </a:extLst>
          </p:cNvPr>
          <p:cNvSpPr>
            <a:spLocks noGrp="1"/>
          </p:cNvSpPr>
          <p:nvPr>
            <p:ph type="sldNum" sz="quarter" idx="11"/>
          </p:nvPr>
        </p:nvSpPr>
        <p:spPr/>
        <p:txBody>
          <a:bodyPr/>
          <a:lstStyle/>
          <a:p>
            <a:pPr>
              <a:defRPr/>
            </a:pPr>
            <a:fld id="{5284EABE-7CEC-4FCA-99EF-CA6E2E61A66A}" type="slidenum">
              <a:rPr lang="it-IT" altLang="it-IT" smtClean="0"/>
              <a:pPr>
                <a:defRPr/>
              </a:pPr>
              <a:t>165</a:t>
            </a:fld>
            <a:endParaRPr lang="it-IT" altLang="it-IT"/>
          </a:p>
        </p:txBody>
      </p:sp>
      <p:sp>
        <p:nvSpPr>
          <p:cNvPr id="5" name="Segnaposto piè di pagina 4">
            <a:extLst>
              <a:ext uri="{FF2B5EF4-FFF2-40B4-BE49-F238E27FC236}">
                <a16:creationId xmlns:a16="http://schemas.microsoft.com/office/drawing/2014/main" id="{04F31CCA-445B-4A55-A4BE-F411D51C8C0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0098272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AFC5E4-DEDA-411B-9E2F-16DC1149EAF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3824359-4E8E-4A5F-BEEA-BC9904A2ADE0}"/>
              </a:ext>
            </a:extLst>
          </p:cNvPr>
          <p:cNvSpPr>
            <a:spLocks noGrp="1"/>
          </p:cNvSpPr>
          <p:nvPr>
            <p:ph idx="1"/>
          </p:nvPr>
        </p:nvSpPr>
        <p:spPr/>
        <p:txBody>
          <a:bodyPr/>
          <a:lstStyle/>
          <a:p>
            <a:r>
              <a:rPr lang="it-IT" i="1" dirty="0"/>
              <a:t>Tuttavia </a:t>
            </a:r>
            <a:r>
              <a:rPr lang="it-IT" dirty="0"/>
              <a:t>…</a:t>
            </a:r>
          </a:p>
          <a:p>
            <a:r>
              <a:rPr lang="it-IT" sz="2800" dirty="0"/>
              <a:t>Occorre che il danno varchi la soglia della gravità dell’offesa … il diritto deve essere inciso oltre un certo livello minimo di tollerabilità </a:t>
            </a:r>
            <a:r>
              <a:rPr lang="it-IT" dirty="0"/>
              <a:t>… </a:t>
            </a:r>
          </a:p>
          <a:p>
            <a:endParaRPr lang="it-IT" dirty="0"/>
          </a:p>
          <a:p>
            <a:r>
              <a:rPr lang="it-IT" sz="2000" dirty="0"/>
              <a:t>Chiedersi quali sono le conseguenze pregiudizievoli della lesione = danno conseguenza</a:t>
            </a:r>
          </a:p>
          <a:p>
            <a:r>
              <a:rPr lang="it-IT" sz="2000" dirty="0"/>
              <a:t>Rifiuto della concezione dei danni </a:t>
            </a:r>
            <a:r>
              <a:rPr lang="it-IT" sz="2000" i="1" dirty="0"/>
              <a:t>in re </a:t>
            </a:r>
            <a:r>
              <a:rPr lang="it-IT" sz="2000" i="1" dirty="0" err="1"/>
              <a:t>ipsa</a:t>
            </a:r>
            <a:endParaRPr lang="it-IT" sz="2000" i="1" dirty="0"/>
          </a:p>
          <a:p>
            <a:endParaRPr lang="it-IT" dirty="0"/>
          </a:p>
        </p:txBody>
      </p:sp>
      <p:sp>
        <p:nvSpPr>
          <p:cNvPr id="4" name="Segnaposto numero diapositiva 3">
            <a:extLst>
              <a:ext uri="{FF2B5EF4-FFF2-40B4-BE49-F238E27FC236}">
                <a16:creationId xmlns:a16="http://schemas.microsoft.com/office/drawing/2014/main" id="{A06761BC-1827-4E41-93B2-2A4F7B73962A}"/>
              </a:ext>
            </a:extLst>
          </p:cNvPr>
          <p:cNvSpPr>
            <a:spLocks noGrp="1"/>
          </p:cNvSpPr>
          <p:nvPr>
            <p:ph type="sldNum" sz="quarter" idx="11"/>
          </p:nvPr>
        </p:nvSpPr>
        <p:spPr/>
        <p:txBody>
          <a:bodyPr/>
          <a:lstStyle/>
          <a:p>
            <a:pPr>
              <a:defRPr/>
            </a:pPr>
            <a:fld id="{5284EABE-7CEC-4FCA-99EF-CA6E2E61A66A}" type="slidenum">
              <a:rPr lang="it-IT" altLang="it-IT" smtClean="0"/>
              <a:pPr>
                <a:defRPr/>
              </a:pPr>
              <a:t>166</a:t>
            </a:fld>
            <a:endParaRPr lang="it-IT" altLang="it-IT"/>
          </a:p>
        </p:txBody>
      </p:sp>
      <p:sp>
        <p:nvSpPr>
          <p:cNvPr id="5" name="Segnaposto piè di pagina 4">
            <a:extLst>
              <a:ext uri="{FF2B5EF4-FFF2-40B4-BE49-F238E27FC236}">
                <a16:creationId xmlns:a16="http://schemas.microsoft.com/office/drawing/2014/main" id="{8075E8D8-70DF-4D18-85A4-068D035F0DE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4998174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C6B32D-A4C3-4D7D-8557-F5AA040FCBD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11D2444-8187-44DE-A914-FBEDFAF6140E}"/>
              </a:ext>
            </a:extLst>
          </p:cNvPr>
          <p:cNvSpPr>
            <a:spLocks noGrp="1"/>
          </p:cNvSpPr>
          <p:nvPr>
            <p:ph idx="1"/>
          </p:nvPr>
        </p:nvSpPr>
        <p:spPr/>
        <p:txBody>
          <a:bodyPr/>
          <a:lstStyle/>
          <a:p>
            <a:endParaRPr lang="it-IT" dirty="0"/>
          </a:p>
          <a:p>
            <a:pPr algn="r"/>
            <a:r>
              <a:rPr lang="it-IT" dirty="0"/>
              <a:t>E i danni , allora? Quali sono?</a:t>
            </a:r>
          </a:p>
          <a:p>
            <a:pPr algn="r"/>
            <a:endParaRPr lang="it-IT" dirty="0"/>
          </a:p>
          <a:p>
            <a:pPr algn="r"/>
            <a:endParaRPr lang="it-IT" dirty="0"/>
          </a:p>
        </p:txBody>
      </p:sp>
      <p:sp>
        <p:nvSpPr>
          <p:cNvPr id="4" name="Segnaposto numero diapositiva 3">
            <a:extLst>
              <a:ext uri="{FF2B5EF4-FFF2-40B4-BE49-F238E27FC236}">
                <a16:creationId xmlns:a16="http://schemas.microsoft.com/office/drawing/2014/main" id="{66BE1705-10EB-4CCE-9C51-B80C8D4B937C}"/>
              </a:ext>
            </a:extLst>
          </p:cNvPr>
          <p:cNvSpPr>
            <a:spLocks noGrp="1"/>
          </p:cNvSpPr>
          <p:nvPr>
            <p:ph type="sldNum" sz="quarter" idx="11"/>
          </p:nvPr>
        </p:nvSpPr>
        <p:spPr/>
        <p:txBody>
          <a:bodyPr/>
          <a:lstStyle/>
          <a:p>
            <a:pPr>
              <a:defRPr/>
            </a:pPr>
            <a:fld id="{5284EABE-7CEC-4FCA-99EF-CA6E2E61A66A}" type="slidenum">
              <a:rPr lang="it-IT" altLang="it-IT" smtClean="0"/>
              <a:pPr>
                <a:defRPr/>
              </a:pPr>
              <a:t>167</a:t>
            </a:fld>
            <a:endParaRPr lang="it-IT" altLang="it-IT"/>
          </a:p>
        </p:txBody>
      </p:sp>
      <p:sp>
        <p:nvSpPr>
          <p:cNvPr id="5" name="Segnaposto piè di pagina 4">
            <a:extLst>
              <a:ext uri="{FF2B5EF4-FFF2-40B4-BE49-F238E27FC236}">
                <a16:creationId xmlns:a16="http://schemas.microsoft.com/office/drawing/2014/main" id="{9AEDE1B6-F09A-44BE-9A6A-77286A17E743}"/>
              </a:ext>
            </a:extLst>
          </p:cNvPr>
          <p:cNvSpPr>
            <a:spLocks noGrp="1"/>
          </p:cNvSpPr>
          <p:nvPr>
            <p:ph type="ftr" sz="quarter" idx="12"/>
          </p:nvPr>
        </p:nvSpPr>
        <p:spPr/>
        <p:txBody>
          <a:bodyPr/>
          <a:lstStyle/>
          <a:p>
            <a:pPr>
              <a:defRPr/>
            </a:pPr>
            <a:r>
              <a:rPr lang="it-IT"/>
              <a:t>avv. Giannantonio Barbieri</a:t>
            </a:r>
          </a:p>
        </p:txBody>
      </p:sp>
      <p:pic>
        <p:nvPicPr>
          <p:cNvPr id="7" name="Immagine 6">
            <a:extLst>
              <a:ext uri="{FF2B5EF4-FFF2-40B4-BE49-F238E27FC236}">
                <a16:creationId xmlns:a16="http://schemas.microsoft.com/office/drawing/2014/main" id="{916F88A2-8446-4BF2-A9F8-0AD90E5DC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8472" y="2865324"/>
            <a:ext cx="4176000" cy="3132000"/>
          </a:xfrm>
          <a:prstGeom prst="rect">
            <a:avLst/>
          </a:prstGeom>
        </p:spPr>
      </p:pic>
    </p:spTree>
    <p:extLst>
      <p:ext uri="{BB962C8B-B14F-4D97-AF65-F5344CB8AC3E}">
        <p14:creationId xmlns:p14="http://schemas.microsoft.com/office/powerpoint/2010/main" val="781270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3888A-33FB-6718-194F-F6D3D7A9B84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E97CA32-9D4B-825D-69E8-A33788E2B650}"/>
              </a:ext>
            </a:extLst>
          </p:cNvPr>
          <p:cNvSpPr>
            <a:spLocks noGrp="1"/>
          </p:cNvSpPr>
          <p:nvPr>
            <p:ph idx="1"/>
          </p:nvPr>
        </p:nvSpPr>
        <p:spPr>
          <a:xfrm>
            <a:off x="469025" y="1722437"/>
            <a:ext cx="8229600" cy="4525963"/>
          </a:xfrm>
        </p:spPr>
        <p:txBody>
          <a:bodyPr/>
          <a:lstStyle/>
          <a:p>
            <a:pPr algn="just">
              <a:spcAft>
                <a:spcPts val="800"/>
              </a:spcAft>
            </a:pPr>
            <a:r>
              <a:rPr lang="it-IT" sz="2000" dirty="0">
                <a:effectLst/>
                <a:latin typeface="SansSerif"/>
                <a:ea typeface="Times New Roman" panose="02020603050405020304" pitchFamily="18" charset="0"/>
                <a:cs typeface="SansSerif"/>
              </a:rPr>
              <a:t>"La violazione, da parte del sanitario, del dovere di informare il paziente, può causare due diversi tipi di danni:</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800"/>
              </a:spcAft>
            </a:pPr>
            <a:r>
              <a:rPr lang="it-IT" sz="2000" dirty="0">
                <a:effectLst/>
                <a:latin typeface="SansSerif"/>
                <a:ea typeface="Times New Roman" panose="02020603050405020304" pitchFamily="18" charset="0"/>
                <a:cs typeface="Times New Roman" panose="02020603050405020304" pitchFamily="18" charset="0"/>
              </a:rPr>
              <a:t>a) </a:t>
            </a:r>
            <a:r>
              <a:rPr lang="it-IT" sz="2000" b="1" dirty="0">
                <a:effectLst/>
                <a:latin typeface="SansSerif"/>
                <a:ea typeface="Times New Roman" panose="02020603050405020304" pitchFamily="18" charset="0"/>
                <a:cs typeface="Times New Roman" panose="02020603050405020304" pitchFamily="18" charset="0"/>
              </a:rPr>
              <a:t>un danno alla salute</a:t>
            </a:r>
            <a:r>
              <a:rPr lang="it-IT" sz="2000" dirty="0">
                <a:effectLst/>
                <a:latin typeface="SansSerif"/>
                <a:ea typeface="Times New Roman" panose="02020603050405020304" pitchFamily="18" charset="0"/>
                <a:cs typeface="Times New Roman" panose="02020603050405020304" pitchFamily="18" charset="0"/>
              </a:rPr>
              <a:t>, quando sia ragionevole ritenere che il paziente - sul quale grava il relativo onere probatorio - se correttamente informato, avrebbe rifiutato di sottoporsi all'intervento (onde non subirne le conseguenze invalidanti);</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it-IT" sz="2000" dirty="0">
                <a:effectLst/>
                <a:latin typeface="SansSerif"/>
                <a:ea typeface="Times New Roman" panose="02020603050405020304" pitchFamily="18" charset="0"/>
                <a:cs typeface="Times New Roman" panose="02020603050405020304" pitchFamily="18" charset="0"/>
              </a:rPr>
              <a:t>b) </a:t>
            </a:r>
            <a:r>
              <a:rPr lang="it-IT" sz="2000" b="1" dirty="0">
                <a:effectLst/>
                <a:latin typeface="SansSerif"/>
                <a:ea typeface="Times New Roman" panose="02020603050405020304" pitchFamily="18" charset="0"/>
                <a:cs typeface="Times New Roman" panose="02020603050405020304" pitchFamily="18" charset="0"/>
              </a:rPr>
              <a:t>un danno da lesione del diritto all'autodeterminazione</a:t>
            </a:r>
            <a:r>
              <a:rPr lang="it-IT" sz="2000" dirty="0">
                <a:effectLst/>
                <a:latin typeface="SansSerif"/>
                <a:ea typeface="Times New Roman" panose="02020603050405020304" pitchFamily="18" charset="0"/>
                <a:cs typeface="Times New Roman" panose="02020603050405020304" pitchFamily="18" charset="0"/>
              </a:rPr>
              <a:t>, predicabile se, a causa del deficit informativo, il paziente abbia subito un pregiudizio, patrimoniale oppure non patrimoniale (ed, in tale ultimo caso, di apprezzabile gravità), diverso dalla lesione del diritto alla salute</a:t>
            </a:r>
            <a:endParaRPr lang="it-IT" sz="2000" dirty="0"/>
          </a:p>
        </p:txBody>
      </p:sp>
      <p:sp>
        <p:nvSpPr>
          <p:cNvPr id="4" name="Segnaposto numero diapositiva 3">
            <a:extLst>
              <a:ext uri="{FF2B5EF4-FFF2-40B4-BE49-F238E27FC236}">
                <a16:creationId xmlns:a16="http://schemas.microsoft.com/office/drawing/2014/main" id="{7E6996D1-E0C6-1591-F6F7-21E73CD669E8}"/>
              </a:ext>
            </a:extLst>
          </p:cNvPr>
          <p:cNvSpPr>
            <a:spLocks noGrp="1"/>
          </p:cNvSpPr>
          <p:nvPr>
            <p:ph type="sldNum" sz="quarter" idx="11"/>
          </p:nvPr>
        </p:nvSpPr>
        <p:spPr/>
        <p:txBody>
          <a:bodyPr/>
          <a:lstStyle/>
          <a:p>
            <a:pPr>
              <a:defRPr/>
            </a:pPr>
            <a:fld id="{5284EABE-7CEC-4FCA-99EF-CA6E2E61A66A}" type="slidenum">
              <a:rPr lang="it-IT" altLang="it-IT" smtClean="0"/>
              <a:pPr>
                <a:defRPr/>
              </a:pPr>
              <a:t>168</a:t>
            </a:fld>
            <a:endParaRPr lang="it-IT" altLang="it-IT"/>
          </a:p>
        </p:txBody>
      </p:sp>
      <p:sp>
        <p:nvSpPr>
          <p:cNvPr id="5" name="Segnaposto piè di pagina 4">
            <a:extLst>
              <a:ext uri="{FF2B5EF4-FFF2-40B4-BE49-F238E27FC236}">
                <a16:creationId xmlns:a16="http://schemas.microsoft.com/office/drawing/2014/main" id="{A8CE2768-833C-CDCF-ED67-D88D17A43C2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152300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754F09-0ADE-C851-BAE1-0E667D7943A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7A38F4A-3C4D-E415-F896-E47E2096FECC}"/>
              </a:ext>
            </a:extLst>
          </p:cNvPr>
          <p:cNvSpPr>
            <a:spLocks noGrp="1"/>
          </p:cNvSpPr>
          <p:nvPr>
            <p:ph idx="1"/>
          </p:nvPr>
        </p:nvSpPr>
        <p:spPr>
          <a:xfrm>
            <a:off x="395536" y="1600200"/>
            <a:ext cx="8229600" cy="4525963"/>
          </a:xfrm>
        </p:spPr>
        <p:txBody>
          <a:bodyPr/>
          <a:lstStyle/>
          <a:p>
            <a:pPr algn="just">
              <a:spcAft>
                <a:spcPts val="800"/>
              </a:spcAft>
            </a:pPr>
            <a:r>
              <a:rPr lang="it-IT" sz="1800" dirty="0">
                <a:effectLst/>
                <a:latin typeface="SansSerif"/>
                <a:ea typeface="Times New Roman" panose="02020603050405020304" pitchFamily="18" charset="0"/>
                <a:cs typeface="SansSerif"/>
              </a:rPr>
              <a:t>Possono, pertanto, prospettarsi le seguenti situazioni conseguenti ad una omesso od insufficiente informazione:</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800"/>
              </a:spcAft>
            </a:pPr>
            <a:r>
              <a:rPr lang="it-IT" sz="2000" dirty="0">
                <a:effectLst/>
                <a:latin typeface="SansSerif"/>
                <a:ea typeface="Times New Roman" panose="02020603050405020304" pitchFamily="18" charset="0"/>
                <a:cs typeface="Times New Roman" panose="02020603050405020304" pitchFamily="18" charset="0"/>
              </a:rPr>
              <a:t>A) omessa/insufficiente informazione in relazione ad un intervento che ha cagionato un danno alla salute a causa della condotta colposa del medico, a cui il paziente avrebbe in ogni caso scelto di sottoporsi, nelle medesime condizioni, "hic et nunc": in tal caso, il risarcimento sarà limitato al solo danno alla salute subito dal paziente, nella sua duplice componente, morale e relazionale;</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egnaposto numero diapositiva 3">
            <a:extLst>
              <a:ext uri="{FF2B5EF4-FFF2-40B4-BE49-F238E27FC236}">
                <a16:creationId xmlns:a16="http://schemas.microsoft.com/office/drawing/2014/main" id="{9183FA6B-8244-579C-9506-19E00BFE2AF1}"/>
              </a:ext>
            </a:extLst>
          </p:cNvPr>
          <p:cNvSpPr>
            <a:spLocks noGrp="1"/>
          </p:cNvSpPr>
          <p:nvPr>
            <p:ph type="sldNum" sz="quarter" idx="11"/>
          </p:nvPr>
        </p:nvSpPr>
        <p:spPr/>
        <p:txBody>
          <a:bodyPr/>
          <a:lstStyle/>
          <a:p>
            <a:pPr>
              <a:defRPr/>
            </a:pPr>
            <a:fld id="{5284EABE-7CEC-4FCA-99EF-CA6E2E61A66A}" type="slidenum">
              <a:rPr lang="it-IT" altLang="it-IT" smtClean="0"/>
              <a:pPr>
                <a:defRPr/>
              </a:pPr>
              <a:t>169</a:t>
            </a:fld>
            <a:endParaRPr lang="it-IT" altLang="it-IT"/>
          </a:p>
        </p:txBody>
      </p:sp>
      <p:sp>
        <p:nvSpPr>
          <p:cNvPr id="5" name="Segnaposto piè di pagina 4">
            <a:extLst>
              <a:ext uri="{FF2B5EF4-FFF2-40B4-BE49-F238E27FC236}">
                <a16:creationId xmlns:a16="http://schemas.microsoft.com/office/drawing/2014/main" id="{89B6047E-7AE2-E7EA-9514-E981A7F563A3}"/>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0238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8D5909D-4CB6-48AD-BC18-EB8967071E2E}"/>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2771" name="Rectangle 3">
            <a:extLst>
              <a:ext uri="{FF2B5EF4-FFF2-40B4-BE49-F238E27FC236}">
                <a16:creationId xmlns:a16="http://schemas.microsoft.com/office/drawing/2014/main" id="{A6D5C004-AC21-4B6B-A8A4-0E3FC06B6103}"/>
              </a:ext>
            </a:extLst>
          </p:cNvPr>
          <p:cNvSpPr>
            <a:spLocks noGrp="1" noChangeArrowheads="1"/>
          </p:cNvSpPr>
          <p:nvPr>
            <p:ph type="body" idx="4294967295"/>
          </p:nvPr>
        </p:nvSpPr>
        <p:spPr/>
        <p:txBody>
          <a:bodyPr/>
          <a:lstStyle/>
          <a:p>
            <a:pPr eaLnBrk="1" hangingPunct="1">
              <a:lnSpc>
                <a:spcPct val="80000"/>
              </a:lnSpc>
              <a:defRPr/>
            </a:pPr>
            <a:r>
              <a:rPr lang="it-IT" altLang="it-IT" sz="2000" u="sng" dirty="0">
                <a:latin typeface="Tahoma" panose="020B0604030504040204" pitchFamily="34" charset="0"/>
              </a:rPr>
              <a:t>I giudici di merito hanno ritenuto in colpa tutti gli imputati</a:t>
            </a:r>
            <a:r>
              <a:rPr lang="it-IT" altLang="it-IT" sz="2000" dirty="0">
                <a:latin typeface="Tahoma" panose="020B0604030504040204" pitchFamily="34" charset="0"/>
              </a:rPr>
              <a:t>:</a:t>
            </a:r>
          </a:p>
          <a:p>
            <a:pPr eaLnBrk="1" hangingPunct="1">
              <a:lnSpc>
                <a:spcPct val="80000"/>
              </a:lnSpc>
              <a:defRPr/>
            </a:pPr>
            <a:r>
              <a:rPr lang="it-IT" altLang="it-IT" sz="2000" dirty="0">
                <a:latin typeface="Tahoma" panose="020B0604030504040204" pitchFamily="34" charset="0"/>
              </a:rPr>
              <a:t>la V. </a:t>
            </a:r>
            <a:r>
              <a:rPr lang="it-IT" altLang="it-IT" sz="2000" dirty="0" err="1">
                <a:latin typeface="Tahoma" panose="020B0604030504040204" pitchFamily="34" charset="0"/>
              </a:rPr>
              <a:t>perchè</a:t>
            </a:r>
            <a:r>
              <a:rPr lang="it-IT" altLang="it-IT" sz="2000" dirty="0">
                <a:latin typeface="Tahoma" panose="020B0604030504040204" pitchFamily="34" charset="0"/>
              </a:rPr>
              <a:t>, a fronte di una prescrizione dal contenuto equivoco, non ha chiesto conferma al medico che aveva predisposto la prescrizione malgrado l'avvertimento della madre del bambino;</a:t>
            </a:r>
          </a:p>
          <a:p>
            <a:pPr eaLnBrk="1" hangingPunct="1">
              <a:lnSpc>
                <a:spcPct val="80000"/>
              </a:lnSpc>
              <a:defRPr/>
            </a:pPr>
            <a:r>
              <a:rPr lang="it-IT" sz="1800" dirty="0">
                <a:effectLst/>
                <a:latin typeface="Fira Sans" panose="020B0503050000020004" pitchFamily="34" charset="0"/>
              </a:rPr>
              <a:t>la mancata indicazione, sul foglio di terapia, delle modalità di somministrazione, doveva indurre l'infermiera a chiedere le necessarie informazioni al personale medico</a:t>
            </a:r>
            <a:endParaRPr lang="it-IT" altLang="it-IT" sz="1800" dirty="0">
              <a:latin typeface="Tahoma" panose="020B0604030504040204" pitchFamily="34" charset="0"/>
            </a:endParaRPr>
          </a:p>
          <a:p>
            <a:pPr eaLnBrk="1" hangingPunct="1">
              <a:lnSpc>
                <a:spcPct val="80000"/>
              </a:lnSpc>
              <a:defRPr/>
            </a:pPr>
            <a:r>
              <a:rPr lang="it-IT" altLang="it-IT" sz="2000" dirty="0">
                <a:latin typeface="Tahoma" panose="020B0604030504040204" pitchFamily="34" charset="0"/>
              </a:rPr>
              <a:t>la dott. S. </a:t>
            </a:r>
            <a:r>
              <a:rPr lang="it-IT" altLang="it-IT" sz="2000" dirty="0" err="1">
                <a:latin typeface="Tahoma" panose="020B0604030504040204" pitchFamily="34" charset="0"/>
              </a:rPr>
              <a:t>perchè</a:t>
            </a:r>
            <a:r>
              <a:rPr lang="it-IT" altLang="it-IT" sz="2000" dirty="0">
                <a:latin typeface="Tahoma" panose="020B0604030504040204" pitchFamily="34" charset="0"/>
              </a:rPr>
              <a:t> aveva compilato il foglio di terapia senza indicare le modalità di somministrazione del farmaco (tanto più che la confezione utilizzata riportava che il farmaco doveva essere somministrato per via endovenosa);</a:t>
            </a:r>
          </a:p>
          <a:p>
            <a:pPr eaLnBrk="1" hangingPunct="1">
              <a:lnSpc>
                <a:spcPct val="80000"/>
              </a:lnSpc>
              <a:defRPr/>
            </a:pPr>
            <a:r>
              <a:rPr lang="it-IT" altLang="it-IT" sz="2000" dirty="0">
                <a:latin typeface="Tahoma" panose="020B0604030504040204" pitchFamily="34" charset="0"/>
              </a:rPr>
              <a:t>il dott. A.C. </a:t>
            </a:r>
            <a:r>
              <a:rPr lang="it-IT" altLang="it-IT" sz="2000" dirty="0" err="1">
                <a:latin typeface="Tahoma" panose="020B0604030504040204" pitchFamily="34" charset="0"/>
              </a:rPr>
              <a:t>perchè</a:t>
            </a:r>
            <a:r>
              <a:rPr lang="it-IT" altLang="it-IT" sz="2000" dirty="0">
                <a:latin typeface="Tahoma" panose="020B0604030504040204" pitchFamily="34" charset="0"/>
              </a:rPr>
              <a:t> non aveva adeguatamente informato l'infermiera sulle modalità di somministrazione e non aveva controllato la corretta redazione del foglio di terapia da parte della specializzanda.</a:t>
            </a:r>
          </a:p>
          <a:p>
            <a:pPr eaLnBrk="1" hangingPunct="1">
              <a:lnSpc>
                <a:spcPct val="80000"/>
              </a:lnSpc>
              <a:defRPr/>
            </a:pPr>
            <a:endParaRPr lang="it-IT" altLang="it-IT" sz="2000" dirty="0">
              <a:latin typeface="Tahoma" panose="020B060403050404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105C96-D6DE-58E4-56E7-D555C8898FA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5762ED5-E182-CD41-CCF5-8EDAA0EF3F6B}"/>
              </a:ext>
            </a:extLst>
          </p:cNvPr>
          <p:cNvSpPr>
            <a:spLocks noGrp="1"/>
          </p:cNvSpPr>
          <p:nvPr>
            <p:ph idx="1"/>
          </p:nvPr>
        </p:nvSpPr>
        <p:spPr/>
        <p:txBody>
          <a:bodyPr>
            <a:normAutofit/>
          </a:bodyPr>
          <a:lstStyle/>
          <a:p>
            <a:pPr algn="just">
              <a:spcAft>
                <a:spcPts val="800"/>
              </a:spcAft>
            </a:pPr>
            <a:r>
              <a:rPr lang="it-IT" sz="2400" dirty="0">
                <a:effectLst/>
                <a:latin typeface="SansSerif"/>
                <a:ea typeface="Times New Roman" panose="02020603050405020304" pitchFamily="18" charset="0"/>
                <a:cs typeface="Times New Roman" panose="02020603050405020304" pitchFamily="18" charset="0"/>
              </a:rPr>
              <a:t>B) omessa/insufficiente informazione in relazione ad un intervento che ha cagionato un danno alla salute a causa della condotta colposa del medico, a cui il paziente avrebbe scelto di non sottoporsi: in tal caso, il risarcimento sarà esteso anche al danno da lesione del diritto all'autodeterminazione del paziente</a:t>
            </a:r>
            <a:r>
              <a:rPr lang="it-IT" sz="2000" dirty="0">
                <a:effectLst/>
                <a:latin typeface="SansSerif"/>
                <a:ea typeface="Times New Roman" panose="02020603050405020304" pitchFamily="18" charset="0"/>
                <a:cs typeface="Times New Roman" panose="02020603050405020304" pitchFamily="18" charset="0"/>
              </a:rPr>
              <a:t>;</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egnaposto numero diapositiva 3">
            <a:extLst>
              <a:ext uri="{FF2B5EF4-FFF2-40B4-BE49-F238E27FC236}">
                <a16:creationId xmlns:a16="http://schemas.microsoft.com/office/drawing/2014/main" id="{61013427-8A84-68FB-02BF-70214C92A5C7}"/>
              </a:ext>
            </a:extLst>
          </p:cNvPr>
          <p:cNvSpPr>
            <a:spLocks noGrp="1"/>
          </p:cNvSpPr>
          <p:nvPr>
            <p:ph type="sldNum" sz="quarter" idx="11"/>
          </p:nvPr>
        </p:nvSpPr>
        <p:spPr/>
        <p:txBody>
          <a:bodyPr/>
          <a:lstStyle/>
          <a:p>
            <a:pPr>
              <a:defRPr/>
            </a:pPr>
            <a:fld id="{5284EABE-7CEC-4FCA-99EF-CA6E2E61A66A}" type="slidenum">
              <a:rPr lang="it-IT" altLang="it-IT" smtClean="0"/>
              <a:pPr>
                <a:defRPr/>
              </a:pPr>
              <a:t>170</a:t>
            </a:fld>
            <a:endParaRPr lang="it-IT" altLang="it-IT"/>
          </a:p>
        </p:txBody>
      </p:sp>
      <p:sp>
        <p:nvSpPr>
          <p:cNvPr id="5" name="Segnaposto piè di pagina 4">
            <a:extLst>
              <a:ext uri="{FF2B5EF4-FFF2-40B4-BE49-F238E27FC236}">
                <a16:creationId xmlns:a16="http://schemas.microsoft.com/office/drawing/2014/main" id="{1268EC85-8E0C-9B3D-5A6C-83A450BEEEE7}"/>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9799369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725254-8943-EF69-6BDC-C9805442A7B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D5A3662-8E8D-4A2A-7A94-84E2CDCEAC1C}"/>
              </a:ext>
            </a:extLst>
          </p:cNvPr>
          <p:cNvSpPr>
            <a:spLocks noGrp="1"/>
          </p:cNvSpPr>
          <p:nvPr>
            <p:ph idx="1"/>
          </p:nvPr>
        </p:nvSpPr>
        <p:spPr/>
        <p:txBody>
          <a:bodyPr>
            <a:normAutofit/>
          </a:bodyPr>
          <a:lstStyle/>
          <a:p>
            <a:pPr algn="just">
              <a:spcAft>
                <a:spcPts val="800"/>
              </a:spcAft>
            </a:pPr>
            <a:r>
              <a:rPr lang="it-IT" sz="2000" dirty="0">
                <a:effectLst/>
                <a:latin typeface="SansSerif"/>
                <a:ea typeface="Times New Roman" panose="02020603050405020304" pitchFamily="18" charset="0"/>
                <a:cs typeface="Times New Roman" panose="02020603050405020304" pitchFamily="18" charset="0"/>
              </a:rPr>
              <a:t>C) omessa informazione in relazione ad un intervento che ha cagionato un danno alla salute (inteso anche nel senso di un aggravamento delle condizioni preesistenti) a causa della condotta </a:t>
            </a:r>
            <a:r>
              <a:rPr lang="it-IT" sz="2000" b="1" dirty="0">
                <a:effectLst/>
                <a:latin typeface="SansSerif"/>
                <a:ea typeface="Times New Roman" panose="02020603050405020304" pitchFamily="18" charset="0"/>
                <a:cs typeface="Times New Roman" panose="02020603050405020304" pitchFamily="18" charset="0"/>
              </a:rPr>
              <a:t>non colposa </a:t>
            </a:r>
            <a:r>
              <a:rPr lang="it-IT" sz="2000" dirty="0">
                <a:effectLst/>
                <a:latin typeface="SansSerif"/>
                <a:ea typeface="Times New Roman" panose="02020603050405020304" pitchFamily="18" charset="0"/>
                <a:cs typeface="Times New Roman" panose="02020603050405020304" pitchFamily="18" charset="0"/>
              </a:rPr>
              <a:t>del medico, a cui il paziente avrebbe scelto di non sottoporsi: in tal caso, il risarcimento, sarà liquidato con riferimento alla violazione del diritto alla autodeterminazione (sul piano puramente equitativo), mentre la lesione della salute - da considerarsi comunque in relazione causale con la condotta, </a:t>
            </a:r>
            <a:r>
              <a:rPr lang="it-IT" sz="2000" dirty="0" err="1">
                <a:effectLst/>
                <a:latin typeface="SansSerif"/>
                <a:ea typeface="Times New Roman" panose="02020603050405020304" pitchFamily="18" charset="0"/>
                <a:cs typeface="Times New Roman" panose="02020603050405020304" pitchFamily="18" charset="0"/>
              </a:rPr>
              <a:t>poichè</a:t>
            </a:r>
            <a:r>
              <a:rPr lang="it-IT" sz="2000" dirty="0">
                <a:effectLst/>
                <a:latin typeface="SansSerif"/>
                <a:ea typeface="Times New Roman" panose="02020603050405020304" pitchFamily="18" charset="0"/>
                <a:cs typeface="Times New Roman" panose="02020603050405020304" pitchFamily="18" charset="0"/>
              </a:rPr>
              <a:t>, in presenza di adeguata informazione, l'intervento non sarebbe stato eseguito - andrà valutata in relazione alla eventuale situazione "differenziale" tra il maggiore danno biologico conseguente all'intervento ed il preesistente stato patologico invalidante del soggetto;</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egnaposto numero diapositiva 3">
            <a:extLst>
              <a:ext uri="{FF2B5EF4-FFF2-40B4-BE49-F238E27FC236}">
                <a16:creationId xmlns:a16="http://schemas.microsoft.com/office/drawing/2014/main" id="{32F50432-9EAD-8AC0-59F9-AC9498EB0DB4}"/>
              </a:ext>
            </a:extLst>
          </p:cNvPr>
          <p:cNvSpPr>
            <a:spLocks noGrp="1"/>
          </p:cNvSpPr>
          <p:nvPr>
            <p:ph type="sldNum" sz="quarter" idx="11"/>
          </p:nvPr>
        </p:nvSpPr>
        <p:spPr/>
        <p:txBody>
          <a:bodyPr/>
          <a:lstStyle/>
          <a:p>
            <a:pPr>
              <a:defRPr/>
            </a:pPr>
            <a:fld id="{5284EABE-7CEC-4FCA-99EF-CA6E2E61A66A}" type="slidenum">
              <a:rPr lang="it-IT" altLang="it-IT" smtClean="0"/>
              <a:pPr>
                <a:defRPr/>
              </a:pPr>
              <a:t>171</a:t>
            </a:fld>
            <a:endParaRPr lang="it-IT" altLang="it-IT"/>
          </a:p>
        </p:txBody>
      </p:sp>
      <p:sp>
        <p:nvSpPr>
          <p:cNvPr id="5" name="Segnaposto piè di pagina 4">
            <a:extLst>
              <a:ext uri="{FF2B5EF4-FFF2-40B4-BE49-F238E27FC236}">
                <a16:creationId xmlns:a16="http://schemas.microsoft.com/office/drawing/2014/main" id="{BB2A7DB9-EC4C-048D-655B-B82EBC204637}"/>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5500269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82B6C0-9168-8FC8-1F74-101401C08D5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06DBD5E-E764-2E21-770A-2205DA70BB36}"/>
              </a:ext>
            </a:extLst>
          </p:cNvPr>
          <p:cNvSpPr>
            <a:spLocks noGrp="1"/>
          </p:cNvSpPr>
          <p:nvPr>
            <p:ph idx="1"/>
          </p:nvPr>
        </p:nvSpPr>
        <p:spPr/>
        <p:txBody>
          <a:bodyPr>
            <a:normAutofit/>
          </a:bodyPr>
          <a:lstStyle/>
          <a:p>
            <a:pPr algn="just">
              <a:spcAft>
                <a:spcPts val="800"/>
              </a:spcAft>
            </a:pPr>
            <a:r>
              <a:rPr lang="it-IT" sz="2400" dirty="0">
                <a:effectLst/>
                <a:latin typeface="SansSerif"/>
                <a:ea typeface="Times New Roman" panose="02020603050405020304" pitchFamily="18" charset="0"/>
                <a:cs typeface="Times New Roman" panose="02020603050405020304" pitchFamily="18" charset="0"/>
              </a:rPr>
              <a:t>D) omessa informazione in relazione ad un intervento che non abbia cagionato danno alla salute del paziente, cui egli avrebbe comunque scelto di sottoporsi: in tal caso, nessun risarcimento sarà dovuto";</a:t>
            </a:r>
            <a:endParaRPr lang="it-IT"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A7EF331F-9BC9-6E64-D8B1-48FF6D3039BB}"/>
              </a:ext>
            </a:extLst>
          </p:cNvPr>
          <p:cNvSpPr>
            <a:spLocks noGrp="1"/>
          </p:cNvSpPr>
          <p:nvPr>
            <p:ph type="sldNum" sz="quarter" idx="11"/>
          </p:nvPr>
        </p:nvSpPr>
        <p:spPr/>
        <p:txBody>
          <a:bodyPr/>
          <a:lstStyle/>
          <a:p>
            <a:pPr>
              <a:defRPr/>
            </a:pPr>
            <a:fld id="{5284EABE-7CEC-4FCA-99EF-CA6E2E61A66A}" type="slidenum">
              <a:rPr lang="it-IT" altLang="it-IT" smtClean="0"/>
              <a:pPr>
                <a:defRPr/>
              </a:pPr>
              <a:t>172</a:t>
            </a:fld>
            <a:endParaRPr lang="it-IT" altLang="it-IT"/>
          </a:p>
        </p:txBody>
      </p:sp>
      <p:sp>
        <p:nvSpPr>
          <p:cNvPr id="5" name="Segnaposto piè di pagina 4">
            <a:extLst>
              <a:ext uri="{FF2B5EF4-FFF2-40B4-BE49-F238E27FC236}">
                <a16:creationId xmlns:a16="http://schemas.microsoft.com/office/drawing/2014/main" id="{C68CFAF8-6C1D-62BF-A0C5-1107947BADF6}"/>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0906888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1244C9-26A6-B06E-660B-2DA2B5F11B9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0ACBBE9-5127-28C7-27DD-D64EFF8FEDB4}"/>
              </a:ext>
            </a:extLst>
          </p:cNvPr>
          <p:cNvSpPr>
            <a:spLocks noGrp="1"/>
          </p:cNvSpPr>
          <p:nvPr>
            <p:ph idx="1"/>
          </p:nvPr>
        </p:nvSpPr>
        <p:spPr/>
        <p:txBody>
          <a:bodyPr>
            <a:normAutofit fontScale="70000" lnSpcReduction="20000"/>
          </a:bodyPr>
          <a:lstStyle/>
          <a:p>
            <a:r>
              <a:rPr lang="it-IT" sz="3200" dirty="0">
                <a:effectLst/>
                <a:latin typeface="SansSerif"/>
                <a:ea typeface="Times New Roman" panose="02020603050405020304" pitchFamily="18" charset="0"/>
                <a:cs typeface="Times New Roman" panose="02020603050405020304" pitchFamily="18" charset="0"/>
              </a:rPr>
              <a:t>- E) Omissione/inadeguatezza diagnostica che non abbia cagionato danno alla salute del paziente, ma che gli ha tuttavia impedito di accedere a più accurati ed attendibili accertamenti (come nel caso del tri-test eseguito su di una partoriente, senza alcuna indicazione circa la sua scarsa attendibilità e senza alcuna, ulteriore indicazione circa l'esistenza di test assai più attendibili, quali l'amniocentesi, la villocentesi, la </a:t>
            </a:r>
            <a:r>
              <a:rPr lang="it-IT" sz="3200" dirty="0" err="1">
                <a:effectLst/>
                <a:latin typeface="SansSerif"/>
                <a:ea typeface="Times New Roman" panose="02020603050405020304" pitchFamily="18" charset="0"/>
                <a:cs typeface="Times New Roman" panose="02020603050405020304" pitchFamily="18" charset="0"/>
              </a:rPr>
              <a:t>translucenza</a:t>
            </a:r>
            <a:r>
              <a:rPr lang="it-IT" sz="3200" dirty="0">
                <a:effectLst/>
                <a:latin typeface="SansSerif"/>
                <a:ea typeface="Times New Roman" panose="02020603050405020304" pitchFamily="18" charset="0"/>
                <a:cs typeface="Times New Roman" panose="02020603050405020304" pitchFamily="18" charset="0"/>
              </a:rPr>
              <a:t> nucale): in tal caso, il danno da lesione del diritto, costituzionalmente tutelato, alla autodeterminazione sarà risarcibile (giusta il già richiamato insegnamento del giudice delle leggi) qualora il paziente alleghi che, dalla omessa, inadeguata o insufficiente informazione, gli siano comunque derivate conseguenze dannose, di natura non patrimoniale, in termini di sofferenza soggettiva e contrazione della libertà di disporre di se stesso, psichicamente e fisicamente - salva possibilità di provata contestazione della controparte.</a:t>
            </a:r>
            <a:endParaRPr lang="it-IT"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egnaposto numero diapositiva 3">
            <a:extLst>
              <a:ext uri="{FF2B5EF4-FFF2-40B4-BE49-F238E27FC236}">
                <a16:creationId xmlns:a16="http://schemas.microsoft.com/office/drawing/2014/main" id="{4A724AE3-6681-260B-BB95-F94639048A2C}"/>
              </a:ext>
            </a:extLst>
          </p:cNvPr>
          <p:cNvSpPr>
            <a:spLocks noGrp="1"/>
          </p:cNvSpPr>
          <p:nvPr>
            <p:ph type="sldNum" sz="quarter" idx="11"/>
          </p:nvPr>
        </p:nvSpPr>
        <p:spPr/>
        <p:txBody>
          <a:bodyPr/>
          <a:lstStyle/>
          <a:p>
            <a:pPr>
              <a:defRPr/>
            </a:pPr>
            <a:fld id="{5284EABE-7CEC-4FCA-99EF-CA6E2E61A66A}" type="slidenum">
              <a:rPr lang="it-IT" altLang="it-IT" smtClean="0"/>
              <a:pPr>
                <a:defRPr/>
              </a:pPr>
              <a:t>173</a:t>
            </a:fld>
            <a:endParaRPr lang="it-IT" altLang="it-IT"/>
          </a:p>
        </p:txBody>
      </p:sp>
      <p:sp>
        <p:nvSpPr>
          <p:cNvPr id="5" name="Segnaposto piè di pagina 4">
            <a:extLst>
              <a:ext uri="{FF2B5EF4-FFF2-40B4-BE49-F238E27FC236}">
                <a16:creationId xmlns:a16="http://schemas.microsoft.com/office/drawing/2014/main" id="{EBBD3930-9E20-C409-BD2C-D3855985A99E}"/>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2593112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B6EB00-9CFB-48F8-8EEB-D774D1FEE4D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530DA44-D745-4F8B-8F74-2D1BE7BA2CCC}"/>
              </a:ext>
            </a:extLst>
          </p:cNvPr>
          <p:cNvSpPr>
            <a:spLocks noGrp="1"/>
          </p:cNvSpPr>
          <p:nvPr>
            <p:ph idx="1"/>
          </p:nvPr>
        </p:nvSpPr>
        <p:spPr/>
        <p:txBody>
          <a:bodyPr/>
          <a:lstStyle/>
          <a:p>
            <a:pPr marL="0" indent="0">
              <a:buNone/>
            </a:pPr>
            <a:endParaRPr lang="it-IT" dirty="0"/>
          </a:p>
          <a:p>
            <a:pPr marL="0" indent="0">
              <a:buNone/>
            </a:pPr>
            <a:r>
              <a:rPr lang="it-IT" dirty="0"/>
              <a:t>Quale il problema?</a:t>
            </a:r>
          </a:p>
          <a:p>
            <a:pPr marL="0" indent="0">
              <a:buNone/>
            </a:pPr>
            <a:r>
              <a:rPr lang="it-IT" dirty="0"/>
              <a:t> </a:t>
            </a:r>
          </a:p>
        </p:txBody>
      </p:sp>
      <p:sp>
        <p:nvSpPr>
          <p:cNvPr id="4" name="Segnaposto numero diapositiva 3">
            <a:extLst>
              <a:ext uri="{FF2B5EF4-FFF2-40B4-BE49-F238E27FC236}">
                <a16:creationId xmlns:a16="http://schemas.microsoft.com/office/drawing/2014/main" id="{26031EBC-15ED-4C4B-BF58-477E3475E120}"/>
              </a:ext>
            </a:extLst>
          </p:cNvPr>
          <p:cNvSpPr>
            <a:spLocks noGrp="1"/>
          </p:cNvSpPr>
          <p:nvPr>
            <p:ph type="sldNum" sz="quarter" idx="11"/>
          </p:nvPr>
        </p:nvSpPr>
        <p:spPr/>
        <p:txBody>
          <a:bodyPr/>
          <a:lstStyle/>
          <a:p>
            <a:pPr>
              <a:defRPr/>
            </a:pPr>
            <a:fld id="{5284EABE-7CEC-4FCA-99EF-CA6E2E61A66A}" type="slidenum">
              <a:rPr lang="it-IT" altLang="it-IT" smtClean="0"/>
              <a:pPr>
                <a:defRPr/>
              </a:pPr>
              <a:t>174</a:t>
            </a:fld>
            <a:endParaRPr lang="it-IT" altLang="it-IT"/>
          </a:p>
        </p:txBody>
      </p:sp>
      <p:sp>
        <p:nvSpPr>
          <p:cNvPr id="5" name="Segnaposto piè di pagina 4">
            <a:extLst>
              <a:ext uri="{FF2B5EF4-FFF2-40B4-BE49-F238E27FC236}">
                <a16:creationId xmlns:a16="http://schemas.microsoft.com/office/drawing/2014/main" id="{67202D5F-0596-4E18-8910-F00289ED985B}"/>
              </a:ext>
            </a:extLst>
          </p:cNvPr>
          <p:cNvSpPr>
            <a:spLocks noGrp="1"/>
          </p:cNvSpPr>
          <p:nvPr>
            <p:ph type="ftr" sz="quarter" idx="12"/>
          </p:nvPr>
        </p:nvSpPr>
        <p:spPr/>
        <p:txBody>
          <a:bodyPr/>
          <a:lstStyle/>
          <a:p>
            <a:pPr>
              <a:defRPr/>
            </a:pPr>
            <a:r>
              <a:rPr lang="it-IT"/>
              <a:t>avv. Giannantonio Barbieri</a:t>
            </a:r>
          </a:p>
        </p:txBody>
      </p:sp>
      <p:pic>
        <p:nvPicPr>
          <p:cNvPr id="7" name="Immagine 6">
            <a:extLst>
              <a:ext uri="{FF2B5EF4-FFF2-40B4-BE49-F238E27FC236}">
                <a16:creationId xmlns:a16="http://schemas.microsoft.com/office/drawing/2014/main" id="{EC3288F1-BA82-46CD-863A-3476F6FBD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97200" y="2041963"/>
            <a:ext cx="4512000" cy="3384000"/>
          </a:xfrm>
          <a:prstGeom prst="rect">
            <a:avLst/>
          </a:prstGeom>
        </p:spPr>
      </p:pic>
    </p:spTree>
    <p:extLst>
      <p:ext uri="{BB962C8B-B14F-4D97-AF65-F5344CB8AC3E}">
        <p14:creationId xmlns:p14="http://schemas.microsoft.com/office/powerpoint/2010/main" val="23524930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403D4-2E41-466A-BA20-6D83A1CEAED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5C7B3B0-402D-4499-840B-3CE73FDBFFFB}"/>
              </a:ext>
            </a:extLst>
          </p:cNvPr>
          <p:cNvSpPr>
            <a:spLocks noGrp="1"/>
          </p:cNvSpPr>
          <p:nvPr>
            <p:ph idx="1"/>
          </p:nvPr>
        </p:nvSpPr>
        <p:spPr/>
        <p:txBody>
          <a:bodyPr/>
          <a:lstStyle/>
          <a:p>
            <a:r>
              <a:rPr lang="it-IT" dirty="0"/>
              <a:t>L’onere probatorio!</a:t>
            </a:r>
          </a:p>
        </p:txBody>
      </p:sp>
      <p:sp>
        <p:nvSpPr>
          <p:cNvPr id="4" name="Segnaposto numero diapositiva 3">
            <a:extLst>
              <a:ext uri="{FF2B5EF4-FFF2-40B4-BE49-F238E27FC236}">
                <a16:creationId xmlns:a16="http://schemas.microsoft.com/office/drawing/2014/main" id="{0CB95077-08EA-44FF-8F9D-CC184E2D2DF7}"/>
              </a:ext>
            </a:extLst>
          </p:cNvPr>
          <p:cNvSpPr>
            <a:spLocks noGrp="1"/>
          </p:cNvSpPr>
          <p:nvPr>
            <p:ph type="sldNum" sz="quarter" idx="11"/>
          </p:nvPr>
        </p:nvSpPr>
        <p:spPr/>
        <p:txBody>
          <a:bodyPr/>
          <a:lstStyle/>
          <a:p>
            <a:pPr>
              <a:defRPr/>
            </a:pPr>
            <a:fld id="{5284EABE-7CEC-4FCA-99EF-CA6E2E61A66A}" type="slidenum">
              <a:rPr lang="it-IT" altLang="it-IT" smtClean="0"/>
              <a:pPr>
                <a:defRPr/>
              </a:pPr>
              <a:t>175</a:t>
            </a:fld>
            <a:endParaRPr lang="it-IT" altLang="it-IT"/>
          </a:p>
        </p:txBody>
      </p:sp>
      <p:sp>
        <p:nvSpPr>
          <p:cNvPr id="5" name="Segnaposto piè di pagina 4">
            <a:extLst>
              <a:ext uri="{FF2B5EF4-FFF2-40B4-BE49-F238E27FC236}">
                <a16:creationId xmlns:a16="http://schemas.microsoft.com/office/drawing/2014/main" id="{F1DF3A0F-2BCB-4696-91C5-1FE913E9A083}"/>
              </a:ext>
            </a:extLst>
          </p:cNvPr>
          <p:cNvSpPr>
            <a:spLocks noGrp="1"/>
          </p:cNvSpPr>
          <p:nvPr>
            <p:ph type="ftr" sz="quarter" idx="12"/>
          </p:nvPr>
        </p:nvSpPr>
        <p:spPr/>
        <p:txBody>
          <a:bodyPr/>
          <a:lstStyle/>
          <a:p>
            <a:pPr>
              <a:defRPr/>
            </a:pPr>
            <a:r>
              <a:rPr lang="it-IT"/>
              <a:t>avv. Giannantonio Barbieri</a:t>
            </a:r>
          </a:p>
        </p:txBody>
      </p:sp>
      <p:pic>
        <p:nvPicPr>
          <p:cNvPr id="7" name="Immagine 6">
            <a:extLst>
              <a:ext uri="{FF2B5EF4-FFF2-40B4-BE49-F238E27FC236}">
                <a16:creationId xmlns:a16="http://schemas.microsoft.com/office/drawing/2014/main" id="{710E6943-9D2A-4D8F-AEF7-7037ABE32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5200" y="2142091"/>
            <a:ext cx="4656000" cy="3492000"/>
          </a:xfrm>
          <a:prstGeom prst="rect">
            <a:avLst/>
          </a:prstGeom>
        </p:spPr>
      </p:pic>
    </p:spTree>
    <p:extLst>
      <p:ext uri="{BB962C8B-B14F-4D97-AF65-F5344CB8AC3E}">
        <p14:creationId xmlns:p14="http://schemas.microsoft.com/office/powerpoint/2010/main" val="11999624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C16DF-4C69-414E-8B7B-F729D391A76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7BFF089-8AFF-4D93-A0A9-BFCE4B8F6C6E}"/>
              </a:ext>
            </a:extLst>
          </p:cNvPr>
          <p:cNvSpPr>
            <a:spLocks noGrp="1"/>
          </p:cNvSpPr>
          <p:nvPr>
            <p:ph idx="1"/>
          </p:nvPr>
        </p:nvSpPr>
        <p:spPr/>
        <p:txBody>
          <a:bodyPr/>
          <a:lstStyle/>
          <a:p>
            <a:r>
              <a:rPr lang="it-IT" dirty="0"/>
              <a:t>Il paziente deve fornire la prova del nesso causale tra inadempimento e danno:</a:t>
            </a:r>
          </a:p>
          <a:p>
            <a:r>
              <a:rPr lang="it-IT" dirty="0"/>
              <a:t>a) il fatto positivo da provare è il rifiuto che sarebbe stato opposto dal paziente al medico</a:t>
            </a:r>
          </a:p>
        </p:txBody>
      </p:sp>
      <p:sp>
        <p:nvSpPr>
          <p:cNvPr id="4" name="Segnaposto numero diapositiva 3">
            <a:extLst>
              <a:ext uri="{FF2B5EF4-FFF2-40B4-BE49-F238E27FC236}">
                <a16:creationId xmlns:a16="http://schemas.microsoft.com/office/drawing/2014/main" id="{0CE2B958-CA92-4C0F-ACAB-E8AF3905B7F4}"/>
              </a:ext>
            </a:extLst>
          </p:cNvPr>
          <p:cNvSpPr>
            <a:spLocks noGrp="1"/>
          </p:cNvSpPr>
          <p:nvPr>
            <p:ph type="sldNum" sz="quarter" idx="11"/>
          </p:nvPr>
        </p:nvSpPr>
        <p:spPr/>
        <p:txBody>
          <a:bodyPr/>
          <a:lstStyle/>
          <a:p>
            <a:pPr>
              <a:defRPr/>
            </a:pPr>
            <a:fld id="{5284EABE-7CEC-4FCA-99EF-CA6E2E61A66A}" type="slidenum">
              <a:rPr lang="it-IT" altLang="it-IT" smtClean="0"/>
              <a:pPr>
                <a:defRPr/>
              </a:pPr>
              <a:t>176</a:t>
            </a:fld>
            <a:endParaRPr lang="it-IT" altLang="it-IT"/>
          </a:p>
        </p:txBody>
      </p:sp>
      <p:sp>
        <p:nvSpPr>
          <p:cNvPr id="5" name="Segnaposto piè di pagina 4">
            <a:extLst>
              <a:ext uri="{FF2B5EF4-FFF2-40B4-BE49-F238E27FC236}">
                <a16:creationId xmlns:a16="http://schemas.microsoft.com/office/drawing/2014/main" id="{78054A7B-BA71-4ACA-BFE8-A10EEF0D59A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2017175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FFD435-06B4-4AC4-8B3A-2A271DFB328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C7021087-B843-4719-B929-6D67B2A55F7C}"/>
              </a:ext>
            </a:extLst>
          </p:cNvPr>
          <p:cNvSpPr>
            <a:spLocks noGrp="1"/>
          </p:cNvSpPr>
          <p:nvPr>
            <p:ph idx="1"/>
          </p:nvPr>
        </p:nvSpPr>
        <p:spPr/>
        <p:txBody>
          <a:bodyPr/>
          <a:lstStyle/>
          <a:p>
            <a:pPr>
              <a:defRPr/>
            </a:pPr>
            <a:r>
              <a:rPr lang="it-IT" dirty="0"/>
              <a:t>Quando il paziente dice no</a:t>
            </a:r>
          </a:p>
        </p:txBody>
      </p:sp>
      <p:sp>
        <p:nvSpPr>
          <p:cNvPr id="32772" name="Segnaposto numero diapositiva 3">
            <a:extLst>
              <a:ext uri="{FF2B5EF4-FFF2-40B4-BE49-F238E27FC236}">
                <a16:creationId xmlns:a16="http://schemas.microsoft.com/office/drawing/2014/main" id="{6D500B5E-8525-4B9D-AFCC-6EA323E739B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7D9132A9-3F40-4D1B-985A-C909B8A33176}" type="slidenum">
              <a:rPr lang="it-IT" altLang="it-IT" smtClean="0">
                <a:solidFill>
                  <a:schemeClr val="tx1"/>
                </a:solidFill>
                <a:latin typeface="Arial" panose="020B0604020202020204" pitchFamily="34" charset="0"/>
              </a:rPr>
              <a:pPr/>
              <a:t>177</a:t>
            </a:fld>
            <a:endParaRPr lang="it-IT" altLang="it-IT">
              <a:solidFill>
                <a:schemeClr val="tx1"/>
              </a:solidFill>
              <a:latin typeface="Arial" panose="020B0604020202020204" pitchFamily="34" charset="0"/>
            </a:endParaRPr>
          </a:p>
        </p:txBody>
      </p:sp>
      <p:sp>
        <p:nvSpPr>
          <p:cNvPr id="32773" name="Segnaposto piè di pagina 4">
            <a:extLst>
              <a:ext uri="{FF2B5EF4-FFF2-40B4-BE49-F238E27FC236}">
                <a16:creationId xmlns:a16="http://schemas.microsoft.com/office/drawing/2014/main" id="{E7D3B01C-FC63-4730-8BF3-786686CFB75B}"/>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pic>
        <p:nvPicPr>
          <p:cNvPr id="32774" name="Immagine 9">
            <a:extLst>
              <a:ext uri="{FF2B5EF4-FFF2-40B4-BE49-F238E27FC236}">
                <a16:creationId xmlns:a16="http://schemas.microsoft.com/office/drawing/2014/main" id="{A2FCF2ED-9188-4D31-8EBC-42A68F364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2565400"/>
            <a:ext cx="504031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CasellaDiTesto 10">
            <a:extLst>
              <a:ext uri="{FF2B5EF4-FFF2-40B4-BE49-F238E27FC236}">
                <a16:creationId xmlns:a16="http://schemas.microsoft.com/office/drawing/2014/main" id="{F515DD0E-65AB-40E7-9113-C72D64D2A4FB}"/>
              </a:ext>
            </a:extLst>
          </p:cNvPr>
          <p:cNvSpPr txBox="1">
            <a:spLocks noChangeArrowheads="1"/>
          </p:cNvSpPr>
          <p:nvPr/>
        </p:nvSpPr>
        <p:spPr bwMode="auto">
          <a:xfrm>
            <a:off x="3133725" y="7708900"/>
            <a:ext cx="50403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sz="900">
                <a:hlinkClick r:id="rId3" tooltip="https://www.emergency-live.com/it/salute-e-sicurezza/ridurre-gli-accessi-al-pronto-soccorso-e-migliorare-la-cura-del-paziente-complesso-ecco-le-umm/"/>
              </a:rPr>
              <a:t>Questa foto</a:t>
            </a:r>
            <a:r>
              <a:rPr lang="it-IT" altLang="it-IT" sz="900"/>
              <a:t> di Autore sconosciuto è concesso in licenza da </a:t>
            </a:r>
            <a:r>
              <a:rPr lang="it-IT" altLang="it-IT" sz="900">
                <a:hlinkClick r:id="rId4" tooltip="https://creativecommons.org/licenses/by/3.0/"/>
              </a:rPr>
              <a:t>CC BY</a:t>
            </a:r>
            <a:endParaRPr lang="it-IT" altLang="it-IT" sz="900"/>
          </a:p>
        </p:txBody>
      </p:sp>
    </p:spTree>
    <p:extLst>
      <p:ext uri="{BB962C8B-B14F-4D97-AF65-F5344CB8AC3E}">
        <p14:creationId xmlns:p14="http://schemas.microsoft.com/office/powerpoint/2010/main" val="16974215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8">
            <a:extLst>
              <a:ext uri="{FF2B5EF4-FFF2-40B4-BE49-F238E27FC236}">
                <a16:creationId xmlns:a16="http://schemas.microsoft.com/office/drawing/2014/main" id="{AFB44638-7E90-4509-82B4-890780BC2FD6}"/>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9B62648F-037F-46F7-996C-A2D623749DB2}"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178</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3795" name="Rectangle 2">
            <a:extLst>
              <a:ext uri="{FF2B5EF4-FFF2-40B4-BE49-F238E27FC236}">
                <a16:creationId xmlns:a16="http://schemas.microsoft.com/office/drawing/2014/main" id="{B206E6A9-C035-4AD3-8A5D-17CA73F27CE6}"/>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33796" name="Rectangle 3">
            <a:extLst>
              <a:ext uri="{FF2B5EF4-FFF2-40B4-BE49-F238E27FC236}">
                <a16:creationId xmlns:a16="http://schemas.microsoft.com/office/drawing/2014/main" id="{183B963C-8F37-4378-AA3C-BDB2DB3AE8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it-IT" altLang="it-IT">
                <a:solidFill>
                  <a:srgbClr val="FFFF00"/>
                </a:solidFill>
                <a:effectLst/>
              </a:rPr>
              <a:t>Un paziente, ministro del culto dei testimoni di Geova, prima di subire un intervento chirurgico, ancor lucido e presente a sé stesso, rifiutò la trasfusione, invocando la sua fede.</a:t>
            </a:r>
          </a:p>
        </p:txBody>
      </p:sp>
    </p:spTree>
    <p:extLst>
      <p:ext uri="{BB962C8B-B14F-4D97-AF65-F5344CB8AC3E}">
        <p14:creationId xmlns:p14="http://schemas.microsoft.com/office/powerpoint/2010/main" val="507505256"/>
      </p:ext>
    </p:extLst>
  </p:cSld>
  <p:clrMapOvr>
    <a:masterClrMapping/>
  </p:clrMapOvr>
  <p:transition spd="slow"/>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8">
            <a:extLst>
              <a:ext uri="{FF2B5EF4-FFF2-40B4-BE49-F238E27FC236}">
                <a16:creationId xmlns:a16="http://schemas.microsoft.com/office/drawing/2014/main" id="{2DE585A3-1631-4E7A-8D59-596CCD942D8C}"/>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1EC220B1-2D20-4916-92FD-87F08AC90FD1}"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179</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4819" name="Rectangle 2">
            <a:extLst>
              <a:ext uri="{FF2B5EF4-FFF2-40B4-BE49-F238E27FC236}">
                <a16:creationId xmlns:a16="http://schemas.microsoft.com/office/drawing/2014/main" id="{BC9FBEE4-5D49-475A-8740-EB69BB0C8DA2}"/>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34820" name="Rectangle 3">
            <a:extLst>
              <a:ext uri="{FF2B5EF4-FFF2-40B4-BE49-F238E27FC236}">
                <a16:creationId xmlns:a16="http://schemas.microsoft.com/office/drawing/2014/main" id="{9195A968-5E6A-4CC9-AE19-6DE167AE69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it-IT" altLang="it-IT">
                <a:solidFill>
                  <a:srgbClr val="FFFF00"/>
                </a:solidFill>
                <a:effectLst/>
              </a:rPr>
              <a:t>Il personale medico e infermieristico una volta decisa, senza giustificato motivo, la emotrasfusione, la praticava, trattenendo a letto il paziente che continuava a rifiutare con violenza la terapia (anche il PM interpellato si era ben guardato da imporla).</a:t>
            </a:r>
          </a:p>
        </p:txBody>
      </p:sp>
    </p:spTree>
    <p:extLst>
      <p:ext uri="{BB962C8B-B14F-4D97-AF65-F5344CB8AC3E}">
        <p14:creationId xmlns:p14="http://schemas.microsoft.com/office/powerpoint/2010/main" val="288195422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E1AB4-5A3D-49A5-97B8-5D336E46491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E8355872-BF8C-4EE9-A51B-2F08941C133E}"/>
              </a:ext>
            </a:extLst>
          </p:cNvPr>
          <p:cNvSpPr>
            <a:spLocks noGrp="1"/>
          </p:cNvSpPr>
          <p:nvPr>
            <p:ph idx="1"/>
          </p:nvPr>
        </p:nvSpPr>
        <p:spPr/>
        <p:txBody>
          <a:bodyPr/>
          <a:lstStyle/>
          <a:p>
            <a:pPr eaLnBrk="1" hangingPunct="1">
              <a:lnSpc>
                <a:spcPct val="80000"/>
              </a:lnSpc>
              <a:defRPr/>
            </a:pPr>
            <a:r>
              <a:rPr lang="it-IT" altLang="it-IT" sz="2400" dirty="0">
                <a:latin typeface="Tahoma" panose="020B0604030504040204" pitchFamily="34" charset="0"/>
              </a:rPr>
              <a:t>la dott. S. </a:t>
            </a:r>
            <a:r>
              <a:rPr lang="it-IT" altLang="it-IT" sz="2400" dirty="0" err="1">
                <a:latin typeface="Tahoma" panose="020B0604030504040204" pitchFamily="34" charset="0"/>
              </a:rPr>
              <a:t>perchè</a:t>
            </a:r>
            <a:r>
              <a:rPr lang="it-IT" altLang="it-IT" sz="2400" dirty="0">
                <a:latin typeface="Tahoma" panose="020B0604030504040204" pitchFamily="34" charset="0"/>
              </a:rPr>
              <a:t> aveva compilato il foglio di terapia senza indicare le modalità di somministrazione del farmaco (tanto più che la confezione utilizzata riportava che il farmaco doveva essere somministrato per via endovenosa);</a:t>
            </a:r>
          </a:p>
          <a:p>
            <a:pPr eaLnBrk="1" hangingPunct="1">
              <a:lnSpc>
                <a:spcPct val="80000"/>
              </a:lnSpc>
              <a:defRPr/>
            </a:pPr>
            <a:r>
              <a:rPr lang="it-IT" altLang="it-IT" sz="2400" dirty="0">
                <a:latin typeface="Tahoma" panose="020B0604030504040204" pitchFamily="34" charset="0"/>
              </a:rPr>
              <a:t>il dott. A.C. </a:t>
            </a:r>
            <a:r>
              <a:rPr lang="it-IT" altLang="it-IT" sz="2400" dirty="0" err="1">
                <a:latin typeface="Tahoma" panose="020B0604030504040204" pitchFamily="34" charset="0"/>
              </a:rPr>
              <a:t>perchè</a:t>
            </a:r>
            <a:r>
              <a:rPr lang="it-IT" altLang="it-IT" sz="2400" dirty="0">
                <a:latin typeface="Tahoma" panose="020B0604030504040204" pitchFamily="34" charset="0"/>
              </a:rPr>
              <a:t> </a:t>
            </a:r>
            <a:r>
              <a:rPr lang="it-IT" altLang="it-IT" sz="2400" u="sng" dirty="0">
                <a:latin typeface="Tahoma" panose="020B0604030504040204" pitchFamily="34" charset="0"/>
              </a:rPr>
              <a:t>non aveva adeguatamente </a:t>
            </a:r>
            <a:r>
              <a:rPr lang="it-IT" altLang="it-IT" sz="2400" b="1" dirty="0">
                <a:effectLst/>
                <a:latin typeface="Tahoma" panose="020B0604030504040204" pitchFamily="34" charset="0"/>
              </a:rPr>
              <a:t>informato</a:t>
            </a:r>
            <a:r>
              <a:rPr lang="it-IT" altLang="it-IT" sz="2400" u="sng" dirty="0">
                <a:latin typeface="Tahoma" panose="020B0604030504040204" pitchFamily="34" charset="0"/>
              </a:rPr>
              <a:t> l'infermiera</a:t>
            </a:r>
            <a:r>
              <a:rPr lang="it-IT" altLang="it-IT" sz="2400" dirty="0">
                <a:latin typeface="Tahoma" panose="020B0604030504040204" pitchFamily="34" charset="0"/>
              </a:rPr>
              <a:t> sulle modalità di somministrazione e non aveva controllato la corretta redazione del foglio di terapia da parte della specializzanda.</a:t>
            </a:r>
          </a:p>
          <a:p>
            <a:pPr>
              <a:defRPr/>
            </a:pPr>
            <a:endParaRPr lang="it-IT" dirty="0"/>
          </a:p>
        </p:txBody>
      </p:sp>
      <p:sp>
        <p:nvSpPr>
          <p:cNvPr id="15364" name="Segnaposto numero diapositiva 3">
            <a:extLst>
              <a:ext uri="{FF2B5EF4-FFF2-40B4-BE49-F238E27FC236}">
                <a16:creationId xmlns:a16="http://schemas.microsoft.com/office/drawing/2014/main" id="{EE26F231-3619-451B-A87B-29FFCA4B6F2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111048CD-B0CB-4D69-93DF-37483FF870BE}" type="slidenum">
              <a:rPr lang="it-IT" altLang="it-IT" smtClean="0">
                <a:solidFill>
                  <a:schemeClr val="tx1"/>
                </a:solidFill>
                <a:latin typeface="Arial" panose="020B0604020202020204" pitchFamily="34" charset="0"/>
              </a:rPr>
              <a:pPr/>
              <a:t>18</a:t>
            </a:fld>
            <a:endParaRPr lang="it-IT" altLang="it-IT">
              <a:solidFill>
                <a:schemeClr val="tx1"/>
              </a:solidFill>
              <a:latin typeface="Arial" panose="020B0604020202020204" pitchFamily="34" charset="0"/>
            </a:endParaRPr>
          </a:p>
        </p:txBody>
      </p:sp>
      <p:sp>
        <p:nvSpPr>
          <p:cNvPr id="15365" name="Segnaposto piè di pagina 4">
            <a:extLst>
              <a:ext uri="{FF2B5EF4-FFF2-40B4-BE49-F238E27FC236}">
                <a16:creationId xmlns:a16="http://schemas.microsoft.com/office/drawing/2014/main" id="{2FB632E8-DF3A-4D03-9ADF-9B32DDD80C7A}"/>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8">
            <a:extLst>
              <a:ext uri="{FF2B5EF4-FFF2-40B4-BE49-F238E27FC236}">
                <a16:creationId xmlns:a16="http://schemas.microsoft.com/office/drawing/2014/main" id="{65B97FC5-3F6C-401D-AD81-64C7D8475E47}"/>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E4CEF560-6348-4CD2-9ABA-76D469F7392A}"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180</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5843" name="Rectangle 2">
            <a:extLst>
              <a:ext uri="{FF2B5EF4-FFF2-40B4-BE49-F238E27FC236}">
                <a16:creationId xmlns:a16="http://schemas.microsoft.com/office/drawing/2014/main" id="{AE216A58-B6B0-406B-81C2-ED992ACD4945}"/>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35844" name="Rectangle 3">
            <a:extLst>
              <a:ext uri="{FF2B5EF4-FFF2-40B4-BE49-F238E27FC236}">
                <a16:creationId xmlns:a16="http://schemas.microsoft.com/office/drawing/2014/main" id="{27485C08-4A91-4003-8933-1F2FAFDA4F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it-IT" altLang="it-IT">
                <a:solidFill>
                  <a:srgbClr val="FFFF00"/>
                </a:solidFill>
                <a:effectLst/>
              </a:rPr>
              <a:t>Agenti di PS trattenevano in anticamera la moglie atterrita e decisa a difendere il marito. La trasfusione fu attuata tramite contenzione del paziente, che diventava sempre più agitato sotto il profilo psico-motorio.</a:t>
            </a:r>
          </a:p>
        </p:txBody>
      </p:sp>
    </p:spTree>
    <p:extLst>
      <p:ext uri="{BB962C8B-B14F-4D97-AF65-F5344CB8AC3E}">
        <p14:creationId xmlns:p14="http://schemas.microsoft.com/office/powerpoint/2010/main" val="1622126132"/>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8">
            <a:extLst>
              <a:ext uri="{FF2B5EF4-FFF2-40B4-BE49-F238E27FC236}">
                <a16:creationId xmlns:a16="http://schemas.microsoft.com/office/drawing/2014/main" id="{A3639C37-7902-46FB-94A5-2134C74BF0B4}"/>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6F35F743-9270-4166-ABAB-40289F7B701B}"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181</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6867" name="Rectangle 2">
            <a:extLst>
              <a:ext uri="{FF2B5EF4-FFF2-40B4-BE49-F238E27FC236}">
                <a16:creationId xmlns:a16="http://schemas.microsoft.com/office/drawing/2014/main" id="{E319D8F4-BA90-4B4F-81DB-51324EC81184}"/>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36868" name="Rectangle 3">
            <a:extLst>
              <a:ext uri="{FF2B5EF4-FFF2-40B4-BE49-F238E27FC236}">
                <a16:creationId xmlns:a16="http://schemas.microsoft.com/office/drawing/2014/main" id="{5A21B12B-04E6-4042-BA92-D0419529F1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it-IT" altLang="it-IT">
                <a:solidFill>
                  <a:srgbClr val="FFFF00"/>
                </a:solidFill>
                <a:effectLst/>
              </a:rPr>
              <a:t>I sanitari decidevano di proseguire la trasfusione nel corso della quale il soggetto moriva. Il C.T. medico legale escludeva, ma con poca convinzione, il rapporto causale tra emotrasfusione e morte cardiaca. Il Pm chiedeva al GIP l’archiviazione, che veniva disposta </a:t>
            </a:r>
          </a:p>
        </p:txBody>
      </p:sp>
    </p:spTree>
    <p:extLst>
      <p:ext uri="{BB962C8B-B14F-4D97-AF65-F5344CB8AC3E}">
        <p14:creationId xmlns:p14="http://schemas.microsoft.com/office/powerpoint/2010/main" val="388658411"/>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8">
            <a:extLst>
              <a:ext uri="{FF2B5EF4-FFF2-40B4-BE49-F238E27FC236}">
                <a16:creationId xmlns:a16="http://schemas.microsoft.com/office/drawing/2014/main" id="{5B12D293-B078-4B28-85A5-5D49926290C8}"/>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46842D98-2E5A-4C34-91E7-2D6D67F4D66C}"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182</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7891" name="Rectangle 2">
            <a:extLst>
              <a:ext uri="{FF2B5EF4-FFF2-40B4-BE49-F238E27FC236}">
                <a16:creationId xmlns:a16="http://schemas.microsoft.com/office/drawing/2014/main" id="{1DD72551-E0FF-4AF1-B781-86752160F446}"/>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190468" name="Rectangle 3">
            <a:extLst>
              <a:ext uri="{FF2B5EF4-FFF2-40B4-BE49-F238E27FC236}">
                <a16:creationId xmlns:a16="http://schemas.microsoft.com/office/drawing/2014/main" id="{A95519A7-BCEA-4A03-94BE-4ACD460DDE64}"/>
              </a:ext>
            </a:extLst>
          </p:cNvPr>
          <p:cNvSpPr>
            <a:spLocks noGrp="1" noChangeArrowheads="1"/>
          </p:cNvSpPr>
          <p:nvPr>
            <p:ph type="body" idx="1"/>
          </p:nvPr>
        </p:nvSpPr>
        <p:spPr/>
        <p:txBody>
          <a:bodyPr/>
          <a:lstStyle/>
          <a:p>
            <a:pPr>
              <a:defRPr/>
            </a:pPr>
            <a:r>
              <a:rPr lang="it-IT" altLang="it-IT" i="1" dirty="0">
                <a:solidFill>
                  <a:srgbClr val="FFFF00"/>
                </a:solidFill>
                <a:effectLst>
                  <a:outerShdw blurRad="38100" dist="38100" dir="2700000" algn="tl">
                    <a:srgbClr val="000000">
                      <a:alpha val="43137"/>
                    </a:srgbClr>
                  </a:outerShdw>
                </a:effectLst>
              </a:rPr>
              <a:t>Il problema:</a:t>
            </a:r>
          </a:p>
          <a:p>
            <a:pPr>
              <a:defRPr/>
            </a:pPr>
            <a:r>
              <a:rPr lang="it-IT" altLang="it-IT" dirty="0">
                <a:solidFill>
                  <a:srgbClr val="FFFF00"/>
                </a:solidFill>
                <a:effectLst/>
              </a:rPr>
              <a:t>La prima legge della robotica </a:t>
            </a:r>
            <a:r>
              <a:rPr lang="it-IT" altLang="it-IT" sz="1800" dirty="0">
                <a:solidFill>
                  <a:srgbClr val="FFFF00"/>
                </a:solidFill>
                <a:effectLst/>
              </a:rPr>
              <a:t>(Isaac Asimov)</a:t>
            </a:r>
          </a:p>
          <a:p>
            <a:pPr>
              <a:defRPr/>
            </a:pPr>
            <a:r>
              <a:rPr lang="it-IT" altLang="it-IT" dirty="0">
                <a:solidFill>
                  <a:srgbClr val="FFFF00"/>
                </a:solidFill>
                <a:effectLst/>
              </a:rPr>
              <a:t>“Un robot non può recare </a:t>
            </a:r>
            <a:r>
              <a:rPr lang="it-IT" altLang="it-IT" b="1" i="1" dirty="0">
                <a:solidFill>
                  <a:srgbClr val="FFFF00"/>
                </a:solidFill>
                <a:effectLst/>
              </a:rPr>
              <a:t>danno</a:t>
            </a:r>
            <a:r>
              <a:rPr lang="it-IT" altLang="it-IT" dirty="0">
                <a:solidFill>
                  <a:srgbClr val="FFFF00"/>
                </a:solidFill>
                <a:effectLst/>
              </a:rPr>
              <a:t> a un essere umano, né può permettere  che, a causa del suo mancato intervento, un essere umano riceva un </a:t>
            </a:r>
            <a:r>
              <a:rPr lang="it-IT" altLang="it-IT" i="1" dirty="0">
                <a:solidFill>
                  <a:srgbClr val="FFFF00"/>
                </a:solidFill>
                <a:effectLst/>
              </a:rPr>
              <a:t>danno”</a:t>
            </a:r>
            <a:r>
              <a:rPr lang="it-IT" altLang="it-IT" dirty="0">
                <a:solidFill>
                  <a:srgbClr val="FFFF00"/>
                </a:solidFill>
                <a:effectLst/>
              </a:rPr>
              <a:t> . </a:t>
            </a:r>
          </a:p>
        </p:txBody>
      </p:sp>
    </p:spTree>
    <p:extLst>
      <p:ext uri="{BB962C8B-B14F-4D97-AF65-F5344CB8AC3E}">
        <p14:creationId xmlns:p14="http://schemas.microsoft.com/office/powerpoint/2010/main" val="501834617"/>
      </p:ext>
    </p:extLst>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8">
            <a:extLst>
              <a:ext uri="{FF2B5EF4-FFF2-40B4-BE49-F238E27FC236}">
                <a16:creationId xmlns:a16="http://schemas.microsoft.com/office/drawing/2014/main" id="{F93E4B0F-75E2-46A1-A9EB-59DD19D786EB}"/>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ABAD9250-BECC-4F32-B1DA-AE64BC215B8E}"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183</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8915" name="Rectangle 2">
            <a:extLst>
              <a:ext uri="{FF2B5EF4-FFF2-40B4-BE49-F238E27FC236}">
                <a16:creationId xmlns:a16="http://schemas.microsoft.com/office/drawing/2014/main" id="{554F7CF7-708C-4404-9B8C-C16F91E92494}"/>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endParaRPr lang="it-IT" altLang="it-IT">
              <a:effectLst/>
            </a:endParaRPr>
          </a:p>
        </p:txBody>
      </p:sp>
      <p:sp>
        <p:nvSpPr>
          <p:cNvPr id="38916" name="Rectangle 3">
            <a:extLst>
              <a:ext uri="{FF2B5EF4-FFF2-40B4-BE49-F238E27FC236}">
                <a16:creationId xmlns:a16="http://schemas.microsoft.com/office/drawing/2014/main" id="{B2F9D6E0-393C-4F88-AEE8-1147B3862F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it-IT" altLang="it-IT">
                <a:solidFill>
                  <a:srgbClr val="FFFF00"/>
                </a:solidFill>
                <a:effectLst/>
              </a:rPr>
              <a:t>E’ sulla parola danno che ruota la discussione etica: </a:t>
            </a:r>
          </a:p>
          <a:p>
            <a:r>
              <a:rPr lang="it-IT" altLang="it-IT">
                <a:solidFill>
                  <a:srgbClr val="FFFF00"/>
                </a:solidFill>
                <a:effectLst/>
              </a:rPr>
              <a:t>il danno è la morte del corpo a causa del rifiuto di una trasfusione o la trasgressione del dettame divino?</a:t>
            </a:r>
          </a:p>
          <a:p>
            <a:pPr algn="ctr">
              <a:buFont typeface="Wingdings" panose="05000000000000000000" pitchFamily="2" charset="2"/>
              <a:buNone/>
            </a:pPr>
            <a:r>
              <a:rPr lang="it-IT" altLang="it-IT">
                <a:solidFill>
                  <a:srgbClr val="FFFF00"/>
                </a:solidFill>
                <a:effectLst/>
              </a:rPr>
              <a:t>Sacralità della vita?</a:t>
            </a:r>
          </a:p>
          <a:p>
            <a:pPr algn="ctr">
              <a:buFont typeface="Wingdings" panose="05000000000000000000" pitchFamily="2" charset="2"/>
              <a:buNone/>
            </a:pPr>
            <a:r>
              <a:rPr lang="it-IT" altLang="it-IT">
                <a:solidFill>
                  <a:srgbClr val="FFFF00"/>
                </a:solidFill>
                <a:effectLst/>
              </a:rPr>
              <a:t>Qualità della vita?</a:t>
            </a:r>
          </a:p>
        </p:txBody>
      </p:sp>
    </p:spTree>
    <p:extLst>
      <p:ext uri="{BB962C8B-B14F-4D97-AF65-F5344CB8AC3E}">
        <p14:creationId xmlns:p14="http://schemas.microsoft.com/office/powerpoint/2010/main" val="2555372462"/>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8">
            <a:extLst>
              <a:ext uri="{FF2B5EF4-FFF2-40B4-BE49-F238E27FC236}">
                <a16:creationId xmlns:a16="http://schemas.microsoft.com/office/drawing/2014/main" id="{44AF37BE-4ED0-4DA0-BFE8-495734BE00BB}"/>
              </a:ext>
            </a:extLst>
          </p:cNvPr>
          <p:cNvSpPr>
            <a:spLocks noGrp="1" noChangeArrowheads="1"/>
          </p:cNvSpPr>
          <p:nvPr>
            <p:ph type="sldNum" sz="quarter" idx="11"/>
          </p:nvPr>
        </p:nvSpPr>
        <p:spPr>
          <a:xfrm>
            <a:off x="3124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ctr">
              <a:spcBef>
                <a:spcPct val="0"/>
              </a:spcBef>
              <a:buClrTx/>
              <a:buSzTx/>
              <a:buFontTx/>
              <a:buNone/>
            </a:pPr>
            <a:fld id="{FEA3241C-9D94-41BC-9FDC-FE8BA3C223DF}" type="slidenum">
              <a:rPr lang="en-GB" altLang="it-IT" sz="1000" smtClean="0">
                <a:solidFill>
                  <a:srgbClr val="FFFFFF"/>
                </a:solidFill>
                <a:latin typeface="Tahoma" panose="020B0604030504040204" pitchFamily="34" charset="0"/>
                <a:cs typeface="Lucida Sans Unicode" panose="020B0602030504020204" pitchFamily="34" charset="0"/>
              </a:rPr>
              <a:pPr algn="ctr">
                <a:spcBef>
                  <a:spcPct val="0"/>
                </a:spcBef>
                <a:buClrTx/>
                <a:buSzTx/>
                <a:buFontTx/>
                <a:buNone/>
              </a:pPr>
              <a:t>184</a:t>
            </a:fld>
            <a:endParaRPr lang="en-GB" altLang="it-IT" sz="1000">
              <a:solidFill>
                <a:srgbClr val="FFFFFF"/>
              </a:solidFill>
              <a:latin typeface="Tahoma" panose="020B0604030504040204" pitchFamily="34" charset="0"/>
              <a:cs typeface="Lucida Sans Unicode" panose="020B0602030504020204" pitchFamily="34" charset="0"/>
            </a:endParaRPr>
          </a:p>
        </p:txBody>
      </p:sp>
      <p:sp>
        <p:nvSpPr>
          <p:cNvPr id="39939" name="Segnaposto piè di pagina 4">
            <a:extLst>
              <a:ext uri="{FF2B5EF4-FFF2-40B4-BE49-F238E27FC236}">
                <a16:creationId xmlns:a16="http://schemas.microsoft.com/office/drawing/2014/main" id="{5533189D-B5A0-401F-BA97-4A397F753893}"/>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it-IT" sz="1400">
                <a:latin typeface="Times New Roman" panose="02020603050405020304" pitchFamily="18" charset="0"/>
                <a:cs typeface="Lucida Sans Unicode" panose="020B0602030504020204" pitchFamily="34" charset="0"/>
              </a:rPr>
              <a:t>avv. Giannantonio Barbieri                                                     studiobarbieri@iol.it</a:t>
            </a:r>
          </a:p>
        </p:txBody>
      </p:sp>
      <p:sp>
        <p:nvSpPr>
          <p:cNvPr id="39940" name="Segnaposto numero diapositiva 5">
            <a:extLst>
              <a:ext uri="{FF2B5EF4-FFF2-40B4-BE49-F238E27FC236}">
                <a16:creationId xmlns:a16="http://schemas.microsoft.com/office/drawing/2014/main" id="{97D4E67C-CCA3-48F5-9F7B-7E011E96832B}"/>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r" eaLnBrk="1" hangingPunct="1">
              <a:spcBef>
                <a:spcPct val="0"/>
              </a:spcBef>
              <a:buClrTx/>
              <a:buSzTx/>
              <a:buFontTx/>
              <a:buNone/>
            </a:pPr>
            <a:fld id="{BB63B3D4-61DE-4F28-8A33-F74EDE433259}" type="slidenum">
              <a:rPr lang="en-US" altLang="it-IT" sz="1400">
                <a:latin typeface="Times New Roman" panose="02020603050405020304" pitchFamily="18" charset="0"/>
                <a:cs typeface="Lucida Sans Unicode" panose="020B0602030504020204" pitchFamily="34" charset="0"/>
              </a:rPr>
              <a:pPr algn="r" eaLnBrk="1" hangingPunct="1">
                <a:spcBef>
                  <a:spcPct val="0"/>
                </a:spcBef>
                <a:buClrTx/>
                <a:buSzTx/>
                <a:buFontTx/>
                <a:buNone/>
              </a:pPr>
              <a:t>184</a:t>
            </a:fld>
            <a:endParaRPr lang="en-US" altLang="it-IT" sz="1400">
              <a:latin typeface="Times New Roman" panose="02020603050405020304" pitchFamily="18" charset="0"/>
              <a:cs typeface="Lucida Sans Unicode" panose="020B0602030504020204" pitchFamily="34" charset="0"/>
            </a:endParaRPr>
          </a:p>
        </p:txBody>
      </p:sp>
      <p:sp>
        <p:nvSpPr>
          <p:cNvPr id="489474" name="Rectangle 2">
            <a:extLst>
              <a:ext uri="{FF2B5EF4-FFF2-40B4-BE49-F238E27FC236}">
                <a16:creationId xmlns:a16="http://schemas.microsoft.com/office/drawing/2014/main" id="{B1B9608B-F429-468F-A88D-1AAC28D255C2}"/>
              </a:ext>
            </a:extLst>
          </p:cNvPr>
          <p:cNvSpPr>
            <a:spLocks noGrp="1" noChangeArrowheads="1"/>
          </p:cNvSpPr>
          <p:nvPr>
            <p:ph type="title" idx="4294967295"/>
          </p:nvPr>
        </p:nvSpPr>
        <p:spPr/>
        <p:txBody>
          <a:bodyPr/>
          <a:lstStyle/>
          <a:p>
            <a:pPr>
              <a:defRPr/>
            </a:pPr>
            <a:endParaRPr lang="it-IT"/>
          </a:p>
        </p:txBody>
      </p:sp>
      <p:sp>
        <p:nvSpPr>
          <p:cNvPr id="489475" name="Rectangle 3">
            <a:extLst>
              <a:ext uri="{FF2B5EF4-FFF2-40B4-BE49-F238E27FC236}">
                <a16:creationId xmlns:a16="http://schemas.microsoft.com/office/drawing/2014/main" id="{4BAEC286-3941-47CD-96D0-77AE5B2953CD}"/>
              </a:ext>
            </a:extLst>
          </p:cNvPr>
          <p:cNvSpPr>
            <a:spLocks noGrp="1" noChangeArrowheads="1"/>
          </p:cNvSpPr>
          <p:nvPr>
            <p:ph type="body" idx="4294967295"/>
          </p:nvPr>
        </p:nvSpPr>
        <p:spPr/>
        <p:txBody>
          <a:bodyPr/>
          <a:lstStyle/>
          <a:p>
            <a:pPr>
              <a:defRPr/>
            </a:pPr>
            <a:r>
              <a:rPr lang="it-IT" dirty="0">
                <a:solidFill>
                  <a:srgbClr val="FFFF00"/>
                </a:solidFill>
              </a:rPr>
              <a:t>Deve essere riconosciuto al paziente un vero e proprio diritto di non curarsi, anche se tale condotta lo esponga al rischio stesso della vita</a:t>
            </a:r>
          </a:p>
          <a:p>
            <a:pPr algn="r">
              <a:buFont typeface="Wingdings" panose="05000000000000000000" pitchFamily="2" charset="2"/>
              <a:buNone/>
              <a:defRPr/>
            </a:pPr>
            <a:r>
              <a:rPr lang="it-IT" sz="1400" dirty="0">
                <a:solidFill>
                  <a:srgbClr val="FFFF00"/>
                </a:solidFill>
              </a:rPr>
              <a:t>Cass. Civ. 15 settembre 2008, n. 23676</a:t>
            </a:r>
          </a:p>
        </p:txBody>
      </p:sp>
      <p:pic>
        <p:nvPicPr>
          <p:cNvPr id="2" name="Immagine 4">
            <a:extLst>
              <a:ext uri="{FF2B5EF4-FFF2-40B4-BE49-F238E27FC236}">
                <a16:creationId xmlns:a16="http://schemas.microsoft.com/office/drawing/2014/main" id="{DF0B8859-8DD3-C5FC-6D23-F395EA3A3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91" y="3127375"/>
            <a:ext cx="27003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863344"/>
      </p:ext>
    </p:extLst>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AC49E6E-EA8A-DDCE-10D2-4219D389F859}"/>
              </a:ext>
            </a:extLst>
          </p:cNvPr>
          <p:cNvSpPr>
            <a:spLocks noGrp="1"/>
          </p:cNvSpPr>
          <p:nvPr>
            <p:ph type="title"/>
          </p:nvPr>
        </p:nvSpPr>
        <p:spPr/>
        <p:txBody>
          <a:bodyPr/>
          <a:lstStyle/>
          <a:p>
            <a:endParaRPr lang="it-IT"/>
          </a:p>
        </p:txBody>
      </p:sp>
      <p:sp>
        <p:nvSpPr>
          <p:cNvPr id="2" name="Segnaposto numero diapositiva 1">
            <a:extLst>
              <a:ext uri="{FF2B5EF4-FFF2-40B4-BE49-F238E27FC236}">
                <a16:creationId xmlns:a16="http://schemas.microsoft.com/office/drawing/2014/main" id="{F3CD3C2E-87BF-E9E1-5158-59E814F0482A}"/>
              </a:ext>
            </a:extLst>
          </p:cNvPr>
          <p:cNvSpPr>
            <a:spLocks noGrp="1"/>
          </p:cNvSpPr>
          <p:nvPr>
            <p:ph type="sldNum" sz="quarter" idx="11"/>
          </p:nvPr>
        </p:nvSpPr>
        <p:spPr/>
        <p:txBody>
          <a:bodyPr/>
          <a:lstStyle/>
          <a:p>
            <a:pPr>
              <a:defRPr/>
            </a:pPr>
            <a:fld id="{A65FCC58-94D7-47AE-9C00-9CAFC6E8D49E}" type="slidenum">
              <a:rPr lang="it-IT" altLang="it-IT" smtClean="0"/>
              <a:pPr>
                <a:defRPr/>
              </a:pPr>
              <a:t>185</a:t>
            </a:fld>
            <a:endParaRPr lang="it-IT" altLang="it-IT"/>
          </a:p>
        </p:txBody>
      </p:sp>
      <p:sp>
        <p:nvSpPr>
          <p:cNvPr id="3" name="Segnaposto piè di pagina 2">
            <a:extLst>
              <a:ext uri="{FF2B5EF4-FFF2-40B4-BE49-F238E27FC236}">
                <a16:creationId xmlns:a16="http://schemas.microsoft.com/office/drawing/2014/main" id="{7285314A-E43D-8895-FED2-5EF911B222DD}"/>
              </a:ext>
            </a:extLst>
          </p:cNvPr>
          <p:cNvSpPr>
            <a:spLocks noGrp="1"/>
          </p:cNvSpPr>
          <p:nvPr>
            <p:ph type="ftr" sz="quarter" idx="12"/>
          </p:nvPr>
        </p:nvSpPr>
        <p:spPr/>
        <p:txBody>
          <a:bodyPr/>
          <a:lstStyle/>
          <a:p>
            <a:pPr>
              <a:defRPr/>
            </a:pPr>
            <a:r>
              <a:rPr lang="it-IT"/>
              <a:t>avv. Giannantonio Barbieri</a:t>
            </a:r>
          </a:p>
        </p:txBody>
      </p:sp>
      <p:pic>
        <p:nvPicPr>
          <p:cNvPr id="6" name="Segnaposto contenuto 4">
            <a:extLst>
              <a:ext uri="{FF2B5EF4-FFF2-40B4-BE49-F238E27FC236}">
                <a16:creationId xmlns:a16="http://schemas.microsoft.com/office/drawing/2014/main" id="{C89EA1EB-4A2B-010D-0424-44822D9FF282}"/>
              </a:ext>
            </a:extLst>
          </p:cNvPr>
          <p:cNvPicPr>
            <a:picLocks noGrp="1" noChangeAspect="1"/>
          </p:cNvPicPr>
          <p:nvPr>
            <p:ph idx="1"/>
          </p:nvPr>
        </p:nvPicPr>
        <p:blipFill>
          <a:blip r:embed="rId2"/>
          <a:stretch>
            <a:fillRect/>
          </a:stretch>
        </p:blipFill>
        <p:spPr>
          <a:xfrm>
            <a:off x="2874764" y="1600200"/>
            <a:ext cx="3394472" cy="4525963"/>
          </a:xfrm>
          <a:prstGeom prst="rect">
            <a:avLst/>
          </a:prstGeom>
        </p:spPr>
      </p:pic>
    </p:spTree>
    <p:extLst>
      <p:ext uri="{BB962C8B-B14F-4D97-AF65-F5344CB8AC3E}">
        <p14:creationId xmlns:p14="http://schemas.microsoft.com/office/powerpoint/2010/main" val="2831982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763BD82-88B3-4024-B8A1-F0C6C25C4C47}"/>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3795" name="Rectangle 3">
            <a:extLst>
              <a:ext uri="{FF2B5EF4-FFF2-40B4-BE49-F238E27FC236}">
                <a16:creationId xmlns:a16="http://schemas.microsoft.com/office/drawing/2014/main" id="{3A48F51C-5BF3-4281-BE24-05335DB579E6}"/>
              </a:ext>
            </a:extLst>
          </p:cNvPr>
          <p:cNvSpPr>
            <a:spLocks noGrp="1" noChangeArrowheads="1"/>
          </p:cNvSpPr>
          <p:nvPr>
            <p:ph type="body" idx="4294967295"/>
          </p:nvPr>
        </p:nvSpPr>
        <p:spPr/>
        <p:txBody>
          <a:bodyPr/>
          <a:lstStyle/>
          <a:p>
            <a:pPr eaLnBrk="1" hangingPunct="1">
              <a:lnSpc>
                <a:spcPct val="80000"/>
              </a:lnSpc>
              <a:defRPr/>
            </a:pPr>
            <a:r>
              <a:rPr lang="it-IT" altLang="it-IT" sz="2400" dirty="0">
                <a:latin typeface="Tahoma" panose="020B0604030504040204" pitchFamily="34" charset="0"/>
              </a:rPr>
              <a:t>La premessa da cui occorre partire è che ogni somministrazione di farmaco è idonea a provocare conseguenze negative la cui possibilità deve essere opportunamente presa in considerazione dal medico in una valutazione comparativa del rapporto costi-benefici.</a:t>
            </a:r>
          </a:p>
          <a:p>
            <a:pPr eaLnBrk="1" hangingPunct="1">
              <a:lnSpc>
                <a:spcPct val="80000"/>
              </a:lnSpc>
              <a:defRPr/>
            </a:pPr>
            <a:endParaRPr lang="it-IT" altLang="it-IT" sz="2400" dirty="0">
              <a:latin typeface="Tahoma" panose="020B0604030504040204" pitchFamily="34" charset="0"/>
            </a:endParaRPr>
          </a:p>
          <a:p>
            <a:pPr eaLnBrk="1" hangingPunct="1">
              <a:lnSpc>
                <a:spcPct val="80000"/>
              </a:lnSpc>
              <a:defRPr/>
            </a:pPr>
            <a:r>
              <a:rPr lang="it-IT" altLang="it-IT" sz="2400" dirty="0">
                <a:latin typeface="Tahoma" panose="020B0604030504040204" pitchFamily="34" charset="0"/>
              </a:rPr>
              <a:t>Ma esistono casi in cui (non solo nell'attività medico chirurgica) per varie ragioni, non sempre riconducibili ad uno stato di necessità, vengono fatte scelte di per </a:t>
            </a:r>
            <a:r>
              <a:rPr lang="it-IT" altLang="it-IT" sz="2400" dirty="0" err="1">
                <a:latin typeface="Tahoma" panose="020B0604030504040204" pitchFamily="34" charset="0"/>
              </a:rPr>
              <a:t>sè</a:t>
            </a:r>
            <a:r>
              <a:rPr lang="it-IT" altLang="it-IT" sz="2400" dirty="0">
                <a:latin typeface="Tahoma" panose="020B0604030504040204" pitchFamily="34" charset="0"/>
              </a:rPr>
              <a:t> non pericolose ma che possono indurre rischi di natura diversa</a:t>
            </a:r>
            <a:r>
              <a:rPr lang="it-IT" altLang="it-IT" sz="2800" dirty="0">
                <a:latin typeface="Tahoma" panose="020B0604030504040204"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38F47-8DB7-D944-8FBB-A376AE65804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C5FE36A-B85B-0FCA-36F2-9C369F4B7E88}"/>
              </a:ext>
            </a:extLst>
          </p:cNvPr>
          <p:cNvSpPr>
            <a:spLocks noGrp="1"/>
          </p:cNvSpPr>
          <p:nvPr>
            <p:ph idx="1"/>
          </p:nvPr>
        </p:nvSpPr>
        <p:spPr/>
        <p:txBody>
          <a:bodyPr/>
          <a:lstStyle/>
          <a:p>
            <a:r>
              <a:rPr lang="it-IT" b="1" dirty="0"/>
              <a:t>Legge 22 dicembre 2017, n. 219</a:t>
            </a:r>
          </a:p>
          <a:p>
            <a:pPr marL="0" indent="0">
              <a:buNone/>
            </a:pPr>
            <a:r>
              <a:rPr lang="it-IT" i="1" dirty="0"/>
              <a:t>Norme in materia di consenso informato e di disposizioni anticipate di trattamento</a:t>
            </a:r>
            <a:r>
              <a:rPr lang="it-IT" dirty="0"/>
              <a:t>. </a:t>
            </a:r>
          </a:p>
          <a:p>
            <a:pPr marL="0" indent="0">
              <a:buNone/>
            </a:pPr>
            <a:r>
              <a:rPr lang="it-IT" dirty="0"/>
              <a:t>Art. 1 </a:t>
            </a:r>
            <a:r>
              <a:rPr lang="it-IT" u="sng" dirty="0"/>
              <a:t>Consenso informato </a:t>
            </a:r>
          </a:p>
          <a:p>
            <a:pPr marL="0" indent="0" algn="r">
              <a:buNone/>
            </a:pPr>
            <a:r>
              <a:rPr lang="it-IT" sz="2800" b="1" i="1" dirty="0"/>
              <a:t>Punto di arrivo o punto di partenza?</a:t>
            </a:r>
          </a:p>
          <a:p>
            <a:pPr marL="0" indent="0">
              <a:buNone/>
            </a:pPr>
            <a:endParaRPr lang="it-IT" u="sng" dirty="0"/>
          </a:p>
        </p:txBody>
      </p:sp>
      <p:sp>
        <p:nvSpPr>
          <p:cNvPr id="4" name="Segnaposto numero diapositiva 3">
            <a:extLst>
              <a:ext uri="{FF2B5EF4-FFF2-40B4-BE49-F238E27FC236}">
                <a16:creationId xmlns:a16="http://schemas.microsoft.com/office/drawing/2014/main" id="{EE9EB97F-F12F-A3A7-1E4D-1628024B0A15}"/>
              </a:ext>
            </a:extLst>
          </p:cNvPr>
          <p:cNvSpPr>
            <a:spLocks noGrp="1"/>
          </p:cNvSpPr>
          <p:nvPr>
            <p:ph type="sldNum" sz="quarter" idx="11"/>
          </p:nvPr>
        </p:nvSpPr>
        <p:spPr/>
        <p:txBody>
          <a:bodyPr/>
          <a:lstStyle/>
          <a:p>
            <a:pPr>
              <a:defRPr/>
            </a:pPr>
            <a:fld id="{5284EABE-7CEC-4FCA-99EF-CA6E2E61A66A}" type="slidenum">
              <a:rPr lang="it-IT" altLang="it-IT" smtClean="0"/>
              <a:pPr>
                <a:defRPr/>
              </a:pPr>
              <a:t>2</a:t>
            </a:fld>
            <a:endParaRPr lang="it-IT" altLang="it-IT"/>
          </a:p>
        </p:txBody>
      </p:sp>
      <p:sp>
        <p:nvSpPr>
          <p:cNvPr id="5" name="Segnaposto piè di pagina 4">
            <a:extLst>
              <a:ext uri="{FF2B5EF4-FFF2-40B4-BE49-F238E27FC236}">
                <a16:creationId xmlns:a16="http://schemas.microsoft.com/office/drawing/2014/main" id="{957A6385-5BB7-3E1D-4393-BD7FB8AE803C}"/>
              </a:ext>
            </a:extLst>
          </p:cNvPr>
          <p:cNvSpPr>
            <a:spLocks noGrp="1"/>
          </p:cNvSpPr>
          <p:nvPr>
            <p:ph type="ftr" sz="quarter" idx="12"/>
          </p:nvPr>
        </p:nvSpPr>
        <p:spPr/>
        <p:txBody>
          <a:bodyPr/>
          <a:lstStyle/>
          <a:p>
            <a:pPr>
              <a:defRPr/>
            </a:pPr>
            <a:r>
              <a:rPr lang="it-IT"/>
              <a:t>avv. Giannantonio Barbieri</a:t>
            </a:r>
          </a:p>
        </p:txBody>
      </p:sp>
      <p:pic>
        <p:nvPicPr>
          <p:cNvPr id="6" name="Immagine 5">
            <a:extLst>
              <a:ext uri="{FF2B5EF4-FFF2-40B4-BE49-F238E27FC236}">
                <a16:creationId xmlns:a16="http://schemas.microsoft.com/office/drawing/2014/main" id="{D10667D5-9887-2312-C8CB-C9B202263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867378"/>
            <a:ext cx="1836000" cy="2448000"/>
          </a:xfrm>
          <a:prstGeom prst="rect">
            <a:avLst/>
          </a:prstGeom>
        </p:spPr>
      </p:pic>
    </p:spTree>
    <p:extLst>
      <p:ext uri="{BB962C8B-B14F-4D97-AF65-F5344CB8AC3E}">
        <p14:creationId xmlns:p14="http://schemas.microsoft.com/office/powerpoint/2010/main" val="2343019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9DD28FB-A337-4358-B3D1-2DDA78E62BE8}"/>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4819" name="Rectangle 3">
            <a:extLst>
              <a:ext uri="{FF2B5EF4-FFF2-40B4-BE49-F238E27FC236}">
                <a16:creationId xmlns:a16="http://schemas.microsoft.com/office/drawing/2014/main" id="{A66A9F63-29CA-4F00-95FF-CC4A6E4353D7}"/>
              </a:ext>
            </a:extLst>
          </p:cNvPr>
          <p:cNvSpPr>
            <a:spLocks noGrp="1" noChangeArrowheads="1"/>
          </p:cNvSpPr>
          <p:nvPr>
            <p:ph type="body" idx="4294967295"/>
          </p:nvPr>
        </p:nvSpPr>
        <p:spPr/>
        <p:txBody>
          <a:bodyPr/>
          <a:lstStyle/>
          <a:p>
            <a:pPr eaLnBrk="1" hangingPunct="1">
              <a:lnSpc>
                <a:spcPct val="80000"/>
              </a:lnSpc>
              <a:defRPr/>
            </a:pPr>
            <a:r>
              <a:rPr lang="it-IT" altLang="it-IT" sz="2800" dirty="0">
                <a:latin typeface="Tahoma" panose="020B0604030504040204" pitchFamily="34" charset="0"/>
              </a:rPr>
              <a:t>In questi casi si entra nel campo del c.d. "rischio consentito";</a:t>
            </a:r>
          </a:p>
          <a:p>
            <a:pPr eaLnBrk="1" hangingPunct="1">
              <a:lnSpc>
                <a:spcPct val="80000"/>
              </a:lnSpc>
              <a:defRPr/>
            </a:pPr>
            <a:endParaRPr lang="it-IT" altLang="it-IT" sz="2400" dirty="0">
              <a:latin typeface="Tahoma" panose="020B0604030504040204" pitchFamily="34" charset="0"/>
            </a:endParaRPr>
          </a:p>
          <a:p>
            <a:pPr eaLnBrk="1" hangingPunct="1">
              <a:lnSpc>
                <a:spcPct val="80000"/>
              </a:lnSpc>
              <a:defRPr/>
            </a:pPr>
            <a:r>
              <a:rPr lang="it-IT" altLang="it-IT" sz="2400" dirty="0">
                <a:latin typeface="Tahoma" panose="020B0604030504040204" pitchFamily="34" charset="0"/>
              </a:rPr>
              <a:t>l'ordinamento consente di svolgere determinate attività pericolose, o di svolgerle secondo modalità pericolose, </a:t>
            </a:r>
            <a:r>
              <a:rPr lang="it-IT" altLang="it-IT" sz="2400" u="sng" dirty="0">
                <a:latin typeface="Tahoma" panose="020B0604030504040204" pitchFamily="34" charset="0"/>
              </a:rPr>
              <a:t>ma richiede ulteriori presidi cautelari</a:t>
            </a:r>
            <a:r>
              <a:rPr lang="it-IT" altLang="it-IT" sz="2400" dirty="0">
                <a:latin typeface="Tahoma" panose="020B0604030504040204" pitchFamily="34" charset="0"/>
              </a:rPr>
              <a:t> idonei ad evitare (o a diminuire il rischio) del verificarsi di eventi dannosi (per es. l'ordinamento consente le gare di velocità automobilistiche ma richiede garanzie a tutela dei piloti, degli addetti al circuito, degli spettatori inimmaginabili nell'ordinaria circolazione stradale.</a:t>
            </a:r>
          </a:p>
          <a:p>
            <a:pPr eaLnBrk="1" hangingPunct="1">
              <a:lnSpc>
                <a:spcPct val="80000"/>
              </a:lnSpc>
              <a:defRPr/>
            </a:pPr>
            <a:endParaRPr lang="it-IT" altLang="it-IT" sz="2800" dirty="0">
              <a:latin typeface="Tahoma" panose="020B0604030504040204" pitchFamily="34" charset="0"/>
            </a:endParaRPr>
          </a:p>
          <a:p>
            <a:pPr eaLnBrk="1" hangingPunct="1">
              <a:lnSpc>
                <a:spcPct val="80000"/>
              </a:lnSpc>
              <a:defRPr/>
            </a:pPr>
            <a:endParaRPr lang="it-IT" altLang="it-IT" sz="2800" dirty="0">
              <a:latin typeface="Tahom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D620345-1490-4357-B440-C1E1DFDDC0D9}"/>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5843" name="Rectangle 3">
            <a:extLst>
              <a:ext uri="{FF2B5EF4-FFF2-40B4-BE49-F238E27FC236}">
                <a16:creationId xmlns:a16="http://schemas.microsoft.com/office/drawing/2014/main" id="{30ED9230-6277-4075-AB82-5442C47D71E0}"/>
              </a:ext>
            </a:extLst>
          </p:cNvPr>
          <p:cNvSpPr>
            <a:spLocks noGrp="1" noChangeArrowheads="1"/>
          </p:cNvSpPr>
          <p:nvPr>
            <p:ph type="body" idx="4294967295"/>
          </p:nvPr>
        </p:nvSpPr>
        <p:spPr/>
        <p:txBody>
          <a:bodyPr/>
          <a:lstStyle/>
          <a:p>
            <a:pPr eaLnBrk="1" hangingPunct="1">
              <a:lnSpc>
                <a:spcPct val="90000"/>
              </a:lnSpc>
              <a:defRPr/>
            </a:pPr>
            <a:r>
              <a:rPr lang="it-IT" altLang="it-IT" sz="2400" dirty="0">
                <a:latin typeface="Tahoma" panose="020B0604030504040204" pitchFamily="34" charset="0"/>
              </a:rPr>
              <a:t>E dunque "rischio consentito" non significa esonero dall'obbligo di osservanza delle regole di cautela ma semmai </a:t>
            </a:r>
            <a:r>
              <a:rPr lang="it-IT" altLang="it-IT" sz="2400" dirty="0">
                <a:effectLst/>
                <a:latin typeface="Tahoma" panose="020B0604030504040204" pitchFamily="34" charset="0"/>
              </a:rPr>
              <a:t>rafforzamento di tale obbligo </a:t>
            </a:r>
            <a:r>
              <a:rPr lang="it-IT" altLang="it-IT" sz="2400" dirty="0">
                <a:latin typeface="Tahoma" panose="020B0604030504040204" pitchFamily="34" charset="0"/>
              </a:rPr>
              <a:t>soprattutto in relazione alla gravità del rischio: solo in caso di rigorosa osservanza di tali regole il rischio potrà ritenersi effettivamente "consentito" per quella parte che non può essere eliminata.</a:t>
            </a:r>
          </a:p>
          <a:p>
            <a:pPr eaLnBrk="1" hangingPunct="1">
              <a:lnSpc>
                <a:spcPct val="90000"/>
              </a:lnSpc>
              <a:defRPr/>
            </a:pPr>
            <a:r>
              <a:rPr lang="it-IT" altLang="it-IT" sz="2400" dirty="0">
                <a:latin typeface="Tahoma" panose="020B0604030504040204" pitchFamily="34" charset="0"/>
              </a:rPr>
              <a:t>Insomma </a:t>
            </a:r>
            <a:r>
              <a:rPr lang="it-IT" altLang="it-IT" sz="2400" u="sng" dirty="0">
                <a:latin typeface="Tahoma" panose="020B0604030504040204" pitchFamily="34" charset="0"/>
              </a:rPr>
              <a:t>l'osservanza delle regole cautelari </a:t>
            </a:r>
            <a:r>
              <a:rPr lang="it-IT" altLang="it-IT" sz="2400" dirty="0">
                <a:latin typeface="Tahoma" panose="020B0604030504040204" pitchFamily="34" charset="0"/>
              </a:rPr>
              <a:t>esonera da responsabilità per i rischi prevedibili, ma non prevenibili, solo se l'agente abbia rigorosamente rispettato le ulteriori regole cautelari anche se non è stato possibile evitare il verificarsi dell'evento.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AAC5674-1E37-4BB1-AEB8-865BF9B1C38A}"/>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6867" name="Rectangle 3">
            <a:extLst>
              <a:ext uri="{FF2B5EF4-FFF2-40B4-BE49-F238E27FC236}">
                <a16:creationId xmlns:a16="http://schemas.microsoft.com/office/drawing/2014/main" id="{5C9CAA7D-FDEA-4264-A33D-F94FF81AB82E}"/>
              </a:ext>
            </a:extLst>
          </p:cNvPr>
          <p:cNvSpPr>
            <a:spLocks noGrp="1" noChangeArrowheads="1"/>
          </p:cNvSpPr>
          <p:nvPr>
            <p:ph type="body" idx="4294967295"/>
          </p:nvPr>
        </p:nvSpPr>
        <p:spPr/>
        <p:txBody>
          <a:bodyPr/>
          <a:lstStyle/>
          <a:p>
            <a:pPr eaLnBrk="1" hangingPunct="1">
              <a:defRPr/>
            </a:pPr>
            <a:r>
              <a:rPr lang="it-IT" altLang="it-IT" sz="2000" dirty="0">
                <a:latin typeface="Tahoma" panose="020B0604030504040204" pitchFamily="34" charset="0"/>
              </a:rPr>
              <a:t>Torniamo al nostro caso: i medici scelgono, legittimamente, una modalità inusuale di somministrazione di un farmaco.</a:t>
            </a:r>
          </a:p>
          <a:p>
            <a:pPr eaLnBrk="1" hangingPunct="1">
              <a:defRPr/>
            </a:pPr>
            <a:endParaRPr lang="it-IT" altLang="it-IT" sz="2800" dirty="0">
              <a:latin typeface="Tahoma" panose="020B0604030504040204" pitchFamily="34" charset="0"/>
            </a:endParaRPr>
          </a:p>
          <a:p>
            <a:pPr eaLnBrk="1" hangingPunct="1">
              <a:defRPr/>
            </a:pPr>
            <a:r>
              <a:rPr lang="it-IT" altLang="it-IT" sz="2800" dirty="0">
                <a:latin typeface="Tahoma" panose="020B0604030504040204" pitchFamily="34" charset="0"/>
              </a:rPr>
              <a:t>Sanno (o dovrebbero sapere) che una diversa modalità può avere effetti mortali su un certo tipo di pazienti; il rischio di un'erronea somministrazione è altissimo </a:t>
            </a:r>
            <a:r>
              <a:rPr lang="it-IT" altLang="it-IT" sz="2800" dirty="0" err="1">
                <a:latin typeface="Tahoma" panose="020B0604030504040204" pitchFamily="34" charset="0"/>
              </a:rPr>
              <a:t>perchè</a:t>
            </a:r>
            <a:r>
              <a:rPr lang="it-IT" altLang="it-IT" sz="2800" dirty="0">
                <a:latin typeface="Tahoma" panose="020B0604030504040204" pitchFamily="34" charset="0"/>
              </a:rPr>
              <a:t> sulla confezione è indicata proprio la modalità che nel caso specifico può essere mortale.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DE97C6C-2417-417D-AB1A-8D8B5381E7E9}"/>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7891" name="Rectangle 3">
            <a:extLst>
              <a:ext uri="{FF2B5EF4-FFF2-40B4-BE49-F238E27FC236}">
                <a16:creationId xmlns:a16="http://schemas.microsoft.com/office/drawing/2014/main" id="{C2BA901A-C228-440B-B848-806D50AA9D92}"/>
              </a:ext>
            </a:extLst>
          </p:cNvPr>
          <p:cNvSpPr>
            <a:spLocks noGrp="1" noChangeArrowheads="1"/>
          </p:cNvSpPr>
          <p:nvPr>
            <p:ph type="body" idx="4294967295"/>
          </p:nvPr>
        </p:nvSpPr>
        <p:spPr/>
        <p:txBody>
          <a:bodyPr/>
          <a:lstStyle/>
          <a:p>
            <a:pPr eaLnBrk="1" hangingPunct="1">
              <a:lnSpc>
                <a:spcPct val="90000"/>
              </a:lnSpc>
              <a:defRPr/>
            </a:pPr>
            <a:r>
              <a:rPr lang="it-IT" altLang="it-IT" sz="2400" dirty="0" err="1">
                <a:latin typeface="Tahoma" panose="020B0604030504040204" pitchFamily="34" charset="0"/>
              </a:rPr>
              <a:t>Qual'è</a:t>
            </a:r>
            <a:r>
              <a:rPr lang="it-IT" altLang="it-IT" sz="2400" dirty="0">
                <a:latin typeface="Tahoma" panose="020B0604030504040204" pitchFamily="34" charset="0"/>
              </a:rPr>
              <a:t> in questo caso </a:t>
            </a:r>
            <a:r>
              <a:rPr lang="it-IT" altLang="it-IT" sz="2400" u="sng" dirty="0">
                <a:latin typeface="Tahoma" panose="020B0604030504040204" pitchFamily="34" charset="0"/>
              </a:rPr>
              <a:t>la regola cautelare rafforzata da osservare?</a:t>
            </a:r>
          </a:p>
          <a:p>
            <a:pPr eaLnBrk="1" hangingPunct="1">
              <a:lnSpc>
                <a:spcPct val="90000"/>
              </a:lnSpc>
              <a:defRPr/>
            </a:pPr>
            <a:r>
              <a:rPr lang="it-IT" altLang="it-IT" sz="2400" dirty="0">
                <a:latin typeface="Tahoma" panose="020B0604030504040204" pitchFamily="34" charset="0"/>
              </a:rPr>
              <a:t> Se il medico decide di non somministrare il farmaco personalmente deve avere la "certezza" che la persona incaricata sia idonea ad eseguire il compito e </a:t>
            </a:r>
            <a:r>
              <a:rPr lang="it-IT" altLang="it-IT" sz="2400" dirty="0">
                <a:effectLst/>
                <a:latin typeface="Tahoma" panose="020B0604030504040204" pitchFamily="34" charset="0"/>
              </a:rPr>
              <a:t>che abbia </a:t>
            </a:r>
            <a:r>
              <a:rPr lang="it-IT" altLang="it-IT" sz="2400" b="1" u="sng" dirty="0">
                <a:effectLst/>
                <a:latin typeface="Tahoma" panose="020B0604030504040204" pitchFamily="34" charset="0"/>
              </a:rPr>
              <a:t>effettivamente compreso </a:t>
            </a:r>
            <a:r>
              <a:rPr lang="it-IT" altLang="it-IT" sz="2400" dirty="0">
                <a:latin typeface="Tahoma" panose="020B0604030504040204" pitchFamily="34" charset="0"/>
              </a:rPr>
              <a:t>quali modalità deve seguire; l'incaricato deve essere inoltre posto a </a:t>
            </a:r>
            <a:r>
              <a:rPr lang="it-IT" altLang="it-IT" sz="2400" b="1" u="sng" dirty="0">
                <a:latin typeface="Tahoma" panose="020B0604030504040204" pitchFamily="34" charset="0"/>
              </a:rPr>
              <a:t>conoscenza</a:t>
            </a:r>
            <a:r>
              <a:rPr lang="it-IT" altLang="it-IT" sz="2400" u="sng" dirty="0">
                <a:latin typeface="Tahoma" panose="020B0604030504040204" pitchFamily="34" charset="0"/>
              </a:rPr>
              <a:t> </a:t>
            </a:r>
            <a:r>
              <a:rPr lang="it-IT" altLang="it-IT" sz="2400" dirty="0">
                <a:latin typeface="Tahoma" panose="020B0604030504040204" pitchFamily="34" charset="0"/>
              </a:rPr>
              <a:t>che diverse modalità possono avere effetto letale </a:t>
            </a:r>
            <a:r>
              <a:rPr lang="it-IT" altLang="it-IT" sz="1800" dirty="0">
                <a:latin typeface="Tahoma" panose="020B0604030504040204" pitchFamily="34" charset="0"/>
              </a:rPr>
              <a:t>(diversamente non viene sufficientemente richiamata la sua attenzione sul pericolo di una somministrazione diversa) </a:t>
            </a:r>
            <a:r>
              <a:rPr lang="it-IT" altLang="it-IT" sz="2400" dirty="0">
                <a:latin typeface="Tahoma" panose="020B0604030504040204" pitchFamily="34" charset="0"/>
              </a:rPr>
              <a:t>e </a:t>
            </a:r>
            <a:r>
              <a:rPr lang="it-IT" altLang="it-IT" sz="2400" u="sng" dirty="0">
                <a:latin typeface="Tahoma" panose="020B0604030504040204" pitchFamily="34" charset="0"/>
              </a:rPr>
              <a:t>va segnalato </a:t>
            </a:r>
            <a:r>
              <a:rPr lang="it-IT" altLang="it-IT" sz="2400" dirty="0">
                <a:latin typeface="Tahoma" panose="020B0604030504040204" pitchFamily="34" charset="0"/>
              </a:rPr>
              <a:t>altresì che le modalità da seguire sono diverse da quelle indicate sulla confezione.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9B24979-8A78-4636-8BA6-0733D68CBB2E}"/>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8915" name="Rectangle 3">
            <a:extLst>
              <a:ext uri="{FF2B5EF4-FFF2-40B4-BE49-F238E27FC236}">
                <a16:creationId xmlns:a16="http://schemas.microsoft.com/office/drawing/2014/main" id="{6665CB01-7433-41F3-B33F-DC674A60F4BC}"/>
              </a:ext>
            </a:extLst>
          </p:cNvPr>
          <p:cNvSpPr>
            <a:spLocks noGrp="1" noChangeArrowheads="1"/>
          </p:cNvSpPr>
          <p:nvPr>
            <p:ph type="body" idx="4294967295"/>
          </p:nvPr>
        </p:nvSpPr>
        <p:spPr/>
        <p:txBody>
          <a:bodyPr/>
          <a:lstStyle/>
          <a:p>
            <a:pPr eaLnBrk="1" hangingPunct="1">
              <a:lnSpc>
                <a:spcPct val="90000"/>
              </a:lnSpc>
              <a:defRPr/>
            </a:pPr>
            <a:endParaRPr lang="it-IT" altLang="it-IT" sz="2400" dirty="0">
              <a:latin typeface="Tahoma" panose="020B0604030504040204" pitchFamily="34" charset="0"/>
            </a:endParaRPr>
          </a:p>
          <a:p>
            <a:pPr eaLnBrk="1" hangingPunct="1">
              <a:lnSpc>
                <a:spcPct val="90000"/>
              </a:lnSpc>
              <a:defRPr/>
            </a:pPr>
            <a:r>
              <a:rPr lang="it-IT" altLang="it-IT" sz="2400" dirty="0">
                <a:latin typeface="Tahoma" panose="020B0604030504040204" pitchFamily="34" charset="0"/>
              </a:rPr>
              <a:t>Questo obbligo cautelare rafforzato vale ovviamente anche per chi redige la prescrizione: proprio il rischio mortale che crea un'inesattezza o insufficienza nella compilazione rende necessaria una </a:t>
            </a:r>
            <a:r>
              <a:rPr lang="it-IT" altLang="it-IT" sz="2400" u="sng" dirty="0">
                <a:latin typeface="Tahoma" panose="020B0604030504040204" pitchFamily="34" charset="0"/>
              </a:rPr>
              <a:t>precisione anche nei dettagli che in altre situazione può essere omessa senza rischio o con rischi di minor gravità.</a:t>
            </a:r>
          </a:p>
          <a:p>
            <a:pPr eaLnBrk="1" hangingPunct="1">
              <a:lnSpc>
                <a:spcPct val="90000"/>
              </a:lnSpc>
              <a:defRPr/>
            </a:pPr>
            <a:endParaRPr lang="it-IT" altLang="it-IT" sz="2400" dirty="0">
              <a:latin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1F26E7-DC7A-46BE-818C-C42277B983E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E43431BC-9238-457B-802E-BC74A3544E49}"/>
              </a:ext>
            </a:extLst>
          </p:cNvPr>
          <p:cNvSpPr>
            <a:spLocks noGrp="1"/>
          </p:cNvSpPr>
          <p:nvPr>
            <p:ph idx="1"/>
          </p:nvPr>
        </p:nvSpPr>
        <p:spPr/>
        <p:txBody>
          <a:bodyPr/>
          <a:lstStyle/>
          <a:p>
            <a:pPr>
              <a:defRPr/>
            </a:pPr>
            <a:r>
              <a:rPr lang="it-IT" altLang="it-IT" sz="2400" dirty="0">
                <a:latin typeface="Tahoma" panose="020B0604030504040204" pitchFamily="34" charset="0"/>
              </a:rPr>
              <a:t>E rende palesemente negligente la condotta di chi </a:t>
            </a:r>
            <a:r>
              <a:rPr lang="it-IT" altLang="it-IT" sz="2400" u="sng" dirty="0">
                <a:latin typeface="Tahoma" panose="020B0604030504040204" pitchFamily="34" charset="0"/>
              </a:rPr>
              <a:t>omette un'indicazione fondamentale </a:t>
            </a:r>
          </a:p>
          <a:p>
            <a:pPr>
              <a:defRPr/>
            </a:pPr>
            <a:r>
              <a:rPr lang="it-IT" altLang="it-IT" sz="2400" dirty="0">
                <a:latin typeface="Tahoma" panose="020B0604030504040204" pitchFamily="34" charset="0"/>
              </a:rPr>
              <a:t>(proprio </a:t>
            </a:r>
            <a:r>
              <a:rPr lang="it-IT" altLang="it-IT" sz="2400" dirty="0" err="1">
                <a:latin typeface="Tahoma" panose="020B0604030504040204" pitchFamily="34" charset="0"/>
              </a:rPr>
              <a:t>perchè</a:t>
            </a:r>
            <a:r>
              <a:rPr lang="it-IT" altLang="it-IT" sz="2400" dirty="0">
                <a:latin typeface="Tahoma" panose="020B0604030504040204" pitchFamily="34" charset="0"/>
              </a:rPr>
              <a:t> le modalità di somministrazione erano inusuali e contrastanti con l'indicazione contenuta nella confezione) e di chi, dovendo controllare la prescrizione, non adempie a questo suo obbligo.</a:t>
            </a:r>
          </a:p>
          <a:p>
            <a:pPr>
              <a:defRPr/>
            </a:pPr>
            <a:endParaRPr lang="it-IT" dirty="0"/>
          </a:p>
        </p:txBody>
      </p:sp>
      <p:sp>
        <p:nvSpPr>
          <p:cNvPr id="22532" name="Segnaposto numero diapositiva 3">
            <a:extLst>
              <a:ext uri="{FF2B5EF4-FFF2-40B4-BE49-F238E27FC236}">
                <a16:creationId xmlns:a16="http://schemas.microsoft.com/office/drawing/2014/main" id="{8421409C-0D67-4671-865C-DB7EC9CAD26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E430B377-BE84-4F5C-BB8B-3CA55B81016C}" type="slidenum">
              <a:rPr lang="it-IT" altLang="it-IT" smtClean="0">
                <a:solidFill>
                  <a:schemeClr val="tx1"/>
                </a:solidFill>
                <a:latin typeface="Arial" panose="020B0604020202020204" pitchFamily="34" charset="0"/>
              </a:rPr>
              <a:pPr/>
              <a:t>25</a:t>
            </a:fld>
            <a:endParaRPr lang="it-IT" altLang="it-IT">
              <a:solidFill>
                <a:schemeClr val="tx1"/>
              </a:solidFill>
              <a:latin typeface="Arial" panose="020B0604020202020204" pitchFamily="34" charset="0"/>
            </a:endParaRPr>
          </a:p>
        </p:txBody>
      </p:sp>
      <p:sp>
        <p:nvSpPr>
          <p:cNvPr id="22533" name="Segnaposto piè di pagina 4">
            <a:extLst>
              <a:ext uri="{FF2B5EF4-FFF2-40B4-BE49-F238E27FC236}">
                <a16:creationId xmlns:a16="http://schemas.microsoft.com/office/drawing/2014/main" id="{D5D0C6BF-5741-4A70-8E30-6BB495354256}"/>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07A1FAA-BC8F-4752-BE7D-D59B3A97A972}"/>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39939" name="Rectangle 3">
            <a:extLst>
              <a:ext uri="{FF2B5EF4-FFF2-40B4-BE49-F238E27FC236}">
                <a16:creationId xmlns:a16="http://schemas.microsoft.com/office/drawing/2014/main" id="{E121490E-48CF-4899-B5F3-9B77A06C2740}"/>
              </a:ext>
            </a:extLst>
          </p:cNvPr>
          <p:cNvSpPr>
            <a:spLocks noGrp="1" noChangeArrowheads="1"/>
          </p:cNvSpPr>
          <p:nvPr>
            <p:ph type="body" idx="4294967295"/>
          </p:nvPr>
        </p:nvSpPr>
        <p:spPr/>
        <p:txBody>
          <a:bodyPr/>
          <a:lstStyle/>
          <a:p>
            <a:pPr eaLnBrk="1" hangingPunct="1">
              <a:lnSpc>
                <a:spcPct val="80000"/>
              </a:lnSpc>
              <a:defRPr/>
            </a:pPr>
            <a:r>
              <a:rPr lang="it-IT" altLang="it-IT" sz="2000" dirty="0">
                <a:latin typeface="Tahoma" panose="020B0604030504040204" pitchFamily="34" charset="0"/>
              </a:rPr>
              <a:t>La dott. S. e il dott. A.C. hanno posto in essere i primi anelli della sequenza causale creando i presupposti </a:t>
            </a:r>
            <a:r>
              <a:rPr lang="it-IT" altLang="it-IT" sz="2000" dirty="0" err="1">
                <a:latin typeface="Tahoma" panose="020B0604030504040204" pitchFamily="34" charset="0"/>
              </a:rPr>
              <a:t>perchè</a:t>
            </a:r>
            <a:r>
              <a:rPr lang="it-IT" altLang="it-IT" sz="2000" dirty="0">
                <a:latin typeface="Tahoma" panose="020B0604030504040204" pitchFamily="34" charset="0"/>
              </a:rPr>
              <a:t> l'infermiera, a sua volta in colpa per non aver approfondito una situazione di ambiguità, cadesse nell'errore che poi ha cagionato il tragico evento.</a:t>
            </a:r>
          </a:p>
          <a:p>
            <a:pPr eaLnBrk="1" hangingPunct="1">
              <a:lnSpc>
                <a:spcPct val="80000"/>
              </a:lnSpc>
              <a:defRPr/>
            </a:pPr>
            <a:r>
              <a:rPr lang="it-IT" altLang="it-IT" sz="2400" dirty="0">
                <a:latin typeface="Tahoma" panose="020B0604030504040204" pitchFamily="34" charset="0"/>
              </a:rPr>
              <a:t>La condotta dell'infermiera non è abnorme o imprevedibile </a:t>
            </a:r>
            <a:r>
              <a:rPr lang="it-IT" altLang="it-IT" sz="2400" dirty="0" err="1">
                <a:latin typeface="Tahoma" panose="020B0604030504040204" pitchFamily="34" charset="0"/>
              </a:rPr>
              <a:t>perchè</a:t>
            </a:r>
            <a:r>
              <a:rPr lang="it-IT" altLang="it-IT" sz="2400" dirty="0">
                <a:latin typeface="Tahoma" panose="020B0604030504040204" pitchFamily="34" charset="0"/>
              </a:rPr>
              <a:t> si è trovata a dover somministrare un farmaco che, sulla confezione, riportava la prescrizione che doveva essere somministrato per via endovenosa</a:t>
            </a:r>
            <a:r>
              <a:rPr lang="it-IT" altLang="it-IT" sz="2800" dirty="0">
                <a:latin typeface="Tahoma" panose="020B0604030504040204" pitchFamily="34"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2620C3C-3AE1-493E-B819-08FD72111C7D}"/>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40963" name="Rectangle 3">
            <a:extLst>
              <a:ext uri="{FF2B5EF4-FFF2-40B4-BE49-F238E27FC236}">
                <a16:creationId xmlns:a16="http://schemas.microsoft.com/office/drawing/2014/main" id="{527BB07E-235B-4839-B422-A8129288279A}"/>
              </a:ext>
            </a:extLst>
          </p:cNvPr>
          <p:cNvSpPr>
            <a:spLocks noGrp="1" noChangeArrowheads="1"/>
          </p:cNvSpPr>
          <p:nvPr>
            <p:ph type="body" idx="4294967295"/>
          </p:nvPr>
        </p:nvSpPr>
        <p:spPr/>
        <p:txBody>
          <a:bodyPr/>
          <a:lstStyle/>
          <a:p>
            <a:pPr eaLnBrk="1" hangingPunct="1">
              <a:lnSpc>
                <a:spcPct val="90000"/>
              </a:lnSpc>
              <a:defRPr/>
            </a:pPr>
            <a:r>
              <a:rPr lang="it-IT" altLang="it-IT" sz="2800" dirty="0">
                <a:latin typeface="Tahoma" panose="020B0604030504040204" pitchFamily="34" charset="0"/>
              </a:rPr>
              <a:t>Era certamente suo </a:t>
            </a:r>
            <a:r>
              <a:rPr lang="it-IT" altLang="it-IT" sz="2800" dirty="0">
                <a:effectLst/>
                <a:latin typeface="Tahoma" panose="020B0604030504040204" pitchFamily="34" charset="0"/>
              </a:rPr>
              <a:t>obbligo chiedere </a:t>
            </a:r>
            <a:r>
              <a:rPr lang="it-IT" altLang="it-IT" sz="2800" u="sng" dirty="0">
                <a:effectLst/>
                <a:latin typeface="Tahoma" panose="020B0604030504040204" pitchFamily="34" charset="0"/>
              </a:rPr>
              <a:t>conferma </a:t>
            </a:r>
            <a:r>
              <a:rPr lang="it-IT" altLang="it-IT" sz="2800" dirty="0">
                <a:effectLst/>
                <a:latin typeface="Tahoma" panose="020B0604030504040204" pitchFamily="34" charset="0"/>
              </a:rPr>
              <a:t>di questa prescrizione</a:t>
            </a:r>
            <a:r>
              <a:rPr lang="it-IT" altLang="it-IT" sz="2800" dirty="0">
                <a:latin typeface="Tahoma" panose="020B0604030504040204" pitchFamily="34" charset="0"/>
              </a:rPr>
              <a:t>, </a:t>
            </a:r>
          </a:p>
          <a:p>
            <a:pPr eaLnBrk="1" hangingPunct="1">
              <a:lnSpc>
                <a:spcPct val="90000"/>
              </a:lnSpc>
              <a:defRPr/>
            </a:pPr>
            <a:r>
              <a:rPr lang="it-IT" altLang="it-IT" sz="2000" dirty="0">
                <a:latin typeface="Tahoma" panose="020B0604030504040204" pitchFamily="34" charset="0"/>
              </a:rPr>
              <a:t>tanto più che il foglio di terapia nulla indicava in proposito, ma eccezionale e imprevedibile non è certo la condotta di chi si adegua alle prescrizioni scritte sulla confezione in mancanza di una </a:t>
            </a:r>
            <a:r>
              <a:rPr lang="it-IT" altLang="it-IT" sz="2000" u="sng" dirty="0">
                <a:latin typeface="Tahoma" panose="020B0604030504040204" pitchFamily="34" charset="0"/>
              </a:rPr>
              <a:t>precisazione (assolutamente necessaria per la gravità del rischio) </a:t>
            </a:r>
            <a:r>
              <a:rPr lang="it-IT" altLang="it-IT" sz="2000" dirty="0">
                <a:latin typeface="Tahoma" panose="020B0604030504040204" pitchFamily="34" charset="0"/>
              </a:rPr>
              <a:t>nella prescrizione terapeutica e in mancanza di istruzioni certe e confermate.</a:t>
            </a:r>
          </a:p>
          <a:p>
            <a:pPr eaLnBrk="1" hangingPunct="1">
              <a:lnSpc>
                <a:spcPct val="90000"/>
              </a:lnSpc>
              <a:defRPr/>
            </a:pPr>
            <a:endParaRPr lang="it-IT" altLang="it-IT" sz="2800" dirty="0">
              <a:latin typeface="Tahoma" panose="020B0604030504040204" pitchFamily="34" charset="0"/>
            </a:endParaRPr>
          </a:p>
          <a:p>
            <a:pPr eaLnBrk="1" hangingPunct="1">
              <a:lnSpc>
                <a:spcPct val="90000"/>
              </a:lnSpc>
              <a:defRPr/>
            </a:pPr>
            <a:endParaRPr lang="it-IT" altLang="it-IT" sz="2800" dirty="0">
              <a:latin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36E6BAC-DE7B-4B92-92AA-B0F1C5C3559A}"/>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41987" name="Rectangle 3">
            <a:extLst>
              <a:ext uri="{FF2B5EF4-FFF2-40B4-BE49-F238E27FC236}">
                <a16:creationId xmlns:a16="http://schemas.microsoft.com/office/drawing/2014/main" id="{C85D810D-B76E-424B-BB43-CE4D30F75FCE}"/>
              </a:ext>
            </a:extLst>
          </p:cNvPr>
          <p:cNvSpPr>
            <a:spLocks noGrp="1" noChangeArrowheads="1"/>
          </p:cNvSpPr>
          <p:nvPr>
            <p:ph type="body" idx="4294967295"/>
          </p:nvPr>
        </p:nvSpPr>
        <p:spPr/>
        <p:txBody>
          <a:bodyPr/>
          <a:lstStyle/>
          <a:p>
            <a:pPr eaLnBrk="1" hangingPunct="1">
              <a:defRPr/>
            </a:pPr>
            <a:endParaRPr lang="it-IT" altLang="it-IT" sz="2400" b="1" dirty="0">
              <a:latin typeface="Tahoma" panose="020B0604030504040204" pitchFamily="34" charset="0"/>
            </a:endParaRPr>
          </a:p>
          <a:p>
            <a:pPr eaLnBrk="1" hangingPunct="1">
              <a:defRPr/>
            </a:pPr>
            <a:r>
              <a:rPr lang="it-IT" altLang="it-IT" sz="2400" b="1" dirty="0">
                <a:latin typeface="Tahoma" panose="020B0604030504040204" pitchFamily="34" charset="0"/>
              </a:rPr>
              <a:t>Del resto sono proprio </a:t>
            </a:r>
            <a:r>
              <a:rPr lang="it-IT" altLang="it-IT" sz="2400" b="1" dirty="0">
                <a:effectLst/>
                <a:latin typeface="Tahoma" panose="020B0604030504040204" pitchFamily="34" charset="0"/>
              </a:rPr>
              <a:t>l'</a:t>
            </a:r>
            <a:r>
              <a:rPr lang="it-IT" altLang="it-IT" b="1" dirty="0">
                <a:effectLst>
                  <a:outerShdw blurRad="38100" dist="38100" dir="2700000" algn="tl">
                    <a:srgbClr val="000000">
                      <a:alpha val="43137"/>
                    </a:srgbClr>
                  </a:outerShdw>
                </a:effectLst>
                <a:latin typeface="Tahoma" panose="020B0604030504040204" pitchFamily="34" charset="0"/>
              </a:rPr>
              <a:t>ambiguità </a:t>
            </a:r>
            <a:r>
              <a:rPr lang="it-IT" altLang="it-IT" sz="2400" b="1" dirty="0">
                <a:effectLst/>
                <a:latin typeface="Tahoma" panose="020B0604030504040204" pitchFamily="34" charset="0"/>
              </a:rPr>
              <a:t>d</a:t>
            </a:r>
            <a:r>
              <a:rPr lang="it-IT" altLang="it-IT" sz="2400" b="1" dirty="0">
                <a:latin typeface="Tahoma" panose="020B0604030504040204" pitchFamily="34" charset="0"/>
              </a:rPr>
              <a:t>ella prescrizione e il </a:t>
            </a:r>
            <a:r>
              <a:rPr lang="it-IT" altLang="it-IT" sz="2400" b="1" u="sng" dirty="0">
                <a:latin typeface="Tahoma" panose="020B0604030504040204" pitchFamily="34" charset="0"/>
              </a:rPr>
              <a:t>mancato recepimento </a:t>
            </a:r>
            <a:r>
              <a:rPr lang="it-IT" altLang="it-IT" sz="2400" b="1" dirty="0">
                <a:latin typeface="Tahoma" panose="020B0604030504040204" pitchFamily="34" charset="0"/>
              </a:rPr>
              <a:t>delle istruzioni (se vi sono state) a costituire in colpa l'infermiera.</a:t>
            </a:r>
          </a:p>
          <a:p>
            <a:pPr eaLnBrk="1" hangingPunct="1">
              <a:defRPr/>
            </a:pPr>
            <a:endParaRPr lang="it-IT" altLang="it-IT" sz="2400" b="1" dirty="0">
              <a:latin typeface="Tahoma" panose="020B0604030504040204" pitchFamily="34" charset="0"/>
            </a:endParaRPr>
          </a:p>
          <a:p>
            <a:pPr eaLnBrk="1" hangingPunct="1">
              <a:defRPr/>
            </a:pPr>
            <a:endParaRPr lang="it-IT" altLang="it-IT" sz="2400" b="1" dirty="0">
              <a:latin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4851AC86-9500-4CA0-A5A1-654459CC32F5}"/>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43011" name="Rectangle 3">
            <a:extLst>
              <a:ext uri="{FF2B5EF4-FFF2-40B4-BE49-F238E27FC236}">
                <a16:creationId xmlns:a16="http://schemas.microsoft.com/office/drawing/2014/main" id="{2026CC09-9E0B-4682-850D-E644A8C42C37}"/>
              </a:ext>
            </a:extLst>
          </p:cNvPr>
          <p:cNvSpPr>
            <a:spLocks noGrp="1" noChangeArrowheads="1"/>
          </p:cNvSpPr>
          <p:nvPr>
            <p:ph type="body" idx="4294967295"/>
          </p:nvPr>
        </p:nvSpPr>
        <p:spPr/>
        <p:txBody>
          <a:bodyPr/>
          <a:lstStyle/>
          <a:p>
            <a:pPr eaLnBrk="1" hangingPunct="1">
              <a:lnSpc>
                <a:spcPct val="90000"/>
              </a:lnSpc>
              <a:defRPr/>
            </a:pPr>
            <a:endParaRPr lang="it-IT" altLang="it-IT" sz="2000" dirty="0">
              <a:latin typeface="Tahoma" panose="020B0604030504040204" pitchFamily="34" charset="0"/>
            </a:endParaRPr>
          </a:p>
          <a:p>
            <a:pPr eaLnBrk="1" hangingPunct="1">
              <a:lnSpc>
                <a:spcPct val="90000"/>
              </a:lnSpc>
              <a:defRPr/>
            </a:pPr>
            <a:r>
              <a:rPr lang="it-IT" altLang="it-IT" sz="2000" dirty="0">
                <a:latin typeface="Tahoma" panose="020B0604030504040204" pitchFamily="34" charset="0"/>
              </a:rPr>
              <a:t>Ma la sua condotta colposa trova l'antecedente logico e causale nelle negligenze dei due medici che l'hanno incaricata della somministrazione della terapia fornendole un farmaco che avrebbe dovuto essere somministrato per via orale e che invece riportava sulla confezione un diverso tipo di somministrazione; </a:t>
            </a:r>
          </a:p>
          <a:p>
            <a:pPr eaLnBrk="1" hangingPunct="1">
              <a:lnSpc>
                <a:spcPct val="90000"/>
              </a:lnSpc>
              <a:defRPr/>
            </a:pPr>
            <a:endParaRPr lang="it-IT" altLang="it-IT" sz="2000" dirty="0">
              <a:latin typeface="Tahoma" panose="020B0604030504040204" pitchFamily="34" charset="0"/>
            </a:endParaRPr>
          </a:p>
          <a:p>
            <a:pPr eaLnBrk="1" hangingPunct="1">
              <a:lnSpc>
                <a:spcPct val="90000"/>
              </a:lnSpc>
              <a:defRPr/>
            </a:pPr>
            <a:r>
              <a:rPr lang="it-IT" altLang="it-IT" sz="2000" dirty="0">
                <a:latin typeface="Tahoma" panose="020B0604030504040204" pitchFamily="34" charset="0"/>
              </a:rPr>
              <a:t>senza che venissero indicate nella prescrizione le modalità di somministrazione e senza che le fossero fornite istruzioni inequivocabili con la conferma che fossero state comprese (e, si aggiunga, senza avvertire l'infermiera che diverse modalità potevano avere conseguenze letali).</a:t>
            </a:r>
          </a:p>
          <a:p>
            <a:pPr algn="r" eaLnBrk="1" hangingPunct="1">
              <a:lnSpc>
                <a:spcPct val="90000"/>
              </a:lnSpc>
              <a:defRPr/>
            </a:pPr>
            <a:r>
              <a:rPr lang="it-IT" altLang="it-IT" sz="1800" i="1" dirty="0">
                <a:latin typeface="Tahoma" panose="020B0604030504040204" pitchFamily="34" charset="0"/>
              </a:rPr>
              <a:t>Cass. Penale, Sez. IV, n. 32424/2008</a:t>
            </a:r>
          </a:p>
          <a:p>
            <a:pPr eaLnBrk="1" hangingPunct="1">
              <a:lnSpc>
                <a:spcPct val="90000"/>
              </a:lnSpc>
              <a:defRPr/>
            </a:pPr>
            <a:endParaRPr lang="it-IT" altLang="it-IT" sz="2400" dirty="0">
              <a:latin typeface="Tahom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1C8FFF-CCC6-F2A1-112E-7CF8F571BA6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5F0BFD0-D78C-3463-058C-72C826D608B2}"/>
              </a:ext>
            </a:extLst>
          </p:cNvPr>
          <p:cNvSpPr>
            <a:spLocks noGrp="1"/>
          </p:cNvSpPr>
          <p:nvPr>
            <p:ph idx="1"/>
          </p:nvPr>
        </p:nvSpPr>
        <p:spPr/>
        <p:txBody>
          <a:bodyPr/>
          <a:lstStyle/>
          <a:p>
            <a:r>
              <a:rPr lang="it-IT" u="sng" dirty="0"/>
              <a:t>Consenso informato</a:t>
            </a:r>
          </a:p>
          <a:p>
            <a:r>
              <a:rPr lang="it-IT" sz="2800" dirty="0"/>
              <a:t>Autonomia del paziente</a:t>
            </a:r>
          </a:p>
          <a:p>
            <a:r>
              <a:rPr lang="it-IT" sz="2800" dirty="0"/>
              <a:t>Autonomia responsabile del sanitario</a:t>
            </a:r>
          </a:p>
          <a:p>
            <a:r>
              <a:rPr lang="it-IT" sz="2800" dirty="0"/>
              <a:t>Relazione </a:t>
            </a:r>
          </a:p>
          <a:p>
            <a:r>
              <a:rPr lang="it-IT" sz="2800" dirty="0"/>
              <a:t>Cura </a:t>
            </a:r>
          </a:p>
          <a:p>
            <a:r>
              <a:rPr lang="it-IT" sz="2800" dirty="0"/>
              <a:t>Ascolto</a:t>
            </a:r>
          </a:p>
          <a:p>
            <a:r>
              <a:rPr lang="it-IT" sz="2800" dirty="0"/>
              <a:t>Tempo</a:t>
            </a:r>
          </a:p>
          <a:p>
            <a:pPr marL="0" indent="0">
              <a:buNone/>
            </a:pPr>
            <a:r>
              <a:rPr lang="it-IT" sz="2800" dirty="0"/>
              <a:t> </a:t>
            </a:r>
          </a:p>
        </p:txBody>
      </p:sp>
      <p:sp>
        <p:nvSpPr>
          <p:cNvPr id="4" name="Segnaposto numero diapositiva 3">
            <a:extLst>
              <a:ext uri="{FF2B5EF4-FFF2-40B4-BE49-F238E27FC236}">
                <a16:creationId xmlns:a16="http://schemas.microsoft.com/office/drawing/2014/main" id="{CC039C87-683B-25F9-83BB-A28B5597ABD7}"/>
              </a:ext>
            </a:extLst>
          </p:cNvPr>
          <p:cNvSpPr>
            <a:spLocks noGrp="1"/>
          </p:cNvSpPr>
          <p:nvPr>
            <p:ph type="sldNum" sz="quarter" idx="11"/>
          </p:nvPr>
        </p:nvSpPr>
        <p:spPr/>
        <p:txBody>
          <a:bodyPr/>
          <a:lstStyle/>
          <a:p>
            <a:pPr>
              <a:defRPr/>
            </a:pPr>
            <a:fld id="{5284EABE-7CEC-4FCA-99EF-CA6E2E61A66A}" type="slidenum">
              <a:rPr lang="it-IT" altLang="it-IT" smtClean="0"/>
              <a:pPr>
                <a:defRPr/>
              </a:pPr>
              <a:t>3</a:t>
            </a:fld>
            <a:endParaRPr lang="it-IT" altLang="it-IT"/>
          </a:p>
        </p:txBody>
      </p:sp>
      <p:sp>
        <p:nvSpPr>
          <p:cNvPr id="5" name="Segnaposto piè di pagina 4">
            <a:extLst>
              <a:ext uri="{FF2B5EF4-FFF2-40B4-BE49-F238E27FC236}">
                <a16:creationId xmlns:a16="http://schemas.microsoft.com/office/drawing/2014/main" id="{E38BCE4A-2667-8D16-0438-6E8C54904AFB}"/>
              </a:ext>
            </a:extLst>
          </p:cNvPr>
          <p:cNvSpPr>
            <a:spLocks noGrp="1"/>
          </p:cNvSpPr>
          <p:nvPr>
            <p:ph type="ftr" sz="quarter" idx="12"/>
          </p:nvPr>
        </p:nvSpPr>
        <p:spPr/>
        <p:txBody>
          <a:bodyPr/>
          <a:lstStyle/>
          <a:p>
            <a:pPr>
              <a:defRPr/>
            </a:pPr>
            <a:r>
              <a:rPr lang="it-IT"/>
              <a:t>avv. Giannantonio Barbieri</a:t>
            </a:r>
          </a:p>
        </p:txBody>
      </p:sp>
      <p:pic>
        <p:nvPicPr>
          <p:cNvPr id="6" name="Immagine 5">
            <a:extLst>
              <a:ext uri="{FF2B5EF4-FFF2-40B4-BE49-F238E27FC236}">
                <a16:creationId xmlns:a16="http://schemas.microsoft.com/office/drawing/2014/main" id="{6777B56D-48DE-EFE0-E8C3-EEF91C328FF0}"/>
              </a:ext>
            </a:extLst>
          </p:cNvPr>
          <p:cNvPicPr>
            <a:picLocks noChangeAspect="1"/>
          </p:cNvPicPr>
          <p:nvPr/>
        </p:nvPicPr>
        <p:blipFill>
          <a:blip r:embed="rId2"/>
          <a:stretch>
            <a:fillRect/>
          </a:stretch>
        </p:blipFill>
        <p:spPr>
          <a:xfrm>
            <a:off x="5010527" y="3318903"/>
            <a:ext cx="3696000" cy="2772000"/>
          </a:xfrm>
          <a:prstGeom prst="rect">
            <a:avLst/>
          </a:prstGeom>
        </p:spPr>
      </p:pic>
    </p:spTree>
    <p:extLst>
      <p:ext uri="{BB962C8B-B14F-4D97-AF65-F5344CB8AC3E}">
        <p14:creationId xmlns:p14="http://schemas.microsoft.com/office/powerpoint/2010/main" val="63643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DF65EB-6742-BF24-ACD1-D3EE67E8B92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275A8A3-459F-49B9-777F-3772D4CC3521}"/>
              </a:ext>
            </a:extLst>
          </p:cNvPr>
          <p:cNvSpPr>
            <a:spLocks noGrp="1"/>
          </p:cNvSpPr>
          <p:nvPr>
            <p:ph idx="1"/>
          </p:nvPr>
        </p:nvSpPr>
        <p:spPr/>
        <p:txBody>
          <a:bodyPr/>
          <a:lstStyle/>
          <a:p>
            <a:r>
              <a:rPr lang="it-IT" u="sng" dirty="0"/>
              <a:t>Obblighi di informazione integrativi. Errore diagnostico e nascita «indesiderata».</a:t>
            </a:r>
          </a:p>
          <a:p>
            <a:endParaRPr lang="it-IT" dirty="0"/>
          </a:p>
          <a:p>
            <a:r>
              <a:rPr lang="it-IT" dirty="0"/>
              <a:t>Nel campo delle diagnosi prenatali l’errore diagnostico non consente di </a:t>
            </a:r>
            <a:r>
              <a:rPr lang="it-IT" u="sng" dirty="0"/>
              <a:t>informare </a:t>
            </a:r>
            <a:r>
              <a:rPr lang="it-IT" dirty="0"/>
              <a:t>la donna sulle condizioni di salute del feto e le impedisce di </a:t>
            </a:r>
            <a:r>
              <a:rPr lang="it-IT" u="sng" dirty="0"/>
              <a:t>scegliere</a:t>
            </a:r>
            <a:r>
              <a:rPr lang="it-IT" dirty="0"/>
              <a:t> in modo responsabile se proseguire o interrompere la gravidanza </a:t>
            </a:r>
          </a:p>
        </p:txBody>
      </p:sp>
      <p:sp>
        <p:nvSpPr>
          <p:cNvPr id="4" name="Segnaposto numero diapositiva 3">
            <a:extLst>
              <a:ext uri="{FF2B5EF4-FFF2-40B4-BE49-F238E27FC236}">
                <a16:creationId xmlns:a16="http://schemas.microsoft.com/office/drawing/2014/main" id="{F583A426-3DE5-49EF-2132-7C7A72D25782}"/>
              </a:ext>
            </a:extLst>
          </p:cNvPr>
          <p:cNvSpPr>
            <a:spLocks noGrp="1"/>
          </p:cNvSpPr>
          <p:nvPr>
            <p:ph type="sldNum" sz="quarter" idx="11"/>
          </p:nvPr>
        </p:nvSpPr>
        <p:spPr/>
        <p:txBody>
          <a:bodyPr/>
          <a:lstStyle/>
          <a:p>
            <a:pPr>
              <a:defRPr/>
            </a:pPr>
            <a:fld id="{5284EABE-7CEC-4FCA-99EF-CA6E2E61A66A}" type="slidenum">
              <a:rPr lang="it-IT" altLang="it-IT" smtClean="0"/>
              <a:pPr>
                <a:defRPr/>
              </a:pPr>
              <a:t>30</a:t>
            </a:fld>
            <a:endParaRPr lang="it-IT" altLang="it-IT"/>
          </a:p>
        </p:txBody>
      </p:sp>
      <p:sp>
        <p:nvSpPr>
          <p:cNvPr id="5" name="Segnaposto piè di pagina 4">
            <a:extLst>
              <a:ext uri="{FF2B5EF4-FFF2-40B4-BE49-F238E27FC236}">
                <a16:creationId xmlns:a16="http://schemas.microsoft.com/office/drawing/2014/main" id="{1E9A0275-43C2-1AAC-3770-F27B7AF93497}"/>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72962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6B290D-6733-47C7-7114-3B5CF187FFC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17E17A5-3580-2F46-9A9F-E065E1945A6B}"/>
              </a:ext>
            </a:extLst>
          </p:cNvPr>
          <p:cNvSpPr>
            <a:spLocks noGrp="1"/>
          </p:cNvSpPr>
          <p:nvPr>
            <p:ph idx="1"/>
          </p:nvPr>
        </p:nvSpPr>
        <p:spPr/>
        <p:txBody>
          <a:bodyPr/>
          <a:lstStyle/>
          <a:p>
            <a:r>
              <a:rPr lang="it-IT" dirty="0"/>
              <a:t>La responsabilità del sanitario è legata all’omissione dell’informazione e alle sue conseguenze.</a:t>
            </a:r>
          </a:p>
          <a:p>
            <a:r>
              <a:rPr lang="it-IT" dirty="0"/>
              <a:t>La diagnosi corretta non avrebbe evitato le malformazioni e neppure ne avrebbe reso possibile la cura </a:t>
            </a:r>
          </a:p>
          <a:p>
            <a:r>
              <a:rPr lang="it-IT" i="1" dirty="0"/>
              <a:t>Ma qual è il danno? </a:t>
            </a:r>
          </a:p>
        </p:txBody>
      </p:sp>
      <p:sp>
        <p:nvSpPr>
          <p:cNvPr id="4" name="Segnaposto numero diapositiva 3">
            <a:extLst>
              <a:ext uri="{FF2B5EF4-FFF2-40B4-BE49-F238E27FC236}">
                <a16:creationId xmlns:a16="http://schemas.microsoft.com/office/drawing/2014/main" id="{5C15DBCF-4D85-C4A7-9BD7-87A4D2237C3C}"/>
              </a:ext>
            </a:extLst>
          </p:cNvPr>
          <p:cNvSpPr>
            <a:spLocks noGrp="1"/>
          </p:cNvSpPr>
          <p:nvPr>
            <p:ph type="sldNum" sz="quarter" idx="11"/>
          </p:nvPr>
        </p:nvSpPr>
        <p:spPr/>
        <p:txBody>
          <a:bodyPr/>
          <a:lstStyle/>
          <a:p>
            <a:pPr>
              <a:defRPr/>
            </a:pPr>
            <a:fld id="{5284EABE-7CEC-4FCA-99EF-CA6E2E61A66A}" type="slidenum">
              <a:rPr lang="it-IT" altLang="it-IT" smtClean="0"/>
              <a:pPr>
                <a:defRPr/>
              </a:pPr>
              <a:t>31</a:t>
            </a:fld>
            <a:endParaRPr lang="it-IT" altLang="it-IT"/>
          </a:p>
        </p:txBody>
      </p:sp>
      <p:sp>
        <p:nvSpPr>
          <p:cNvPr id="5" name="Segnaposto piè di pagina 4">
            <a:extLst>
              <a:ext uri="{FF2B5EF4-FFF2-40B4-BE49-F238E27FC236}">
                <a16:creationId xmlns:a16="http://schemas.microsoft.com/office/drawing/2014/main" id="{A4CC48A6-E4B6-7E22-9102-50E249D01C53}"/>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2146155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7EAD5-A97E-61C5-10FC-5D7401A8922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AE63576-FDB3-1CE5-B9FF-18855AEC3F41}"/>
              </a:ext>
            </a:extLst>
          </p:cNvPr>
          <p:cNvSpPr>
            <a:spLocks noGrp="1"/>
          </p:cNvSpPr>
          <p:nvPr>
            <p:ph idx="1"/>
          </p:nvPr>
        </p:nvSpPr>
        <p:spPr/>
        <p:txBody>
          <a:bodyPr/>
          <a:lstStyle/>
          <a:p>
            <a:r>
              <a:rPr lang="it-IT" dirty="0"/>
              <a:t>Lesione del diritto all’autodeterminazione </a:t>
            </a:r>
          </a:p>
          <a:p>
            <a:r>
              <a:rPr lang="it-IT" dirty="0"/>
              <a:t>La donna, se informata, avrebbe potuto scegliere di interrompere la gravidanza, possibilità che le viene preclusa</a:t>
            </a:r>
          </a:p>
        </p:txBody>
      </p:sp>
      <p:sp>
        <p:nvSpPr>
          <p:cNvPr id="4" name="Segnaposto numero diapositiva 3">
            <a:extLst>
              <a:ext uri="{FF2B5EF4-FFF2-40B4-BE49-F238E27FC236}">
                <a16:creationId xmlns:a16="http://schemas.microsoft.com/office/drawing/2014/main" id="{F88CFD17-0CCE-49AE-E406-8FAEBDBEAD8F}"/>
              </a:ext>
            </a:extLst>
          </p:cNvPr>
          <p:cNvSpPr>
            <a:spLocks noGrp="1"/>
          </p:cNvSpPr>
          <p:nvPr>
            <p:ph type="sldNum" sz="quarter" idx="11"/>
          </p:nvPr>
        </p:nvSpPr>
        <p:spPr/>
        <p:txBody>
          <a:bodyPr/>
          <a:lstStyle/>
          <a:p>
            <a:pPr>
              <a:defRPr/>
            </a:pPr>
            <a:fld id="{5284EABE-7CEC-4FCA-99EF-CA6E2E61A66A}" type="slidenum">
              <a:rPr lang="it-IT" altLang="it-IT" smtClean="0"/>
              <a:pPr>
                <a:defRPr/>
              </a:pPr>
              <a:t>32</a:t>
            </a:fld>
            <a:endParaRPr lang="it-IT" altLang="it-IT"/>
          </a:p>
        </p:txBody>
      </p:sp>
      <p:sp>
        <p:nvSpPr>
          <p:cNvPr id="5" name="Segnaposto piè di pagina 4">
            <a:extLst>
              <a:ext uri="{FF2B5EF4-FFF2-40B4-BE49-F238E27FC236}">
                <a16:creationId xmlns:a16="http://schemas.microsoft.com/office/drawing/2014/main" id="{5E9BAC27-88DE-3477-B78C-7152EF62A140}"/>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469068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3B37BD-745F-EED9-344F-CCE782F46A9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6DE0C56-61CD-BA69-96E5-442E2AAB2A38}"/>
              </a:ext>
            </a:extLst>
          </p:cNvPr>
          <p:cNvSpPr>
            <a:spLocks noGrp="1"/>
          </p:cNvSpPr>
          <p:nvPr>
            <p:ph idx="1"/>
          </p:nvPr>
        </p:nvSpPr>
        <p:spPr/>
        <p:txBody>
          <a:bodyPr/>
          <a:lstStyle/>
          <a:p>
            <a:r>
              <a:rPr lang="it-IT" dirty="0"/>
              <a:t>L’errore del sanitario costituisce inadempimento degli obblighi di eseguire correttamente la prestazione dovuta e di fornire alla paziente tutte le informazioni necessarie per compiere una scelta libera e consapevole. </a:t>
            </a:r>
          </a:p>
          <a:p>
            <a:r>
              <a:rPr lang="it-IT" dirty="0"/>
              <a:t>Si tratta di una obbligazione integrativa della prestazione sanitaria in funzione di protezione della sfera esistenziale della persona </a:t>
            </a:r>
          </a:p>
        </p:txBody>
      </p:sp>
      <p:sp>
        <p:nvSpPr>
          <p:cNvPr id="4" name="Segnaposto numero diapositiva 3">
            <a:extLst>
              <a:ext uri="{FF2B5EF4-FFF2-40B4-BE49-F238E27FC236}">
                <a16:creationId xmlns:a16="http://schemas.microsoft.com/office/drawing/2014/main" id="{B1F2E5C1-5269-7F78-2493-92D632E05151}"/>
              </a:ext>
            </a:extLst>
          </p:cNvPr>
          <p:cNvSpPr>
            <a:spLocks noGrp="1"/>
          </p:cNvSpPr>
          <p:nvPr>
            <p:ph type="sldNum" sz="quarter" idx="11"/>
          </p:nvPr>
        </p:nvSpPr>
        <p:spPr/>
        <p:txBody>
          <a:bodyPr/>
          <a:lstStyle/>
          <a:p>
            <a:pPr>
              <a:defRPr/>
            </a:pPr>
            <a:fld id="{5284EABE-7CEC-4FCA-99EF-CA6E2E61A66A}" type="slidenum">
              <a:rPr lang="it-IT" altLang="it-IT" smtClean="0"/>
              <a:pPr>
                <a:defRPr/>
              </a:pPr>
              <a:t>33</a:t>
            </a:fld>
            <a:endParaRPr lang="it-IT" altLang="it-IT"/>
          </a:p>
        </p:txBody>
      </p:sp>
      <p:sp>
        <p:nvSpPr>
          <p:cNvPr id="5" name="Segnaposto piè di pagina 4">
            <a:extLst>
              <a:ext uri="{FF2B5EF4-FFF2-40B4-BE49-F238E27FC236}">
                <a16:creationId xmlns:a16="http://schemas.microsoft.com/office/drawing/2014/main" id="{03576612-5039-269B-7DB7-AA8A7A9FB93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264258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E70B0D-7BDD-8B26-7E8E-F270C4BFEFE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31B33263-1E98-876D-305E-FDCEFC00CD73}"/>
              </a:ext>
            </a:extLst>
          </p:cNvPr>
          <p:cNvSpPr>
            <a:spLocks noGrp="1"/>
          </p:cNvSpPr>
          <p:nvPr>
            <p:ph idx="1"/>
          </p:nvPr>
        </p:nvSpPr>
        <p:spPr/>
        <p:txBody>
          <a:bodyPr/>
          <a:lstStyle/>
          <a:p>
            <a:pPr>
              <a:spcAft>
                <a:spcPts val="850"/>
              </a:spcAft>
            </a:pPr>
            <a:r>
              <a:rPr lang="it-IT" sz="1800" dirty="0">
                <a:effectLst/>
                <a:latin typeface="SansSerif"/>
                <a:ea typeface="Times New Roman" panose="02020603050405020304" pitchFamily="18" charset="0"/>
                <a:cs typeface="Times New Roman" panose="02020603050405020304" pitchFamily="18" charset="0"/>
              </a:rPr>
              <a:t>Cass. civ., Sez. III, Sentenza, 02/10/2012, n. 16754</a:t>
            </a:r>
            <a:endParaRPr lang="it-IT"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it-IT" dirty="0"/>
              <a:t>Sentenza molto discussa</a:t>
            </a:r>
          </a:p>
          <a:p>
            <a:pPr marL="1371600" lvl="3" indent="0">
              <a:buNone/>
            </a:pPr>
            <a:r>
              <a:rPr lang="it-IT" b="1" dirty="0"/>
              <a:t>Perché? </a:t>
            </a:r>
          </a:p>
          <a:p>
            <a:pPr marL="1371600" lvl="3" indent="0">
              <a:buNone/>
            </a:pPr>
            <a:r>
              <a:rPr lang="it-IT" b="1" dirty="0"/>
              <a:t>Perché riconosce il risarcimento non solo ai genitori </a:t>
            </a:r>
          </a:p>
          <a:p>
            <a:pPr marL="1371600" lvl="3" indent="0">
              <a:buNone/>
            </a:pPr>
            <a:r>
              <a:rPr lang="it-IT" b="1" dirty="0"/>
              <a:t>ma anche al bambino</a:t>
            </a:r>
          </a:p>
          <a:p>
            <a:pPr marL="1371600" lvl="3" indent="0">
              <a:buNone/>
            </a:pPr>
            <a:endParaRPr lang="it-IT" b="1" dirty="0"/>
          </a:p>
          <a:p>
            <a:pPr marL="1371600" lvl="3" indent="0">
              <a:buNone/>
            </a:pPr>
            <a:r>
              <a:rPr lang="it-IT" b="1" u="sng" dirty="0"/>
              <a:t>Il sanitario risponde nei suoi confronti non per l’handicap</a:t>
            </a:r>
          </a:p>
          <a:p>
            <a:pPr marL="1371600" lvl="3" indent="0">
              <a:buNone/>
            </a:pPr>
            <a:endParaRPr lang="it-IT" b="1" u="sng" dirty="0"/>
          </a:p>
          <a:p>
            <a:pPr marL="1371600" lvl="3" indent="0" algn="just">
              <a:buNone/>
            </a:pPr>
            <a:r>
              <a:rPr lang="it-IT" b="1" dirty="0"/>
              <a:t>Ma ……. PER LA VITA DI SOFFERENZA CHE LA NASCITA IN CONDIZIONI DU INFERMITA’ HA PROCURATO </a:t>
            </a:r>
          </a:p>
        </p:txBody>
      </p:sp>
      <p:sp>
        <p:nvSpPr>
          <p:cNvPr id="4" name="Segnaposto numero diapositiva 3">
            <a:extLst>
              <a:ext uri="{FF2B5EF4-FFF2-40B4-BE49-F238E27FC236}">
                <a16:creationId xmlns:a16="http://schemas.microsoft.com/office/drawing/2014/main" id="{56EFF629-3972-D241-A1E5-3A455948C71E}"/>
              </a:ext>
            </a:extLst>
          </p:cNvPr>
          <p:cNvSpPr>
            <a:spLocks noGrp="1"/>
          </p:cNvSpPr>
          <p:nvPr>
            <p:ph type="sldNum" sz="quarter" idx="11"/>
          </p:nvPr>
        </p:nvSpPr>
        <p:spPr/>
        <p:txBody>
          <a:bodyPr/>
          <a:lstStyle/>
          <a:p>
            <a:pPr>
              <a:defRPr/>
            </a:pPr>
            <a:fld id="{5284EABE-7CEC-4FCA-99EF-CA6E2E61A66A}" type="slidenum">
              <a:rPr lang="it-IT" altLang="it-IT" smtClean="0"/>
              <a:pPr>
                <a:defRPr/>
              </a:pPr>
              <a:t>34</a:t>
            </a:fld>
            <a:endParaRPr lang="it-IT" altLang="it-IT"/>
          </a:p>
        </p:txBody>
      </p:sp>
      <p:sp>
        <p:nvSpPr>
          <p:cNvPr id="5" name="Segnaposto piè di pagina 4">
            <a:extLst>
              <a:ext uri="{FF2B5EF4-FFF2-40B4-BE49-F238E27FC236}">
                <a16:creationId xmlns:a16="http://schemas.microsoft.com/office/drawing/2014/main" id="{0FA1C631-20C8-8458-4812-A9C0DAF5F89E}"/>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57894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A1C382-9CD5-E8C4-557B-FCB332ACBC8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1DDB681-CB8A-43EF-362B-FE933D3CA3C7}"/>
              </a:ext>
            </a:extLst>
          </p:cNvPr>
          <p:cNvSpPr>
            <a:spLocks noGrp="1"/>
          </p:cNvSpPr>
          <p:nvPr>
            <p:ph idx="1"/>
          </p:nvPr>
        </p:nvSpPr>
        <p:spPr/>
        <p:txBody>
          <a:bodyPr>
            <a:normAutofit/>
          </a:bodyPr>
          <a:lstStyle/>
          <a:p>
            <a:r>
              <a:rPr lang="it-IT" sz="3200" dirty="0">
                <a:effectLst/>
                <a:latin typeface="SansSerif"/>
                <a:ea typeface="Times New Roman" panose="02020603050405020304" pitchFamily="18" charset="0"/>
                <a:cs typeface="SansSerif"/>
              </a:rPr>
              <a:t>In tema di responsabilità del medico per omessa diagnosi di malformazioni del feto e conseguente nascita indesiderata, l'i</a:t>
            </a:r>
            <a:r>
              <a:rPr lang="it-IT" sz="3200" u="sng" dirty="0">
                <a:effectLst/>
                <a:latin typeface="SansSerif"/>
                <a:ea typeface="Times New Roman" panose="02020603050405020304" pitchFamily="18" charset="0"/>
                <a:cs typeface="SansSerif"/>
              </a:rPr>
              <a:t>nadempimento</a:t>
            </a:r>
            <a:r>
              <a:rPr lang="it-IT" sz="3200" dirty="0">
                <a:effectLst/>
                <a:latin typeface="SansSerif"/>
                <a:ea typeface="Times New Roman" panose="02020603050405020304" pitchFamily="18" charset="0"/>
                <a:cs typeface="SansSerif"/>
              </a:rPr>
              <a:t> del medico rileva in quanto </a:t>
            </a:r>
            <a:r>
              <a:rPr lang="it-IT" sz="3200" u="sng" dirty="0">
                <a:effectLst/>
                <a:latin typeface="SansSerif"/>
                <a:ea typeface="Times New Roman" panose="02020603050405020304" pitchFamily="18" charset="0"/>
                <a:cs typeface="SansSerif"/>
              </a:rPr>
              <a:t>impedisce</a:t>
            </a:r>
            <a:r>
              <a:rPr lang="it-IT" sz="3200" dirty="0">
                <a:effectLst/>
                <a:latin typeface="SansSerif"/>
                <a:ea typeface="Times New Roman" panose="02020603050405020304" pitchFamily="18" charset="0"/>
                <a:cs typeface="SansSerif"/>
              </a:rPr>
              <a:t> alla donna di compiere </a:t>
            </a:r>
            <a:r>
              <a:rPr lang="it-IT" sz="3200" u="sng" dirty="0">
                <a:effectLst/>
                <a:latin typeface="SansSerif"/>
                <a:ea typeface="Times New Roman" panose="02020603050405020304" pitchFamily="18" charset="0"/>
                <a:cs typeface="SansSerif"/>
              </a:rPr>
              <a:t>la scelta </a:t>
            </a:r>
            <a:r>
              <a:rPr lang="it-IT" sz="3200" dirty="0">
                <a:effectLst/>
                <a:latin typeface="SansSerif"/>
                <a:ea typeface="Times New Roman" panose="02020603050405020304" pitchFamily="18" charset="0"/>
                <a:cs typeface="SansSerif"/>
              </a:rPr>
              <a:t>di interrompere la gravidanza. </a:t>
            </a:r>
            <a:endParaRPr lang="it-IT" dirty="0"/>
          </a:p>
        </p:txBody>
      </p:sp>
      <p:sp>
        <p:nvSpPr>
          <p:cNvPr id="4" name="Segnaposto numero diapositiva 3">
            <a:extLst>
              <a:ext uri="{FF2B5EF4-FFF2-40B4-BE49-F238E27FC236}">
                <a16:creationId xmlns:a16="http://schemas.microsoft.com/office/drawing/2014/main" id="{1CB680B0-C46C-3C51-5140-213F83C4B787}"/>
              </a:ext>
            </a:extLst>
          </p:cNvPr>
          <p:cNvSpPr>
            <a:spLocks noGrp="1"/>
          </p:cNvSpPr>
          <p:nvPr>
            <p:ph type="sldNum" sz="quarter" idx="11"/>
          </p:nvPr>
        </p:nvSpPr>
        <p:spPr/>
        <p:txBody>
          <a:bodyPr/>
          <a:lstStyle/>
          <a:p>
            <a:pPr>
              <a:defRPr/>
            </a:pPr>
            <a:fld id="{5284EABE-7CEC-4FCA-99EF-CA6E2E61A66A}" type="slidenum">
              <a:rPr lang="it-IT" altLang="it-IT" smtClean="0"/>
              <a:pPr>
                <a:defRPr/>
              </a:pPr>
              <a:t>35</a:t>
            </a:fld>
            <a:endParaRPr lang="it-IT" altLang="it-IT"/>
          </a:p>
        </p:txBody>
      </p:sp>
      <p:sp>
        <p:nvSpPr>
          <p:cNvPr id="5" name="Segnaposto piè di pagina 4">
            <a:extLst>
              <a:ext uri="{FF2B5EF4-FFF2-40B4-BE49-F238E27FC236}">
                <a16:creationId xmlns:a16="http://schemas.microsoft.com/office/drawing/2014/main" id="{2B0AE18B-560F-E9CF-FA1D-B112A8F5A0E8}"/>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70268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AA963-73AD-DA9B-C1CA-3BFA3BD1FBC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85772E8-521E-CC93-8624-FB85D78BD230}"/>
              </a:ext>
            </a:extLst>
          </p:cNvPr>
          <p:cNvSpPr>
            <a:spLocks noGrp="1"/>
          </p:cNvSpPr>
          <p:nvPr>
            <p:ph idx="1"/>
          </p:nvPr>
        </p:nvSpPr>
        <p:spPr/>
        <p:txBody>
          <a:bodyPr/>
          <a:lstStyle/>
          <a:p>
            <a:r>
              <a:rPr lang="it-IT" sz="3200" dirty="0">
                <a:effectLst/>
                <a:latin typeface="SansSerif"/>
                <a:ea typeface="Times New Roman" panose="02020603050405020304" pitchFamily="18" charset="0"/>
                <a:cs typeface="SansSerif"/>
              </a:rPr>
              <a:t>Infatti la legge, in presenza di determinati presupposti, consente alla donna di evitare il pregiudizio che da quella condizione del figlio deriverebbe al proprio stato di salute e </a:t>
            </a:r>
            <a:r>
              <a:rPr lang="it-IT" sz="3200" b="1" u="sng" dirty="0">
                <a:effectLst/>
                <a:latin typeface="SansSerif"/>
                <a:ea typeface="Times New Roman" panose="02020603050405020304" pitchFamily="18" charset="0"/>
                <a:cs typeface="SansSerif"/>
              </a:rPr>
              <a:t>rende corrispondente a regolarità causale </a:t>
            </a:r>
            <a:r>
              <a:rPr lang="it-IT" sz="3200" dirty="0">
                <a:effectLst/>
                <a:latin typeface="SansSerif"/>
                <a:ea typeface="Times New Roman" panose="02020603050405020304" pitchFamily="18" charset="0"/>
                <a:cs typeface="SansSerif"/>
              </a:rPr>
              <a:t>che la gestante interrompa la gravidanza se informata di gravi malformazioni del feto.</a:t>
            </a:r>
            <a:endParaRPr lang="it-IT"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egnaposto numero diapositiva 3">
            <a:extLst>
              <a:ext uri="{FF2B5EF4-FFF2-40B4-BE49-F238E27FC236}">
                <a16:creationId xmlns:a16="http://schemas.microsoft.com/office/drawing/2014/main" id="{46718679-F1CF-DCB6-DDF4-633BA802E834}"/>
              </a:ext>
            </a:extLst>
          </p:cNvPr>
          <p:cNvSpPr>
            <a:spLocks noGrp="1"/>
          </p:cNvSpPr>
          <p:nvPr>
            <p:ph type="sldNum" sz="quarter" idx="11"/>
          </p:nvPr>
        </p:nvSpPr>
        <p:spPr/>
        <p:txBody>
          <a:bodyPr/>
          <a:lstStyle/>
          <a:p>
            <a:pPr>
              <a:defRPr/>
            </a:pPr>
            <a:fld id="{5284EABE-7CEC-4FCA-99EF-CA6E2E61A66A}" type="slidenum">
              <a:rPr lang="it-IT" altLang="it-IT" smtClean="0"/>
              <a:pPr>
                <a:defRPr/>
              </a:pPr>
              <a:t>36</a:t>
            </a:fld>
            <a:endParaRPr lang="it-IT" altLang="it-IT"/>
          </a:p>
        </p:txBody>
      </p:sp>
      <p:sp>
        <p:nvSpPr>
          <p:cNvPr id="5" name="Segnaposto piè di pagina 4">
            <a:extLst>
              <a:ext uri="{FF2B5EF4-FFF2-40B4-BE49-F238E27FC236}">
                <a16:creationId xmlns:a16="http://schemas.microsoft.com/office/drawing/2014/main" id="{B3E2BB69-E71F-DB17-2F0D-52D87F161EFB}"/>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61577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022E38-5F5B-0933-6BA9-9676B09D81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2EF6900-05DB-3170-A1E5-7B73CB0DDC41}"/>
              </a:ext>
            </a:extLst>
          </p:cNvPr>
          <p:cNvSpPr>
            <a:spLocks noGrp="1"/>
          </p:cNvSpPr>
          <p:nvPr>
            <p:ph idx="1"/>
          </p:nvPr>
        </p:nvSpPr>
        <p:spPr/>
        <p:txBody>
          <a:bodyPr/>
          <a:lstStyle/>
          <a:p>
            <a:pPr algn="just">
              <a:spcAft>
                <a:spcPts val="800"/>
              </a:spcAft>
            </a:pPr>
            <a:r>
              <a:rPr lang="it-IT" sz="2400" dirty="0">
                <a:effectLst/>
                <a:latin typeface="SansSerif"/>
                <a:ea typeface="Times New Roman" panose="02020603050405020304" pitchFamily="18" charset="0"/>
                <a:cs typeface="SansSerif"/>
              </a:rPr>
              <a:t>L'indagine sulla platea dei soggetti aventi diritto al risarcimento del danno in caso di nascita indesiderata, </a:t>
            </a:r>
            <a:r>
              <a:rPr lang="it-IT" sz="2400" b="1" dirty="0">
                <a:effectLst/>
                <a:latin typeface="SansSerif"/>
                <a:ea typeface="Times New Roman" panose="02020603050405020304" pitchFamily="18" charset="0"/>
                <a:cs typeface="SansSerif"/>
              </a:rPr>
              <a:t>non può non essere estesa</a:t>
            </a:r>
            <a:r>
              <a:rPr lang="it-IT" sz="2400" dirty="0">
                <a:effectLst/>
                <a:latin typeface="SansSerif"/>
                <a:ea typeface="Times New Roman" panose="02020603050405020304" pitchFamily="18" charset="0"/>
                <a:cs typeface="SansSerif"/>
              </a:rPr>
              <a:t>, oltre che al padre anche ai fratelli e alle sorelle del neonato, dei quali non può non presumersi l'attitudine a subire un serio danno non patrimoniale, anche a prescindere dagli eventuali risvolti e delle inevitabili esigenze assistenziali destinate ad insorgere, secondo l'id </a:t>
            </a:r>
            <a:r>
              <a:rPr lang="it-IT" sz="2400" dirty="0" err="1">
                <a:effectLst/>
                <a:latin typeface="SansSerif"/>
                <a:ea typeface="Times New Roman" panose="02020603050405020304" pitchFamily="18" charset="0"/>
                <a:cs typeface="SansSerif"/>
              </a:rPr>
              <a:t>quod</a:t>
            </a:r>
            <a:r>
              <a:rPr lang="it-IT" sz="2400" dirty="0">
                <a:effectLst/>
                <a:latin typeface="SansSerif"/>
                <a:ea typeface="Times New Roman" panose="02020603050405020304" pitchFamily="18" charset="0"/>
                <a:cs typeface="SansSerif"/>
              </a:rPr>
              <a:t> </a:t>
            </a:r>
            <a:r>
              <a:rPr lang="it-IT" sz="2400" dirty="0" err="1">
                <a:effectLst/>
                <a:latin typeface="SansSerif"/>
                <a:ea typeface="Times New Roman" panose="02020603050405020304" pitchFamily="18" charset="0"/>
                <a:cs typeface="SansSerif"/>
              </a:rPr>
              <a:t>plerumque</a:t>
            </a:r>
            <a:r>
              <a:rPr lang="it-IT" sz="2400" dirty="0">
                <a:effectLst/>
                <a:latin typeface="SansSerif"/>
                <a:ea typeface="Times New Roman" panose="02020603050405020304" pitchFamily="18" charset="0"/>
                <a:cs typeface="SansSerif"/>
              </a:rPr>
              <a:t> </a:t>
            </a:r>
            <a:r>
              <a:rPr lang="it-IT" sz="2400" dirty="0" err="1">
                <a:effectLst/>
                <a:latin typeface="SansSerif"/>
                <a:ea typeface="Times New Roman" panose="02020603050405020304" pitchFamily="18" charset="0"/>
                <a:cs typeface="SansSerif"/>
              </a:rPr>
              <a:t>accidit</a:t>
            </a:r>
            <a:r>
              <a:rPr lang="it-IT" sz="2400" dirty="0">
                <a:effectLst/>
                <a:latin typeface="SansSerif"/>
                <a:ea typeface="Times New Roman" panose="02020603050405020304" pitchFamily="18" charset="0"/>
                <a:cs typeface="SansSerif"/>
              </a:rPr>
              <a:t>, alla morte dei genitori</a:t>
            </a:r>
            <a:r>
              <a:rPr lang="it-IT" sz="2000" dirty="0">
                <a:effectLst/>
                <a:latin typeface="SansSerif"/>
                <a:ea typeface="Times New Roman" panose="02020603050405020304" pitchFamily="18" charset="0"/>
                <a:cs typeface="SansSerif"/>
              </a:rPr>
              <a:t>. </a:t>
            </a:r>
          </a:p>
          <a:p>
            <a:pPr algn="just">
              <a:spcAft>
                <a:spcPts val="800"/>
              </a:spcAft>
            </a:pPr>
            <a:br>
              <a:rPr lang="it-IT" sz="2000" dirty="0">
                <a:effectLst/>
                <a:latin typeface="SansSerif"/>
                <a:ea typeface="Times New Roman" panose="02020603050405020304" pitchFamily="18" charset="0"/>
                <a:cs typeface="Times New Roman" panose="02020603050405020304" pitchFamily="18" charset="0"/>
              </a:rPr>
            </a:br>
            <a:endParaRPr lang="it-IT" sz="2000" dirty="0"/>
          </a:p>
        </p:txBody>
      </p:sp>
      <p:sp>
        <p:nvSpPr>
          <p:cNvPr id="4" name="Segnaposto numero diapositiva 3">
            <a:extLst>
              <a:ext uri="{FF2B5EF4-FFF2-40B4-BE49-F238E27FC236}">
                <a16:creationId xmlns:a16="http://schemas.microsoft.com/office/drawing/2014/main" id="{DBBD80CD-4114-EEE1-E14E-6AF6D41E6B52}"/>
              </a:ext>
            </a:extLst>
          </p:cNvPr>
          <p:cNvSpPr>
            <a:spLocks noGrp="1"/>
          </p:cNvSpPr>
          <p:nvPr>
            <p:ph type="sldNum" sz="quarter" idx="11"/>
          </p:nvPr>
        </p:nvSpPr>
        <p:spPr/>
        <p:txBody>
          <a:bodyPr/>
          <a:lstStyle/>
          <a:p>
            <a:pPr>
              <a:defRPr/>
            </a:pPr>
            <a:fld id="{5284EABE-7CEC-4FCA-99EF-CA6E2E61A66A}" type="slidenum">
              <a:rPr lang="it-IT" altLang="it-IT" smtClean="0"/>
              <a:pPr>
                <a:defRPr/>
              </a:pPr>
              <a:t>37</a:t>
            </a:fld>
            <a:endParaRPr lang="it-IT" altLang="it-IT"/>
          </a:p>
        </p:txBody>
      </p:sp>
      <p:sp>
        <p:nvSpPr>
          <p:cNvPr id="5" name="Segnaposto piè di pagina 4">
            <a:extLst>
              <a:ext uri="{FF2B5EF4-FFF2-40B4-BE49-F238E27FC236}">
                <a16:creationId xmlns:a16="http://schemas.microsoft.com/office/drawing/2014/main" id="{B1AF6A87-B310-79CB-4466-FB5CBA59F60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773234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A20DA1-90C4-52F7-9171-7A983149DD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18781AC-4003-C77B-CEA8-BCDAF9BC8620}"/>
              </a:ext>
            </a:extLst>
          </p:cNvPr>
          <p:cNvSpPr>
            <a:spLocks noGrp="1"/>
          </p:cNvSpPr>
          <p:nvPr>
            <p:ph idx="1"/>
          </p:nvPr>
        </p:nvSpPr>
        <p:spPr/>
        <p:txBody>
          <a:bodyPr>
            <a:noAutofit/>
          </a:bodyPr>
          <a:lstStyle/>
          <a:p>
            <a:r>
              <a:rPr lang="it-IT" sz="2800" dirty="0">
                <a:effectLst/>
                <a:latin typeface="SansSerif"/>
                <a:ea typeface="Times New Roman" panose="02020603050405020304" pitchFamily="18" charset="0"/>
                <a:cs typeface="SansSerif"/>
              </a:rPr>
              <a:t>Danno intanto consistente, tra l'altro nella inevitabile, minor disponibilità dei genitori nei loro confronti, in ragione del maggior tempo necessariamente dedicato al figlio affetto da handicap, nonché nella diminuita possibilità di godere di un rapporto parentale con i genitori stessi costantemente caratterizzato da serenità e distensione; le quali appaiono invece non sempre compatibili con lo stato d'animo che ne informerà il quotidiano per la condizione del figlio meno fortunato</a:t>
            </a:r>
            <a:endParaRPr lang="it-IT" sz="2800" dirty="0"/>
          </a:p>
        </p:txBody>
      </p:sp>
      <p:sp>
        <p:nvSpPr>
          <p:cNvPr id="4" name="Segnaposto numero diapositiva 3">
            <a:extLst>
              <a:ext uri="{FF2B5EF4-FFF2-40B4-BE49-F238E27FC236}">
                <a16:creationId xmlns:a16="http://schemas.microsoft.com/office/drawing/2014/main" id="{F836A60B-2300-5E03-BE7D-B34470116CF5}"/>
              </a:ext>
            </a:extLst>
          </p:cNvPr>
          <p:cNvSpPr>
            <a:spLocks noGrp="1"/>
          </p:cNvSpPr>
          <p:nvPr>
            <p:ph type="sldNum" sz="quarter" idx="11"/>
          </p:nvPr>
        </p:nvSpPr>
        <p:spPr/>
        <p:txBody>
          <a:bodyPr/>
          <a:lstStyle/>
          <a:p>
            <a:pPr>
              <a:defRPr/>
            </a:pPr>
            <a:fld id="{5284EABE-7CEC-4FCA-99EF-CA6E2E61A66A}" type="slidenum">
              <a:rPr lang="it-IT" altLang="it-IT" smtClean="0"/>
              <a:pPr>
                <a:defRPr/>
              </a:pPr>
              <a:t>38</a:t>
            </a:fld>
            <a:endParaRPr lang="it-IT" altLang="it-IT"/>
          </a:p>
        </p:txBody>
      </p:sp>
      <p:sp>
        <p:nvSpPr>
          <p:cNvPr id="5" name="Segnaposto piè di pagina 4">
            <a:extLst>
              <a:ext uri="{FF2B5EF4-FFF2-40B4-BE49-F238E27FC236}">
                <a16:creationId xmlns:a16="http://schemas.microsoft.com/office/drawing/2014/main" id="{2CC34A65-DE1D-2AB5-1338-D3CCDFC04E6E}"/>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111343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C73151-7914-08B5-30D7-C5A88FB7ED8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0BAFD65-19CD-3E18-5D8B-6E5A83002922}"/>
              </a:ext>
            </a:extLst>
          </p:cNvPr>
          <p:cNvSpPr>
            <a:spLocks noGrp="1"/>
          </p:cNvSpPr>
          <p:nvPr>
            <p:ph idx="1"/>
          </p:nvPr>
        </p:nvSpPr>
        <p:spPr/>
        <p:txBody>
          <a:bodyPr>
            <a:normAutofit/>
          </a:bodyPr>
          <a:lstStyle/>
          <a:p>
            <a:r>
              <a:rPr lang="it-IT" sz="2200" dirty="0">
                <a:effectLst/>
                <a:latin typeface="SansSerif"/>
                <a:ea typeface="Times New Roman" panose="02020603050405020304" pitchFamily="18" charset="0"/>
                <a:cs typeface="SansSerif"/>
              </a:rPr>
              <a:t>consci - entrambi i genitori - che il vivere una vita malformata è di per sé una condizione esistenziale di potenziale sofferenza, pur senza che questo incida affatto sull'orizzonte di incondizionata accoglienza dovuta ad ogni essere umano che si affaccia alla vita qual che sia la concreta situazione in cui si trova - principio cardine non di una sola, specifica morale, ma di una stessa ed universale Etica (e bioetica) della persona, caratterizzata dalla insostituibile centralità della coscienza individuale.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egnaposto numero diapositiva 3">
            <a:extLst>
              <a:ext uri="{FF2B5EF4-FFF2-40B4-BE49-F238E27FC236}">
                <a16:creationId xmlns:a16="http://schemas.microsoft.com/office/drawing/2014/main" id="{C44FBDAE-7F73-56A0-91F8-62F806C1DCA3}"/>
              </a:ext>
            </a:extLst>
          </p:cNvPr>
          <p:cNvSpPr>
            <a:spLocks noGrp="1"/>
          </p:cNvSpPr>
          <p:nvPr>
            <p:ph type="sldNum" sz="quarter" idx="11"/>
          </p:nvPr>
        </p:nvSpPr>
        <p:spPr/>
        <p:txBody>
          <a:bodyPr/>
          <a:lstStyle/>
          <a:p>
            <a:pPr>
              <a:defRPr/>
            </a:pPr>
            <a:fld id="{5284EABE-7CEC-4FCA-99EF-CA6E2E61A66A}" type="slidenum">
              <a:rPr lang="it-IT" altLang="it-IT" smtClean="0"/>
              <a:pPr>
                <a:defRPr/>
              </a:pPr>
              <a:t>39</a:t>
            </a:fld>
            <a:endParaRPr lang="it-IT" altLang="it-IT"/>
          </a:p>
        </p:txBody>
      </p:sp>
      <p:sp>
        <p:nvSpPr>
          <p:cNvPr id="5" name="Segnaposto piè di pagina 4">
            <a:extLst>
              <a:ext uri="{FF2B5EF4-FFF2-40B4-BE49-F238E27FC236}">
                <a16:creationId xmlns:a16="http://schemas.microsoft.com/office/drawing/2014/main" id="{264C1D4D-6153-7805-161E-181009465D0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273003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73BB3754-B104-4EC5-9DE4-825AB6F03DC2}"/>
              </a:ext>
            </a:extLst>
          </p:cNvPr>
          <p:cNvSpPr>
            <a:spLocks noGrp="1" noChangeArrowheads="1"/>
          </p:cNvSpPr>
          <p:nvPr>
            <p:ph type="title" idx="4294967295"/>
          </p:nvPr>
        </p:nvSpPr>
        <p:spPr/>
        <p:txBody>
          <a:bodyPr/>
          <a:lstStyle/>
          <a:p>
            <a:pPr eaLnBrk="1" hangingPunct="1">
              <a:defRPr/>
            </a:pPr>
            <a:endParaRPr lang="it-IT" altLang="it-IT"/>
          </a:p>
        </p:txBody>
      </p:sp>
      <p:sp>
        <p:nvSpPr>
          <p:cNvPr id="146435" name="Rectangle 3">
            <a:extLst>
              <a:ext uri="{FF2B5EF4-FFF2-40B4-BE49-F238E27FC236}">
                <a16:creationId xmlns:a16="http://schemas.microsoft.com/office/drawing/2014/main" id="{F0FA4875-C52A-4AC5-BD23-C32CA3239055}"/>
              </a:ext>
            </a:extLst>
          </p:cNvPr>
          <p:cNvSpPr>
            <a:spLocks noGrp="1" noChangeArrowheads="1"/>
          </p:cNvSpPr>
          <p:nvPr>
            <p:ph type="body" idx="4294967295"/>
          </p:nvPr>
        </p:nvSpPr>
        <p:spPr/>
        <p:txBody>
          <a:bodyPr/>
          <a:lstStyle/>
          <a:p>
            <a:pPr algn="r" eaLnBrk="1" hangingPunct="1">
              <a:defRPr/>
            </a:pPr>
            <a:r>
              <a:rPr lang="it-IT" altLang="it-IT" sz="3600" b="1" i="1" dirty="0"/>
              <a:t>Il tempo dedicato all’informazione, alla comunicazione ed alla relazione è tempo di cura”  </a:t>
            </a:r>
          </a:p>
          <a:p>
            <a:pPr algn="r" eaLnBrk="1" hangingPunct="1">
              <a:buFont typeface="Wingdings" panose="05000000000000000000" pitchFamily="2" charset="2"/>
              <a:buNone/>
              <a:defRPr/>
            </a:pPr>
            <a:r>
              <a:rPr lang="it-IT" altLang="it-IT" sz="2400" i="1" dirty="0"/>
              <a:t>Carta di Firenze, 2005</a:t>
            </a:r>
          </a:p>
          <a:p>
            <a:pPr algn="r" eaLnBrk="1" hangingPunct="1">
              <a:buFont typeface="Wingdings" panose="05000000000000000000" pitchFamily="2" charset="2"/>
              <a:buNone/>
              <a:defRPr/>
            </a:pPr>
            <a:endParaRPr lang="it-IT" altLang="it-IT" sz="2400" i="1" dirty="0"/>
          </a:p>
          <a:p>
            <a:pPr algn="r" eaLnBrk="1" hangingPunct="1">
              <a:buFont typeface="Wingdings" panose="05000000000000000000" pitchFamily="2" charset="2"/>
              <a:buNone/>
              <a:defRPr/>
            </a:pPr>
            <a:endParaRPr lang="it-IT" altLang="it-IT" sz="2400" i="1" dirty="0"/>
          </a:p>
          <a:p>
            <a:pPr eaLnBrk="1" hangingPunct="1">
              <a:defRPr/>
            </a:pPr>
            <a:endParaRPr lang="it-IT" altLang="it-IT" dirty="0">
              <a:solidFill>
                <a:srgbClr val="0033CC"/>
              </a:solidFill>
            </a:endParaRPr>
          </a:p>
          <a:p>
            <a:pPr eaLnBrk="1" hangingPunct="1">
              <a:defRPr/>
            </a:pPr>
            <a:endParaRPr lang="it-IT" altLang="it-IT" dirty="0">
              <a:solidFill>
                <a:srgbClr val="0033CC"/>
              </a:solidFill>
            </a:endParaRPr>
          </a:p>
          <a:p>
            <a:pPr eaLnBrk="1" hangingPunct="1">
              <a:defRPr/>
            </a:pPr>
            <a:endParaRPr lang="it-IT" altLang="it-IT" dirty="0">
              <a:solidFill>
                <a:srgbClr val="0033CC"/>
              </a:solidFill>
            </a:endParaRPr>
          </a:p>
        </p:txBody>
      </p:sp>
      <p:pic>
        <p:nvPicPr>
          <p:cNvPr id="3" name="Immagine 2">
            <a:extLst>
              <a:ext uri="{FF2B5EF4-FFF2-40B4-BE49-F238E27FC236}">
                <a16:creationId xmlns:a16="http://schemas.microsoft.com/office/drawing/2014/main" id="{8604290B-9684-31A3-6A94-A9729443430D}"/>
              </a:ext>
            </a:extLst>
          </p:cNvPr>
          <p:cNvPicPr>
            <a:picLocks noChangeAspect="1"/>
          </p:cNvPicPr>
          <p:nvPr/>
        </p:nvPicPr>
        <p:blipFill>
          <a:blip r:embed="rId2"/>
          <a:stretch>
            <a:fillRect/>
          </a:stretch>
        </p:blipFill>
        <p:spPr>
          <a:xfrm rot="5400000">
            <a:off x="-22964" y="3667852"/>
            <a:ext cx="3348000" cy="2511000"/>
          </a:xfrm>
          <a:prstGeom prst="rect">
            <a:avLst/>
          </a:prstGeom>
        </p:spPr>
      </p:pic>
    </p:spTree>
    <p:extLst>
      <p:ext uri="{BB962C8B-B14F-4D97-AF65-F5344CB8AC3E}">
        <p14:creationId xmlns:p14="http://schemas.microsoft.com/office/powerpoint/2010/main" val="3833166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1DE41F-1E7A-B591-D975-704E15BDD3A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5A8F56D-94D2-DB78-3E16-5AF1233967C2}"/>
              </a:ext>
            </a:extLst>
          </p:cNvPr>
          <p:cNvSpPr>
            <a:spLocks noGrp="1"/>
          </p:cNvSpPr>
          <p:nvPr>
            <p:ph idx="1"/>
          </p:nvPr>
        </p:nvSpPr>
        <p:spPr/>
        <p:txBody>
          <a:bodyPr>
            <a:normAutofit/>
          </a:bodyPr>
          <a:lstStyle/>
          <a:p>
            <a:r>
              <a:rPr lang="it-IT" sz="2800" dirty="0">
                <a:effectLst/>
                <a:latin typeface="SansSerif"/>
                <a:ea typeface="Times New Roman" panose="02020603050405020304" pitchFamily="18" charset="0"/>
                <a:cs typeface="SansSerif"/>
              </a:rPr>
              <a:t>Va riconosciuto al neonato/soggetto di diritto/giuridicamente capace (</a:t>
            </a:r>
            <a:r>
              <a:rPr lang="it-IT" sz="2800" dirty="0">
                <a:effectLst/>
                <a:latin typeface="SansSerif"/>
                <a:ea typeface="Times New Roman" panose="02020603050405020304" pitchFamily="18" charset="0"/>
                <a:cs typeface="SansSerif"/>
                <a:hlinkClick r:id="rId2">
                  <a:extLst>
                    <a:ext uri="{A12FA001-AC4F-418D-AE19-62706E023703}">
                      <ahyp:hlinkClr xmlns:ahyp="http://schemas.microsoft.com/office/drawing/2018/hyperlinkcolor" val="tx"/>
                    </a:ext>
                  </a:extLst>
                </a:hlinkClick>
              </a:rPr>
              <a:t>art. 1</a:t>
            </a:r>
            <a:r>
              <a:rPr lang="it-IT" sz="2800" dirty="0">
                <a:effectLst/>
                <a:latin typeface="SansSerif"/>
                <a:ea typeface="Times New Roman" panose="02020603050405020304" pitchFamily="18" charset="0"/>
                <a:cs typeface="SansSerif"/>
              </a:rPr>
              <a:t> </a:t>
            </a:r>
            <a:r>
              <a:rPr lang="it-IT" sz="2800" dirty="0">
                <a:effectLst/>
                <a:latin typeface="SansSerif"/>
                <a:ea typeface="Times New Roman" panose="02020603050405020304" pitchFamily="18" charset="0"/>
                <a:cs typeface="Times New Roman" panose="02020603050405020304" pitchFamily="18" charset="0"/>
              </a:rPr>
              <a:t> c.c.) il diritto a chiedere il risarcimento dal momento in cui è nato. In caso di cd. nascita indesiderata, la domanda risarcitoria avanzata personalmente dal bambino malformato trova il suo fondamento negli </a:t>
            </a:r>
            <a:r>
              <a:rPr lang="it-IT" sz="2800" dirty="0">
                <a:effectLst/>
                <a:latin typeface="SansSerif"/>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artt. 2</a:t>
            </a:r>
            <a:r>
              <a:rPr lang="it-IT" sz="2800" dirty="0">
                <a:effectLst/>
                <a:latin typeface="SansSerif"/>
                <a:ea typeface="Times New Roman" panose="02020603050405020304" pitchFamily="18" charset="0"/>
                <a:cs typeface="Times New Roman" panose="02020603050405020304" pitchFamily="18" charset="0"/>
              </a:rPr>
              <a:t> </a:t>
            </a:r>
            <a:r>
              <a:rPr lang="it-IT" sz="2800" dirty="0">
                <a:effectLst/>
                <a:latin typeface="SansSerif"/>
                <a:ea typeface="Times New Roman" panose="02020603050405020304" pitchFamily="18" charset="0"/>
                <a:cs typeface="SansSerif"/>
              </a:rPr>
              <a:t>, </a:t>
            </a:r>
            <a:r>
              <a:rPr lang="it-IT" sz="2800" dirty="0">
                <a:effectLst/>
                <a:latin typeface="SansSerif"/>
                <a:ea typeface="Times New Roman" panose="02020603050405020304" pitchFamily="18" charset="0"/>
                <a:cs typeface="SansSerif"/>
                <a:hlinkClick r:id="rId4">
                  <a:extLst>
                    <a:ext uri="{A12FA001-AC4F-418D-AE19-62706E023703}">
                      <ahyp:hlinkClr xmlns:ahyp="http://schemas.microsoft.com/office/drawing/2018/hyperlinkcolor" val="tx"/>
                    </a:ext>
                  </a:extLst>
                </a:hlinkClick>
              </a:rPr>
              <a:t>3</a:t>
            </a:r>
            <a:r>
              <a:rPr lang="it-IT" sz="2800" dirty="0">
                <a:effectLst/>
                <a:latin typeface="SansSerif"/>
                <a:ea typeface="Times New Roman" panose="02020603050405020304" pitchFamily="18" charset="0"/>
                <a:cs typeface="SansSerif"/>
              </a:rPr>
              <a:t> , </a:t>
            </a:r>
            <a:r>
              <a:rPr lang="it-IT" sz="2800" dirty="0">
                <a:effectLst/>
                <a:latin typeface="SansSerif"/>
                <a:ea typeface="Times New Roman" panose="02020603050405020304" pitchFamily="18" charset="0"/>
                <a:cs typeface="SansSerif"/>
                <a:hlinkClick r:id="rId5">
                  <a:extLst>
                    <a:ext uri="{A12FA001-AC4F-418D-AE19-62706E023703}">
                      <ahyp:hlinkClr xmlns:ahyp="http://schemas.microsoft.com/office/drawing/2018/hyperlinkcolor" val="tx"/>
                    </a:ext>
                  </a:extLst>
                </a:hlinkClick>
              </a:rPr>
              <a:t>29</a:t>
            </a:r>
            <a:r>
              <a:rPr lang="it-IT" sz="2800" dirty="0">
                <a:effectLst/>
                <a:latin typeface="SansSerif"/>
                <a:ea typeface="Times New Roman" panose="02020603050405020304" pitchFamily="18" charset="0"/>
                <a:cs typeface="SansSerif"/>
              </a:rPr>
              <a:t> , </a:t>
            </a:r>
            <a:r>
              <a:rPr lang="it-IT" sz="2800" dirty="0">
                <a:effectLst/>
                <a:latin typeface="SansSerif"/>
                <a:ea typeface="Times New Roman" panose="02020603050405020304" pitchFamily="18" charset="0"/>
                <a:cs typeface="SansSerif"/>
                <a:hlinkClick r:id="rId6">
                  <a:extLst>
                    <a:ext uri="{A12FA001-AC4F-418D-AE19-62706E023703}">
                      <ahyp:hlinkClr xmlns:ahyp="http://schemas.microsoft.com/office/drawing/2018/hyperlinkcolor" val="tx"/>
                    </a:ext>
                  </a:extLst>
                </a:hlinkClick>
              </a:rPr>
              <a:t>30</a:t>
            </a:r>
            <a:r>
              <a:rPr lang="it-IT" sz="2800" dirty="0">
                <a:effectLst/>
                <a:latin typeface="SansSerif"/>
                <a:ea typeface="Times New Roman" panose="02020603050405020304" pitchFamily="18" charset="0"/>
                <a:cs typeface="SansSerif"/>
              </a:rPr>
              <a:t>  e </a:t>
            </a:r>
            <a:r>
              <a:rPr lang="it-IT" sz="2800" dirty="0">
                <a:effectLst/>
                <a:latin typeface="SansSerif"/>
                <a:ea typeface="Times New Roman" panose="02020603050405020304" pitchFamily="18" charset="0"/>
                <a:cs typeface="SansSerif"/>
                <a:hlinkClick r:id="rId7">
                  <a:extLst>
                    <a:ext uri="{A12FA001-AC4F-418D-AE19-62706E023703}">
                      <ahyp:hlinkClr xmlns:ahyp="http://schemas.microsoft.com/office/drawing/2018/hyperlinkcolor" val="tx"/>
                    </a:ext>
                  </a:extLst>
                </a:hlinkClick>
              </a:rPr>
              <a:t>32</a:t>
            </a:r>
            <a:r>
              <a:rPr lang="it-IT" sz="2800" dirty="0">
                <a:effectLst/>
                <a:latin typeface="SansSerif"/>
                <a:ea typeface="Times New Roman" panose="02020603050405020304" pitchFamily="18" charset="0"/>
                <a:cs typeface="SansSerif"/>
              </a:rPr>
              <a:t>  Cost.. </a:t>
            </a:r>
            <a:endParaRPr lang="it-IT" sz="2800" dirty="0"/>
          </a:p>
        </p:txBody>
      </p:sp>
      <p:sp>
        <p:nvSpPr>
          <p:cNvPr id="4" name="Segnaposto numero diapositiva 3">
            <a:extLst>
              <a:ext uri="{FF2B5EF4-FFF2-40B4-BE49-F238E27FC236}">
                <a16:creationId xmlns:a16="http://schemas.microsoft.com/office/drawing/2014/main" id="{C0009F6D-796D-2BCE-44DE-8DFC7C3B9703}"/>
              </a:ext>
            </a:extLst>
          </p:cNvPr>
          <p:cNvSpPr>
            <a:spLocks noGrp="1"/>
          </p:cNvSpPr>
          <p:nvPr>
            <p:ph type="sldNum" sz="quarter" idx="11"/>
          </p:nvPr>
        </p:nvSpPr>
        <p:spPr/>
        <p:txBody>
          <a:bodyPr/>
          <a:lstStyle/>
          <a:p>
            <a:pPr>
              <a:defRPr/>
            </a:pPr>
            <a:fld id="{5284EABE-7CEC-4FCA-99EF-CA6E2E61A66A}" type="slidenum">
              <a:rPr lang="it-IT" altLang="it-IT" smtClean="0"/>
              <a:pPr>
                <a:defRPr/>
              </a:pPr>
              <a:t>40</a:t>
            </a:fld>
            <a:endParaRPr lang="it-IT" altLang="it-IT"/>
          </a:p>
        </p:txBody>
      </p:sp>
      <p:sp>
        <p:nvSpPr>
          <p:cNvPr id="5" name="Segnaposto piè di pagina 4">
            <a:extLst>
              <a:ext uri="{FF2B5EF4-FFF2-40B4-BE49-F238E27FC236}">
                <a16:creationId xmlns:a16="http://schemas.microsoft.com/office/drawing/2014/main" id="{952D86B6-7969-EB70-9C00-56CA5A2320D5}"/>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415884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BEA1DA-D9F2-7DC7-1142-DC2B40E75F8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20D2B1D-096D-D334-8D43-FB51B5E47F16}"/>
              </a:ext>
            </a:extLst>
          </p:cNvPr>
          <p:cNvSpPr>
            <a:spLocks noGrp="1"/>
          </p:cNvSpPr>
          <p:nvPr>
            <p:ph idx="1"/>
          </p:nvPr>
        </p:nvSpPr>
        <p:spPr/>
        <p:txBody>
          <a:bodyPr>
            <a:normAutofit/>
          </a:bodyPr>
          <a:lstStyle/>
          <a:p>
            <a:r>
              <a:rPr lang="it-IT" sz="2800" dirty="0">
                <a:effectLst/>
                <a:latin typeface="SansSerif"/>
                <a:ea typeface="Times New Roman" panose="02020603050405020304" pitchFamily="18" charset="0"/>
                <a:cs typeface="SansSerif"/>
              </a:rPr>
              <a:t>Il vulnus lamentato da parte del minore malformato, difatti, non è la malformazione in sé considerata - non è, in altri termini, l'infermità intesa in senso naturalistico (o secondo i dettami della scienza medica), bensì lo stato funzionale di infermità, la condizione evolutiva della vita handicappata intese come proiezione dinamica dell'esistenza che non è semplice somma algebrica della vita e dell'handicap, ma sintesi di vita ed handicap, sintesi generatrice di una vita handicappata. </a:t>
            </a:r>
            <a:endParaRPr lang="it-IT" sz="2800" dirty="0"/>
          </a:p>
        </p:txBody>
      </p:sp>
      <p:sp>
        <p:nvSpPr>
          <p:cNvPr id="4" name="Segnaposto numero diapositiva 3">
            <a:extLst>
              <a:ext uri="{FF2B5EF4-FFF2-40B4-BE49-F238E27FC236}">
                <a16:creationId xmlns:a16="http://schemas.microsoft.com/office/drawing/2014/main" id="{F4CE3E69-111F-1222-7D84-0AD4DE7B8AF7}"/>
              </a:ext>
            </a:extLst>
          </p:cNvPr>
          <p:cNvSpPr>
            <a:spLocks noGrp="1"/>
          </p:cNvSpPr>
          <p:nvPr>
            <p:ph type="sldNum" sz="quarter" idx="11"/>
          </p:nvPr>
        </p:nvSpPr>
        <p:spPr/>
        <p:txBody>
          <a:bodyPr/>
          <a:lstStyle/>
          <a:p>
            <a:pPr>
              <a:defRPr/>
            </a:pPr>
            <a:fld id="{5284EABE-7CEC-4FCA-99EF-CA6E2E61A66A}" type="slidenum">
              <a:rPr lang="it-IT" altLang="it-IT" smtClean="0"/>
              <a:pPr>
                <a:defRPr/>
              </a:pPr>
              <a:t>41</a:t>
            </a:fld>
            <a:endParaRPr lang="it-IT" altLang="it-IT"/>
          </a:p>
        </p:txBody>
      </p:sp>
      <p:sp>
        <p:nvSpPr>
          <p:cNvPr id="5" name="Segnaposto piè di pagina 4">
            <a:extLst>
              <a:ext uri="{FF2B5EF4-FFF2-40B4-BE49-F238E27FC236}">
                <a16:creationId xmlns:a16="http://schemas.microsoft.com/office/drawing/2014/main" id="{4748C6EB-996E-7B15-AC14-E14902E364F1}"/>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502018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B43099-6AFA-9F63-0E7D-94522D371C0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0A3B021-A163-3A47-F13A-8F6727C3E7BA}"/>
              </a:ext>
            </a:extLst>
          </p:cNvPr>
          <p:cNvSpPr>
            <a:spLocks noGrp="1"/>
          </p:cNvSpPr>
          <p:nvPr>
            <p:ph idx="1"/>
          </p:nvPr>
        </p:nvSpPr>
        <p:spPr/>
        <p:txBody>
          <a:bodyPr>
            <a:normAutofit/>
          </a:bodyPr>
          <a:lstStyle/>
          <a:p>
            <a:r>
              <a:rPr lang="it-IT" sz="2400" dirty="0">
                <a:effectLst/>
                <a:latin typeface="SansSerif"/>
                <a:ea typeface="Times New Roman" panose="02020603050405020304" pitchFamily="18" charset="0"/>
                <a:cs typeface="SansSerif"/>
              </a:rPr>
              <a:t>Non è a discorrersi, pertanto, di non </a:t>
            </a:r>
            <a:r>
              <a:rPr lang="it-IT" sz="2400" dirty="0" err="1">
                <a:effectLst/>
                <a:latin typeface="SansSerif"/>
                <a:ea typeface="Times New Roman" panose="02020603050405020304" pitchFamily="18" charset="0"/>
                <a:cs typeface="SansSerif"/>
              </a:rPr>
              <a:t>meritevolezza</a:t>
            </a:r>
            <a:r>
              <a:rPr lang="it-IT" sz="2400" dirty="0">
                <a:effectLst/>
                <a:latin typeface="SansSerif"/>
                <a:ea typeface="Times New Roman" panose="02020603050405020304" pitchFamily="18" charset="0"/>
                <a:cs typeface="SansSerif"/>
              </a:rPr>
              <a:t> di una vita handicappata, ma una vita che merita di essere vissuta meno disagevolmente, attribuendo direttamente al soggetto che di tale condizione di disagio è personalmente portatore il dovuto importo risarcitorio, senza mediazioni di terzi, quand'anche fossero i genitori, ipoteticamente liberi di utilizzare il risarcimento a loro riconosciuto ai più disparati fini. </a:t>
            </a:r>
            <a:endParaRPr lang="it-IT" sz="2400" dirty="0"/>
          </a:p>
        </p:txBody>
      </p:sp>
      <p:sp>
        <p:nvSpPr>
          <p:cNvPr id="4" name="Segnaposto numero diapositiva 3">
            <a:extLst>
              <a:ext uri="{FF2B5EF4-FFF2-40B4-BE49-F238E27FC236}">
                <a16:creationId xmlns:a16="http://schemas.microsoft.com/office/drawing/2014/main" id="{D2B73E0D-1DC2-AC32-1DBB-4088564E4474}"/>
              </a:ext>
            </a:extLst>
          </p:cNvPr>
          <p:cNvSpPr>
            <a:spLocks noGrp="1"/>
          </p:cNvSpPr>
          <p:nvPr>
            <p:ph type="sldNum" sz="quarter" idx="11"/>
          </p:nvPr>
        </p:nvSpPr>
        <p:spPr/>
        <p:txBody>
          <a:bodyPr/>
          <a:lstStyle/>
          <a:p>
            <a:pPr>
              <a:defRPr/>
            </a:pPr>
            <a:fld id="{5284EABE-7CEC-4FCA-99EF-CA6E2E61A66A}" type="slidenum">
              <a:rPr lang="it-IT" altLang="it-IT" smtClean="0"/>
              <a:pPr>
                <a:defRPr/>
              </a:pPr>
              <a:t>42</a:t>
            </a:fld>
            <a:endParaRPr lang="it-IT" altLang="it-IT"/>
          </a:p>
        </p:txBody>
      </p:sp>
      <p:sp>
        <p:nvSpPr>
          <p:cNvPr id="5" name="Segnaposto piè di pagina 4">
            <a:extLst>
              <a:ext uri="{FF2B5EF4-FFF2-40B4-BE49-F238E27FC236}">
                <a16:creationId xmlns:a16="http://schemas.microsoft.com/office/drawing/2014/main" id="{2DAD6F9B-B386-F89B-F441-6270C0FE8368}"/>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068418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746F5-D5D2-02B3-D279-FEEAC66513B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1449F75-E7C4-9C40-A2C2-73EF7ABED27D}"/>
              </a:ext>
            </a:extLst>
          </p:cNvPr>
          <p:cNvSpPr>
            <a:spLocks noGrp="1"/>
          </p:cNvSpPr>
          <p:nvPr>
            <p:ph idx="1"/>
          </p:nvPr>
        </p:nvSpPr>
        <p:spPr/>
        <p:txBody>
          <a:bodyPr>
            <a:normAutofit fontScale="85000" lnSpcReduction="20000"/>
          </a:bodyPr>
          <a:lstStyle/>
          <a:p>
            <a:r>
              <a:rPr lang="it-IT" dirty="0">
                <a:effectLst/>
                <a:latin typeface="SansSerif"/>
                <a:ea typeface="Times New Roman" panose="02020603050405020304" pitchFamily="18" charset="0"/>
                <a:cs typeface="SansSerif"/>
              </a:rPr>
              <a:t>Conseguentemente, risulta innegabile come l'esercizio del diritto al risarcimento da parte del minore in proprio non sia in alcun modo riconducibile ad un impersonale "non nascere", ma si riconnetta, personalmente e soggettivamente, a quella singola, puntuale e irripetibile vicenda umana che riguarda quel determinato (e altrettanto irripetibile) soggetto che, invocando un risarcimento, fa istanza al giudice di piena attuazione del dettato costituzionale dianzi evocato, onde essere messo in condizione di poter vivere meno disagevolmente, anelando ad una meno incompleta realizzazione dei suoi diritti di individuo singolo e di parte sociale scolpiti </a:t>
            </a:r>
            <a:r>
              <a:rPr lang="it-IT" sz="3200" dirty="0">
                <a:effectLst/>
                <a:latin typeface="SansSerif"/>
                <a:ea typeface="Times New Roman" panose="02020603050405020304" pitchFamily="18" charset="0"/>
                <a:cs typeface="SansSerif"/>
                <a:hlinkClick r:id="rId2">
                  <a:extLst>
                    <a:ext uri="{A12FA001-AC4F-418D-AE19-62706E023703}">
                      <ahyp:hlinkClr xmlns:ahyp="http://schemas.microsoft.com/office/drawing/2018/hyperlinkcolor" val="tx"/>
                    </a:ext>
                  </a:extLst>
                </a:hlinkClick>
              </a:rPr>
              <a:t>art. 2</a:t>
            </a:r>
            <a:r>
              <a:rPr lang="it-IT" sz="3200" dirty="0">
                <a:effectLst/>
                <a:latin typeface="SansSerif"/>
                <a:ea typeface="Times New Roman" panose="02020603050405020304" pitchFamily="18" charset="0"/>
                <a:cs typeface="SansSerif"/>
              </a:rPr>
              <a:t>  Cost</a:t>
            </a:r>
            <a:r>
              <a:rPr lang="it-IT" sz="3200" dirty="0">
                <a:solidFill>
                  <a:srgbClr val="474747"/>
                </a:solidFill>
                <a:effectLst/>
                <a:latin typeface="SansSerif"/>
                <a:ea typeface="Times New Roman" panose="02020603050405020304" pitchFamily="18" charset="0"/>
                <a:cs typeface="SansSerif"/>
              </a:rPr>
              <a:t>..</a:t>
            </a:r>
            <a:endParaRPr lang="it-IT" sz="3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it-IT" dirty="0"/>
          </a:p>
        </p:txBody>
      </p:sp>
      <p:sp>
        <p:nvSpPr>
          <p:cNvPr id="4" name="Segnaposto numero diapositiva 3">
            <a:extLst>
              <a:ext uri="{FF2B5EF4-FFF2-40B4-BE49-F238E27FC236}">
                <a16:creationId xmlns:a16="http://schemas.microsoft.com/office/drawing/2014/main" id="{38ECF5C0-9068-EE9E-632D-AA6AF06507BC}"/>
              </a:ext>
            </a:extLst>
          </p:cNvPr>
          <p:cNvSpPr>
            <a:spLocks noGrp="1"/>
          </p:cNvSpPr>
          <p:nvPr>
            <p:ph type="sldNum" sz="quarter" idx="11"/>
          </p:nvPr>
        </p:nvSpPr>
        <p:spPr/>
        <p:txBody>
          <a:bodyPr/>
          <a:lstStyle/>
          <a:p>
            <a:pPr>
              <a:defRPr/>
            </a:pPr>
            <a:fld id="{5284EABE-7CEC-4FCA-99EF-CA6E2E61A66A}" type="slidenum">
              <a:rPr lang="it-IT" altLang="it-IT" smtClean="0"/>
              <a:pPr>
                <a:defRPr/>
              </a:pPr>
              <a:t>43</a:t>
            </a:fld>
            <a:endParaRPr lang="it-IT" altLang="it-IT"/>
          </a:p>
        </p:txBody>
      </p:sp>
      <p:sp>
        <p:nvSpPr>
          <p:cNvPr id="5" name="Segnaposto piè di pagina 4">
            <a:extLst>
              <a:ext uri="{FF2B5EF4-FFF2-40B4-BE49-F238E27FC236}">
                <a16:creationId xmlns:a16="http://schemas.microsoft.com/office/drawing/2014/main" id="{EE0B0D08-AA01-EB3C-F338-F2F7146AE42A}"/>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4194003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CC70D-3536-14B7-2DBC-7CC3EB77BA2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F49622F-3841-9817-4838-09DA0E4E22E5}"/>
              </a:ext>
            </a:extLst>
          </p:cNvPr>
          <p:cNvSpPr>
            <a:spLocks noGrp="1"/>
          </p:cNvSpPr>
          <p:nvPr>
            <p:ph idx="1"/>
          </p:nvPr>
        </p:nvSpPr>
        <p:spPr/>
        <p:txBody>
          <a:bodyPr/>
          <a:lstStyle/>
          <a:p>
            <a:pPr algn="just">
              <a:spcAft>
                <a:spcPts val="800"/>
              </a:spcAft>
            </a:pPr>
            <a:r>
              <a:rPr lang="it-IT" sz="2000" dirty="0">
                <a:effectLst/>
                <a:latin typeface="SansSerif"/>
                <a:ea typeface="Times New Roman" panose="02020603050405020304" pitchFamily="18" charset="0"/>
                <a:cs typeface="SansSerif"/>
              </a:rPr>
              <a:t>Nel caso in cui il medico ometta di segnalare alla gestante l'esistenza di più efficaci test diagnostici prenatali rispetto a quello in concreto prescelto, impedendole così di accertare l'esistenza d'una una malformazione congenita del concepito, quest'ultimo, ancorché privo di soggettività giuridica fino al momento della nascita, una volta venuto ad esistenza, ha diritto ad essere risarcito da parte del sanitario con riguardo al danno consistente nell'essere nato non sano, e rappresentato dell'interesse ad alleviare la propria condizione di vita impeditiva di una libera estrinsecazione della personalità, </a:t>
            </a:r>
            <a:r>
              <a:rPr lang="it-IT" sz="2000" u="sng" dirty="0">
                <a:effectLst>
                  <a:outerShdw blurRad="38100" dist="38100" dir="2700000" algn="tl">
                    <a:srgbClr val="000000">
                      <a:alpha val="43137"/>
                    </a:srgbClr>
                  </a:outerShdw>
                </a:effectLst>
                <a:latin typeface="SansSerif"/>
                <a:ea typeface="Times New Roman" panose="02020603050405020304" pitchFamily="18" charset="0"/>
                <a:cs typeface="SansSerif"/>
              </a:rPr>
              <a:t>a nulla rilevando né che la sua patologia fosse congenita, né che la madre, ove fosse stata informata della malformazione, avrebbe verosimilmente scelto di abortire</a:t>
            </a:r>
            <a:r>
              <a:rPr lang="it-IT" sz="2000" dirty="0">
                <a:effectLst/>
                <a:latin typeface="SansSerif"/>
                <a:ea typeface="Times New Roman" panose="02020603050405020304" pitchFamily="18" charset="0"/>
                <a:cs typeface="SansSerif"/>
              </a:rPr>
              <a:t>.</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br>
              <a:rPr lang="it-IT" sz="1800" dirty="0">
                <a:effectLst/>
                <a:latin typeface="SansSerif"/>
                <a:ea typeface="Times New Roman" panose="02020603050405020304" pitchFamily="18" charset="0"/>
                <a:cs typeface="Times New Roman" panose="02020603050405020304" pitchFamily="18" charset="0"/>
              </a:rPr>
            </a:br>
            <a:endParaRPr lang="it-IT" dirty="0"/>
          </a:p>
        </p:txBody>
      </p:sp>
      <p:sp>
        <p:nvSpPr>
          <p:cNvPr id="4" name="Segnaposto numero diapositiva 3">
            <a:extLst>
              <a:ext uri="{FF2B5EF4-FFF2-40B4-BE49-F238E27FC236}">
                <a16:creationId xmlns:a16="http://schemas.microsoft.com/office/drawing/2014/main" id="{84FA5EB9-8F57-3E4B-08B3-1064F5656D71}"/>
              </a:ext>
            </a:extLst>
          </p:cNvPr>
          <p:cNvSpPr>
            <a:spLocks noGrp="1"/>
          </p:cNvSpPr>
          <p:nvPr>
            <p:ph type="sldNum" sz="quarter" idx="11"/>
          </p:nvPr>
        </p:nvSpPr>
        <p:spPr/>
        <p:txBody>
          <a:bodyPr/>
          <a:lstStyle/>
          <a:p>
            <a:pPr>
              <a:defRPr/>
            </a:pPr>
            <a:fld id="{5284EABE-7CEC-4FCA-99EF-CA6E2E61A66A}" type="slidenum">
              <a:rPr lang="it-IT" altLang="it-IT" smtClean="0"/>
              <a:pPr>
                <a:defRPr/>
              </a:pPr>
              <a:t>44</a:t>
            </a:fld>
            <a:endParaRPr lang="it-IT" altLang="it-IT"/>
          </a:p>
        </p:txBody>
      </p:sp>
      <p:sp>
        <p:nvSpPr>
          <p:cNvPr id="5" name="Segnaposto piè di pagina 4">
            <a:extLst>
              <a:ext uri="{FF2B5EF4-FFF2-40B4-BE49-F238E27FC236}">
                <a16:creationId xmlns:a16="http://schemas.microsoft.com/office/drawing/2014/main" id="{09536297-53DB-B660-FDFC-B098B44035F1}"/>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74942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277918E-09C1-08FC-331C-B73D83E34667}"/>
              </a:ext>
            </a:extLst>
          </p:cNvPr>
          <p:cNvSpPr>
            <a:spLocks noGrp="1"/>
          </p:cNvSpPr>
          <p:nvPr>
            <p:ph type="title"/>
          </p:nvPr>
        </p:nvSpPr>
        <p:spPr/>
        <p:txBody>
          <a:bodyPr/>
          <a:lstStyle/>
          <a:p>
            <a:pPr>
              <a:defRPr/>
            </a:pPr>
            <a:endParaRPr lang="it-IT"/>
          </a:p>
        </p:txBody>
      </p:sp>
      <p:sp>
        <p:nvSpPr>
          <p:cNvPr id="7" name="Segnaposto contenuto 6">
            <a:extLst>
              <a:ext uri="{FF2B5EF4-FFF2-40B4-BE49-F238E27FC236}">
                <a16:creationId xmlns:a16="http://schemas.microsoft.com/office/drawing/2014/main" id="{EEFBBAF4-055D-B653-17D1-CFAFC027B3D4}"/>
              </a:ext>
            </a:extLst>
          </p:cNvPr>
          <p:cNvSpPr>
            <a:spLocks noGrp="1"/>
          </p:cNvSpPr>
          <p:nvPr>
            <p:ph idx="1"/>
          </p:nvPr>
        </p:nvSpPr>
        <p:spPr>
          <a:xfrm>
            <a:off x="900113" y="1412875"/>
            <a:ext cx="7391400" cy="4724400"/>
          </a:xfrm>
        </p:spPr>
        <p:txBody>
          <a:bodyPr>
            <a:normAutofit fontScale="85000" lnSpcReduction="20000"/>
          </a:bodyPr>
          <a:lstStyle/>
          <a:p>
            <a:pPr>
              <a:defRPr/>
            </a:pPr>
            <a:br>
              <a:rPr lang="it-IT" dirty="0">
                <a:effectLst/>
              </a:rPr>
            </a:br>
            <a:r>
              <a:rPr lang="it-IT" dirty="0">
                <a:effectLst/>
              </a:rPr>
              <a:t>Il medico che operi all'interno di una clinica privata, ne sia o meno dipendente, ha sempre il dovere di informare il paziente di </a:t>
            </a:r>
            <a:r>
              <a:rPr lang="it-IT" u="sng" dirty="0">
                <a:effectLst/>
              </a:rPr>
              <a:t>eventuali carenze o limiti organizzativi o strutturali della clinica stessa </a:t>
            </a:r>
            <a:r>
              <a:rPr lang="it-IT" dirty="0">
                <a:effectLst/>
              </a:rPr>
              <a:t>(come, nella specie, la mancanza di una adeguata struttura di rianimazione neonatale); ove ciò non faccia, egli risponde in solido con la clinica del danno patito dal paziente in conseguenza di quel "deficit" organizzativo o strutturale, </a:t>
            </a:r>
            <a:r>
              <a:rPr lang="it-IT" u="sng" dirty="0">
                <a:effectLst/>
              </a:rPr>
              <a:t>ove possa presumersi che il paziente, se correttamente informato, si sarebbe avvalso di altra struttura sanitaria</a:t>
            </a:r>
            <a:r>
              <a:rPr lang="it-IT" dirty="0">
                <a:effectLst/>
              </a:rPr>
              <a:t>.</a:t>
            </a:r>
          </a:p>
          <a:p>
            <a:pPr>
              <a:defRPr/>
            </a:pPr>
            <a:r>
              <a:rPr lang="it-IT" sz="1900" b="1" dirty="0" err="1">
                <a:effectLst/>
              </a:rPr>
              <a:t>Cass</a:t>
            </a:r>
            <a:r>
              <a:rPr lang="it-IT" sz="1900" b="1" dirty="0">
                <a:effectLst/>
              </a:rPr>
              <a:t>. civ. Sez. III </a:t>
            </a:r>
            <a:r>
              <a:rPr lang="it-IT" sz="1900" b="1" dirty="0" err="1">
                <a:effectLst/>
              </a:rPr>
              <a:t>Sent</a:t>
            </a:r>
            <a:r>
              <a:rPr lang="it-IT" sz="1900" b="1" dirty="0">
                <a:effectLst/>
              </a:rPr>
              <a:t>., 17/02/2011, 3847</a:t>
            </a:r>
          </a:p>
        </p:txBody>
      </p:sp>
      <p:sp>
        <p:nvSpPr>
          <p:cNvPr id="13316" name="Segnaposto piè di pagina 3">
            <a:extLst>
              <a:ext uri="{FF2B5EF4-FFF2-40B4-BE49-F238E27FC236}">
                <a16:creationId xmlns:a16="http://schemas.microsoft.com/office/drawing/2014/main" id="{AC31245A-5089-8323-BDAC-F1810F968C0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t>avv. Giannantonio Barbieri                                                     studiobarbieri@iol.it</a:t>
            </a:r>
          </a:p>
        </p:txBody>
      </p:sp>
      <p:sp>
        <p:nvSpPr>
          <p:cNvPr id="13317" name="Segnaposto numero diapositiva 4">
            <a:extLst>
              <a:ext uri="{FF2B5EF4-FFF2-40B4-BE49-F238E27FC236}">
                <a16:creationId xmlns:a16="http://schemas.microsoft.com/office/drawing/2014/main" id="{03E920D3-27B3-85B9-EEDC-EB8E6487D7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fld id="{26429F57-56BC-4C4D-B90C-F7D194610B06}" type="slidenum">
              <a:rPr lang="en-US" altLang="it-IT" sz="1400"/>
              <a:pPr/>
              <a:t>45</a:t>
            </a:fld>
            <a:endParaRPr lang="en-US" altLang="it-IT"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23239978-88DF-5A7D-9B7E-BED6ED1D4C89}"/>
              </a:ext>
            </a:extLst>
          </p:cNvPr>
          <p:cNvSpPr>
            <a:spLocks noGrp="1"/>
          </p:cNvSpPr>
          <p:nvPr>
            <p:ph type="title"/>
          </p:nvPr>
        </p:nvSpPr>
        <p:spPr/>
        <p:txBody>
          <a:bodyPr/>
          <a:lstStyle/>
          <a:p>
            <a:pPr>
              <a:defRPr/>
            </a:pPr>
            <a:endParaRPr lang="it-IT"/>
          </a:p>
        </p:txBody>
      </p:sp>
      <p:sp>
        <p:nvSpPr>
          <p:cNvPr id="7" name="Segnaposto contenuto 6">
            <a:extLst>
              <a:ext uri="{FF2B5EF4-FFF2-40B4-BE49-F238E27FC236}">
                <a16:creationId xmlns:a16="http://schemas.microsoft.com/office/drawing/2014/main" id="{4781A215-4266-E829-109D-E59493AC971A}"/>
              </a:ext>
            </a:extLst>
          </p:cNvPr>
          <p:cNvSpPr>
            <a:spLocks noGrp="1"/>
          </p:cNvSpPr>
          <p:nvPr>
            <p:ph idx="1"/>
          </p:nvPr>
        </p:nvSpPr>
        <p:spPr/>
        <p:txBody>
          <a:bodyPr>
            <a:normAutofit/>
          </a:bodyPr>
          <a:lstStyle/>
          <a:p>
            <a:pPr>
              <a:defRPr/>
            </a:pPr>
            <a:r>
              <a:rPr lang="it-IT" dirty="0">
                <a:effectLst/>
              </a:rPr>
              <a:t>In caso di violazione dell'obbligazione di informare, ove sia sostenibile che il paziente non si sarebbe avvalso di quella struttura se fosse stato adeguatamente informato delle conseguenze derivate dalle carenze organizzative o di equipaggiamento della struttura, </a:t>
            </a:r>
            <a:r>
              <a:rPr lang="it-IT" b="1" dirty="0">
                <a:effectLst/>
              </a:rPr>
              <a:t>risponde </a:t>
            </a:r>
            <a:r>
              <a:rPr lang="it-IT" dirty="0">
                <a:effectLst/>
              </a:rPr>
              <a:t>anche il medico col quale il paziente abbia instaurato un rapporto di natura privatistica.</a:t>
            </a:r>
            <a:r>
              <a:rPr lang="it-IT" b="1" dirty="0">
                <a:effectLst/>
              </a:rPr>
              <a:t> </a:t>
            </a:r>
            <a:r>
              <a:rPr lang="it-IT" sz="1100" b="1" dirty="0" err="1">
                <a:effectLst/>
              </a:rPr>
              <a:t>Cass</a:t>
            </a:r>
            <a:r>
              <a:rPr lang="it-IT" sz="1100" b="1" dirty="0">
                <a:effectLst/>
              </a:rPr>
              <a:t>. civ. Sez. III </a:t>
            </a:r>
            <a:r>
              <a:rPr lang="it-IT" sz="1100" b="1" dirty="0" err="1">
                <a:effectLst/>
              </a:rPr>
              <a:t>Sent</a:t>
            </a:r>
            <a:r>
              <a:rPr lang="it-IT" sz="1100" b="1" dirty="0">
                <a:effectLst/>
              </a:rPr>
              <a:t>., 17/02/2011, 3847</a:t>
            </a:r>
          </a:p>
          <a:p>
            <a:pPr>
              <a:defRPr/>
            </a:pPr>
            <a:endParaRPr lang="it-IT" dirty="0">
              <a:effectLst/>
            </a:endParaRPr>
          </a:p>
          <a:p>
            <a:pPr>
              <a:defRPr/>
            </a:pPr>
            <a:endParaRPr lang="it-IT" dirty="0">
              <a:effectLst/>
            </a:endParaRPr>
          </a:p>
          <a:p>
            <a:pPr>
              <a:defRPr/>
            </a:pPr>
            <a:endParaRPr lang="it-IT" dirty="0"/>
          </a:p>
        </p:txBody>
      </p:sp>
      <p:sp>
        <p:nvSpPr>
          <p:cNvPr id="14340" name="Segnaposto piè di pagina 3">
            <a:extLst>
              <a:ext uri="{FF2B5EF4-FFF2-40B4-BE49-F238E27FC236}">
                <a16:creationId xmlns:a16="http://schemas.microsoft.com/office/drawing/2014/main" id="{4AAAE532-CB11-E7C6-A35C-F6B1CF4D723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t>avv. Giannantonio Barbieri                                                     studiobarbieri@iol.it</a:t>
            </a:r>
          </a:p>
        </p:txBody>
      </p:sp>
      <p:sp>
        <p:nvSpPr>
          <p:cNvPr id="14341" name="Segnaposto numero diapositiva 4">
            <a:extLst>
              <a:ext uri="{FF2B5EF4-FFF2-40B4-BE49-F238E27FC236}">
                <a16:creationId xmlns:a16="http://schemas.microsoft.com/office/drawing/2014/main" id="{D35C72FC-E7F6-2DA0-DB4E-8191FCFF53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fld id="{87402D8E-BA84-42A1-A56B-FB278AAEE874}" type="slidenum">
              <a:rPr lang="en-US" altLang="it-IT" sz="1400"/>
              <a:pPr/>
              <a:t>46</a:t>
            </a:fld>
            <a:endParaRPr lang="en-US" altLang="it-IT" sz="1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0EEA8A-633D-489A-933B-AD89559D008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154BA008-84B8-44BB-A32F-F14A3AD73EC8}"/>
              </a:ext>
            </a:extLst>
          </p:cNvPr>
          <p:cNvSpPr>
            <a:spLocks noGrp="1"/>
          </p:cNvSpPr>
          <p:nvPr>
            <p:ph idx="1"/>
          </p:nvPr>
        </p:nvSpPr>
        <p:spPr/>
        <p:txBody>
          <a:bodyPr/>
          <a:lstStyle/>
          <a:p>
            <a:pPr marL="0" indent="0" algn="just">
              <a:buFont typeface="Wingdings" panose="05000000000000000000" pitchFamily="2" charset="2"/>
              <a:buNone/>
              <a:defRPr/>
            </a:pPr>
            <a:r>
              <a:rPr lang="it-IT" b="1" dirty="0">
                <a:solidFill>
                  <a:srgbClr val="FF0000"/>
                </a:solidFill>
              </a:rPr>
              <a:t>L’evoluzione del principio del consenso informato</a:t>
            </a:r>
          </a:p>
          <a:p>
            <a:pPr marL="0" indent="0" algn="just">
              <a:buFont typeface="Wingdings" panose="05000000000000000000" pitchFamily="2" charset="2"/>
              <a:buNone/>
              <a:defRPr/>
            </a:pPr>
            <a:r>
              <a:rPr lang="it-IT" b="1" dirty="0">
                <a:solidFill>
                  <a:srgbClr val="FF0000"/>
                </a:solidFill>
              </a:rPr>
              <a:t>Un po’ di storia … </a:t>
            </a:r>
          </a:p>
          <a:p>
            <a:pPr marL="0" indent="0" algn="ctr">
              <a:buFont typeface="Wingdings" panose="05000000000000000000" pitchFamily="2" charset="2"/>
              <a:buNone/>
              <a:defRPr/>
            </a:pPr>
            <a:endParaRPr lang="it-IT" b="1" dirty="0">
              <a:solidFill>
                <a:srgbClr val="FF0000"/>
              </a:solidFill>
            </a:endParaRPr>
          </a:p>
          <a:p>
            <a:pPr marL="0" indent="0" algn="ctr">
              <a:buFont typeface="Wingdings" panose="05000000000000000000" pitchFamily="2" charset="2"/>
              <a:buNone/>
              <a:defRPr/>
            </a:pPr>
            <a:endParaRPr lang="it-IT" b="1" dirty="0">
              <a:solidFill>
                <a:srgbClr val="FF0000"/>
              </a:solidFill>
            </a:endParaRPr>
          </a:p>
        </p:txBody>
      </p:sp>
      <p:sp>
        <p:nvSpPr>
          <p:cNvPr id="40964" name="Segnaposto numero diapositiva 3">
            <a:extLst>
              <a:ext uri="{FF2B5EF4-FFF2-40B4-BE49-F238E27FC236}">
                <a16:creationId xmlns:a16="http://schemas.microsoft.com/office/drawing/2014/main" id="{565080AF-4AC4-4EEB-8C9C-A2CCCBBA1ED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62EEE49-A2FF-4703-8AA5-83EFC40BD31F}" type="slidenum">
              <a:rPr lang="it-IT" altLang="it-IT" sz="1200" smtClean="0">
                <a:latin typeface="Arial" panose="020B0604020202020204" pitchFamily="34" charset="0"/>
              </a:rPr>
              <a:pPr>
                <a:spcBef>
                  <a:spcPct val="0"/>
                </a:spcBef>
                <a:buClrTx/>
                <a:buSzTx/>
                <a:buFontTx/>
                <a:buNone/>
              </a:pPr>
              <a:t>47</a:t>
            </a:fld>
            <a:endParaRPr lang="it-IT" altLang="it-IT" sz="1200">
              <a:latin typeface="Arial" panose="020B0604020202020204" pitchFamily="34" charset="0"/>
            </a:endParaRPr>
          </a:p>
        </p:txBody>
      </p:sp>
      <p:sp>
        <p:nvSpPr>
          <p:cNvPr id="40965" name="Segnaposto piè di pagina 4">
            <a:extLst>
              <a:ext uri="{FF2B5EF4-FFF2-40B4-BE49-F238E27FC236}">
                <a16:creationId xmlns:a16="http://schemas.microsoft.com/office/drawing/2014/main" id="{DDACE27D-84E3-40A9-87CD-7EBBB33A072B}"/>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4" name="Immagine 3">
            <a:extLst>
              <a:ext uri="{FF2B5EF4-FFF2-40B4-BE49-F238E27FC236}">
                <a16:creationId xmlns:a16="http://schemas.microsoft.com/office/drawing/2014/main" id="{255CC7A9-4BA5-754E-6766-F8FDB71BC845}"/>
              </a:ext>
            </a:extLst>
          </p:cNvPr>
          <p:cNvPicPr>
            <a:picLocks noChangeAspect="1"/>
          </p:cNvPicPr>
          <p:nvPr/>
        </p:nvPicPr>
        <p:blipFill>
          <a:blip r:embed="rId2"/>
          <a:stretch>
            <a:fillRect/>
          </a:stretch>
        </p:blipFill>
        <p:spPr>
          <a:xfrm rot="5400000">
            <a:off x="5200800" y="2790420"/>
            <a:ext cx="3984000" cy="2988000"/>
          </a:xfrm>
          <a:prstGeom prst="rect">
            <a:avLst/>
          </a:prstGeom>
        </p:spPr>
      </p:pic>
    </p:spTree>
    <p:extLst>
      <p:ext uri="{BB962C8B-B14F-4D97-AF65-F5344CB8AC3E}">
        <p14:creationId xmlns:p14="http://schemas.microsoft.com/office/powerpoint/2010/main" val="2147704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7A19F4-275C-8D65-8B8C-2D6C16E2B7D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13951F0-B383-B659-C5D6-8886A30CB58B}"/>
              </a:ext>
            </a:extLst>
          </p:cNvPr>
          <p:cNvSpPr>
            <a:spLocks noGrp="1"/>
          </p:cNvSpPr>
          <p:nvPr>
            <p:ph idx="1"/>
          </p:nvPr>
        </p:nvSpPr>
        <p:spPr/>
        <p:txBody>
          <a:bodyPr/>
          <a:lstStyle/>
          <a:p>
            <a:r>
              <a:rPr lang="it-IT" dirty="0"/>
              <a:t>Oggi nessuno dubita del fatto che il consenso informato sia un elemento indefettibile del rapporto sanitario-paziente.</a:t>
            </a:r>
          </a:p>
          <a:p>
            <a:r>
              <a:rPr lang="it-IT" dirty="0"/>
              <a:t>Ma è sempre stato così?</a:t>
            </a:r>
          </a:p>
          <a:p>
            <a:endParaRPr lang="it-IT" dirty="0"/>
          </a:p>
        </p:txBody>
      </p:sp>
      <p:sp>
        <p:nvSpPr>
          <p:cNvPr id="4" name="Segnaposto numero diapositiva 3">
            <a:extLst>
              <a:ext uri="{FF2B5EF4-FFF2-40B4-BE49-F238E27FC236}">
                <a16:creationId xmlns:a16="http://schemas.microsoft.com/office/drawing/2014/main" id="{AE481958-1F4F-81B0-7C1F-32AFAA075F4B}"/>
              </a:ext>
            </a:extLst>
          </p:cNvPr>
          <p:cNvSpPr>
            <a:spLocks noGrp="1"/>
          </p:cNvSpPr>
          <p:nvPr>
            <p:ph type="sldNum" sz="quarter" idx="11"/>
          </p:nvPr>
        </p:nvSpPr>
        <p:spPr/>
        <p:txBody>
          <a:bodyPr/>
          <a:lstStyle/>
          <a:p>
            <a:pPr>
              <a:defRPr/>
            </a:pPr>
            <a:fld id="{5284EABE-7CEC-4FCA-99EF-CA6E2E61A66A}" type="slidenum">
              <a:rPr lang="it-IT" altLang="it-IT" smtClean="0"/>
              <a:pPr>
                <a:defRPr/>
              </a:pPr>
              <a:t>48</a:t>
            </a:fld>
            <a:endParaRPr lang="it-IT" altLang="it-IT"/>
          </a:p>
        </p:txBody>
      </p:sp>
      <p:sp>
        <p:nvSpPr>
          <p:cNvPr id="5" name="Segnaposto piè di pagina 4">
            <a:extLst>
              <a:ext uri="{FF2B5EF4-FFF2-40B4-BE49-F238E27FC236}">
                <a16:creationId xmlns:a16="http://schemas.microsoft.com/office/drawing/2014/main" id="{B1DEBB47-786E-D80D-69DF-1A3B3DED06AD}"/>
              </a:ext>
            </a:extLst>
          </p:cNvPr>
          <p:cNvSpPr>
            <a:spLocks noGrp="1"/>
          </p:cNvSpPr>
          <p:nvPr>
            <p:ph type="ftr" sz="quarter" idx="12"/>
          </p:nvPr>
        </p:nvSpPr>
        <p:spPr/>
        <p:txBody>
          <a:bodyPr/>
          <a:lstStyle/>
          <a:p>
            <a:pPr>
              <a:defRPr/>
            </a:pPr>
            <a:r>
              <a:rPr lang="it-IT"/>
              <a:t>avv. Giannantonio Barbieri</a:t>
            </a:r>
          </a:p>
        </p:txBody>
      </p:sp>
      <p:pic>
        <p:nvPicPr>
          <p:cNvPr id="6" name="Immagine 5">
            <a:extLst>
              <a:ext uri="{FF2B5EF4-FFF2-40B4-BE49-F238E27FC236}">
                <a16:creationId xmlns:a16="http://schemas.microsoft.com/office/drawing/2014/main" id="{C8675C84-4D75-28A5-8EF2-17136DF563AF}"/>
              </a:ext>
            </a:extLst>
          </p:cNvPr>
          <p:cNvPicPr>
            <a:picLocks noChangeAspect="1"/>
          </p:cNvPicPr>
          <p:nvPr/>
        </p:nvPicPr>
        <p:blipFill>
          <a:blip r:embed="rId2"/>
          <a:stretch>
            <a:fillRect/>
          </a:stretch>
        </p:blipFill>
        <p:spPr>
          <a:xfrm>
            <a:off x="5353500" y="3776909"/>
            <a:ext cx="3600000" cy="2700000"/>
          </a:xfrm>
          <a:prstGeom prst="rect">
            <a:avLst/>
          </a:prstGeom>
        </p:spPr>
      </p:pic>
    </p:spTree>
    <p:extLst>
      <p:ext uri="{BB962C8B-B14F-4D97-AF65-F5344CB8AC3E}">
        <p14:creationId xmlns:p14="http://schemas.microsoft.com/office/powerpoint/2010/main" val="1184363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F19A2B-970A-4158-9D5E-8C34CB82DF3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9CB28337-752A-45BE-B2FF-07F6E39253BB}"/>
              </a:ext>
            </a:extLst>
          </p:cNvPr>
          <p:cNvSpPr>
            <a:spLocks noGrp="1"/>
          </p:cNvSpPr>
          <p:nvPr>
            <p:ph idx="1"/>
          </p:nvPr>
        </p:nvSpPr>
        <p:spPr>
          <a:xfrm>
            <a:off x="323850" y="1100138"/>
            <a:ext cx="8229600" cy="4525962"/>
          </a:xfrm>
        </p:spPr>
        <p:txBody>
          <a:bodyPr/>
          <a:lstStyle/>
          <a:p>
            <a:pPr>
              <a:defRPr/>
            </a:pPr>
            <a:endParaRPr lang="it-IT" dirty="0"/>
          </a:p>
          <a:p>
            <a:pPr>
              <a:defRPr/>
            </a:pPr>
            <a:r>
              <a:rPr lang="it-IT" dirty="0"/>
              <a:t>Il concetto che l’operato del sanitario medico dovesse essere </a:t>
            </a:r>
            <a:r>
              <a:rPr lang="it-IT" i="1" u="sng" dirty="0">
                <a:effectLst/>
              </a:rPr>
              <a:t>approvato</a:t>
            </a:r>
            <a:r>
              <a:rPr lang="it-IT" dirty="0"/>
              <a:t> dal malato è documentato in scritti che risalgono alla civiltà egiziana e a quella greco-romana.</a:t>
            </a:r>
          </a:p>
        </p:txBody>
      </p:sp>
      <p:sp>
        <p:nvSpPr>
          <p:cNvPr id="41988" name="Segnaposto numero diapositiva 3">
            <a:extLst>
              <a:ext uri="{FF2B5EF4-FFF2-40B4-BE49-F238E27FC236}">
                <a16:creationId xmlns:a16="http://schemas.microsoft.com/office/drawing/2014/main" id="{B5A39806-04B9-41F5-897D-681F86E5A20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1A1461A-11F4-4065-B021-E861D36795FB}" type="slidenum">
              <a:rPr lang="it-IT" altLang="it-IT" sz="1200" smtClean="0">
                <a:latin typeface="Arial" panose="020B0604020202020204" pitchFamily="34" charset="0"/>
              </a:rPr>
              <a:pPr>
                <a:spcBef>
                  <a:spcPct val="0"/>
                </a:spcBef>
                <a:buClrTx/>
                <a:buSzTx/>
                <a:buFontTx/>
                <a:buNone/>
              </a:pPr>
              <a:t>49</a:t>
            </a:fld>
            <a:endParaRPr lang="it-IT" altLang="it-IT" sz="1200">
              <a:latin typeface="Arial" panose="020B0604020202020204" pitchFamily="34" charset="0"/>
            </a:endParaRPr>
          </a:p>
        </p:txBody>
      </p:sp>
      <p:sp>
        <p:nvSpPr>
          <p:cNvPr id="41989" name="Segnaposto piè di pagina 4">
            <a:extLst>
              <a:ext uri="{FF2B5EF4-FFF2-40B4-BE49-F238E27FC236}">
                <a16:creationId xmlns:a16="http://schemas.microsoft.com/office/drawing/2014/main" id="{C60B91F5-6A62-4A58-9AD9-8F013E3FDA9A}"/>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41990" name="Picture 4" descr="L'ARTE MEDICA NELL'ANTICO EGITTO - Padova - martedì 5 febbraio 2019 16">
            <a:extLst>
              <a:ext uri="{FF2B5EF4-FFF2-40B4-BE49-F238E27FC236}">
                <a16:creationId xmlns:a16="http://schemas.microsoft.com/office/drawing/2014/main" id="{5EAF9F7C-CF1B-49E5-866C-DC32DFF5B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754438"/>
            <a:ext cx="381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6" descr="medicina antica roma Archives - Zhistorica">
            <a:extLst>
              <a:ext uri="{FF2B5EF4-FFF2-40B4-BE49-F238E27FC236}">
                <a16:creationId xmlns:a16="http://schemas.microsoft.com/office/drawing/2014/main" id="{8070A2BA-1E80-4641-84E0-7945A5FEC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3983038"/>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57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189CD54B-FCDF-4F8D-A7ED-B94124837BE8}"/>
              </a:ext>
            </a:extLst>
          </p:cNvPr>
          <p:cNvSpPr>
            <a:spLocks noGrp="1" noChangeArrowheads="1"/>
          </p:cNvSpPr>
          <p:nvPr>
            <p:ph type="title"/>
          </p:nvPr>
        </p:nvSpPr>
        <p:spPr/>
        <p:txBody>
          <a:bodyPr/>
          <a:lstStyle/>
          <a:p>
            <a:pPr>
              <a:defRPr/>
            </a:pPr>
            <a:endParaRPr lang="it-IT" altLang="it-IT"/>
          </a:p>
        </p:txBody>
      </p:sp>
      <p:sp>
        <p:nvSpPr>
          <p:cNvPr id="198659" name="Rectangle 3">
            <a:extLst>
              <a:ext uri="{FF2B5EF4-FFF2-40B4-BE49-F238E27FC236}">
                <a16:creationId xmlns:a16="http://schemas.microsoft.com/office/drawing/2014/main" id="{9E1770CF-654B-426E-AA39-230FEA8AF3A5}"/>
              </a:ext>
            </a:extLst>
          </p:cNvPr>
          <p:cNvSpPr>
            <a:spLocks noGrp="1" noChangeArrowheads="1"/>
          </p:cNvSpPr>
          <p:nvPr>
            <p:ph type="body" idx="1"/>
          </p:nvPr>
        </p:nvSpPr>
        <p:spPr/>
        <p:txBody>
          <a:bodyPr/>
          <a:lstStyle/>
          <a:p>
            <a:pPr>
              <a:defRPr/>
            </a:pPr>
            <a:r>
              <a:rPr lang="it-IT" b="1" i="1" dirty="0">
                <a:solidFill>
                  <a:srgbClr val="003366"/>
                </a:solidFill>
              </a:rPr>
              <a:t>“</a:t>
            </a:r>
            <a:r>
              <a:rPr lang="it-IT" b="1" i="1" dirty="0"/>
              <a:t>i ricercatori hanno notato che, in media, i </a:t>
            </a:r>
            <a:r>
              <a:rPr lang="it-IT" b="1" dirty="0"/>
              <a:t>medici,</a:t>
            </a:r>
            <a:r>
              <a:rPr lang="it-IT" b="1" i="1" dirty="0"/>
              <a:t> interrompono i pazienti dopo diciotto secondi che iniziano a parlare” </a:t>
            </a:r>
          </a:p>
          <a:p>
            <a:pPr algn="r">
              <a:buFont typeface="Wingdings" panose="05000000000000000000" pitchFamily="2" charset="2"/>
              <a:buNone/>
              <a:defRPr/>
            </a:pPr>
            <a:r>
              <a:rPr lang="it-IT" sz="1600" dirty="0" err="1"/>
              <a:t>Groopman</a:t>
            </a:r>
            <a:r>
              <a:rPr lang="it-IT" sz="1600" dirty="0"/>
              <a:t> J, Come pensano i dottori, Mondadori, 2008</a:t>
            </a:r>
          </a:p>
          <a:p>
            <a:pPr algn="r">
              <a:buFont typeface="Wingdings" panose="05000000000000000000" pitchFamily="2" charset="2"/>
              <a:buNone/>
              <a:defRPr/>
            </a:pPr>
            <a:endParaRPr lang="it-IT" sz="1600" dirty="0"/>
          </a:p>
          <a:p>
            <a:pPr algn="r">
              <a:buFont typeface="Wingdings" panose="05000000000000000000" pitchFamily="2" charset="2"/>
              <a:buNone/>
              <a:defRPr/>
            </a:pPr>
            <a:endParaRPr lang="it-IT" sz="1600" dirty="0"/>
          </a:p>
          <a:p>
            <a:pPr>
              <a:defRPr/>
            </a:pPr>
            <a:endParaRPr lang="it-IT" dirty="0">
              <a:solidFill>
                <a:srgbClr val="003366"/>
              </a:solidFill>
            </a:endParaRPr>
          </a:p>
          <a:p>
            <a:pPr>
              <a:defRPr/>
            </a:pPr>
            <a:endParaRPr lang="it-IT" dirty="0"/>
          </a:p>
        </p:txBody>
      </p:sp>
      <p:pic>
        <p:nvPicPr>
          <p:cNvPr id="2" name="Immagine 1">
            <a:extLst>
              <a:ext uri="{FF2B5EF4-FFF2-40B4-BE49-F238E27FC236}">
                <a16:creationId xmlns:a16="http://schemas.microsoft.com/office/drawing/2014/main" id="{5F031D80-7ADA-752C-EC05-1D1B6C195D88}"/>
              </a:ext>
            </a:extLst>
          </p:cNvPr>
          <p:cNvPicPr>
            <a:picLocks noChangeAspect="1"/>
          </p:cNvPicPr>
          <p:nvPr/>
        </p:nvPicPr>
        <p:blipFill>
          <a:blip r:embed="rId2"/>
          <a:stretch>
            <a:fillRect/>
          </a:stretch>
        </p:blipFill>
        <p:spPr>
          <a:xfrm rot="5400000">
            <a:off x="40212" y="3769362"/>
            <a:ext cx="3216000" cy="2412000"/>
          </a:xfrm>
          <a:prstGeom prst="rect">
            <a:avLst/>
          </a:prstGeom>
        </p:spPr>
      </p:pic>
    </p:spTree>
    <p:extLst>
      <p:ext uri="{BB962C8B-B14F-4D97-AF65-F5344CB8AC3E}">
        <p14:creationId xmlns:p14="http://schemas.microsoft.com/office/powerpoint/2010/main" val="28425661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6B7FC2-535B-4623-BCE5-DCD05AC15AC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50F0AF35-506D-428E-B35D-B115FB6C1DE9}"/>
              </a:ext>
            </a:extLst>
          </p:cNvPr>
          <p:cNvSpPr>
            <a:spLocks noGrp="1"/>
          </p:cNvSpPr>
          <p:nvPr>
            <p:ph idx="1"/>
          </p:nvPr>
        </p:nvSpPr>
        <p:spPr/>
        <p:txBody>
          <a:bodyPr/>
          <a:lstStyle/>
          <a:p>
            <a:pPr>
              <a:defRPr/>
            </a:pPr>
            <a:r>
              <a:rPr lang="it-IT" sz="2000" dirty="0">
                <a:latin typeface="TimesNewRomanPSMT"/>
              </a:rPr>
              <a:t> “</a:t>
            </a:r>
            <a:r>
              <a:rPr lang="it-IT" sz="2800" i="1" dirty="0">
                <a:latin typeface="TimesNewRomanPSMT"/>
              </a:rPr>
              <a:t>a curare le malattie </a:t>
            </a:r>
            <a:r>
              <a:rPr lang="it-IT" sz="2800" i="1" u="sng" dirty="0">
                <a:latin typeface="TimesNewRomanPSMT"/>
              </a:rPr>
              <a:t>degli uomini liberi è (…) il medico libero</a:t>
            </a:r>
            <a:r>
              <a:rPr lang="it-IT" sz="2800" i="1" dirty="0">
                <a:latin typeface="TimesNewRomanPSMT"/>
              </a:rPr>
              <a:t>, il quale segue il decorso del morbo, lo inquadra fin dall’inizio secondo il giusto metodo</a:t>
            </a:r>
            <a:r>
              <a:rPr lang="it-IT" sz="2800" i="1" u="sng" dirty="0">
                <a:latin typeface="TimesNewRomanPSMT"/>
              </a:rPr>
              <a:t>, </a:t>
            </a:r>
            <a:r>
              <a:rPr lang="it-IT" sz="2800" b="1" i="1" u="sng" dirty="0">
                <a:latin typeface="TimesNewRomanPSMT"/>
              </a:rPr>
              <a:t>mette a parte della diagnosi lo stesso malato e i suoi cari </a:t>
            </a:r>
            <a:r>
              <a:rPr lang="it-IT" sz="2800" i="1" dirty="0">
                <a:latin typeface="TimesNewRomanPSMT"/>
              </a:rPr>
              <a:t>e così facendo nel medesimo tempo impara qualcosa dal paziente </a:t>
            </a:r>
          </a:p>
          <a:p>
            <a:pPr algn="r">
              <a:defRPr/>
            </a:pPr>
            <a:r>
              <a:rPr lang="it-IT" sz="2000" dirty="0">
                <a:latin typeface="TimesNewRomanPSMT"/>
              </a:rPr>
              <a:t>Platone, Le Leggi, libro IV</a:t>
            </a:r>
          </a:p>
          <a:p>
            <a:pPr>
              <a:defRPr/>
            </a:pPr>
            <a:endParaRPr lang="it-IT" sz="2000" i="1" dirty="0">
              <a:latin typeface="TimesNewRomanPSMT"/>
            </a:endParaRPr>
          </a:p>
        </p:txBody>
      </p:sp>
      <p:sp>
        <p:nvSpPr>
          <p:cNvPr id="43012" name="Segnaposto numero diapositiva 3">
            <a:extLst>
              <a:ext uri="{FF2B5EF4-FFF2-40B4-BE49-F238E27FC236}">
                <a16:creationId xmlns:a16="http://schemas.microsoft.com/office/drawing/2014/main" id="{1371CA75-680F-4E28-9933-58505CE7465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7C74757-67C9-4EAE-A230-A7DFFBFF58FF}" type="slidenum">
              <a:rPr lang="it-IT" altLang="it-IT" sz="1200" smtClean="0">
                <a:latin typeface="Arial" panose="020B0604020202020204" pitchFamily="34" charset="0"/>
              </a:rPr>
              <a:pPr>
                <a:spcBef>
                  <a:spcPct val="0"/>
                </a:spcBef>
                <a:buClrTx/>
                <a:buSzTx/>
                <a:buFontTx/>
                <a:buNone/>
              </a:pPr>
              <a:t>50</a:t>
            </a:fld>
            <a:endParaRPr lang="it-IT" altLang="it-IT" sz="1200">
              <a:latin typeface="Arial" panose="020B0604020202020204" pitchFamily="34" charset="0"/>
            </a:endParaRPr>
          </a:p>
        </p:txBody>
      </p:sp>
      <p:sp>
        <p:nvSpPr>
          <p:cNvPr id="43013" name="Segnaposto piè di pagina 4">
            <a:extLst>
              <a:ext uri="{FF2B5EF4-FFF2-40B4-BE49-F238E27FC236}">
                <a16:creationId xmlns:a16="http://schemas.microsoft.com/office/drawing/2014/main" id="{B7234AF9-6A36-489F-A2EC-45E5DD241894}"/>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274157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B4948-3255-4381-A567-FB7304A7CFCC}"/>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EBDAFD7-8785-453F-9137-92F98D173C95}"/>
              </a:ext>
            </a:extLst>
          </p:cNvPr>
          <p:cNvSpPr>
            <a:spLocks noGrp="1"/>
          </p:cNvSpPr>
          <p:nvPr>
            <p:ph idx="1"/>
          </p:nvPr>
        </p:nvSpPr>
        <p:spPr/>
        <p:txBody>
          <a:bodyPr/>
          <a:lstStyle/>
          <a:p>
            <a:pPr>
              <a:defRPr/>
            </a:pPr>
            <a:r>
              <a:rPr lang="it-IT" sz="2800" i="1" dirty="0">
                <a:latin typeface="Times New Roman" panose="02020603050405020304" pitchFamily="18" charset="0"/>
                <a:cs typeface="Times New Roman" panose="02020603050405020304" pitchFamily="18" charset="0"/>
              </a:rPr>
              <a:t>e, per quanto gli riesce, anche gli insegna qualcosa. A tale scopo egli non farà alcuna prescrizione</a:t>
            </a:r>
          </a:p>
          <a:p>
            <a:pPr marL="0" indent="0">
              <a:buFont typeface="Wingdings" panose="05000000000000000000" pitchFamily="2" charset="2"/>
              <a:buNone/>
              <a:defRPr/>
            </a:pPr>
            <a:r>
              <a:rPr lang="it-IT" sz="2800" i="1" dirty="0">
                <a:latin typeface="Times New Roman" panose="02020603050405020304" pitchFamily="18" charset="0"/>
                <a:cs typeface="Times New Roman" panose="02020603050405020304" pitchFamily="18" charset="0"/>
              </a:rPr>
              <a:t>	 </a:t>
            </a:r>
            <a:r>
              <a:rPr lang="it-IT" sz="2800" b="1" i="1" u="sng" dirty="0">
                <a:latin typeface="Times New Roman" panose="02020603050405020304" pitchFamily="18" charset="0"/>
                <a:cs typeface="Times New Roman" panose="02020603050405020304" pitchFamily="18" charset="0"/>
              </a:rPr>
              <a:t>prima di averlo in qualche modo convinto</a:t>
            </a:r>
            <a:r>
              <a:rPr lang="it-IT" sz="2800" i="1" dirty="0">
                <a:latin typeface="Times New Roman" panose="02020603050405020304" pitchFamily="18" charset="0"/>
                <a:cs typeface="Times New Roman" panose="02020603050405020304" pitchFamily="18" charset="0"/>
              </a:rPr>
              <a:t>, </a:t>
            </a:r>
          </a:p>
          <a:p>
            <a:pPr marL="0" indent="0">
              <a:buFont typeface="Wingdings" panose="05000000000000000000" pitchFamily="2" charset="2"/>
              <a:buNone/>
              <a:defRPr/>
            </a:pPr>
            <a:r>
              <a:rPr lang="it-IT" sz="2800" i="1" dirty="0">
                <a:latin typeface="Times New Roman" panose="02020603050405020304" pitchFamily="18" charset="0"/>
                <a:cs typeface="Times New Roman" panose="02020603050405020304" pitchFamily="18" charset="0"/>
              </a:rPr>
              <a:t>ma cercherà di portare a termine la sua missione che e quella di risanarlo, ogni volta preparandolo e predisponendolo con un’opera di convincimento</a:t>
            </a:r>
            <a:r>
              <a:rPr lang="it-IT" sz="2800" dirty="0">
                <a:latin typeface="Times New Roman" panose="02020603050405020304" pitchFamily="18" charset="0"/>
                <a:cs typeface="Times New Roman" panose="02020603050405020304" pitchFamily="18" charset="0"/>
              </a:rPr>
              <a:t>”.</a:t>
            </a:r>
          </a:p>
          <a:p>
            <a:pPr algn="r">
              <a:defRPr/>
            </a:pPr>
            <a:r>
              <a:rPr lang="it-IT" sz="2400" u="sng" dirty="0">
                <a:latin typeface="TimesNewRomanPSMT"/>
              </a:rPr>
              <a:t>Platone, Le Leggi, libro IV</a:t>
            </a:r>
          </a:p>
          <a:p>
            <a:pPr>
              <a:defRPr/>
            </a:pPr>
            <a:endParaRPr lang="it-IT" sz="2400" dirty="0">
              <a:latin typeface="TimesNewRomanPSMT"/>
            </a:endParaRPr>
          </a:p>
          <a:p>
            <a:pPr>
              <a:defRPr/>
            </a:pPr>
            <a:endParaRPr lang="it-IT" dirty="0"/>
          </a:p>
        </p:txBody>
      </p:sp>
      <p:sp>
        <p:nvSpPr>
          <p:cNvPr id="44036" name="Segnaposto numero diapositiva 3">
            <a:extLst>
              <a:ext uri="{FF2B5EF4-FFF2-40B4-BE49-F238E27FC236}">
                <a16:creationId xmlns:a16="http://schemas.microsoft.com/office/drawing/2014/main" id="{1219E888-5F28-412A-B2FB-CCDA0557AB5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25E4FE88-6F1E-4868-9D7A-F544819BBC78}" type="slidenum">
              <a:rPr lang="it-IT" altLang="it-IT" smtClean="0">
                <a:solidFill>
                  <a:schemeClr val="tx1"/>
                </a:solidFill>
                <a:latin typeface="Arial" panose="020B0604020202020204" pitchFamily="34" charset="0"/>
              </a:rPr>
              <a:pPr/>
              <a:t>51</a:t>
            </a:fld>
            <a:endParaRPr lang="it-IT" altLang="it-IT">
              <a:solidFill>
                <a:schemeClr val="tx1"/>
              </a:solidFill>
              <a:latin typeface="Arial" panose="020B0604020202020204" pitchFamily="34" charset="0"/>
            </a:endParaRPr>
          </a:p>
        </p:txBody>
      </p:sp>
      <p:sp>
        <p:nvSpPr>
          <p:cNvPr id="44037" name="Segnaposto piè di pagina 4">
            <a:extLst>
              <a:ext uri="{FF2B5EF4-FFF2-40B4-BE49-F238E27FC236}">
                <a16:creationId xmlns:a16="http://schemas.microsoft.com/office/drawing/2014/main" id="{F36514D3-7F59-436B-B413-7F51E0A9613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extLst>
      <p:ext uri="{BB962C8B-B14F-4D97-AF65-F5344CB8AC3E}">
        <p14:creationId xmlns:p14="http://schemas.microsoft.com/office/powerpoint/2010/main" val="4143204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14E542-4ED1-42CB-B212-54EE9C7EB1F8}"/>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D2DF865-10B8-4EEF-BB47-F357FEAA8919}"/>
              </a:ext>
            </a:extLst>
          </p:cNvPr>
          <p:cNvSpPr>
            <a:spLocks noGrp="1"/>
          </p:cNvSpPr>
          <p:nvPr>
            <p:ph idx="1"/>
          </p:nvPr>
        </p:nvSpPr>
        <p:spPr/>
        <p:txBody>
          <a:bodyPr/>
          <a:lstStyle/>
          <a:p>
            <a:pPr marL="914400" lvl="2" indent="0">
              <a:buFont typeface="Wingdings" panose="05000000000000000000" pitchFamily="2" charset="2"/>
              <a:buNone/>
              <a:defRPr/>
            </a:pPr>
            <a:r>
              <a:rPr lang="it-IT" sz="2800" dirty="0"/>
              <a:t>Non permettere che alcuno ti convinca a curarlo se prima non ti abbia aperto il suo animo, </a:t>
            </a:r>
            <a:r>
              <a:rPr lang="it-IT" sz="2800" dirty="0" err="1"/>
              <a:t>giacchè</a:t>
            </a:r>
            <a:r>
              <a:rPr lang="it-IT" sz="2800" dirty="0"/>
              <a:t> </a:t>
            </a:r>
            <a:r>
              <a:rPr lang="it-IT" sz="2800" u="sng" dirty="0"/>
              <a:t>il grande errore che commettono i medici del nostro tempo nel sanare le infermità è di considerare separati lo spirito dal corpo.</a:t>
            </a:r>
          </a:p>
          <a:p>
            <a:pPr marL="914400" lvl="2" indent="0">
              <a:buFont typeface="Wingdings" panose="05000000000000000000" pitchFamily="2" charset="2"/>
              <a:buNone/>
              <a:defRPr/>
            </a:pPr>
            <a:r>
              <a:rPr lang="it-IT" sz="2800" dirty="0"/>
              <a:t>Non si può guarire l’uno senza curare l’altro.</a:t>
            </a:r>
          </a:p>
          <a:p>
            <a:pPr marL="914400" lvl="2" indent="0">
              <a:buFont typeface="Wingdings" panose="05000000000000000000" pitchFamily="2" charset="2"/>
              <a:buNone/>
              <a:defRPr/>
            </a:pPr>
            <a:r>
              <a:rPr lang="it-IT" sz="2800" dirty="0"/>
              <a:t>Dalla mente procede sia il bene che il male, irradiandosi al corpo e all’uomo tutto intero.</a:t>
            </a:r>
          </a:p>
          <a:p>
            <a:pPr marL="914400" lvl="2" indent="0">
              <a:buFont typeface="Wingdings" panose="05000000000000000000" pitchFamily="2" charset="2"/>
              <a:buNone/>
              <a:defRPr/>
            </a:pPr>
            <a:endParaRPr lang="it-IT" sz="2800" dirty="0"/>
          </a:p>
          <a:p>
            <a:pPr marL="914400" lvl="2" indent="0" algn="r">
              <a:buFont typeface="Wingdings" panose="05000000000000000000" pitchFamily="2" charset="2"/>
              <a:buNone/>
              <a:defRPr/>
            </a:pPr>
            <a:r>
              <a:rPr lang="it-IT" sz="2800" dirty="0"/>
              <a:t>Platone</a:t>
            </a:r>
          </a:p>
        </p:txBody>
      </p:sp>
      <p:sp>
        <p:nvSpPr>
          <p:cNvPr id="45060" name="Segnaposto numero diapositiva 3">
            <a:extLst>
              <a:ext uri="{FF2B5EF4-FFF2-40B4-BE49-F238E27FC236}">
                <a16:creationId xmlns:a16="http://schemas.microsoft.com/office/drawing/2014/main" id="{C9EE1F47-D4E4-40C3-BAEC-4350F85CD89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37CD76B-E9C1-4B39-A727-1B3B507245BA}" type="slidenum">
              <a:rPr lang="it-IT" altLang="it-IT" sz="1200" smtClean="0">
                <a:latin typeface="Arial" panose="020B0604020202020204" pitchFamily="34" charset="0"/>
              </a:rPr>
              <a:pPr>
                <a:spcBef>
                  <a:spcPct val="0"/>
                </a:spcBef>
                <a:buClrTx/>
                <a:buSzTx/>
                <a:buFontTx/>
                <a:buNone/>
              </a:pPr>
              <a:t>52</a:t>
            </a:fld>
            <a:endParaRPr lang="it-IT" altLang="it-IT" sz="1200">
              <a:latin typeface="Arial" panose="020B0604020202020204" pitchFamily="34" charset="0"/>
            </a:endParaRPr>
          </a:p>
        </p:txBody>
      </p:sp>
      <p:sp>
        <p:nvSpPr>
          <p:cNvPr id="45061" name="Segnaposto piè di pagina 4">
            <a:extLst>
              <a:ext uri="{FF2B5EF4-FFF2-40B4-BE49-F238E27FC236}">
                <a16:creationId xmlns:a16="http://schemas.microsoft.com/office/drawing/2014/main" id="{EEAE2BAC-832F-4A04-8026-E71AE715E1D2}"/>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431272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C9D3CA-3022-0E5D-254E-4631AB25CB9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F71328E-556B-23DD-682D-011D34CC476D}"/>
              </a:ext>
            </a:extLst>
          </p:cNvPr>
          <p:cNvSpPr>
            <a:spLocks noGrp="1"/>
          </p:cNvSpPr>
          <p:nvPr>
            <p:ph idx="1"/>
          </p:nvPr>
        </p:nvSpPr>
        <p:spPr/>
        <p:txBody>
          <a:bodyPr/>
          <a:lstStyle/>
          <a:p>
            <a:r>
              <a:rPr lang="it-IT" u="sng" dirty="0"/>
              <a:t>Diversi tipi di medico</a:t>
            </a:r>
            <a:r>
              <a:rPr lang="it-IT" dirty="0"/>
              <a:t>, caratterizzati dalla cura di diverse categorie di malati, attraverso diversi tipi di relazioni.</a:t>
            </a:r>
          </a:p>
          <a:p>
            <a:r>
              <a:rPr lang="it-IT" dirty="0"/>
              <a:t>I medici degli schiavi sono schiavi e si limitano ad «aggiustare degli strumenti di lavoro», senza istaurare alcuna relazione.</a:t>
            </a:r>
          </a:p>
          <a:p>
            <a:r>
              <a:rPr lang="it-IT" dirty="0"/>
              <a:t> </a:t>
            </a:r>
          </a:p>
        </p:txBody>
      </p:sp>
      <p:sp>
        <p:nvSpPr>
          <p:cNvPr id="4" name="Segnaposto numero diapositiva 3">
            <a:extLst>
              <a:ext uri="{FF2B5EF4-FFF2-40B4-BE49-F238E27FC236}">
                <a16:creationId xmlns:a16="http://schemas.microsoft.com/office/drawing/2014/main" id="{CB0848F9-D82F-F2F9-DA7F-31DAB68812A3}"/>
              </a:ext>
            </a:extLst>
          </p:cNvPr>
          <p:cNvSpPr>
            <a:spLocks noGrp="1"/>
          </p:cNvSpPr>
          <p:nvPr>
            <p:ph type="sldNum" sz="quarter" idx="11"/>
          </p:nvPr>
        </p:nvSpPr>
        <p:spPr/>
        <p:txBody>
          <a:bodyPr/>
          <a:lstStyle/>
          <a:p>
            <a:pPr>
              <a:defRPr/>
            </a:pPr>
            <a:fld id="{5284EABE-7CEC-4FCA-99EF-CA6E2E61A66A}" type="slidenum">
              <a:rPr lang="it-IT" altLang="it-IT" smtClean="0"/>
              <a:pPr>
                <a:defRPr/>
              </a:pPr>
              <a:t>53</a:t>
            </a:fld>
            <a:endParaRPr lang="it-IT" altLang="it-IT"/>
          </a:p>
        </p:txBody>
      </p:sp>
      <p:sp>
        <p:nvSpPr>
          <p:cNvPr id="5" name="Segnaposto piè di pagina 4">
            <a:extLst>
              <a:ext uri="{FF2B5EF4-FFF2-40B4-BE49-F238E27FC236}">
                <a16:creationId xmlns:a16="http://schemas.microsoft.com/office/drawing/2014/main" id="{C49DCFF4-B3AA-343D-41B1-417A4D2D0FEC}"/>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3381493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35A143-4DCE-2C78-39C9-58DB3778C91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E86B297-FAF6-1CB0-0A4A-B553E211C005}"/>
              </a:ext>
            </a:extLst>
          </p:cNvPr>
          <p:cNvSpPr>
            <a:spLocks noGrp="1"/>
          </p:cNvSpPr>
          <p:nvPr>
            <p:ph idx="1"/>
          </p:nvPr>
        </p:nvSpPr>
        <p:spPr/>
        <p:txBody>
          <a:bodyPr/>
          <a:lstStyle/>
          <a:p>
            <a:r>
              <a:rPr lang="it-IT" dirty="0"/>
              <a:t>«nessuna ragione di ciascuna delle malattie di ciascuno di quegli schiavi nessuno di tali medici dà o ascolta, e prescritto ciò che par meglio alla loro esperienza, come se ne avessero scienza perfetta, fanno come un tiranno superbo e tosto  si scostano e si dirigono ad un altro schiavo ammalato»</a:t>
            </a:r>
          </a:p>
        </p:txBody>
      </p:sp>
      <p:sp>
        <p:nvSpPr>
          <p:cNvPr id="4" name="Segnaposto numero diapositiva 3">
            <a:extLst>
              <a:ext uri="{FF2B5EF4-FFF2-40B4-BE49-F238E27FC236}">
                <a16:creationId xmlns:a16="http://schemas.microsoft.com/office/drawing/2014/main" id="{0775063E-5457-FC3C-1610-8765A86B295A}"/>
              </a:ext>
            </a:extLst>
          </p:cNvPr>
          <p:cNvSpPr>
            <a:spLocks noGrp="1"/>
          </p:cNvSpPr>
          <p:nvPr>
            <p:ph type="sldNum" sz="quarter" idx="11"/>
          </p:nvPr>
        </p:nvSpPr>
        <p:spPr/>
        <p:txBody>
          <a:bodyPr/>
          <a:lstStyle/>
          <a:p>
            <a:pPr>
              <a:defRPr/>
            </a:pPr>
            <a:fld id="{5284EABE-7CEC-4FCA-99EF-CA6E2E61A66A}" type="slidenum">
              <a:rPr lang="it-IT" altLang="it-IT" smtClean="0"/>
              <a:pPr>
                <a:defRPr/>
              </a:pPr>
              <a:t>54</a:t>
            </a:fld>
            <a:endParaRPr lang="it-IT" altLang="it-IT"/>
          </a:p>
        </p:txBody>
      </p:sp>
      <p:sp>
        <p:nvSpPr>
          <p:cNvPr id="5" name="Segnaposto piè di pagina 4">
            <a:extLst>
              <a:ext uri="{FF2B5EF4-FFF2-40B4-BE49-F238E27FC236}">
                <a16:creationId xmlns:a16="http://schemas.microsoft.com/office/drawing/2014/main" id="{6666500F-B717-A61D-9AE9-03D43C1E280F}"/>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746116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6B9BD-E909-16E6-768F-26E6577A52A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CBE1529-0DA5-323F-70DB-D992FCD92158}"/>
              </a:ext>
            </a:extLst>
          </p:cNvPr>
          <p:cNvSpPr>
            <a:spLocks noGrp="1"/>
          </p:cNvSpPr>
          <p:nvPr>
            <p:ph idx="1"/>
          </p:nvPr>
        </p:nvSpPr>
        <p:spPr/>
        <p:txBody>
          <a:bodyPr/>
          <a:lstStyle/>
          <a:p>
            <a:r>
              <a:rPr lang="it-IT" dirty="0"/>
              <a:t>Il medico dei liberi, al contrario, tenta di conciliare quello che oggi è il principio di </a:t>
            </a:r>
            <a:r>
              <a:rPr lang="it-IT" dirty="0" err="1"/>
              <a:t>beneficialità</a:t>
            </a:r>
            <a:r>
              <a:rPr lang="it-IT" dirty="0"/>
              <a:t> con l’autonomia del paziente:</a:t>
            </a:r>
          </a:p>
          <a:p>
            <a:r>
              <a:rPr lang="it-IT" dirty="0"/>
              <a:t>Egli «tiene fin da principio le malattie sotto osservazione, come vuole la natura, dando informazioni allo </a:t>
            </a:r>
            <a:r>
              <a:rPr lang="it-IT"/>
              <a:t>stesso ammalato </a:t>
            </a:r>
            <a:endParaRPr lang="it-IT" dirty="0"/>
          </a:p>
        </p:txBody>
      </p:sp>
      <p:sp>
        <p:nvSpPr>
          <p:cNvPr id="4" name="Segnaposto numero diapositiva 3">
            <a:extLst>
              <a:ext uri="{FF2B5EF4-FFF2-40B4-BE49-F238E27FC236}">
                <a16:creationId xmlns:a16="http://schemas.microsoft.com/office/drawing/2014/main" id="{9CFF6ACC-296F-339A-9306-6C8AB208BD58}"/>
              </a:ext>
            </a:extLst>
          </p:cNvPr>
          <p:cNvSpPr>
            <a:spLocks noGrp="1"/>
          </p:cNvSpPr>
          <p:nvPr>
            <p:ph type="sldNum" sz="quarter" idx="11"/>
          </p:nvPr>
        </p:nvSpPr>
        <p:spPr/>
        <p:txBody>
          <a:bodyPr/>
          <a:lstStyle/>
          <a:p>
            <a:pPr>
              <a:defRPr/>
            </a:pPr>
            <a:fld id="{5284EABE-7CEC-4FCA-99EF-CA6E2E61A66A}" type="slidenum">
              <a:rPr lang="it-IT" altLang="it-IT" smtClean="0"/>
              <a:pPr>
                <a:defRPr/>
              </a:pPr>
              <a:t>55</a:t>
            </a:fld>
            <a:endParaRPr lang="it-IT" altLang="it-IT"/>
          </a:p>
        </p:txBody>
      </p:sp>
      <p:sp>
        <p:nvSpPr>
          <p:cNvPr id="5" name="Segnaposto piè di pagina 4">
            <a:extLst>
              <a:ext uri="{FF2B5EF4-FFF2-40B4-BE49-F238E27FC236}">
                <a16:creationId xmlns:a16="http://schemas.microsoft.com/office/drawing/2014/main" id="{A77450C0-7DD5-6A6D-A259-76FE94F937A6}"/>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1989613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290B69-50A8-4543-A0FA-E9249E3EAD0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9A58524A-3EA4-4ABB-A352-B284E4F16AD9}"/>
              </a:ext>
            </a:extLst>
          </p:cNvPr>
          <p:cNvSpPr>
            <a:spLocks noGrp="1"/>
          </p:cNvSpPr>
          <p:nvPr>
            <p:ph idx="1"/>
          </p:nvPr>
        </p:nvSpPr>
        <p:spPr/>
        <p:txBody>
          <a:bodyPr/>
          <a:lstStyle/>
          <a:p>
            <a:pPr>
              <a:defRPr/>
            </a:pPr>
            <a:r>
              <a:rPr lang="it-IT" u="sng" dirty="0"/>
              <a:t>Ippocrate: </a:t>
            </a:r>
            <a:r>
              <a:rPr lang="it-IT" i="1" u="sng" dirty="0"/>
              <a:t>Sulla Decenza (Corpus </a:t>
            </a:r>
            <a:r>
              <a:rPr lang="it-IT" i="1" u="sng" dirty="0" err="1"/>
              <a:t>Hippocraticum</a:t>
            </a:r>
            <a:r>
              <a:rPr lang="it-IT" i="1" u="sng" dirty="0"/>
              <a:t>)</a:t>
            </a:r>
          </a:p>
          <a:p>
            <a:pPr>
              <a:defRPr/>
            </a:pPr>
            <a:r>
              <a:rPr lang="it-IT" dirty="0"/>
              <a:t>.. Per il bene del paziente, questi non deve conoscere </a:t>
            </a:r>
            <a:r>
              <a:rPr lang="it-IT" dirty="0" err="1"/>
              <a:t>pressochè</a:t>
            </a:r>
            <a:r>
              <a:rPr lang="it-IT" dirty="0"/>
              <a:t> nulla delle sue condizioni  … il malato sa che si può fidare ciecamente  del medico</a:t>
            </a:r>
            <a:endParaRPr lang="it-IT" sz="2400" dirty="0"/>
          </a:p>
        </p:txBody>
      </p:sp>
      <p:sp>
        <p:nvSpPr>
          <p:cNvPr id="46084" name="Segnaposto numero diapositiva 3">
            <a:extLst>
              <a:ext uri="{FF2B5EF4-FFF2-40B4-BE49-F238E27FC236}">
                <a16:creationId xmlns:a16="http://schemas.microsoft.com/office/drawing/2014/main" id="{D39B398E-5394-456D-89FE-9CB6B9EBA54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DE4949A-3588-46B1-9027-8038A61D712B}" type="slidenum">
              <a:rPr lang="it-IT" altLang="it-IT" sz="1200" smtClean="0">
                <a:latin typeface="Arial" panose="020B0604020202020204" pitchFamily="34" charset="0"/>
              </a:rPr>
              <a:pPr>
                <a:spcBef>
                  <a:spcPct val="0"/>
                </a:spcBef>
                <a:buClrTx/>
                <a:buSzTx/>
                <a:buFontTx/>
                <a:buNone/>
              </a:pPr>
              <a:t>56</a:t>
            </a:fld>
            <a:endParaRPr lang="it-IT" altLang="it-IT" sz="1200">
              <a:latin typeface="Arial" panose="020B0604020202020204" pitchFamily="34" charset="0"/>
            </a:endParaRPr>
          </a:p>
        </p:txBody>
      </p:sp>
      <p:sp>
        <p:nvSpPr>
          <p:cNvPr id="46085" name="Segnaposto piè di pagina 4">
            <a:extLst>
              <a:ext uri="{FF2B5EF4-FFF2-40B4-BE49-F238E27FC236}">
                <a16:creationId xmlns:a16="http://schemas.microsoft.com/office/drawing/2014/main" id="{4B7AD2CF-BA9D-4ED7-B690-F3DB8F92CC74}"/>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603597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12E387-5D7F-4B83-80AE-462C4B86298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031EAA3-AAC8-4CA3-85E3-206637B96F33}"/>
              </a:ext>
            </a:extLst>
          </p:cNvPr>
          <p:cNvSpPr>
            <a:spLocks noGrp="1"/>
          </p:cNvSpPr>
          <p:nvPr>
            <p:ph idx="1"/>
          </p:nvPr>
        </p:nvSpPr>
        <p:spPr/>
        <p:txBody>
          <a:bodyPr/>
          <a:lstStyle/>
          <a:p>
            <a:pPr>
              <a:defRPr/>
            </a:pPr>
            <a:r>
              <a:rPr lang="it-IT" dirty="0"/>
              <a:t>Nasce la medicina difensiva?</a:t>
            </a:r>
          </a:p>
          <a:p>
            <a:pPr>
              <a:defRPr/>
            </a:pPr>
            <a:r>
              <a:rPr lang="it-IT" dirty="0"/>
              <a:t>Nel «Prognostico» Ippocrate ricorda che una corretta diagnosi è utile alla cura del malato, ma lo è anche per il medico, che da un lato deve assicurarsi la fiducia del paziente, dall’altro deve </a:t>
            </a:r>
            <a:r>
              <a:rPr lang="it-IT" u="sng" dirty="0"/>
              <a:t>prevenire </a:t>
            </a:r>
            <a:r>
              <a:rPr lang="it-IT" b="1" u="sng" dirty="0"/>
              <a:t>eventuali accuse </a:t>
            </a:r>
            <a:r>
              <a:rPr lang="it-IT" u="sng" dirty="0"/>
              <a:t>in caso di esito infausto. </a:t>
            </a:r>
          </a:p>
        </p:txBody>
      </p:sp>
      <p:sp>
        <p:nvSpPr>
          <p:cNvPr id="47108" name="Segnaposto numero diapositiva 3">
            <a:extLst>
              <a:ext uri="{FF2B5EF4-FFF2-40B4-BE49-F238E27FC236}">
                <a16:creationId xmlns:a16="http://schemas.microsoft.com/office/drawing/2014/main" id="{C0E12CEE-2BEC-4A3E-BC4D-98C8AA07D8F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B8D85ED-6AA6-4CB1-95C1-CE1CA6202692}" type="slidenum">
              <a:rPr lang="it-IT" altLang="it-IT" sz="1200" smtClean="0">
                <a:latin typeface="Arial" panose="020B0604020202020204" pitchFamily="34" charset="0"/>
              </a:rPr>
              <a:pPr>
                <a:spcBef>
                  <a:spcPct val="0"/>
                </a:spcBef>
                <a:buClrTx/>
                <a:buSzTx/>
                <a:buFontTx/>
                <a:buNone/>
              </a:pPr>
              <a:t>57</a:t>
            </a:fld>
            <a:endParaRPr lang="it-IT" altLang="it-IT" sz="1200">
              <a:latin typeface="Arial" panose="020B0604020202020204" pitchFamily="34" charset="0"/>
            </a:endParaRPr>
          </a:p>
        </p:txBody>
      </p:sp>
      <p:sp>
        <p:nvSpPr>
          <p:cNvPr id="47109" name="Segnaposto piè di pagina 4">
            <a:extLst>
              <a:ext uri="{FF2B5EF4-FFF2-40B4-BE49-F238E27FC236}">
                <a16:creationId xmlns:a16="http://schemas.microsoft.com/office/drawing/2014/main" id="{FE516525-49E3-40AB-9C64-180D79331AEF}"/>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837406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CFB30-08A7-4545-B8BF-B72DEDF195FD}"/>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DF20398A-97FA-4850-AB81-74DA2543C446}"/>
              </a:ext>
            </a:extLst>
          </p:cNvPr>
          <p:cNvSpPr>
            <a:spLocks noGrp="1"/>
          </p:cNvSpPr>
          <p:nvPr>
            <p:ph idx="1"/>
          </p:nvPr>
        </p:nvSpPr>
        <p:spPr/>
        <p:txBody>
          <a:bodyPr/>
          <a:lstStyle/>
          <a:p>
            <a:pPr>
              <a:defRPr/>
            </a:pPr>
            <a:r>
              <a:rPr lang="it-IT" dirty="0"/>
              <a:t> … se l’operazione era difficoltosa e se il paziente era potente e facoltoso, il medico </a:t>
            </a:r>
            <a:r>
              <a:rPr lang="it-IT" u="sng" dirty="0"/>
              <a:t>chiedeva l’assenso del paziente </a:t>
            </a:r>
            <a:r>
              <a:rPr lang="it-IT" dirty="0"/>
              <a:t>con lo scopo  di tutelare non solo l’ammalato, ma anche se stesso. </a:t>
            </a:r>
          </a:p>
        </p:txBody>
      </p:sp>
      <p:sp>
        <p:nvSpPr>
          <p:cNvPr id="48132" name="Segnaposto numero diapositiva 3">
            <a:extLst>
              <a:ext uri="{FF2B5EF4-FFF2-40B4-BE49-F238E27FC236}">
                <a16:creationId xmlns:a16="http://schemas.microsoft.com/office/drawing/2014/main" id="{364F4D08-73CA-4E36-A637-01588D2090E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BCB04F7-DDD6-4F8E-BE89-32FFE6B28F83}" type="slidenum">
              <a:rPr lang="it-IT" altLang="it-IT" sz="1200" smtClean="0">
                <a:latin typeface="Arial" panose="020B0604020202020204" pitchFamily="34" charset="0"/>
              </a:rPr>
              <a:pPr>
                <a:spcBef>
                  <a:spcPct val="0"/>
                </a:spcBef>
                <a:buClrTx/>
                <a:buSzTx/>
                <a:buFontTx/>
                <a:buNone/>
              </a:pPr>
              <a:t>58</a:t>
            </a:fld>
            <a:endParaRPr lang="it-IT" altLang="it-IT" sz="1200">
              <a:latin typeface="Arial" panose="020B0604020202020204" pitchFamily="34" charset="0"/>
            </a:endParaRPr>
          </a:p>
        </p:txBody>
      </p:sp>
      <p:sp>
        <p:nvSpPr>
          <p:cNvPr id="48133" name="Segnaposto piè di pagina 4">
            <a:extLst>
              <a:ext uri="{FF2B5EF4-FFF2-40B4-BE49-F238E27FC236}">
                <a16:creationId xmlns:a16="http://schemas.microsoft.com/office/drawing/2014/main" id="{DDB7E1A2-6567-4F03-8730-335B5B4F738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538309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4C588B-0277-4E5A-B875-867E94939964}"/>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7F698FA3-044A-4D5F-BAFA-E078D542F178}"/>
              </a:ext>
            </a:extLst>
          </p:cNvPr>
          <p:cNvSpPr>
            <a:spLocks noGrp="1"/>
          </p:cNvSpPr>
          <p:nvPr>
            <p:ph idx="1"/>
          </p:nvPr>
        </p:nvSpPr>
        <p:spPr/>
        <p:txBody>
          <a:bodyPr/>
          <a:lstStyle/>
          <a:p>
            <a:pPr>
              <a:defRPr/>
            </a:pPr>
            <a:r>
              <a:rPr lang="it-IT" dirty="0"/>
              <a:t>«Alessandro Magno aveva bisogno di cure mediche ma i medici erano timorosi di intraprendere qualsiasi terapia, temendo la reazione in caso di esito sfavorevole. Iniziarono la cura solo dopo che l’imperatore </a:t>
            </a:r>
            <a:r>
              <a:rPr lang="it-IT" u="sng" dirty="0"/>
              <a:t>aveva confermato loro la sua fiducia </a:t>
            </a:r>
            <a:r>
              <a:rPr lang="it-IT" dirty="0"/>
              <a:t>e ne aveva garantito l’immunità».</a:t>
            </a:r>
          </a:p>
          <a:p>
            <a:pPr algn="r">
              <a:defRPr/>
            </a:pPr>
            <a:r>
              <a:rPr lang="it-IT" sz="1600" dirty="0"/>
              <a:t>Mallardi V., Le origini del consenso informato, </a:t>
            </a:r>
          </a:p>
          <a:p>
            <a:pPr marL="0" indent="0" algn="r">
              <a:buFont typeface="Wingdings" panose="05000000000000000000" pitchFamily="2" charset="2"/>
              <a:buNone/>
              <a:defRPr/>
            </a:pPr>
            <a:r>
              <a:rPr lang="it-IT" sz="1600" dirty="0"/>
              <a:t>in Acta </a:t>
            </a:r>
            <a:r>
              <a:rPr lang="it-IT" sz="1600" dirty="0" err="1"/>
              <a:t>Otorhinolariyg</a:t>
            </a:r>
            <a:r>
              <a:rPr lang="it-IT" sz="1600" dirty="0"/>
              <a:t>, 2005, 313.  </a:t>
            </a:r>
          </a:p>
        </p:txBody>
      </p:sp>
      <p:sp>
        <p:nvSpPr>
          <p:cNvPr id="49156" name="Segnaposto numero diapositiva 3">
            <a:extLst>
              <a:ext uri="{FF2B5EF4-FFF2-40B4-BE49-F238E27FC236}">
                <a16:creationId xmlns:a16="http://schemas.microsoft.com/office/drawing/2014/main" id="{7703634E-F4AB-4DFD-9DA8-FEB286E6A50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44692B5-4C2F-4E3C-B146-55F5C11FF920}" type="slidenum">
              <a:rPr lang="it-IT" altLang="it-IT" sz="1200" smtClean="0">
                <a:latin typeface="Arial" panose="020B0604020202020204" pitchFamily="34" charset="0"/>
              </a:rPr>
              <a:pPr>
                <a:spcBef>
                  <a:spcPct val="0"/>
                </a:spcBef>
                <a:buClrTx/>
                <a:buSzTx/>
                <a:buFontTx/>
                <a:buNone/>
              </a:pPr>
              <a:t>59</a:t>
            </a:fld>
            <a:endParaRPr lang="it-IT" altLang="it-IT" sz="1200">
              <a:latin typeface="Arial" panose="020B0604020202020204" pitchFamily="34" charset="0"/>
            </a:endParaRPr>
          </a:p>
        </p:txBody>
      </p:sp>
      <p:sp>
        <p:nvSpPr>
          <p:cNvPr id="49157" name="Segnaposto piè di pagina 4">
            <a:extLst>
              <a:ext uri="{FF2B5EF4-FFF2-40B4-BE49-F238E27FC236}">
                <a16:creationId xmlns:a16="http://schemas.microsoft.com/office/drawing/2014/main" id="{ACF901CF-6CAA-41F5-AC1F-E7CA9CB7221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92349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numero diapositiva 4">
            <a:extLst>
              <a:ext uri="{FF2B5EF4-FFF2-40B4-BE49-F238E27FC236}">
                <a16:creationId xmlns:a16="http://schemas.microsoft.com/office/drawing/2014/main" id="{92E23C4B-ABAA-4E45-9608-C332540DD2D4}"/>
              </a:ext>
            </a:extLst>
          </p:cNvPr>
          <p:cNvSpPr txBox="1">
            <a:spLocks noGrp="1"/>
          </p:cNvSpPr>
          <p:nvPr/>
        </p:nvSpPr>
        <p:spPr bwMode="auto">
          <a:xfrm>
            <a:off x="6553200" y="6245225"/>
            <a:ext cx="21320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Garamond" panose="02020404030301010803" pitchFamily="18" charset="0"/>
              </a:defRPr>
            </a:lvl1pPr>
            <a:lvl2pPr marL="742950" indent="-285750" defTabSz="449263">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Garamond" panose="02020404030301010803" pitchFamily="18" charset="0"/>
              </a:defRPr>
            </a:lvl2pPr>
            <a:lvl3pPr marL="1143000" indent="-228600" defTabSz="449263">
              <a:spcBef>
                <a:spcPct val="20000"/>
              </a:spcBef>
              <a:buClr>
                <a:schemeClr val="tx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Garamond" panose="02020404030301010803" pitchFamily="18" charset="0"/>
              </a:defRPr>
            </a:lvl3pPr>
            <a:lvl4pPr marL="1600200" indent="-228600" defTabSz="449263">
              <a:spcBef>
                <a:spcPct val="20000"/>
              </a:spcBef>
              <a:buClr>
                <a:schemeClr val="accent2"/>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4pPr>
            <a:lvl5pPr marL="2057400" indent="-228600" defTabSz="449263">
              <a:spcBef>
                <a:spcPct val="20000"/>
              </a:spcBef>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5pPr>
            <a:lvl6pPr marL="2514600" indent="-228600" defTabSz="449263"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6pPr>
            <a:lvl7pPr marL="2971800" indent="-228600" defTabSz="449263"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7pPr>
            <a:lvl8pPr marL="3429000" indent="-228600" defTabSz="449263"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8pPr>
            <a:lvl9pPr marL="3886200" indent="-228600" defTabSz="449263" eaLnBrk="0" fontAlgn="base" hangingPunct="0">
              <a:spcBef>
                <a:spcPct val="20000"/>
              </a:spcBef>
              <a:spcAft>
                <a:spcPct val="0"/>
              </a:spcAft>
              <a:buClr>
                <a:schemeClr val="hlink"/>
              </a:buClr>
              <a:buSzPct val="7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aramond" panose="02020404030301010803" pitchFamily="18" charset="0"/>
              </a:defRPr>
            </a:lvl9pPr>
          </a:lstStyle>
          <a:p>
            <a:pPr algn="r" eaLnBrk="1" hangingPunct="1">
              <a:spcBef>
                <a:spcPct val="0"/>
              </a:spcBef>
              <a:buClr>
                <a:srgbClr val="FFFFFF"/>
              </a:buClr>
              <a:buSzPct val="75000"/>
              <a:buFont typeface="Times New Roman" panose="02020603050405020304" pitchFamily="18" charset="0"/>
              <a:buNone/>
            </a:pPr>
            <a:fld id="{E48D1F9E-8DFB-405B-9EB0-FB29889E51A7}" type="slidenum">
              <a:rPr lang="en-GB" altLang="it-IT" sz="1400">
                <a:solidFill>
                  <a:srgbClr val="FFFFFF"/>
                </a:solidFill>
                <a:latin typeface="Times New Roman" panose="02020603050405020304" pitchFamily="18" charset="0"/>
                <a:cs typeface="Lucida Sans Unicode" panose="020B0602030504020204" pitchFamily="34" charset="0"/>
              </a:rPr>
              <a:pPr algn="r" eaLnBrk="1" hangingPunct="1">
                <a:spcBef>
                  <a:spcPct val="0"/>
                </a:spcBef>
                <a:buClr>
                  <a:srgbClr val="FFFFFF"/>
                </a:buClr>
                <a:buSzPct val="75000"/>
                <a:buFont typeface="Times New Roman" panose="02020603050405020304" pitchFamily="18" charset="0"/>
                <a:buNone/>
              </a:pPr>
              <a:t>6</a:t>
            </a:fld>
            <a:endParaRPr lang="en-GB" altLang="it-IT" sz="1400">
              <a:solidFill>
                <a:srgbClr val="FFFFFF"/>
              </a:solidFill>
              <a:latin typeface="Times New Roman" panose="02020603050405020304" pitchFamily="18" charset="0"/>
              <a:cs typeface="Lucida Sans Unicode" panose="020B0602030504020204" pitchFamily="34" charset="0"/>
            </a:endParaRPr>
          </a:p>
        </p:txBody>
      </p:sp>
      <p:sp>
        <p:nvSpPr>
          <p:cNvPr id="147459" name="Rectangle 2">
            <a:extLst>
              <a:ext uri="{FF2B5EF4-FFF2-40B4-BE49-F238E27FC236}">
                <a16:creationId xmlns:a16="http://schemas.microsoft.com/office/drawing/2014/main" id="{C1BB82CE-F41F-4143-B4E8-0EC34B9C5AEA}"/>
              </a:ext>
            </a:extLst>
          </p:cNvPr>
          <p:cNvSpPr>
            <a:spLocks noGrp="1" noChangeArrowheads="1"/>
          </p:cNvSpPr>
          <p:nvPr>
            <p:ph type="title" idx="4294967295"/>
          </p:nvPr>
        </p:nvSpPr>
        <p:spPr/>
        <p:txBody>
          <a:bodyPr lIns="90000" tIns="46800" rIns="90000" bIns="46800"/>
          <a:lstStyle/>
          <a:p>
            <a:pPr eaLnBrk="1" hangingPunct="1">
              <a:defRPr/>
            </a:pPr>
            <a:endParaRPr lang="it-IT" altLang="it-IT"/>
          </a:p>
        </p:txBody>
      </p:sp>
      <p:sp>
        <p:nvSpPr>
          <p:cNvPr id="147460" name="Rectangle 3">
            <a:extLst>
              <a:ext uri="{FF2B5EF4-FFF2-40B4-BE49-F238E27FC236}">
                <a16:creationId xmlns:a16="http://schemas.microsoft.com/office/drawing/2014/main" id="{04734288-689F-4BE4-964A-D814A8081B3D}"/>
              </a:ext>
            </a:extLst>
          </p:cNvPr>
          <p:cNvSpPr>
            <a:spLocks noGrp="1" noChangeArrowheads="1"/>
          </p:cNvSpPr>
          <p:nvPr>
            <p:ph type="body" idx="4294967295"/>
          </p:nvPr>
        </p:nvSpPr>
        <p:spPr/>
        <p:txBody>
          <a:bodyPr lIns="90000" tIns="46800" rIns="90000" bIns="46800"/>
          <a:lstStyle/>
          <a:p>
            <a:pPr marL="341313" indent="-341313" defTabSz="449263" eaLnBrk="1" hangingPunct="1">
              <a:defRPr/>
            </a:pPr>
            <a:r>
              <a:rPr lang="it-IT" altLang="it-IT" b="1" i="1" dirty="0">
                <a:solidFill>
                  <a:srgbClr val="0033CC"/>
                </a:solidFill>
              </a:rPr>
              <a:t>“</a:t>
            </a:r>
            <a:r>
              <a:rPr lang="it-IT" altLang="it-IT" b="1" i="1" dirty="0"/>
              <a:t>Per arrivare a una diagnosi corretta c’è bisogno di </a:t>
            </a:r>
            <a:r>
              <a:rPr lang="it-IT" altLang="it-IT" b="1" dirty="0"/>
              <a:t>corrette informazioni,</a:t>
            </a:r>
            <a:r>
              <a:rPr lang="it-IT" altLang="it-IT" b="1" i="1" dirty="0"/>
              <a:t> e il modo migliore di ottenerle è stabilire un </a:t>
            </a:r>
            <a:r>
              <a:rPr lang="it-IT" altLang="it-IT" b="1" dirty="0"/>
              <a:t>buon rapporto</a:t>
            </a:r>
            <a:r>
              <a:rPr lang="it-IT" altLang="it-IT" b="1" i="1" dirty="0"/>
              <a:t> con il paziente”</a:t>
            </a:r>
            <a:r>
              <a:rPr lang="it-IT" altLang="it-IT" dirty="0"/>
              <a:t> </a:t>
            </a:r>
          </a:p>
          <a:p>
            <a:pPr marL="341313" indent="-341313" algn="r" defTabSz="449263" eaLnBrk="1" hangingPunct="1">
              <a:buFont typeface="Wingdings" panose="05000000000000000000" pitchFamily="2" charset="2"/>
              <a:buNone/>
              <a:defRPr/>
            </a:pPr>
            <a:r>
              <a:rPr lang="it-IT" altLang="it-IT" sz="1600" dirty="0" err="1"/>
              <a:t>Groopman,J</a:t>
            </a:r>
            <a:r>
              <a:rPr lang="it-IT" altLang="it-IT" sz="1600" dirty="0"/>
              <a:t>, </a:t>
            </a:r>
            <a:r>
              <a:rPr lang="it-IT" altLang="it-IT" sz="1600" i="1" dirty="0"/>
              <a:t>Come pensano i dottori</a:t>
            </a:r>
            <a:r>
              <a:rPr lang="it-IT" altLang="it-IT" sz="1600" dirty="0"/>
              <a:t>, Mondadori, 2008</a:t>
            </a:r>
          </a:p>
          <a:p>
            <a:pPr marL="341313" indent="-341313" algn="r" defTabSz="449263" eaLnBrk="1" hangingPunct="1">
              <a:buFont typeface="Wingdings" panose="05000000000000000000" pitchFamily="2" charset="2"/>
              <a:buNone/>
              <a:defRPr/>
            </a:pPr>
            <a:endParaRPr lang="it-IT" altLang="it-IT" sz="1600" dirty="0"/>
          </a:p>
          <a:p>
            <a:pPr marL="341313" indent="-341313" algn="r" defTabSz="449263" eaLnBrk="1" hangingPunct="1">
              <a:buFont typeface="Wingdings" panose="05000000000000000000" pitchFamily="2" charset="2"/>
              <a:buNone/>
              <a:defRPr/>
            </a:pPr>
            <a:endParaRPr lang="it-IT" altLang="it-IT" sz="1600" dirty="0"/>
          </a:p>
          <a:p>
            <a:pPr marL="341313" indent="-341313" defTabSz="449263" eaLnBrk="1" hangingPunct="1">
              <a:defRPr/>
            </a:pPr>
            <a:endParaRPr lang="it-IT" altLang="it-IT" dirty="0">
              <a:solidFill>
                <a:schemeClr val="hlink"/>
              </a:solidFill>
            </a:endParaRPr>
          </a:p>
        </p:txBody>
      </p:sp>
      <p:pic>
        <p:nvPicPr>
          <p:cNvPr id="2" name="Immagine 1">
            <a:extLst>
              <a:ext uri="{FF2B5EF4-FFF2-40B4-BE49-F238E27FC236}">
                <a16:creationId xmlns:a16="http://schemas.microsoft.com/office/drawing/2014/main" id="{418DAAF5-9FEE-B467-5731-EA5C9D830548}"/>
              </a:ext>
            </a:extLst>
          </p:cNvPr>
          <p:cNvPicPr>
            <a:picLocks noChangeAspect="1"/>
          </p:cNvPicPr>
          <p:nvPr/>
        </p:nvPicPr>
        <p:blipFill>
          <a:blip r:embed="rId2"/>
          <a:stretch>
            <a:fillRect/>
          </a:stretch>
        </p:blipFill>
        <p:spPr>
          <a:xfrm>
            <a:off x="395536" y="3782556"/>
            <a:ext cx="2700000" cy="2700000"/>
          </a:xfrm>
          <a:prstGeom prst="rect">
            <a:avLst/>
          </a:prstGeom>
        </p:spPr>
      </p:pic>
    </p:spTree>
    <p:extLst>
      <p:ext uri="{BB962C8B-B14F-4D97-AF65-F5344CB8AC3E}">
        <p14:creationId xmlns:p14="http://schemas.microsoft.com/office/powerpoint/2010/main" val="1527653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81BFC9-FD75-41DD-B385-5466EA523A0C}"/>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AEA6458C-067B-459E-B8B6-E5AEAE8A9323}"/>
              </a:ext>
            </a:extLst>
          </p:cNvPr>
          <p:cNvSpPr>
            <a:spLocks noGrp="1"/>
          </p:cNvSpPr>
          <p:nvPr>
            <p:ph idx="1"/>
          </p:nvPr>
        </p:nvSpPr>
        <p:spPr/>
        <p:txBody>
          <a:bodyPr/>
          <a:lstStyle/>
          <a:p>
            <a:pPr>
              <a:defRPr/>
            </a:pPr>
            <a:r>
              <a:rPr lang="it-IT" u="sng" dirty="0"/>
              <a:t>Cristianesimo, periodo medioevale</a:t>
            </a:r>
            <a:endParaRPr lang="it-IT" dirty="0"/>
          </a:p>
          <a:p>
            <a:pPr>
              <a:defRPr/>
            </a:pPr>
            <a:r>
              <a:rPr lang="it-IT" dirty="0"/>
              <a:t>Il dottore, che si forma nelle università, sa perfettamente quale sia il bene del paziente che si fa curare </a:t>
            </a:r>
            <a:r>
              <a:rPr lang="it-IT" u="sng" dirty="0"/>
              <a:t>ma non chiede chiarimenti </a:t>
            </a:r>
            <a:r>
              <a:rPr lang="it-IT" dirty="0"/>
              <a:t>sul trattamento e sulle azioni terapeutiche, accettando l’ineluttabilità della malattia e della morte.</a:t>
            </a:r>
          </a:p>
          <a:p>
            <a:pPr>
              <a:defRPr/>
            </a:pPr>
            <a:r>
              <a:rPr lang="it-IT" sz="2400" dirty="0">
                <a:effectLst/>
              </a:rPr>
              <a:t>Il medico aveva </a:t>
            </a:r>
            <a:r>
              <a:rPr lang="it-IT" sz="2400" u="sng" dirty="0">
                <a:effectLst/>
              </a:rPr>
              <a:t>il dovere di decidere e di scegliere per il malato</a:t>
            </a:r>
          </a:p>
        </p:txBody>
      </p:sp>
      <p:sp>
        <p:nvSpPr>
          <p:cNvPr id="50180" name="Segnaposto numero diapositiva 3">
            <a:extLst>
              <a:ext uri="{FF2B5EF4-FFF2-40B4-BE49-F238E27FC236}">
                <a16:creationId xmlns:a16="http://schemas.microsoft.com/office/drawing/2014/main" id="{36A1F73B-0736-4A70-A5C0-2AFCD190929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5F00540-8412-4E90-98DB-4D5D7B396876}" type="slidenum">
              <a:rPr lang="it-IT" altLang="it-IT" sz="1200" smtClean="0">
                <a:latin typeface="Arial" panose="020B0604020202020204" pitchFamily="34" charset="0"/>
              </a:rPr>
              <a:pPr>
                <a:spcBef>
                  <a:spcPct val="0"/>
                </a:spcBef>
                <a:buClrTx/>
                <a:buSzTx/>
                <a:buFontTx/>
                <a:buNone/>
              </a:pPr>
              <a:t>60</a:t>
            </a:fld>
            <a:endParaRPr lang="it-IT" altLang="it-IT" sz="1200">
              <a:latin typeface="Arial" panose="020B0604020202020204" pitchFamily="34" charset="0"/>
            </a:endParaRPr>
          </a:p>
        </p:txBody>
      </p:sp>
      <p:sp>
        <p:nvSpPr>
          <p:cNvPr id="50181" name="Segnaposto piè di pagina 4">
            <a:extLst>
              <a:ext uri="{FF2B5EF4-FFF2-40B4-BE49-F238E27FC236}">
                <a16:creationId xmlns:a16="http://schemas.microsoft.com/office/drawing/2014/main" id="{C2091081-A6FD-44DE-8A67-20A515B047B4}"/>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87989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70C0F4C-49CB-48DB-9BB6-4CF7B616BA54}"/>
              </a:ext>
            </a:extLst>
          </p:cNvPr>
          <p:cNvSpPr>
            <a:spLocks noGrp="1"/>
          </p:cNvSpPr>
          <p:nvPr>
            <p:ph idx="4294967295"/>
          </p:nvPr>
        </p:nvSpPr>
        <p:spPr>
          <a:xfrm>
            <a:off x="1752600" y="1676400"/>
            <a:ext cx="7391400" cy="4724400"/>
          </a:xfrm>
        </p:spPr>
        <p:txBody>
          <a:bodyPr/>
          <a:lstStyle/>
          <a:p>
            <a:pPr>
              <a:defRPr/>
            </a:pPr>
            <a:r>
              <a:rPr lang="it-IT" b="1" i="1" dirty="0">
                <a:solidFill>
                  <a:srgbClr val="FFFF00"/>
                </a:solidFill>
              </a:rPr>
              <a:t>è opportuno tacere la verità al malato nel suo stesso interesse; dare al paziente che fa domande risposte veritiere significa correre il rischio di causargli grave danno”</a:t>
            </a:r>
          </a:p>
          <a:p>
            <a:pPr algn="r">
              <a:buFont typeface="Wingdings" panose="05000000000000000000" pitchFamily="2" charset="2"/>
              <a:buNone/>
              <a:defRPr/>
            </a:pPr>
            <a:r>
              <a:rPr lang="it-IT" sz="2000" dirty="0" err="1">
                <a:solidFill>
                  <a:srgbClr val="FFFF00"/>
                </a:solidFill>
              </a:rPr>
              <a:t>Percival</a:t>
            </a:r>
            <a:r>
              <a:rPr lang="it-IT" sz="2000" dirty="0">
                <a:solidFill>
                  <a:srgbClr val="FFFF00"/>
                </a:solidFill>
              </a:rPr>
              <a:t> T., </a:t>
            </a:r>
            <a:r>
              <a:rPr lang="it-IT" sz="2000" dirty="0" err="1">
                <a:solidFill>
                  <a:srgbClr val="FFFF00"/>
                </a:solidFill>
              </a:rPr>
              <a:t>Medical</a:t>
            </a:r>
            <a:r>
              <a:rPr lang="it-IT" sz="2000" dirty="0">
                <a:solidFill>
                  <a:srgbClr val="FFFF00"/>
                </a:solidFill>
              </a:rPr>
              <a:t> </a:t>
            </a:r>
            <a:r>
              <a:rPr lang="it-IT" sz="2000" dirty="0" err="1">
                <a:solidFill>
                  <a:srgbClr val="FFFF00"/>
                </a:solidFill>
              </a:rPr>
              <a:t>Ethics</a:t>
            </a:r>
            <a:r>
              <a:rPr lang="it-IT" sz="2000" dirty="0">
                <a:solidFill>
                  <a:srgbClr val="FFFF00"/>
                </a:solidFill>
              </a:rPr>
              <a:t>, 1803</a:t>
            </a:r>
          </a:p>
          <a:p>
            <a:pPr>
              <a:defRPr/>
            </a:pPr>
            <a:endParaRPr lang="it-IT" dirty="0">
              <a:solidFill>
                <a:srgbClr val="003366"/>
              </a:solidFill>
            </a:endParaRPr>
          </a:p>
        </p:txBody>
      </p:sp>
      <p:sp>
        <p:nvSpPr>
          <p:cNvPr id="51203" name="Segnaposto piè di pagina 3">
            <a:extLst>
              <a:ext uri="{FF2B5EF4-FFF2-40B4-BE49-F238E27FC236}">
                <a16:creationId xmlns:a16="http://schemas.microsoft.com/office/drawing/2014/main" id="{EF1A36AB-387F-479C-9C39-EFAB1460D086}"/>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it-IT" sz="1400">
                <a:solidFill>
                  <a:srgbClr val="33CC33"/>
                </a:solidFill>
              </a:rPr>
              <a:t>avv. Giannantonio Barbieri                                                     studiobarbieri@iol.it</a:t>
            </a:r>
          </a:p>
        </p:txBody>
      </p:sp>
      <p:sp>
        <p:nvSpPr>
          <p:cNvPr id="51204" name="Segnaposto numero diapositiva 4">
            <a:extLst>
              <a:ext uri="{FF2B5EF4-FFF2-40B4-BE49-F238E27FC236}">
                <a16:creationId xmlns:a16="http://schemas.microsoft.com/office/drawing/2014/main" id="{4009770A-BD62-4F6D-A0F0-AF1EC8174366}"/>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fld id="{8E3A2F94-4136-4299-8F54-F6662BA910D0}" type="slidenum">
              <a:rPr lang="en-US" altLang="it-IT" sz="1400">
                <a:solidFill>
                  <a:srgbClr val="33CC33"/>
                </a:solidFill>
              </a:rPr>
              <a:pPr eaLnBrk="1" hangingPunct="1">
                <a:spcBef>
                  <a:spcPct val="0"/>
                </a:spcBef>
                <a:buClrTx/>
                <a:buSzTx/>
                <a:buFontTx/>
                <a:buNone/>
              </a:pPr>
              <a:t>61</a:t>
            </a:fld>
            <a:endParaRPr lang="en-US" altLang="it-IT" sz="1400">
              <a:solidFill>
                <a:srgbClr val="33CC33"/>
              </a:solidFill>
            </a:endParaRPr>
          </a:p>
        </p:txBody>
      </p:sp>
    </p:spTree>
    <p:extLst>
      <p:ext uri="{BB962C8B-B14F-4D97-AF65-F5344CB8AC3E}">
        <p14:creationId xmlns:p14="http://schemas.microsoft.com/office/powerpoint/2010/main" val="1616697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65EE3-A354-813D-C608-5EF1D6EB6C1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8EDDF39-AAC8-40E1-A55B-1887F2C47ADD}"/>
              </a:ext>
            </a:extLst>
          </p:cNvPr>
          <p:cNvSpPr>
            <a:spLocks noGrp="1"/>
          </p:cNvSpPr>
          <p:nvPr>
            <p:ph idx="1"/>
          </p:nvPr>
        </p:nvSpPr>
        <p:spPr/>
        <p:txBody>
          <a:bodyPr/>
          <a:lstStyle/>
          <a:p>
            <a:pPr>
              <a:defRPr/>
            </a:pPr>
            <a:r>
              <a:rPr lang="it-IT" b="1" i="1" dirty="0">
                <a:solidFill>
                  <a:srgbClr val="FFFF00"/>
                </a:solidFill>
              </a:rPr>
              <a:t>“proprio in ragione della fiducia che il paziente pone nel medico è opportuno sospendere  qualsiasi eventuale diritto alla verità”</a:t>
            </a:r>
          </a:p>
          <a:p>
            <a:pPr algn="r">
              <a:buFont typeface="Wingdings" panose="05000000000000000000" pitchFamily="2" charset="2"/>
              <a:buNone/>
              <a:defRPr/>
            </a:pPr>
            <a:r>
              <a:rPr lang="it-IT" sz="2000" dirty="0">
                <a:solidFill>
                  <a:srgbClr val="FFFF00"/>
                </a:solidFill>
              </a:rPr>
              <a:t>Percival T., </a:t>
            </a:r>
            <a:r>
              <a:rPr lang="it-IT" sz="2000" dirty="0" err="1">
                <a:solidFill>
                  <a:srgbClr val="FFFF00"/>
                </a:solidFill>
              </a:rPr>
              <a:t>Medical</a:t>
            </a:r>
            <a:r>
              <a:rPr lang="it-IT" sz="2000" dirty="0">
                <a:solidFill>
                  <a:srgbClr val="FFFF00"/>
                </a:solidFill>
              </a:rPr>
              <a:t> Ethics, 1803</a:t>
            </a:r>
          </a:p>
          <a:p>
            <a:pPr algn="r">
              <a:buFont typeface="Wingdings" panose="05000000000000000000" pitchFamily="2" charset="2"/>
              <a:buNone/>
              <a:defRPr/>
            </a:pPr>
            <a:endParaRPr lang="it-IT" sz="2000" dirty="0">
              <a:solidFill>
                <a:srgbClr val="FFFF00"/>
              </a:solidFill>
            </a:endParaRPr>
          </a:p>
          <a:p>
            <a:pPr algn="r">
              <a:buFont typeface="Wingdings" panose="05000000000000000000" pitchFamily="2" charset="2"/>
              <a:buNone/>
              <a:defRPr/>
            </a:pPr>
            <a:endParaRPr lang="it-IT" sz="2000" dirty="0">
              <a:solidFill>
                <a:srgbClr val="FFFF00"/>
              </a:solidFill>
            </a:endParaRPr>
          </a:p>
          <a:p>
            <a:pPr algn="r">
              <a:buFont typeface="Wingdings" panose="05000000000000000000" pitchFamily="2" charset="2"/>
              <a:buNone/>
              <a:defRPr/>
            </a:pPr>
            <a:endParaRPr lang="it-IT" sz="2000" dirty="0">
              <a:solidFill>
                <a:srgbClr val="FFFF00"/>
              </a:solidFill>
            </a:endParaRPr>
          </a:p>
          <a:p>
            <a:pPr>
              <a:defRPr/>
            </a:pPr>
            <a:endParaRPr lang="it-IT" sz="2000" dirty="0">
              <a:solidFill>
                <a:srgbClr val="FFFF00"/>
              </a:solidFill>
            </a:endParaRPr>
          </a:p>
          <a:p>
            <a:pPr>
              <a:defRPr/>
            </a:pPr>
            <a:endParaRPr lang="it-IT" dirty="0"/>
          </a:p>
        </p:txBody>
      </p:sp>
      <p:sp>
        <p:nvSpPr>
          <p:cNvPr id="52227" name="Segnaposto piè di pagina 3">
            <a:extLst>
              <a:ext uri="{FF2B5EF4-FFF2-40B4-BE49-F238E27FC236}">
                <a16:creationId xmlns:a16="http://schemas.microsoft.com/office/drawing/2014/main" id="{D191751A-7ADB-4D62-AC5E-3951DD99A5EC}"/>
              </a:ext>
            </a:extLst>
          </p:cNvPr>
          <p:cNvSpPr txBox="1">
            <a:spLocks noGrp="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it-IT" sz="1400">
                <a:solidFill>
                  <a:srgbClr val="33CC33"/>
                </a:solidFill>
              </a:rPr>
              <a:t>avv. Giannantonio Barbieri                                                     studiobarbieri@iol.it</a:t>
            </a:r>
          </a:p>
        </p:txBody>
      </p:sp>
      <p:sp>
        <p:nvSpPr>
          <p:cNvPr id="52228" name="Segnaposto numero diapositiva 4">
            <a:extLst>
              <a:ext uri="{FF2B5EF4-FFF2-40B4-BE49-F238E27FC236}">
                <a16:creationId xmlns:a16="http://schemas.microsoft.com/office/drawing/2014/main" id="{6E217391-7B9E-4849-BB4E-FB0071FA2CA9}"/>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fld id="{6BFD2011-52E1-42DE-B999-A764CED0F7F1}" type="slidenum">
              <a:rPr lang="en-US" altLang="it-IT" sz="1400">
                <a:solidFill>
                  <a:srgbClr val="33CC33"/>
                </a:solidFill>
              </a:rPr>
              <a:pPr eaLnBrk="1" hangingPunct="1">
                <a:spcBef>
                  <a:spcPct val="0"/>
                </a:spcBef>
                <a:buClrTx/>
                <a:buSzTx/>
                <a:buFontTx/>
                <a:buNone/>
              </a:pPr>
              <a:t>62</a:t>
            </a:fld>
            <a:endParaRPr lang="en-US" altLang="it-IT" sz="1400">
              <a:solidFill>
                <a:srgbClr val="33CC33"/>
              </a:solidFill>
            </a:endParaRPr>
          </a:p>
        </p:txBody>
      </p:sp>
      <p:pic>
        <p:nvPicPr>
          <p:cNvPr id="4" name="Immagine 3">
            <a:extLst>
              <a:ext uri="{FF2B5EF4-FFF2-40B4-BE49-F238E27FC236}">
                <a16:creationId xmlns:a16="http://schemas.microsoft.com/office/drawing/2014/main" id="{D66A4C83-4845-9654-CF30-63EEAF15D0FA}"/>
              </a:ext>
            </a:extLst>
          </p:cNvPr>
          <p:cNvPicPr>
            <a:picLocks noChangeAspect="1"/>
          </p:cNvPicPr>
          <p:nvPr/>
        </p:nvPicPr>
        <p:blipFill>
          <a:blip r:embed="rId2"/>
          <a:stretch>
            <a:fillRect/>
          </a:stretch>
        </p:blipFill>
        <p:spPr>
          <a:xfrm>
            <a:off x="899592" y="3725903"/>
            <a:ext cx="2736000" cy="2736000"/>
          </a:xfrm>
          <a:prstGeom prst="rect">
            <a:avLst/>
          </a:prstGeom>
        </p:spPr>
      </p:pic>
    </p:spTree>
    <p:extLst>
      <p:ext uri="{BB962C8B-B14F-4D97-AF65-F5344CB8AC3E}">
        <p14:creationId xmlns:p14="http://schemas.microsoft.com/office/powerpoint/2010/main" val="2187603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AB4816-7027-443C-0FE8-C1B0B17DF32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2BEFED6-CB55-CCA8-6E8D-036DA5E37BE6}"/>
              </a:ext>
            </a:extLst>
          </p:cNvPr>
          <p:cNvSpPr>
            <a:spLocks noGrp="1"/>
          </p:cNvSpPr>
          <p:nvPr>
            <p:ph idx="1"/>
          </p:nvPr>
        </p:nvSpPr>
        <p:spPr/>
        <p:txBody>
          <a:bodyPr/>
          <a:lstStyle/>
          <a:p>
            <a:r>
              <a:rPr lang="it-IT" dirty="0"/>
              <a:t>«Fino alla metà del XX secolo, la relazione medico paziente si è prevalentemente ispirata al cosiddetto modello paternalistico, coerente  con la condizione di privilegio sociale riconosciuta agli esercenti un’attività sanitaria»</a:t>
            </a:r>
          </a:p>
          <a:p>
            <a:pPr algn="r"/>
            <a:endParaRPr lang="it-IT" sz="1800" dirty="0"/>
          </a:p>
          <a:p>
            <a:pPr algn="r"/>
            <a:r>
              <a:rPr lang="it-IT" sz="1800" dirty="0"/>
              <a:t>De Tilla, </a:t>
            </a:r>
            <a:r>
              <a:rPr lang="it-IT" sz="1800" dirty="0" err="1"/>
              <a:t>Militerni</a:t>
            </a:r>
            <a:r>
              <a:rPr lang="it-IT" sz="1800" dirty="0"/>
              <a:t>, Veronesi, La parola al paziente, Sperling &amp; Kupfer</a:t>
            </a:r>
          </a:p>
        </p:txBody>
      </p:sp>
      <p:sp>
        <p:nvSpPr>
          <p:cNvPr id="4" name="Segnaposto numero diapositiva 3">
            <a:extLst>
              <a:ext uri="{FF2B5EF4-FFF2-40B4-BE49-F238E27FC236}">
                <a16:creationId xmlns:a16="http://schemas.microsoft.com/office/drawing/2014/main" id="{4CED57E2-0863-6916-EC0B-FA2FF2C7D5D7}"/>
              </a:ext>
            </a:extLst>
          </p:cNvPr>
          <p:cNvSpPr>
            <a:spLocks noGrp="1"/>
          </p:cNvSpPr>
          <p:nvPr>
            <p:ph type="sldNum" sz="quarter" idx="11"/>
          </p:nvPr>
        </p:nvSpPr>
        <p:spPr/>
        <p:txBody>
          <a:bodyPr/>
          <a:lstStyle/>
          <a:p>
            <a:pPr>
              <a:defRPr/>
            </a:pPr>
            <a:fld id="{5284EABE-7CEC-4FCA-99EF-CA6E2E61A66A}" type="slidenum">
              <a:rPr lang="it-IT" altLang="it-IT" smtClean="0"/>
              <a:pPr>
                <a:defRPr/>
              </a:pPr>
              <a:t>63</a:t>
            </a:fld>
            <a:endParaRPr lang="it-IT" altLang="it-IT"/>
          </a:p>
        </p:txBody>
      </p:sp>
      <p:sp>
        <p:nvSpPr>
          <p:cNvPr id="5" name="Segnaposto piè di pagina 4">
            <a:extLst>
              <a:ext uri="{FF2B5EF4-FFF2-40B4-BE49-F238E27FC236}">
                <a16:creationId xmlns:a16="http://schemas.microsoft.com/office/drawing/2014/main" id="{EA8FDE15-0D51-ACCB-62AD-95359E3DA68E}"/>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567817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6AAEA9-C302-0DB8-EFA1-2E07343F4C6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B76C668-E919-A9B7-C021-F9DC5C863A2A}"/>
              </a:ext>
            </a:extLst>
          </p:cNvPr>
          <p:cNvSpPr>
            <a:spLocks noGrp="1"/>
          </p:cNvSpPr>
          <p:nvPr>
            <p:ph idx="1"/>
          </p:nvPr>
        </p:nvSpPr>
        <p:spPr/>
        <p:txBody>
          <a:bodyPr/>
          <a:lstStyle/>
          <a:p>
            <a:r>
              <a:rPr lang="it-IT" dirty="0"/>
              <a:t>In Italia la prima sentenza con riferimento al mancato consenso informato del paziente ad un atto diagnostico terapeutico risale al 18 aprile 1939</a:t>
            </a:r>
          </a:p>
          <a:p>
            <a:r>
              <a:rPr lang="it-IT" sz="2800" dirty="0"/>
              <a:t>Il diritto alla salute non era un diritto individuale della persona ma uno strumento di tutela della salute pubblica</a:t>
            </a:r>
          </a:p>
        </p:txBody>
      </p:sp>
      <p:sp>
        <p:nvSpPr>
          <p:cNvPr id="4" name="Segnaposto numero diapositiva 3">
            <a:extLst>
              <a:ext uri="{FF2B5EF4-FFF2-40B4-BE49-F238E27FC236}">
                <a16:creationId xmlns:a16="http://schemas.microsoft.com/office/drawing/2014/main" id="{02715594-6346-2EFD-9024-8EA0D890C440}"/>
              </a:ext>
            </a:extLst>
          </p:cNvPr>
          <p:cNvSpPr>
            <a:spLocks noGrp="1"/>
          </p:cNvSpPr>
          <p:nvPr>
            <p:ph type="sldNum" sz="quarter" idx="11"/>
          </p:nvPr>
        </p:nvSpPr>
        <p:spPr/>
        <p:txBody>
          <a:bodyPr/>
          <a:lstStyle/>
          <a:p>
            <a:pPr>
              <a:defRPr/>
            </a:pPr>
            <a:fld id="{5284EABE-7CEC-4FCA-99EF-CA6E2E61A66A}" type="slidenum">
              <a:rPr lang="it-IT" altLang="it-IT" smtClean="0"/>
              <a:pPr>
                <a:defRPr/>
              </a:pPr>
              <a:t>64</a:t>
            </a:fld>
            <a:endParaRPr lang="it-IT" altLang="it-IT"/>
          </a:p>
        </p:txBody>
      </p:sp>
      <p:sp>
        <p:nvSpPr>
          <p:cNvPr id="5" name="Segnaposto piè di pagina 4">
            <a:extLst>
              <a:ext uri="{FF2B5EF4-FFF2-40B4-BE49-F238E27FC236}">
                <a16:creationId xmlns:a16="http://schemas.microsoft.com/office/drawing/2014/main" id="{A04649D5-5E38-679E-4E1F-BEAD78A9F873}"/>
              </a:ext>
            </a:extLst>
          </p:cNvPr>
          <p:cNvSpPr>
            <a:spLocks noGrp="1"/>
          </p:cNvSpPr>
          <p:nvPr>
            <p:ph type="ftr" sz="quarter" idx="12"/>
          </p:nvPr>
        </p:nvSpPr>
        <p:spPr/>
        <p:txBody>
          <a:bodyPr/>
          <a:lstStyle/>
          <a:p>
            <a:pPr>
              <a:defRPr/>
            </a:pPr>
            <a:r>
              <a:rPr lang="it-IT"/>
              <a:t>avv. Giannantonio Barbieri</a:t>
            </a:r>
          </a:p>
        </p:txBody>
      </p:sp>
    </p:spTree>
    <p:extLst>
      <p:ext uri="{BB962C8B-B14F-4D97-AF65-F5344CB8AC3E}">
        <p14:creationId xmlns:p14="http://schemas.microsoft.com/office/powerpoint/2010/main" val="822686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76337F-5D92-4878-B54E-A936A8DA8EA7}"/>
              </a:ext>
            </a:extLst>
          </p:cNvPr>
          <p:cNvSpPr>
            <a:spLocks noGrp="1"/>
          </p:cNvSpPr>
          <p:nvPr>
            <p:ph type="title"/>
          </p:nvPr>
        </p:nvSpPr>
        <p:spPr/>
        <p:txBody>
          <a:bodyPr/>
          <a:lstStyle/>
          <a:p>
            <a:pPr>
              <a:defRPr/>
            </a:pPr>
            <a:endParaRPr lang="it-IT" dirty="0"/>
          </a:p>
        </p:txBody>
      </p:sp>
      <p:sp>
        <p:nvSpPr>
          <p:cNvPr id="3" name="Segnaposto contenuto 2">
            <a:extLst>
              <a:ext uri="{FF2B5EF4-FFF2-40B4-BE49-F238E27FC236}">
                <a16:creationId xmlns:a16="http://schemas.microsoft.com/office/drawing/2014/main" id="{8673F32D-F261-42FE-951D-8CE50F1E3694}"/>
              </a:ext>
            </a:extLst>
          </p:cNvPr>
          <p:cNvSpPr>
            <a:spLocks noGrp="1"/>
          </p:cNvSpPr>
          <p:nvPr>
            <p:ph idx="1"/>
          </p:nvPr>
        </p:nvSpPr>
        <p:spPr/>
        <p:txBody>
          <a:bodyPr/>
          <a:lstStyle/>
          <a:p>
            <a:pPr marL="0" indent="0" algn="ctr">
              <a:buFont typeface="Wingdings" panose="05000000000000000000" pitchFamily="2" charset="2"/>
              <a:buNone/>
              <a:defRPr/>
            </a:pPr>
            <a:r>
              <a:rPr lang="it-IT" b="1" dirty="0"/>
              <a:t>CONSENSO INFORMATO</a:t>
            </a:r>
          </a:p>
          <a:p>
            <a:pPr marL="0" indent="0" algn="ctr">
              <a:buFont typeface="Wingdings" panose="05000000000000000000" pitchFamily="2" charset="2"/>
              <a:buNone/>
              <a:defRPr/>
            </a:pPr>
            <a:r>
              <a:rPr lang="it-IT" sz="1800" b="1" dirty="0"/>
              <a:t>IN SENSO MODERNO</a:t>
            </a:r>
            <a:r>
              <a:rPr lang="it-IT" b="1" dirty="0"/>
              <a:t> </a:t>
            </a:r>
          </a:p>
          <a:p>
            <a:pPr marL="0" indent="0" algn="ctr">
              <a:buFont typeface="Wingdings" panose="05000000000000000000" pitchFamily="2" charset="2"/>
              <a:buNone/>
              <a:defRPr/>
            </a:pPr>
            <a:r>
              <a:rPr lang="it-IT" b="1" dirty="0"/>
              <a:t>LE RADICI</a:t>
            </a:r>
          </a:p>
          <a:p>
            <a:pPr marL="0" indent="0" algn="ctr">
              <a:buFont typeface="Wingdings" panose="05000000000000000000" pitchFamily="2" charset="2"/>
              <a:buNone/>
              <a:defRPr/>
            </a:pPr>
            <a:endParaRPr lang="it-IT" b="1" dirty="0"/>
          </a:p>
        </p:txBody>
      </p:sp>
      <p:sp>
        <p:nvSpPr>
          <p:cNvPr id="57348" name="Segnaposto numero diapositiva 3">
            <a:extLst>
              <a:ext uri="{FF2B5EF4-FFF2-40B4-BE49-F238E27FC236}">
                <a16:creationId xmlns:a16="http://schemas.microsoft.com/office/drawing/2014/main" id="{467263A4-EA27-4D76-873C-4CA6DA7824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723A01D-AD30-4416-8334-D17F5339429F}" type="slidenum">
              <a:rPr lang="it-IT" altLang="it-IT" sz="1200" smtClean="0">
                <a:latin typeface="Arial" panose="020B0604020202020204" pitchFamily="34" charset="0"/>
              </a:rPr>
              <a:pPr>
                <a:spcBef>
                  <a:spcPct val="0"/>
                </a:spcBef>
                <a:buClrTx/>
                <a:buSzTx/>
                <a:buFontTx/>
                <a:buNone/>
              </a:pPr>
              <a:t>65</a:t>
            </a:fld>
            <a:endParaRPr lang="it-IT" altLang="it-IT" sz="1200">
              <a:latin typeface="Arial" panose="020B0604020202020204" pitchFamily="34" charset="0"/>
            </a:endParaRPr>
          </a:p>
        </p:txBody>
      </p:sp>
      <p:sp>
        <p:nvSpPr>
          <p:cNvPr id="57349" name="Segnaposto piè di pagina 4">
            <a:extLst>
              <a:ext uri="{FF2B5EF4-FFF2-40B4-BE49-F238E27FC236}">
                <a16:creationId xmlns:a16="http://schemas.microsoft.com/office/drawing/2014/main" id="{F8F9564C-E1C6-4C77-904E-41ABDA2DF8CD}"/>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57350" name="Immagine 4">
            <a:extLst>
              <a:ext uri="{FF2B5EF4-FFF2-40B4-BE49-F238E27FC236}">
                <a16:creationId xmlns:a16="http://schemas.microsoft.com/office/drawing/2014/main" id="{0807E957-77E4-4AC0-91D9-FAD11FFDA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81375"/>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278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65F0347-26B3-49A6-9543-23B1E48D1B62}"/>
              </a:ext>
            </a:extLst>
          </p:cNvPr>
          <p:cNvSpPr>
            <a:spLocks noGrp="1"/>
          </p:cNvSpPr>
          <p:nvPr>
            <p:ph type="title"/>
          </p:nvPr>
        </p:nvSpPr>
        <p:spPr/>
        <p:txBody>
          <a:bodyPr/>
          <a:lstStyle/>
          <a:p>
            <a:pPr>
              <a:defRPr/>
            </a:pPr>
            <a:endParaRPr lang="it-IT"/>
          </a:p>
        </p:txBody>
      </p:sp>
      <p:sp>
        <p:nvSpPr>
          <p:cNvPr id="5" name="Segnaposto contenuto 4">
            <a:extLst>
              <a:ext uri="{FF2B5EF4-FFF2-40B4-BE49-F238E27FC236}">
                <a16:creationId xmlns:a16="http://schemas.microsoft.com/office/drawing/2014/main" id="{D645419B-3755-4280-9ACC-ADB1AF404A9F}"/>
              </a:ext>
            </a:extLst>
          </p:cNvPr>
          <p:cNvSpPr>
            <a:spLocks noGrp="1"/>
          </p:cNvSpPr>
          <p:nvPr>
            <p:ph idx="1"/>
          </p:nvPr>
        </p:nvSpPr>
        <p:spPr/>
        <p:txBody>
          <a:bodyPr/>
          <a:lstStyle/>
          <a:p>
            <a:pPr>
              <a:buFont typeface="Wingdings" panose="05000000000000000000" pitchFamily="2" charset="2"/>
              <a:buChar char="Ø"/>
              <a:defRPr/>
            </a:pPr>
            <a:r>
              <a:rPr lang="it-IT" b="1" u="sng" dirty="0"/>
              <a:t>Consenso informato USA </a:t>
            </a:r>
          </a:p>
          <a:p>
            <a:pPr>
              <a:buFont typeface="Wingdings" panose="05000000000000000000" pitchFamily="2" charset="2"/>
              <a:buChar char="Ø"/>
              <a:defRPr/>
            </a:pPr>
            <a:r>
              <a:rPr lang="it-IT" b="1" dirty="0"/>
              <a:t>Le radici: 1700 </a:t>
            </a:r>
          </a:p>
          <a:p>
            <a:pPr>
              <a:buFont typeface="Wingdings" panose="05000000000000000000" pitchFamily="2" charset="2"/>
              <a:buChar char="Ø"/>
              <a:defRPr/>
            </a:pPr>
            <a:r>
              <a:rPr lang="it-IT" sz="2400" b="1" dirty="0"/>
              <a:t>Caso «Slater» 1767. Il paziente si era lamentato del comportamento dei medici quali, dopo aver rimosso le fasciature da una gamba fratturata, essendosi accorti che la frattura si era ricomposta solo parzialmente, avevano </a:t>
            </a:r>
            <a:r>
              <a:rPr lang="it-IT" sz="2400" b="1" u="sng" dirty="0"/>
              <a:t>deliberatamente e senza il consenso </a:t>
            </a:r>
            <a:r>
              <a:rPr lang="it-IT" sz="2400" b="1" dirty="0"/>
              <a:t>proceduto a </a:t>
            </a:r>
            <a:r>
              <a:rPr lang="it-IT" sz="2400" b="1" dirty="0" err="1"/>
              <a:t>rifratturare</a:t>
            </a:r>
            <a:r>
              <a:rPr lang="it-IT" sz="2400" b="1" dirty="0"/>
              <a:t> l’arto,  allo scopo di tentare una successiva e definitiva riduzione e a bloccarlo con una imbracatura sperimentale.</a:t>
            </a:r>
          </a:p>
          <a:p>
            <a:pPr>
              <a:buFont typeface="Wingdings" panose="05000000000000000000" pitchFamily="2" charset="2"/>
              <a:buChar char="Ø"/>
              <a:defRPr/>
            </a:pPr>
            <a:endParaRPr lang="it-IT" b="1" dirty="0"/>
          </a:p>
        </p:txBody>
      </p:sp>
      <p:sp>
        <p:nvSpPr>
          <p:cNvPr id="58372" name="Segnaposto numero diapositiva 1">
            <a:extLst>
              <a:ext uri="{FF2B5EF4-FFF2-40B4-BE49-F238E27FC236}">
                <a16:creationId xmlns:a16="http://schemas.microsoft.com/office/drawing/2014/main" id="{D7BFB7C5-DDC2-4D6D-8148-CE46E14921C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6470E09-232A-42CB-B436-ACF07399A6A2}" type="slidenum">
              <a:rPr lang="it-IT" altLang="it-IT" sz="1200" smtClean="0">
                <a:latin typeface="Arial" panose="020B0604020202020204" pitchFamily="34" charset="0"/>
              </a:rPr>
              <a:pPr>
                <a:spcBef>
                  <a:spcPct val="0"/>
                </a:spcBef>
                <a:buClrTx/>
                <a:buSzTx/>
                <a:buFontTx/>
                <a:buNone/>
              </a:pPr>
              <a:t>66</a:t>
            </a:fld>
            <a:endParaRPr lang="it-IT" altLang="it-IT" sz="1200">
              <a:latin typeface="Arial" panose="020B0604020202020204" pitchFamily="34" charset="0"/>
            </a:endParaRPr>
          </a:p>
        </p:txBody>
      </p:sp>
      <p:sp>
        <p:nvSpPr>
          <p:cNvPr id="58373" name="Segnaposto piè di pagina 2">
            <a:extLst>
              <a:ext uri="{FF2B5EF4-FFF2-40B4-BE49-F238E27FC236}">
                <a16:creationId xmlns:a16="http://schemas.microsoft.com/office/drawing/2014/main" id="{C08EF0EB-52D3-44FC-A720-BA686488C1D9}"/>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958731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2D25A-AE96-4711-9D8C-E0E50E009CF5}"/>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8E9A0E3A-D80B-4D54-8784-A8AF5AA1B134}"/>
              </a:ext>
            </a:extLst>
          </p:cNvPr>
          <p:cNvSpPr>
            <a:spLocks noGrp="1"/>
          </p:cNvSpPr>
          <p:nvPr>
            <p:ph idx="1"/>
          </p:nvPr>
        </p:nvSpPr>
        <p:spPr/>
        <p:txBody>
          <a:bodyPr/>
          <a:lstStyle/>
          <a:p>
            <a:pPr>
              <a:defRPr/>
            </a:pPr>
            <a:r>
              <a:rPr lang="it-IT" dirty="0"/>
              <a:t>I medici vennero condannati sia per aver agito con negligenza e imperizia e sia perché la soluzione di fratturare nuovamente la gamba del paziente era stata eseguita </a:t>
            </a:r>
            <a:r>
              <a:rPr lang="it-IT" b="1" dirty="0"/>
              <a:t>senza il consenso del malato. </a:t>
            </a:r>
          </a:p>
          <a:p>
            <a:pPr>
              <a:defRPr/>
            </a:pPr>
            <a:endParaRPr lang="it-IT" dirty="0"/>
          </a:p>
        </p:txBody>
      </p:sp>
      <p:sp>
        <p:nvSpPr>
          <p:cNvPr id="59396" name="Segnaposto numero diapositiva 3">
            <a:extLst>
              <a:ext uri="{FF2B5EF4-FFF2-40B4-BE49-F238E27FC236}">
                <a16:creationId xmlns:a16="http://schemas.microsoft.com/office/drawing/2014/main" id="{1494467D-BF2A-4555-B99F-A03060A2474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43319E4-85D7-48A6-A733-8C0B1DACF5A0}" type="slidenum">
              <a:rPr lang="it-IT" altLang="it-IT" sz="1200" smtClean="0">
                <a:latin typeface="Arial" panose="020B0604020202020204" pitchFamily="34" charset="0"/>
              </a:rPr>
              <a:pPr>
                <a:spcBef>
                  <a:spcPct val="0"/>
                </a:spcBef>
                <a:buClrTx/>
                <a:buSzTx/>
                <a:buFontTx/>
                <a:buNone/>
              </a:pPr>
              <a:t>67</a:t>
            </a:fld>
            <a:endParaRPr lang="it-IT" altLang="it-IT" sz="1200">
              <a:latin typeface="Arial" panose="020B0604020202020204" pitchFamily="34" charset="0"/>
            </a:endParaRPr>
          </a:p>
        </p:txBody>
      </p:sp>
      <p:sp>
        <p:nvSpPr>
          <p:cNvPr id="59397" name="Segnaposto piè di pagina 4">
            <a:extLst>
              <a:ext uri="{FF2B5EF4-FFF2-40B4-BE49-F238E27FC236}">
                <a16:creationId xmlns:a16="http://schemas.microsoft.com/office/drawing/2014/main" id="{88A805BE-1503-4483-B9D4-4B0E094D24B4}"/>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59398" name="Immagine 6">
            <a:extLst>
              <a:ext uri="{FF2B5EF4-FFF2-40B4-BE49-F238E27FC236}">
                <a16:creationId xmlns:a16="http://schemas.microsoft.com/office/drawing/2014/main" id="{6C05E4EA-A02F-4EC7-BE22-1F5675E30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240213"/>
            <a:ext cx="32400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6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8E882-5227-47D6-99E9-8F1D271F6FD2}"/>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D86B67CF-7AAA-4A52-8481-A57263D249D0}"/>
              </a:ext>
            </a:extLst>
          </p:cNvPr>
          <p:cNvSpPr>
            <a:spLocks noGrp="1"/>
          </p:cNvSpPr>
          <p:nvPr>
            <p:ph idx="1"/>
          </p:nvPr>
        </p:nvSpPr>
        <p:spPr/>
        <p:txBody>
          <a:bodyPr/>
          <a:lstStyle/>
          <a:p>
            <a:pPr>
              <a:defRPr/>
            </a:pPr>
            <a:r>
              <a:rPr lang="it-IT" sz="2400" b="1" dirty="0"/>
              <a:t>1905 Corte Suprema del Minnesota (</a:t>
            </a:r>
            <a:r>
              <a:rPr lang="it-IT" sz="2400" b="1" dirty="0" err="1"/>
              <a:t>Mohor</a:t>
            </a:r>
            <a:r>
              <a:rPr lang="it-IT" sz="2400" b="1" dirty="0"/>
              <a:t> vs Williams)</a:t>
            </a:r>
          </a:p>
          <a:p>
            <a:pPr>
              <a:defRPr/>
            </a:pPr>
            <a:r>
              <a:rPr lang="it-IT" dirty="0"/>
              <a:t>«Il primo e più importante diritto di ogni libero cittadino che è alla base di tutti gli altri e che è oggetto di un generale accordo, è il diritto all’inviolabilità della persona o, in altri termini, il diritto a se stessi ; questo diritto vieta rigorosamente al medico o al chirurgo, per quanto di chiara fama, di violare </a:t>
            </a:r>
            <a:r>
              <a:rPr lang="it-IT" b="1" dirty="0"/>
              <a:t>senza permesso </a:t>
            </a:r>
            <a:r>
              <a:rPr lang="it-IT" dirty="0"/>
              <a:t>l’integrità fisica del suo paziente</a:t>
            </a:r>
          </a:p>
        </p:txBody>
      </p:sp>
      <p:sp>
        <p:nvSpPr>
          <p:cNvPr id="60420" name="Segnaposto numero diapositiva 3">
            <a:extLst>
              <a:ext uri="{FF2B5EF4-FFF2-40B4-BE49-F238E27FC236}">
                <a16:creationId xmlns:a16="http://schemas.microsoft.com/office/drawing/2014/main" id="{9FBE48B7-1924-4FAD-8533-AFE8DAE2A33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5B08E74E-F388-40E2-BA9A-284AD656E669}" type="slidenum">
              <a:rPr lang="it-IT" altLang="it-IT" smtClean="0">
                <a:solidFill>
                  <a:schemeClr val="tx1"/>
                </a:solidFill>
                <a:latin typeface="Arial" panose="020B0604020202020204" pitchFamily="34" charset="0"/>
              </a:rPr>
              <a:pPr/>
              <a:t>68</a:t>
            </a:fld>
            <a:endParaRPr lang="it-IT" altLang="it-IT">
              <a:solidFill>
                <a:schemeClr val="tx1"/>
              </a:solidFill>
              <a:latin typeface="Arial" panose="020B0604020202020204" pitchFamily="34" charset="0"/>
            </a:endParaRPr>
          </a:p>
        </p:txBody>
      </p:sp>
      <p:sp>
        <p:nvSpPr>
          <p:cNvPr id="60421" name="Segnaposto piè di pagina 4">
            <a:extLst>
              <a:ext uri="{FF2B5EF4-FFF2-40B4-BE49-F238E27FC236}">
                <a16:creationId xmlns:a16="http://schemas.microsoft.com/office/drawing/2014/main" id="{C40D1BF9-F63A-4AA0-B582-B381A886E495}"/>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extLst>
      <p:ext uri="{BB962C8B-B14F-4D97-AF65-F5344CB8AC3E}">
        <p14:creationId xmlns:p14="http://schemas.microsoft.com/office/powerpoint/2010/main" val="430407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0F8E83-D519-41E8-9AA3-C08BA7305C15}"/>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9DBE5109-AF43-4DEB-91C4-290A5BC41B5B}"/>
              </a:ext>
            </a:extLst>
          </p:cNvPr>
          <p:cNvSpPr>
            <a:spLocks noGrp="1"/>
          </p:cNvSpPr>
          <p:nvPr>
            <p:ph idx="1"/>
          </p:nvPr>
        </p:nvSpPr>
        <p:spPr/>
        <p:txBody>
          <a:bodyPr/>
          <a:lstStyle/>
          <a:p>
            <a:pPr>
              <a:defRPr/>
            </a:pPr>
            <a:r>
              <a:rPr lang="it-IT" sz="2400" dirty="0"/>
              <a:t>1914 Corte d’Appello di New York (</a:t>
            </a:r>
            <a:r>
              <a:rPr lang="it-IT" sz="1600" dirty="0" err="1"/>
              <a:t>Schloendorff</a:t>
            </a:r>
            <a:r>
              <a:rPr lang="it-IT" sz="1600" dirty="0"/>
              <a:t> vs Society of N.Y. Hospital) </a:t>
            </a:r>
          </a:p>
          <a:p>
            <a:pPr>
              <a:defRPr/>
            </a:pPr>
            <a:r>
              <a:rPr lang="it-IT" sz="2800" dirty="0"/>
              <a:t>Ogni individuo adulto e capace ha il diritto di </a:t>
            </a:r>
            <a:r>
              <a:rPr lang="it-IT" sz="2800" b="1" dirty="0"/>
              <a:t>decidere </a:t>
            </a:r>
            <a:r>
              <a:rPr lang="it-IT" sz="2800" dirty="0"/>
              <a:t>cosa debba essere fatto con il suo corpo; e un chirurgo che effettui un’operazione senza il consenso del suo paziente commette violenza personale, dei cui danni è responsabile.</a:t>
            </a:r>
          </a:p>
        </p:txBody>
      </p:sp>
      <p:sp>
        <p:nvSpPr>
          <p:cNvPr id="61444" name="Segnaposto numero diapositiva 3">
            <a:extLst>
              <a:ext uri="{FF2B5EF4-FFF2-40B4-BE49-F238E27FC236}">
                <a16:creationId xmlns:a16="http://schemas.microsoft.com/office/drawing/2014/main" id="{BF9EA43A-7011-4ADA-A1A8-CAF31E33285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53B4170A-7F7C-48CD-9317-C9B24B04D89B}" type="slidenum">
              <a:rPr lang="it-IT" altLang="it-IT" smtClean="0">
                <a:solidFill>
                  <a:schemeClr val="tx1"/>
                </a:solidFill>
                <a:latin typeface="Arial" panose="020B0604020202020204" pitchFamily="34" charset="0"/>
              </a:rPr>
              <a:pPr/>
              <a:t>69</a:t>
            </a:fld>
            <a:endParaRPr lang="it-IT" altLang="it-IT">
              <a:solidFill>
                <a:schemeClr val="tx1"/>
              </a:solidFill>
              <a:latin typeface="Arial" panose="020B0604020202020204" pitchFamily="34" charset="0"/>
            </a:endParaRPr>
          </a:p>
        </p:txBody>
      </p:sp>
      <p:sp>
        <p:nvSpPr>
          <p:cNvPr id="61445" name="Segnaposto piè di pagina 4">
            <a:extLst>
              <a:ext uri="{FF2B5EF4-FFF2-40B4-BE49-F238E27FC236}">
                <a16:creationId xmlns:a16="http://schemas.microsoft.com/office/drawing/2014/main" id="{C23F99B9-B45D-4B28-B06C-CE71C86FE79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extLst>
      <p:ext uri="{BB962C8B-B14F-4D97-AF65-F5344CB8AC3E}">
        <p14:creationId xmlns:p14="http://schemas.microsoft.com/office/powerpoint/2010/main" val="276868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90C71A2-762F-43D0-A8A2-1C5F31876EE0}"/>
              </a:ext>
            </a:extLst>
          </p:cNvPr>
          <p:cNvSpPr>
            <a:spLocks noGrp="1"/>
          </p:cNvSpPr>
          <p:nvPr>
            <p:ph type="title"/>
          </p:nvPr>
        </p:nvSpPr>
        <p:spPr/>
        <p:txBody>
          <a:bodyPr/>
          <a:lstStyle/>
          <a:p>
            <a:pPr>
              <a:defRPr/>
            </a:pPr>
            <a:endParaRPr lang="it-IT"/>
          </a:p>
        </p:txBody>
      </p:sp>
      <p:sp>
        <p:nvSpPr>
          <p:cNvPr id="5" name="Segnaposto contenuto 4">
            <a:extLst>
              <a:ext uri="{FF2B5EF4-FFF2-40B4-BE49-F238E27FC236}">
                <a16:creationId xmlns:a16="http://schemas.microsoft.com/office/drawing/2014/main" id="{BF1C8DE5-7B5D-4CCA-AEB2-21D91FD68B2E}"/>
              </a:ext>
            </a:extLst>
          </p:cNvPr>
          <p:cNvSpPr>
            <a:spLocks noGrp="1"/>
          </p:cNvSpPr>
          <p:nvPr>
            <p:ph idx="1"/>
          </p:nvPr>
        </p:nvSpPr>
        <p:spPr/>
        <p:txBody>
          <a:bodyPr/>
          <a:lstStyle/>
          <a:p>
            <a:pPr>
              <a:defRPr/>
            </a:pPr>
            <a:r>
              <a:rPr lang="it-IT" dirty="0"/>
              <a:t>«</a:t>
            </a:r>
            <a:r>
              <a:rPr lang="it-IT" i="1" dirty="0"/>
              <a:t>Il tempo è la vera cosa che i pazienti chiedono ai medici: tempo per essere ascoltati, tempo per farsi spiegare le cose … eppure è proprio il tempo l’unica cosa che sembra sfuggire alla volontà e al controllo dei medici»</a:t>
            </a:r>
          </a:p>
          <a:p>
            <a:pPr algn="r">
              <a:defRPr/>
            </a:pPr>
            <a:r>
              <a:rPr lang="it-IT" sz="1600" dirty="0"/>
              <a:t>Cousin N., New York 1981</a:t>
            </a:r>
          </a:p>
          <a:p>
            <a:pPr algn="r">
              <a:defRPr/>
            </a:pPr>
            <a:endParaRPr lang="it-IT" sz="1600" dirty="0"/>
          </a:p>
          <a:p>
            <a:pPr algn="r">
              <a:defRPr/>
            </a:pPr>
            <a:endParaRPr lang="it-IT" sz="1600" dirty="0"/>
          </a:p>
        </p:txBody>
      </p:sp>
      <p:sp>
        <p:nvSpPr>
          <p:cNvPr id="55300" name="Segnaposto numero diapositiva 1">
            <a:extLst>
              <a:ext uri="{FF2B5EF4-FFF2-40B4-BE49-F238E27FC236}">
                <a16:creationId xmlns:a16="http://schemas.microsoft.com/office/drawing/2014/main" id="{19A155A4-543B-4F2A-A285-8BAA5655498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B293B81-E342-4726-88B0-716DEB9FB2DD}" type="slidenum">
              <a:rPr lang="it-IT" altLang="it-IT" sz="1200" smtClean="0">
                <a:latin typeface="Arial" panose="020B0604020202020204" pitchFamily="34" charset="0"/>
              </a:rPr>
              <a:pPr>
                <a:spcBef>
                  <a:spcPct val="0"/>
                </a:spcBef>
                <a:buClrTx/>
                <a:buSzTx/>
                <a:buFontTx/>
                <a:buNone/>
              </a:pPr>
              <a:t>7</a:t>
            </a:fld>
            <a:endParaRPr lang="it-IT" altLang="it-IT" sz="1200">
              <a:latin typeface="Arial" panose="020B0604020202020204" pitchFamily="34" charset="0"/>
            </a:endParaRPr>
          </a:p>
        </p:txBody>
      </p:sp>
      <p:sp>
        <p:nvSpPr>
          <p:cNvPr id="55301" name="Segnaposto piè di pagina 2">
            <a:extLst>
              <a:ext uri="{FF2B5EF4-FFF2-40B4-BE49-F238E27FC236}">
                <a16:creationId xmlns:a16="http://schemas.microsoft.com/office/drawing/2014/main" id="{B2EA6427-1AE3-41C9-B861-0A2159D7F526}"/>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2" name="Immagine 1">
            <a:extLst>
              <a:ext uri="{FF2B5EF4-FFF2-40B4-BE49-F238E27FC236}">
                <a16:creationId xmlns:a16="http://schemas.microsoft.com/office/drawing/2014/main" id="{EB21EBC9-C590-8B35-8B01-CE4664A07C2F}"/>
              </a:ext>
            </a:extLst>
          </p:cNvPr>
          <p:cNvPicPr>
            <a:picLocks noChangeAspect="1"/>
          </p:cNvPicPr>
          <p:nvPr/>
        </p:nvPicPr>
        <p:blipFill>
          <a:blip r:embed="rId2"/>
          <a:stretch>
            <a:fillRect/>
          </a:stretch>
        </p:blipFill>
        <p:spPr>
          <a:xfrm>
            <a:off x="251520" y="4063282"/>
            <a:ext cx="3781175" cy="2124000"/>
          </a:xfrm>
          <a:prstGeom prst="rect">
            <a:avLst/>
          </a:prstGeom>
        </p:spPr>
      </p:pic>
    </p:spTree>
    <p:extLst>
      <p:ext uri="{BB962C8B-B14F-4D97-AF65-F5344CB8AC3E}">
        <p14:creationId xmlns:p14="http://schemas.microsoft.com/office/powerpoint/2010/main" val="4067238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F8C75B-6F79-4B00-BE33-F5059616E02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4484526-C194-4451-9F5B-5A43FED05966}"/>
              </a:ext>
            </a:extLst>
          </p:cNvPr>
          <p:cNvSpPr>
            <a:spLocks noGrp="1"/>
          </p:cNvSpPr>
          <p:nvPr>
            <p:ph idx="1"/>
          </p:nvPr>
        </p:nvSpPr>
        <p:spPr/>
        <p:txBody>
          <a:bodyPr/>
          <a:lstStyle/>
          <a:p>
            <a:pPr>
              <a:defRPr/>
            </a:pPr>
            <a:r>
              <a:rPr lang="it-IT" b="1" dirty="0"/>
              <a:t>La moderna dottrina del consenso informato è stata importata in Europa dagli Stati Uniti </a:t>
            </a:r>
            <a:r>
              <a:rPr lang="it-IT" sz="2400" dirty="0"/>
              <a:t>1957 Corte d’Appello della California (</a:t>
            </a:r>
            <a:r>
              <a:rPr lang="it-IT" sz="2400" i="1" dirty="0"/>
              <a:t>Salgo vs. </a:t>
            </a:r>
            <a:r>
              <a:rPr lang="it-IT" sz="2400" i="1" dirty="0" err="1"/>
              <a:t>Leland</a:t>
            </a:r>
            <a:r>
              <a:rPr lang="it-IT" sz="2400" i="1" dirty="0"/>
              <a:t> Stanford, jr University Board of Trustees) </a:t>
            </a:r>
          </a:p>
          <a:p>
            <a:pPr>
              <a:defRPr/>
            </a:pPr>
            <a:r>
              <a:rPr lang="it-IT" dirty="0"/>
              <a:t>condanna del medico</a:t>
            </a:r>
          </a:p>
          <a:p>
            <a:pPr>
              <a:defRPr/>
            </a:pPr>
            <a:r>
              <a:rPr lang="it-IT" dirty="0"/>
              <a:t>paziente rimasto paralizzato gli arti inferiori dopo una aortografia</a:t>
            </a:r>
          </a:p>
          <a:p>
            <a:pPr marL="0" indent="0" algn="ctr">
              <a:buFont typeface="Wingdings" panose="05000000000000000000" pitchFamily="2" charset="2"/>
              <a:buNone/>
              <a:defRPr/>
            </a:pPr>
            <a:r>
              <a:rPr lang="it-IT" b="1" u="sng" dirty="0" err="1">
                <a:effectLst/>
              </a:rPr>
              <a:t>informed</a:t>
            </a:r>
            <a:r>
              <a:rPr lang="it-IT" b="1" u="sng" dirty="0">
                <a:effectLst/>
              </a:rPr>
              <a:t> </a:t>
            </a:r>
            <a:r>
              <a:rPr lang="it-IT" b="1" u="sng" dirty="0" err="1">
                <a:effectLst/>
              </a:rPr>
              <a:t>consent</a:t>
            </a:r>
            <a:endParaRPr lang="it-IT" b="1" u="sng" dirty="0">
              <a:effectLst/>
            </a:endParaRPr>
          </a:p>
          <a:p>
            <a:pPr>
              <a:defRPr/>
            </a:pPr>
            <a:endParaRPr lang="it-IT" dirty="0"/>
          </a:p>
        </p:txBody>
      </p:sp>
      <p:sp>
        <p:nvSpPr>
          <p:cNvPr id="62468" name="Segnaposto numero diapositiva 3">
            <a:extLst>
              <a:ext uri="{FF2B5EF4-FFF2-40B4-BE49-F238E27FC236}">
                <a16:creationId xmlns:a16="http://schemas.microsoft.com/office/drawing/2014/main" id="{EE5A4659-87B3-41BA-9124-D09C1583D57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C7CE51D-536D-4CB5-901D-DCDF66B62707}" type="slidenum">
              <a:rPr lang="it-IT" altLang="it-IT" sz="1200" smtClean="0">
                <a:latin typeface="Arial" panose="020B0604020202020204" pitchFamily="34" charset="0"/>
              </a:rPr>
              <a:pPr>
                <a:spcBef>
                  <a:spcPct val="0"/>
                </a:spcBef>
                <a:buClrTx/>
                <a:buSzTx/>
                <a:buFontTx/>
                <a:buNone/>
              </a:pPr>
              <a:t>70</a:t>
            </a:fld>
            <a:endParaRPr lang="it-IT" altLang="it-IT" sz="1200">
              <a:latin typeface="Arial" panose="020B0604020202020204" pitchFamily="34" charset="0"/>
            </a:endParaRPr>
          </a:p>
        </p:txBody>
      </p:sp>
      <p:sp>
        <p:nvSpPr>
          <p:cNvPr id="62469" name="Segnaposto piè di pagina 4">
            <a:extLst>
              <a:ext uri="{FF2B5EF4-FFF2-40B4-BE49-F238E27FC236}">
                <a16:creationId xmlns:a16="http://schemas.microsoft.com/office/drawing/2014/main" id="{50D5D73E-16E5-4D1F-BEA4-147534627187}"/>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169485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47EBB8-8BB5-4390-AFD5-AAB081A35277}"/>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4CD7E3A-7B68-479D-8B09-330B2466C59A}"/>
              </a:ext>
            </a:extLst>
          </p:cNvPr>
          <p:cNvSpPr>
            <a:spLocks noGrp="1"/>
          </p:cNvSpPr>
          <p:nvPr>
            <p:ph idx="1"/>
          </p:nvPr>
        </p:nvSpPr>
        <p:spPr/>
        <p:txBody>
          <a:bodyPr/>
          <a:lstStyle/>
          <a:p>
            <a:pPr>
              <a:defRPr/>
            </a:pPr>
            <a:r>
              <a:rPr lang="it-IT" dirty="0"/>
              <a:t>Durante l’esecuzione di una arteriografia su un soggetto affetto da vasculopatia, il chirurgo </a:t>
            </a:r>
            <a:r>
              <a:rPr lang="it-IT" u="sng" dirty="0"/>
              <a:t>omette di  avvertire il paziente </a:t>
            </a:r>
            <a:r>
              <a:rPr lang="it-IT" dirty="0"/>
              <a:t>delle possibili complicanze, poi verificatesi, connesse all’uso di un mezzo di contrasto necessario per l’esecuzione dell’accertamento invasivo.  </a:t>
            </a:r>
          </a:p>
        </p:txBody>
      </p:sp>
      <p:sp>
        <p:nvSpPr>
          <p:cNvPr id="63492" name="Segnaposto numero diapositiva 3">
            <a:extLst>
              <a:ext uri="{FF2B5EF4-FFF2-40B4-BE49-F238E27FC236}">
                <a16:creationId xmlns:a16="http://schemas.microsoft.com/office/drawing/2014/main" id="{E08CBF3C-A804-492E-9D84-226B8E320F8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2A27616-D9AF-4471-915D-5617C348A8C4}" type="slidenum">
              <a:rPr lang="it-IT" altLang="it-IT" sz="1200" smtClean="0">
                <a:latin typeface="Arial" panose="020B0604020202020204" pitchFamily="34" charset="0"/>
              </a:rPr>
              <a:pPr>
                <a:spcBef>
                  <a:spcPct val="0"/>
                </a:spcBef>
                <a:buClrTx/>
                <a:buSzTx/>
                <a:buFontTx/>
                <a:buNone/>
              </a:pPr>
              <a:t>71</a:t>
            </a:fld>
            <a:endParaRPr lang="it-IT" altLang="it-IT" sz="1200">
              <a:latin typeface="Arial" panose="020B0604020202020204" pitchFamily="34" charset="0"/>
            </a:endParaRPr>
          </a:p>
        </p:txBody>
      </p:sp>
      <p:sp>
        <p:nvSpPr>
          <p:cNvPr id="63493" name="Segnaposto piè di pagina 4">
            <a:extLst>
              <a:ext uri="{FF2B5EF4-FFF2-40B4-BE49-F238E27FC236}">
                <a16:creationId xmlns:a16="http://schemas.microsoft.com/office/drawing/2014/main" id="{B8387A04-E622-4BAF-9374-3A882E42148D}"/>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965829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DE107-2777-4C54-8357-F8DF23FCF508}"/>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D11FAD1-7098-4B29-B0A4-D25C61D45FFA}"/>
              </a:ext>
            </a:extLst>
          </p:cNvPr>
          <p:cNvSpPr>
            <a:spLocks noGrp="1"/>
          </p:cNvSpPr>
          <p:nvPr>
            <p:ph idx="1"/>
          </p:nvPr>
        </p:nvSpPr>
        <p:spPr/>
        <p:txBody>
          <a:bodyPr/>
          <a:lstStyle/>
          <a:p>
            <a:pPr>
              <a:defRPr/>
            </a:pPr>
            <a:r>
              <a:rPr lang="it-IT" dirty="0"/>
              <a:t>Nonostante non venga mossa nessuna censura circa il rispetto delle regole dell’arte nell’esecuzione dell’atto in sé, il chirurgo viene condannato  per essere venuto meno al dovere di illustrare «</a:t>
            </a:r>
            <a:r>
              <a:rPr lang="it-IT" i="1" dirty="0" err="1"/>
              <a:t>any</a:t>
            </a:r>
            <a:r>
              <a:rPr lang="it-IT" i="1" dirty="0"/>
              <a:t> </a:t>
            </a:r>
            <a:r>
              <a:rPr lang="it-IT" i="1" dirty="0" err="1"/>
              <a:t>facts</a:t>
            </a:r>
            <a:r>
              <a:rPr lang="it-IT" i="1" dirty="0"/>
              <a:t> </a:t>
            </a:r>
            <a:r>
              <a:rPr lang="it-IT" i="1" dirty="0" err="1"/>
              <a:t>which</a:t>
            </a:r>
            <a:r>
              <a:rPr lang="it-IT" i="1" dirty="0"/>
              <a:t> are </a:t>
            </a:r>
            <a:r>
              <a:rPr lang="it-IT" i="1" dirty="0" err="1"/>
              <a:t>necessary</a:t>
            </a:r>
            <a:r>
              <a:rPr lang="it-IT" i="1" dirty="0"/>
              <a:t> to </a:t>
            </a:r>
            <a:r>
              <a:rPr lang="it-IT" i="1" dirty="0" err="1"/>
              <a:t>form</a:t>
            </a:r>
            <a:r>
              <a:rPr lang="it-IT" i="1" dirty="0"/>
              <a:t> the </a:t>
            </a:r>
            <a:r>
              <a:rPr lang="it-IT" i="1" dirty="0" err="1"/>
              <a:t>basis</a:t>
            </a:r>
            <a:r>
              <a:rPr lang="it-IT" i="1" dirty="0"/>
              <a:t> of an </a:t>
            </a:r>
            <a:r>
              <a:rPr lang="it-IT" i="1" u="sng" dirty="0" err="1"/>
              <a:t>intelligent</a:t>
            </a:r>
            <a:r>
              <a:rPr lang="it-IT" i="1" u="sng" dirty="0"/>
              <a:t> </a:t>
            </a:r>
            <a:r>
              <a:rPr lang="it-IT" i="1" dirty="0" err="1"/>
              <a:t>consent</a:t>
            </a:r>
            <a:r>
              <a:rPr lang="it-IT" i="1" dirty="0"/>
              <a:t> by the </a:t>
            </a:r>
            <a:r>
              <a:rPr lang="it-IT" i="1" dirty="0" err="1"/>
              <a:t>patient</a:t>
            </a:r>
            <a:r>
              <a:rPr lang="it-IT" i="1" dirty="0"/>
              <a:t> to </a:t>
            </a:r>
            <a:r>
              <a:rPr lang="it-IT" i="1" dirty="0" err="1"/>
              <a:t>proposed</a:t>
            </a:r>
            <a:r>
              <a:rPr lang="it-IT" i="1" dirty="0"/>
              <a:t> treatment</a:t>
            </a:r>
            <a:r>
              <a:rPr lang="it-IT" dirty="0"/>
              <a:t>». </a:t>
            </a:r>
          </a:p>
        </p:txBody>
      </p:sp>
      <p:sp>
        <p:nvSpPr>
          <p:cNvPr id="64516" name="Segnaposto numero diapositiva 3">
            <a:extLst>
              <a:ext uri="{FF2B5EF4-FFF2-40B4-BE49-F238E27FC236}">
                <a16:creationId xmlns:a16="http://schemas.microsoft.com/office/drawing/2014/main" id="{E38E4E7B-B2F9-4227-8E94-AA8B4C4720C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A74AC17-1BEA-41C3-A88D-B244B5740E5B}" type="slidenum">
              <a:rPr lang="it-IT" altLang="it-IT" sz="1200" smtClean="0">
                <a:latin typeface="Arial" panose="020B0604020202020204" pitchFamily="34" charset="0"/>
              </a:rPr>
              <a:pPr>
                <a:spcBef>
                  <a:spcPct val="0"/>
                </a:spcBef>
                <a:buClrTx/>
                <a:buSzTx/>
                <a:buFontTx/>
                <a:buNone/>
              </a:pPr>
              <a:t>72</a:t>
            </a:fld>
            <a:endParaRPr lang="it-IT" altLang="it-IT" sz="1200">
              <a:latin typeface="Arial" panose="020B0604020202020204" pitchFamily="34" charset="0"/>
            </a:endParaRPr>
          </a:p>
        </p:txBody>
      </p:sp>
      <p:sp>
        <p:nvSpPr>
          <p:cNvPr id="64517" name="Segnaposto piè di pagina 4">
            <a:extLst>
              <a:ext uri="{FF2B5EF4-FFF2-40B4-BE49-F238E27FC236}">
                <a16:creationId xmlns:a16="http://schemas.microsoft.com/office/drawing/2014/main" id="{B93B36FC-3E73-423A-8D89-6E565ADBDB40}"/>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128906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D2FE49-53BE-4CA8-9288-07D5FADF30E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0DA560A-7D28-4AED-B3BA-A74D472BDFE0}"/>
              </a:ext>
            </a:extLst>
          </p:cNvPr>
          <p:cNvSpPr>
            <a:spLocks noGrp="1"/>
          </p:cNvSpPr>
          <p:nvPr>
            <p:ph idx="1"/>
          </p:nvPr>
        </p:nvSpPr>
        <p:spPr/>
        <p:txBody>
          <a:bodyPr/>
          <a:lstStyle/>
          <a:p>
            <a:pPr>
              <a:defRPr/>
            </a:pPr>
            <a:r>
              <a:rPr lang="it-IT" b="1" dirty="0"/>
              <a:t>Qual è la vera novità?</a:t>
            </a:r>
          </a:p>
        </p:txBody>
      </p:sp>
      <p:sp>
        <p:nvSpPr>
          <p:cNvPr id="65540" name="Segnaposto numero diapositiva 3">
            <a:extLst>
              <a:ext uri="{FF2B5EF4-FFF2-40B4-BE49-F238E27FC236}">
                <a16:creationId xmlns:a16="http://schemas.microsoft.com/office/drawing/2014/main" id="{BC568B89-F5F6-48B7-84ED-8CE03EE0D6E3}"/>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61A4953-D329-4744-B50F-CEFF865D6AA7}" type="slidenum">
              <a:rPr lang="it-IT" altLang="it-IT" sz="1200" smtClean="0">
                <a:latin typeface="Arial" panose="020B0604020202020204" pitchFamily="34" charset="0"/>
              </a:rPr>
              <a:pPr>
                <a:spcBef>
                  <a:spcPct val="0"/>
                </a:spcBef>
                <a:buClrTx/>
                <a:buSzTx/>
                <a:buFontTx/>
                <a:buNone/>
              </a:pPr>
              <a:t>73</a:t>
            </a:fld>
            <a:endParaRPr lang="it-IT" altLang="it-IT" sz="1200">
              <a:latin typeface="Arial" panose="020B0604020202020204" pitchFamily="34" charset="0"/>
            </a:endParaRPr>
          </a:p>
        </p:txBody>
      </p:sp>
      <p:sp>
        <p:nvSpPr>
          <p:cNvPr id="65541" name="Segnaposto piè di pagina 4">
            <a:extLst>
              <a:ext uri="{FF2B5EF4-FFF2-40B4-BE49-F238E27FC236}">
                <a16:creationId xmlns:a16="http://schemas.microsoft.com/office/drawing/2014/main" id="{7C6AA55A-9006-40E5-9391-A4FC30A0F88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65542" name="Immagine 4">
            <a:extLst>
              <a:ext uri="{FF2B5EF4-FFF2-40B4-BE49-F238E27FC236}">
                <a16:creationId xmlns:a16="http://schemas.microsoft.com/office/drawing/2014/main" id="{F3DDA7BD-1D1E-462A-AC71-956448224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2397125"/>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6691C-E04D-4DB4-987D-7221EB79ED2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A2966F64-EA42-4828-A9DB-E8938FB2F1D9}"/>
              </a:ext>
            </a:extLst>
          </p:cNvPr>
          <p:cNvSpPr>
            <a:spLocks noGrp="1"/>
          </p:cNvSpPr>
          <p:nvPr>
            <p:ph idx="1"/>
          </p:nvPr>
        </p:nvSpPr>
        <p:spPr/>
        <p:txBody>
          <a:bodyPr/>
          <a:lstStyle/>
          <a:p>
            <a:pPr>
              <a:defRPr/>
            </a:pPr>
            <a:r>
              <a:rPr lang="it-IT" dirty="0"/>
              <a:t>Il </a:t>
            </a:r>
            <a:r>
              <a:rPr lang="it-IT" i="1" dirty="0" err="1"/>
              <a:t>consent</a:t>
            </a:r>
            <a:r>
              <a:rPr lang="it-IT" i="1" dirty="0"/>
              <a:t> </a:t>
            </a:r>
            <a:r>
              <a:rPr lang="it-IT" dirty="0"/>
              <a:t>diviene</a:t>
            </a:r>
            <a:r>
              <a:rPr lang="it-IT" i="1" dirty="0"/>
              <a:t> </a:t>
            </a:r>
            <a:r>
              <a:rPr lang="it-IT" i="1" dirty="0" err="1"/>
              <a:t>informed</a:t>
            </a:r>
            <a:r>
              <a:rPr lang="it-IT" i="1" dirty="0"/>
              <a:t> </a:t>
            </a:r>
            <a:r>
              <a:rPr lang="it-IT" i="1" dirty="0" err="1"/>
              <a:t>consent</a:t>
            </a:r>
            <a:r>
              <a:rPr lang="it-IT" i="1" dirty="0"/>
              <a:t> </a:t>
            </a:r>
          </a:p>
          <a:p>
            <a:pPr>
              <a:defRPr/>
            </a:pPr>
            <a:r>
              <a:rPr lang="it-IT" dirty="0"/>
              <a:t>L’obbligo dell’informazione al fine di ottenere un adeguato e consapevole consenso  si deve tassativamente estendere non solo agli eventuali e probabili pericoli legati al tipo di prestazione proposta, ma anche alle possibili terapie </a:t>
            </a:r>
            <a:r>
              <a:rPr lang="it-IT" u="sng" dirty="0"/>
              <a:t>alternative</a:t>
            </a:r>
            <a:r>
              <a:rPr lang="it-IT" dirty="0"/>
              <a:t> che in concreto possono essere scelte ed effettuate.     </a:t>
            </a:r>
          </a:p>
        </p:txBody>
      </p:sp>
      <p:sp>
        <p:nvSpPr>
          <p:cNvPr id="66564" name="Segnaposto numero diapositiva 3">
            <a:extLst>
              <a:ext uri="{FF2B5EF4-FFF2-40B4-BE49-F238E27FC236}">
                <a16:creationId xmlns:a16="http://schemas.microsoft.com/office/drawing/2014/main" id="{81C7B811-3C96-493B-BFEB-78F862994A3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54B3562-5F1C-49FA-A91B-BB6771D3F24B}" type="slidenum">
              <a:rPr lang="it-IT" altLang="it-IT" sz="1200" smtClean="0">
                <a:latin typeface="Arial" panose="020B0604020202020204" pitchFamily="34" charset="0"/>
              </a:rPr>
              <a:pPr>
                <a:spcBef>
                  <a:spcPct val="0"/>
                </a:spcBef>
                <a:buClrTx/>
                <a:buSzTx/>
                <a:buFontTx/>
                <a:buNone/>
              </a:pPr>
              <a:t>74</a:t>
            </a:fld>
            <a:endParaRPr lang="it-IT" altLang="it-IT" sz="1200">
              <a:latin typeface="Arial" panose="020B0604020202020204" pitchFamily="34" charset="0"/>
            </a:endParaRPr>
          </a:p>
        </p:txBody>
      </p:sp>
      <p:sp>
        <p:nvSpPr>
          <p:cNvPr id="66565" name="Segnaposto piè di pagina 4">
            <a:extLst>
              <a:ext uri="{FF2B5EF4-FFF2-40B4-BE49-F238E27FC236}">
                <a16:creationId xmlns:a16="http://schemas.microsoft.com/office/drawing/2014/main" id="{A00BBB02-D362-4692-8CA2-8000F4454F8C}"/>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4895793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1111F-B66B-46F5-B3AA-CB48313B5099}"/>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E0CE078B-5A89-4616-B86D-B5B1DA8B451D}"/>
              </a:ext>
            </a:extLst>
          </p:cNvPr>
          <p:cNvSpPr>
            <a:spLocks noGrp="1"/>
          </p:cNvSpPr>
          <p:nvPr>
            <p:ph idx="1"/>
          </p:nvPr>
        </p:nvSpPr>
        <p:spPr/>
        <p:txBody>
          <a:bodyPr/>
          <a:lstStyle/>
          <a:p>
            <a:pPr>
              <a:defRPr/>
            </a:pPr>
            <a:r>
              <a:rPr lang="it-IT" u="sng" dirty="0"/>
              <a:t>Conseguenze</a:t>
            </a:r>
            <a:r>
              <a:rPr lang="it-IT" dirty="0"/>
              <a:t>:</a:t>
            </a:r>
          </a:p>
          <a:p>
            <a:pPr>
              <a:defRPr/>
            </a:pPr>
            <a:r>
              <a:rPr lang="it-IT" dirty="0"/>
              <a:t>La richiesta del consenso diviene un aspetto della diligenza </a:t>
            </a:r>
            <a:r>
              <a:rPr lang="it-IT" i="1" dirty="0"/>
              <a:t>medica</a:t>
            </a:r>
            <a:r>
              <a:rPr lang="it-IT" dirty="0"/>
              <a:t> (</a:t>
            </a:r>
            <a:r>
              <a:rPr lang="it-IT" i="1" dirty="0"/>
              <a:t>good </a:t>
            </a:r>
            <a:r>
              <a:rPr lang="it-IT" i="1" dirty="0" err="1"/>
              <a:t>medical</a:t>
            </a:r>
            <a:r>
              <a:rPr lang="it-IT" i="1" dirty="0"/>
              <a:t> care</a:t>
            </a:r>
            <a:r>
              <a:rPr lang="it-IT" dirty="0"/>
              <a:t>);</a:t>
            </a:r>
          </a:p>
          <a:p>
            <a:pPr>
              <a:defRPr/>
            </a:pPr>
            <a:r>
              <a:rPr lang="it-IT" dirty="0"/>
              <a:t>Il consenso deve essere inteso come dovere di rispettare l’autonomia del paziente (</a:t>
            </a:r>
            <a:r>
              <a:rPr lang="it-IT" i="1" dirty="0"/>
              <a:t>duty to </a:t>
            </a:r>
            <a:r>
              <a:rPr lang="it-IT" i="1" dirty="0" err="1"/>
              <a:t>respecting</a:t>
            </a:r>
            <a:r>
              <a:rPr lang="it-IT" i="1" dirty="0"/>
              <a:t>)</a:t>
            </a:r>
            <a:endParaRPr lang="it-IT" dirty="0"/>
          </a:p>
        </p:txBody>
      </p:sp>
      <p:sp>
        <p:nvSpPr>
          <p:cNvPr id="67588" name="Segnaposto numero diapositiva 3">
            <a:extLst>
              <a:ext uri="{FF2B5EF4-FFF2-40B4-BE49-F238E27FC236}">
                <a16:creationId xmlns:a16="http://schemas.microsoft.com/office/drawing/2014/main" id="{7FEC9FBF-8152-4D57-9542-BF72B647361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F2CC63B-8EFC-4594-92AB-BDB967F019C8}" type="slidenum">
              <a:rPr lang="it-IT" altLang="it-IT" sz="1200" smtClean="0">
                <a:latin typeface="Arial" panose="020B0604020202020204" pitchFamily="34" charset="0"/>
              </a:rPr>
              <a:pPr>
                <a:spcBef>
                  <a:spcPct val="0"/>
                </a:spcBef>
                <a:buClrTx/>
                <a:buSzTx/>
                <a:buFontTx/>
                <a:buNone/>
              </a:pPr>
              <a:t>75</a:t>
            </a:fld>
            <a:endParaRPr lang="it-IT" altLang="it-IT" sz="1200">
              <a:latin typeface="Arial" panose="020B0604020202020204" pitchFamily="34" charset="0"/>
            </a:endParaRPr>
          </a:p>
        </p:txBody>
      </p:sp>
      <p:sp>
        <p:nvSpPr>
          <p:cNvPr id="67589" name="Segnaposto piè di pagina 4">
            <a:extLst>
              <a:ext uri="{FF2B5EF4-FFF2-40B4-BE49-F238E27FC236}">
                <a16:creationId xmlns:a16="http://schemas.microsoft.com/office/drawing/2014/main" id="{0D25D6FF-5729-46A1-B090-8C0CC067D31B}"/>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075842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BE0A3-3585-4101-B94E-8AEC33586B5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03A4C4F5-3A4B-4CD8-A51B-9515A244118D}"/>
              </a:ext>
            </a:extLst>
          </p:cNvPr>
          <p:cNvSpPr>
            <a:spLocks noGrp="1"/>
          </p:cNvSpPr>
          <p:nvPr>
            <p:ph idx="1"/>
          </p:nvPr>
        </p:nvSpPr>
        <p:spPr/>
        <p:txBody>
          <a:bodyPr/>
          <a:lstStyle/>
          <a:p>
            <a:pPr>
              <a:defRPr/>
            </a:pPr>
            <a:r>
              <a:rPr lang="it-IT" dirty="0"/>
              <a:t>Conseguenze:</a:t>
            </a:r>
          </a:p>
          <a:p>
            <a:pPr>
              <a:defRPr/>
            </a:pPr>
            <a:r>
              <a:rPr lang="it-IT" dirty="0"/>
              <a:t>Partendo dall’</a:t>
            </a:r>
            <a:r>
              <a:rPr lang="it-IT" i="1" dirty="0" err="1"/>
              <a:t>informed</a:t>
            </a:r>
            <a:r>
              <a:rPr lang="it-IT" i="1" dirty="0"/>
              <a:t> </a:t>
            </a:r>
            <a:r>
              <a:rPr lang="it-IT" i="1" dirty="0" err="1"/>
              <a:t>consent</a:t>
            </a:r>
            <a:r>
              <a:rPr lang="it-IT" i="1" dirty="0"/>
              <a:t> </a:t>
            </a:r>
            <a:r>
              <a:rPr lang="it-IT" dirty="0"/>
              <a:t>la giurisprudenza americana è approdata poi al pieno riconoscimento del </a:t>
            </a:r>
            <a:r>
              <a:rPr lang="it-IT" i="1" dirty="0" err="1"/>
              <a:t>right</a:t>
            </a:r>
            <a:r>
              <a:rPr lang="it-IT" i="1" dirty="0"/>
              <a:t> to die, </a:t>
            </a:r>
            <a:r>
              <a:rPr lang="it-IT" dirty="0"/>
              <a:t>ossia del diritto del paziente di rifiutare i trattamenti sanitari, anche se </a:t>
            </a:r>
            <a:r>
              <a:rPr lang="it-IT" i="1" dirty="0"/>
              <a:t>life </a:t>
            </a:r>
            <a:r>
              <a:rPr lang="it-IT" i="1" dirty="0" err="1"/>
              <a:t>saving</a:t>
            </a:r>
            <a:r>
              <a:rPr lang="it-IT" dirty="0"/>
              <a:t>  </a:t>
            </a:r>
          </a:p>
          <a:p>
            <a:pPr>
              <a:defRPr/>
            </a:pPr>
            <a:r>
              <a:rPr lang="it-IT" sz="2400" dirty="0"/>
              <a:t>Caso Quinlan, caso </a:t>
            </a:r>
            <a:r>
              <a:rPr lang="it-IT" sz="2400" dirty="0" err="1"/>
              <a:t>Cruzan</a:t>
            </a:r>
            <a:r>
              <a:rPr lang="it-IT" sz="2400" dirty="0"/>
              <a:t>, Terry Schiavo </a:t>
            </a:r>
          </a:p>
        </p:txBody>
      </p:sp>
      <p:sp>
        <p:nvSpPr>
          <p:cNvPr id="68612" name="Segnaposto numero diapositiva 3">
            <a:extLst>
              <a:ext uri="{FF2B5EF4-FFF2-40B4-BE49-F238E27FC236}">
                <a16:creationId xmlns:a16="http://schemas.microsoft.com/office/drawing/2014/main" id="{04877CD5-EA75-4C53-9F83-3B72400F359B}"/>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9E8CF38-0D6A-4D84-8B75-ABD568B99A55}" type="slidenum">
              <a:rPr lang="it-IT" altLang="it-IT" sz="1200" smtClean="0">
                <a:latin typeface="Arial" panose="020B0604020202020204" pitchFamily="34" charset="0"/>
              </a:rPr>
              <a:pPr>
                <a:spcBef>
                  <a:spcPct val="0"/>
                </a:spcBef>
                <a:buClrTx/>
                <a:buSzTx/>
                <a:buFontTx/>
                <a:buNone/>
              </a:pPr>
              <a:t>76</a:t>
            </a:fld>
            <a:endParaRPr lang="it-IT" altLang="it-IT" sz="1200">
              <a:latin typeface="Arial" panose="020B0604020202020204" pitchFamily="34" charset="0"/>
            </a:endParaRPr>
          </a:p>
        </p:txBody>
      </p:sp>
      <p:sp>
        <p:nvSpPr>
          <p:cNvPr id="68613" name="Segnaposto piè di pagina 4">
            <a:extLst>
              <a:ext uri="{FF2B5EF4-FFF2-40B4-BE49-F238E27FC236}">
                <a16:creationId xmlns:a16="http://schemas.microsoft.com/office/drawing/2014/main" id="{489AFB17-AB24-4938-B333-7C29EA7370A6}"/>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231995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EE2AE-379B-4726-B3E9-5E63BF9C57A1}"/>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5F8AAE66-EB6C-4D3A-AE27-7B64BACB04CD}"/>
              </a:ext>
            </a:extLst>
          </p:cNvPr>
          <p:cNvSpPr>
            <a:spLocks noGrp="1"/>
          </p:cNvSpPr>
          <p:nvPr>
            <p:ph idx="1"/>
          </p:nvPr>
        </p:nvSpPr>
        <p:spPr/>
        <p:txBody>
          <a:bodyPr/>
          <a:lstStyle/>
          <a:p>
            <a:pPr>
              <a:defRPr/>
            </a:pPr>
            <a:r>
              <a:rPr lang="it-IT" i="1" dirty="0"/>
              <a:t>E in Italia</a:t>
            </a:r>
            <a:r>
              <a:rPr lang="it-IT" dirty="0"/>
              <a:t>…</a:t>
            </a:r>
          </a:p>
          <a:p>
            <a:pPr>
              <a:defRPr/>
            </a:pPr>
            <a:r>
              <a:rPr lang="it-IT" dirty="0"/>
              <a:t>Evoluzione culturale ….</a:t>
            </a:r>
          </a:p>
          <a:p>
            <a:pPr>
              <a:defRPr/>
            </a:pPr>
            <a:r>
              <a:rPr lang="it-IT" dirty="0"/>
              <a:t>Codice deontologia medica 1978, art. 30:</a:t>
            </a:r>
          </a:p>
          <a:p>
            <a:pPr>
              <a:defRPr/>
            </a:pPr>
            <a:r>
              <a:rPr lang="it-IT" dirty="0"/>
              <a:t>«una prognosi grave o infausta può essere tenuta </a:t>
            </a:r>
            <a:r>
              <a:rPr lang="it-IT" u="sng" dirty="0"/>
              <a:t>nascosta al malato </a:t>
            </a:r>
            <a:r>
              <a:rPr lang="it-IT" dirty="0"/>
              <a:t>ma non alla famiglia»</a:t>
            </a:r>
          </a:p>
        </p:txBody>
      </p:sp>
      <p:sp>
        <p:nvSpPr>
          <p:cNvPr id="69636" name="Segnaposto numero diapositiva 3">
            <a:extLst>
              <a:ext uri="{FF2B5EF4-FFF2-40B4-BE49-F238E27FC236}">
                <a16:creationId xmlns:a16="http://schemas.microsoft.com/office/drawing/2014/main" id="{5AC46CD7-EF9E-4314-AFA2-A6B79FBECCF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37D5484-8225-457A-A4F4-6EEDE8524BDA}" type="slidenum">
              <a:rPr lang="it-IT" altLang="it-IT" sz="1200" smtClean="0">
                <a:latin typeface="Arial" panose="020B0604020202020204" pitchFamily="34" charset="0"/>
              </a:rPr>
              <a:pPr>
                <a:spcBef>
                  <a:spcPct val="0"/>
                </a:spcBef>
                <a:buClrTx/>
                <a:buSzTx/>
                <a:buFontTx/>
                <a:buNone/>
              </a:pPr>
              <a:t>77</a:t>
            </a:fld>
            <a:endParaRPr lang="it-IT" altLang="it-IT" sz="1200">
              <a:latin typeface="Arial" panose="020B0604020202020204" pitchFamily="34" charset="0"/>
            </a:endParaRPr>
          </a:p>
        </p:txBody>
      </p:sp>
      <p:sp>
        <p:nvSpPr>
          <p:cNvPr id="69637" name="Segnaposto piè di pagina 4">
            <a:extLst>
              <a:ext uri="{FF2B5EF4-FFF2-40B4-BE49-F238E27FC236}">
                <a16:creationId xmlns:a16="http://schemas.microsoft.com/office/drawing/2014/main" id="{2DDC79D5-9F8D-4E28-8E4B-D5F43C0BB5F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0287920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F2FD7C-884A-46DD-A67A-34DDEC1ECBA6}"/>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5B156D32-29C9-4EB1-B1C4-890129E6ED85}"/>
              </a:ext>
            </a:extLst>
          </p:cNvPr>
          <p:cNvSpPr>
            <a:spLocks noGrp="1"/>
          </p:cNvSpPr>
          <p:nvPr>
            <p:ph idx="1"/>
          </p:nvPr>
        </p:nvSpPr>
        <p:spPr/>
        <p:txBody>
          <a:bodyPr/>
          <a:lstStyle/>
          <a:p>
            <a:pPr marL="0" indent="0" algn="r">
              <a:buFont typeface="Wingdings" panose="05000000000000000000" pitchFamily="2" charset="2"/>
              <a:buNone/>
              <a:defRPr/>
            </a:pPr>
            <a:r>
              <a:rPr lang="it-IT" dirty="0"/>
              <a:t>			</a:t>
            </a:r>
            <a:r>
              <a:rPr lang="it-IT" sz="4800" dirty="0"/>
              <a:t>IL CASO</a:t>
            </a:r>
          </a:p>
          <a:p>
            <a:pPr marL="0" indent="0" algn="r">
              <a:buFont typeface="Wingdings" panose="05000000000000000000" pitchFamily="2" charset="2"/>
              <a:buNone/>
              <a:defRPr/>
            </a:pPr>
            <a:r>
              <a:rPr lang="it-IT" sz="1800" dirty="0"/>
              <a:t>(MASSIMO)</a:t>
            </a:r>
          </a:p>
          <a:p>
            <a:pPr marL="0" indent="0">
              <a:buFont typeface="Wingdings" panose="05000000000000000000" pitchFamily="2" charset="2"/>
              <a:buNone/>
              <a:defRPr/>
            </a:pPr>
            <a:endParaRPr lang="it-IT" sz="4800" dirty="0"/>
          </a:p>
          <a:p>
            <a:pPr marL="0" indent="0">
              <a:buFont typeface="Wingdings" panose="05000000000000000000" pitchFamily="2" charset="2"/>
              <a:buNone/>
              <a:defRPr/>
            </a:pPr>
            <a:endParaRPr lang="it-IT" sz="4800" dirty="0"/>
          </a:p>
        </p:txBody>
      </p:sp>
      <p:sp>
        <p:nvSpPr>
          <p:cNvPr id="72708" name="Segnaposto numero diapositiva 3">
            <a:extLst>
              <a:ext uri="{FF2B5EF4-FFF2-40B4-BE49-F238E27FC236}">
                <a16:creationId xmlns:a16="http://schemas.microsoft.com/office/drawing/2014/main" id="{A80EF79F-0BB8-44BE-9360-0F736D0AE780}"/>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DDC2E08-E34B-490E-97C3-EF738558F76F}" type="slidenum">
              <a:rPr lang="it-IT" altLang="it-IT" sz="1200" smtClean="0">
                <a:latin typeface="Arial" panose="020B0604020202020204" pitchFamily="34" charset="0"/>
              </a:rPr>
              <a:pPr>
                <a:spcBef>
                  <a:spcPct val="0"/>
                </a:spcBef>
                <a:buClrTx/>
                <a:buSzTx/>
                <a:buFontTx/>
                <a:buNone/>
              </a:pPr>
              <a:t>78</a:t>
            </a:fld>
            <a:endParaRPr lang="it-IT" altLang="it-IT" sz="1200">
              <a:latin typeface="Arial" panose="020B0604020202020204" pitchFamily="34" charset="0"/>
            </a:endParaRPr>
          </a:p>
        </p:txBody>
      </p:sp>
      <p:sp>
        <p:nvSpPr>
          <p:cNvPr id="72709" name="Segnaposto piè di pagina 4">
            <a:extLst>
              <a:ext uri="{FF2B5EF4-FFF2-40B4-BE49-F238E27FC236}">
                <a16:creationId xmlns:a16="http://schemas.microsoft.com/office/drawing/2014/main" id="{2AA8C724-C523-4E6E-895C-A8595F5891A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pic>
        <p:nvPicPr>
          <p:cNvPr id="4" name="Segnaposto contenuto 5">
            <a:extLst>
              <a:ext uri="{FF2B5EF4-FFF2-40B4-BE49-F238E27FC236}">
                <a16:creationId xmlns:a16="http://schemas.microsoft.com/office/drawing/2014/main" id="{027E325D-B575-719A-CE28-6EDE61A7B7EC}"/>
              </a:ext>
            </a:extLst>
          </p:cNvPr>
          <p:cNvPicPr>
            <a:picLocks noChangeAspect="1"/>
          </p:cNvPicPr>
          <p:nvPr/>
        </p:nvPicPr>
        <p:blipFill>
          <a:blip r:embed="rId2"/>
          <a:stretch>
            <a:fillRect/>
          </a:stretch>
        </p:blipFill>
        <p:spPr bwMode="auto">
          <a:xfrm>
            <a:off x="442383" y="2076067"/>
            <a:ext cx="5363633" cy="4022725"/>
          </a:xfrm>
          <a:prstGeom prst="rect">
            <a:avLst/>
          </a:prstGeom>
          <a:noFill/>
          <a:ln w="9525">
            <a:noFill/>
            <a:miter lim="800000"/>
            <a:headEnd/>
            <a:tailEnd/>
          </a:ln>
          <a:effectLst/>
        </p:spPr>
      </p:pic>
    </p:spTree>
    <p:extLst>
      <p:ext uri="{BB962C8B-B14F-4D97-AF65-F5344CB8AC3E}">
        <p14:creationId xmlns:p14="http://schemas.microsoft.com/office/powerpoint/2010/main" val="1343153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A8D51-6227-4B14-A8B5-1427B6F45F04}"/>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1BD73E7-1A9E-4A05-B7D1-B385FE9D3F6B}"/>
              </a:ext>
            </a:extLst>
          </p:cNvPr>
          <p:cNvSpPr>
            <a:spLocks noGrp="1"/>
          </p:cNvSpPr>
          <p:nvPr>
            <p:ph idx="1"/>
          </p:nvPr>
        </p:nvSpPr>
        <p:spPr/>
        <p:txBody>
          <a:bodyPr/>
          <a:lstStyle/>
          <a:p>
            <a:pPr>
              <a:defRPr/>
            </a:pPr>
            <a:r>
              <a:rPr lang="it-IT" u="sng" dirty="0"/>
              <a:t>Prof. Massimo</a:t>
            </a:r>
          </a:p>
          <a:p>
            <a:pPr>
              <a:defRPr/>
            </a:pPr>
            <a:r>
              <a:rPr lang="it-IT" dirty="0"/>
              <a:t>Corte d’Assise Firenze 18.10.1990</a:t>
            </a:r>
          </a:p>
          <a:p>
            <a:pPr>
              <a:defRPr/>
            </a:pPr>
            <a:r>
              <a:rPr lang="it-IT" dirty="0"/>
              <a:t>Corte d’Assise d’Appello</a:t>
            </a:r>
          </a:p>
          <a:p>
            <a:pPr>
              <a:defRPr/>
            </a:pPr>
            <a:r>
              <a:rPr lang="it-IT" dirty="0"/>
              <a:t>Corte di Cassazione 21.04.1992</a:t>
            </a:r>
          </a:p>
          <a:p>
            <a:pPr>
              <a:defRPr/>
            </a:pPr>
            <a:r>
              <a:rPr lang="it-IT" dirty="0"/>
              <a:t>Ha aperto una strada giurisprudenziale «preoccupante»</a:t>
            </a:r>
          </a:p>
        </p:txBody>
      </p:sp>
      <p:sp>
        <p:nvSpPr>
          <p:cNvPr id="73732" name="Segnaposto numero diapositiva 3">
            <a:extLst>
              <a:ext uri="{FF2B5EF4-FFF2-40B4-BE49-F238E27FC236}">
                <a16:creationId xmlns:a16="http://schemas.microsoft.com/office/drawing/2014/main" id="{7123BFA8-EEF4-491B-93AC-F28DF4EDFEC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F599014-65F6-4188-9B5C-3457D505341D}" type="slidenum">
              <a:rPr lang="it-IT" altLang="it-IT" sz="1200" smtClean="0">
                <a:latin typeface="Arial" panose="020B0604020202020204" pitchFamily="34" charset="0"/>
              </a:rPr>
              <a:pPr>
                <a:spcBef>
                  <a:spcPct val="0"/>
                </a:spcBef>
                <a:buClrTx/>
                <a:buSzTx/>
                <a:buFontTx/>
                <a:buNone/>
              </a:pPr>
              <a:t>79</a:t>
            </a:fld>
            <a:endParaRPr lang="it-IT" altLang="it-IT" sz="1200">
              <a:latin typeface="Arial" panose="020B0604020202020204" pitchFamily="34" charset="0"/>
            </a:endParaRPr>
          </a:p>
        </p:txBody>
      </p:sp>
      <p:sp>
        <p:nvSpPr>
          <p:cNvPr id="73733" name="Segnaposto piè di pagina 4">
            <a:extLst>
              <a:ext uri="{FF2B5EF4-FFF2-40B4-BE49-F238E27FC236}">
                <a16:creationId xmlns:a16="http://schemas.microsoft.com/office/drawing/2014/main" id="{CF81EB73-ACD0-4F14-A109-E9647D47AF61}"/>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951920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51509-C0B5-4176-A7A9-6FF8D1F76AE4}"/>
              </a:ext>
            </a:extLst>
          </p:cNvPr>
          <p:cNvSpPr>
            <a:spLocks noGrp="1"/>
          </p:cNvSpPr>
          <p:nvPr>
            <p:ph type="title"/>
          </p:nvPr>
        </p:nvSpPr>
        <p:spPr/>
        <p:txBody>
          <a:bodyPr/>
          <a:lstStyle/>
          <a:p>
            <a:pPr>
              <a:defRPr/>
            </a:pPr>
            <a:endParaRPr lang="it-IT" dirty="0"/>
          </a:p>
        </p:txBody>
      </p:sp>
      <p:sp>
        <p:nvSpPr>
          <p:cNvPr id="3" name="Segnaposto contenuto 2">
            <a:extLst>
              <a:ext uri="{FF2B5EF4-FFF2-40B4-BE49-F238E27FC236}">
                <a16:creationId xmlns:a16="http://schemas.microsoft.com/office/drawing/2014/main" id="{3A81C81C-209F-4D8B-9011-0DFA6A469475}"/>
              </a:ext>
            </a:extLst>
          </p:cNvPr>
          <p:cNvSpPr>
            <a:spLocks noGrp="1"/>
          </p:cNvSpPr>
          <p:nvPr>
            <p:ph idx="1"/>
          </p:nvPr>
        </p:nvSpPr>
        <p:spPr/>
        <p:txBody>
          <a:bodyPr/>
          <a:lstStyle/>
          <a:p>
            <a:pPr>
              <a:defRPr/>
            </a:pPr>
            <a:r>
              <a:rPr lang="it-IT" dirty="0"/>
              <a:t>FIMMG </a:t>
            </a:r>
            <a:r>
              <a:rPr lang="it-IT" sz="1600" dirty="0"/>
              <a:t>(indagine risalente …primi anni 2000?!)</a:t>
            </a:r>
          </a:p>
          <a:p>
            <a:pPr>
              <a:defRPr/>
            </a:pPr>
            <a:r>
              <a:rPr lang="it-IT" dirty="0"/>
              <a:t>«La durata media di una visita ambulatoriale è di 8,1 minuti. Visita domiciliare 30 minuti ma metà per raggiungere il domicilio»</a:t>
            </a:r>
          </a:p>
          <a:p>
            <a:pPr>
              <a:defRPr/>
            </a:pPr>
            <a:r>
              <a:rPr lang="it-IT" dirty="0"/>
              <a:t>Inghilterra 8 minuti USA 10 minuti (dati 1999)</a:t>
            </a:r>
          </a:p>
        </p:txBody>
      </p:sp>
      <p:sp>
        <p:nvSpPr>
          <p:cNvPr id="56324" name="Segnaposto numero diapositiva 3">
            <a:extLst>
              <a:ext uri="{FF2B5EF4-FFF2-40B4-BE49-F238E27FC236}">
                <a16:creationId xmlns:a16="http://schemas.microsoft.com/office/drawing/2014/main" id="{0383FD5C-6BD6-41F3-B4C5-A537BADCF65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8BF2C44-C59B-4FE4-A15D-D9B9423E2C2E}" type="slidenum">
              <a:rPr lang="it-IT" altLang="it-IT" sz="1200" smtClean="0">
                <a:latin typeface="Arial" panose="020B0604020202020204" pitchFamily="34" charset="0"/>
              </a:rPr>
              <a:pPr>
                <a:spcBef>
                  <a:spcPct val="0"/>
                </a:spcBef>
                <a:buClrTx/>
                <a:buSzTx/>
                <a:buFontTx/>
                <a:buNone/>
              </a:pPr>
              <a:t>8</a:t>
            </a:fld>
            <a:endParaRPr lang="it-IT" altLang="it-IT" sz="1200">
              <a:latin typeface="Arial" panose="020B0604020202020204" pitchFamily="34" charset="0"/>
            </a:endParaRPr>
          </a:p>
        </p:txBody>
      </p:sp>
      <p:sp>
        <p:nvSpPr>
          <p:cNvPr id="56325" name="Segnaposto piè di pagina 4">
            <a:extLst>
              <a:ext uri="{FF2B5EF4-FFF2-40B4-BE49-F238E27FC236}">
                <a16:creationId xmlns:a16="http://schemas.microsoft.com/office/drawing/2014/main" id="{79ACA8C3-E621-4C51-84BC-34EE5A66EDD6}"/>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831000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A0D4DD-3EFC-490E-8D3D-73B49F1D98C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1C68760F-D469-4B97-8C11-A89F0DFD7BB1}"/>
              </a:ext>
            </a:extLst>
          </p:cNvPr>
          <p:cNvSpPr>
            <a:spLocks noGrp="1"/>
          </p:cNvSpPr>
          <p:nvPr>
            <p:ph idx="1"/>
          </p:nvPr>
        </p:nvSpPr>
        <p:spPr/>
        <p:txBody>
          <a:bodyPr/>
          <a:lstStyle/>
          <a:p>
            <a:pPr>
              <a:defRPr/>
            </a:pPr>
            <a:r>
              <a:rPr lang="it-IT" b="1" u="sng" dirty="0"/>
              <a:t>IL Caso</a:t>
            </a:r>
          </a:p>
          <a:p>
            <a:pPr>
              <a:defRPr/>
            </a:pPr>
            <a:r>
              <a:rPr lang="it-IT" dirty="0"/>
              <a:t>Donna di 83 anni, portatrice di adenoma villoso (polipo rettale benigno) riprodottosi dopo due precedenti asportazioni avvenute per via </a:t>
            </a:r>
            <a:r>
              <a:rPr lang="it-IT" dirty="0" err="1"/>
              <a:t>transanale</a:t>
            </a:r>
            <a:r>
              <a:rPr lang="it-IT" dirty="0"/>
              <a:t>, che venne ricoverata  il 9 agosto 1983 presso la divisione chirurgica dell’ospedale di Careggi. </a:t>
            </a:r>
          </a:p>
        </p:txBody>
      </p:sp>
      <p:sp>
        <p:nvSpPr>
          <p:cNvPr id="74756" name="Segnaposto numero diapositiva 3">
            <a:extLst>
              <a:ext uri="{FF2B5EF4-FFF2-40B4-BE49-F238E27FC236}">
                <a16:creationId xmlns:a16="http://schemas.microsoft.com/office/drawing/2014/main" id="{E21B1340-CBD2-4555-9BBE-8831D1ECFA5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270B144-C334-4BA3-A81F-ECFB2668ADE0}" type="slidenum">
              <a:rPr lang="it-IT" altLang="it-IT" sz="1200" smtClean="0">
                <a:latin typeface="Arial" panose="020B0604020202020204" pitchFamily="34" charset="0"/>
              </a:rPr>
              <a:pPr>
                <a:spcBef>
                  <a:spcPct val="0"/>
                </a:spcBef>
                <a:buClrTx/>
                <a:buSzTx/>
                <a:buFontTx/>
                <a:buNone/>
              </a:pPr>
              <a:t>80</a:t>
            </a:fld>
            <a:endParaRPr lang="it-IT" altLang="it-IT" sz="1200">
              <a:latin typeface="Arial" panose="020B0604020202020204" pitchFamily="34" charset="0"/>
            </a:endParaRPr>
          </a:p>
        </p:txBody>
      </p:sp>
      <p:sp>
        <p:nvSpPr>
          <p:cNvPr id="74757" name="Segnaposto piè di pagina 4">
            <a:extLst>
              <a:ext uri="{FF2B5EF4-FFF2-40B4-BE49-F238E27FC236}">
                <a16:creationId xmlns:a16="http://schemas.microsoft.com/office/drawing/2014/main" id="{26219000-9FDD-40D0-BA19-AF01DAFBB02F}"/>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351844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9A772-63D1-49F7-9FB1-F4583CB43286}"/>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1964F688-F367-4DCC-98B9-F79DEB3686B6}"/>
              </a:ext>
            </a:extLst>
          </p:cNvPr>
          <p:cNvSpPr>
            <a:spLocks noGrp="1"/>
          </p:cNvSpPr>
          <p:nvPr>
            <p:ph idx="1"/>
          </p:nvPr>
        </p:nvSpPr>
        <p:spPr/>
        <p:txBody>
          <a:bodyPr/>
          <a:lstStyle/>
          <a:p>
            <a:pPr>
              <a:defRPr/>
            </a:pPr>
            <a:r>
              <a:rPr lang="it-IT" dirty="0"/>
              <a:t>Alle figlie della signora e, tramite esse, a quest’ultima, era stata prospettata dai medici la necessità di procedere a una nuova asportazione della formazione, sempre per via endorettale e ad essa la paziente, quantunque impaurita, aveva acconsentito.</a:t>
            </a:r>
          </a:p>
        </p:txBody>
      </p:sp>
      <p:sp>
        <p:nvSpPr>
          <p:cNvPr id="75780" name="Segnaposto numero diapositiva 3">
            <a:extLst>
              <a:ext uri="{FF2B5EF4-FFF2-40B4-BE49-F238E27FC236}">
                <a16:creationId xmlns:a16="http://schemas.microsoft.com/office/drawing/2014/main" id="{2CE435B4-0BAB-4CAC-86BA-26706D881D2E}"/>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0896633-8F9E-4089-AA37-15914B091C11}" type="slidenum">
              <a:rPr lang="it-IT" altLang="it-IT" sz="1200" smtClean="0">
                <a:latin typeface="Arial" panose="020B0604020202020204" pitchFamily="34" charset="0"/>
              </a:rPr>
              <a:pPr>
                <a:spcBef>
                  <a:spcPct val="0"/>
                </a:spcBef>
                <a:buClrTx/>
                <a:buSzTx/>
                <a:buFontTx/>
                <a:buNone/>
              </a:pPr>
              <a:t>81</a:t>
            </a:fld>
            <a:endParaRPr lang="it-IT" altLang="it-IT" sz="1200">
              <a:latin typeface="Arial" panose="020B0604020202020204" pitchFamily="34" charset="0"/>
            </a:endParaRPr>
          </a:p>
        </p:txBody>
      </p:sp>
      <p:sp>
        <p:nvSpPr>
          <p:cNvPr id="75781" name="Segnaposto piè di pagina 4">
            <a:extLst>
              <a:ext uri="{FF2B5EF4-FFF2-40B4-BE49-F238E27FC236}">
                <a16:creationId xmlns:a16="http://schemas.microsoft.com/office/drawing/2014/main" id="{334F5CB9-7F26-4C33-9B29-2A81059448C7}"/>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080080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B3063F-9AA8-49AF-95CC-B21CEDCD42EC}"/>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8D3CDD1-17A1-4EA0-8A9E-714FEE0FFD4E}"/>
              </a:ext>
            </a:extLst>
          </p:cNvPr>
          <p:cNvSpPr>
            <a:spLocks noGrp="1"/>
          </p:cNvSpPr>
          <p:nvPr>
            <p:ph idx="1"/>
          </p:nvPr>
        </p:nvSpPr>
        <p:spPr/>
        <p:txBody>
          <a:bodyPr/>
          <a:lstStyle/>
          <a:p>
            <a:pPr>
              <a:defRPr/>
            </a:pPr>
            <a:r>
              <a:rPr lang="it-IT" dirty="0"/>
              <a:t>In data 19 agosto 1983, giorno dell’intervento, le figlie della ricoverata, in attesa dell’esito, vennero convocate dal prof. Massimo, primario del reparto, il quale le informò di aver personalmente operato la madre e che era stato necessario, per eliminare il polipo, asportare completamente il retto, con l’inevitabile conseguenza della deviazione dell’intestino e impianto dell’ano artificiale. </a:t>
            </a:r>
          </a:p>
        </p:txBody>
      </p:sp>
      <p:sp>
        <p:nvSpPr>
          <p:cNvPr id="76804" name="Segnaposto numero diapositiva 3">
            <a:extLst>
              <a:ext uri="{FF2B5EF4-FFF2-40B4-BE49-F238E27FC236}">
                <a16:creationId xmlns:a16="http://schemas.microsoft.com/office/drawing/2014/main" id="{7401C837-7B93-4729-94DD-6A2930567FB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A24D8268-DAEB-40AB-AC60-EF447FEE0C18}" type="slidenum">
              <a:rPr lang="it-IT" altLang="it-IT" sz="1200" smtClean="0">
                <a:latin typeface="Arial" panose="020B0604020202020204" pitchFamily="34" charset="0"/>
              </a:rPr>
              <a:pPr>
                <a:spcBef>
                  <a:spcPct val="0"/>
                </a:spcBef>
                <a:buClrTx/>
                <a:buSzTx/>
                <a:buFontTx/>
                <a:buNone/>
              </a:pPr>
              <a:t>82</a:t>
            </a:fld>
            <a:endParaRPr lang="it-IT" altLang="it-IT" sz="1200">
              <a:latin typeface="Arial" panose="020B0604020202020204" pitchFamily="34" charset="0"/>
            </a:endParaRPr>
          </a:p>
        </p:txBody>
      </p:sp>
      <p:sp>
        <p:nvSpPr>
          <p:cNvPr id="76805" name="Segnaposto piè di pagina 4">
            <a:extLst>
              <a:ext uri="{FF2B5EF4-FFF2-40B4-BE49-F238E27FC236}">
                <a16:creationId xmlns:a16="http://schemas.microsoft.com/office/drawing/2014/main" id="{2CDBD6FB-F325-4E2E-8828-0BA1AC1BF508}"/>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1202836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B4637B-C43A-48C9-B253-546A24F1374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69BF4F2E-BC60-4B81-944C-AF13783D840A}"/>
              </a:ext>
            </a:extLst>
          </p:cNvPr>
          <p:cNvSpPr>
            <a:spLocks noGrp="1"/>
          </p:cNvSpPr>
          <p:nvPr>
            <p:ph idx="1"/>
          </p:nvPr>
        </p:nvSpPr>
        <p:spPr/>
        <p:txBody>
          <a:bodyPr/>
          <a:lstStyle/>
          <a:p>
            <a:pPr>
              <a:defRPr/>
            </a:pPr>
            <a:r>
              <a:rPr lang="it-IT" dirty="0"/>
              <a:t>Di fronte alle rimostranze delle donne, il Massimo si era giustificato asserendo di aver tentato di operare per via </a:t>
            </a:r>
            <a:r>
              <a:rPr lang="it-IT" dirty="0" err="1"/>
              <a:t>transanale</a:t>
            </a:r>
            <a:r>
              <a:rPr lang="it-IT" dirty="0"/>
              <a:t>, ma di non essere riuscito ad  arrivare al polipo, che era situato troppo in alto, e che comunque l’intervento praticato era necessario per evitare la degenerazione cancerosa dell’affezione.</a:t>
            </a:r>
          </a:p>
        </p:txBody>
      </p:sp>
      <p:sp>
        <p:nvSpPr>
          <p:cNvPr id="77828" name="Segnaposto numero diapositiva 3">
            <a:extLst>
              <a:ext uri="{FF2B5EF4-FFF2-40B4-BE49-F238E27FC236}">
                <a16:creationId xmlns:a16="http://schemas.microsoft.com/office/drawing/2014/main" id="{DDDACE5A-FA26-4E3C-BFDE-E5FC55EF130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71148B4-1F45-4A8F-AF45-56AACE2F21BD}" type="slidenum">
              <a:rPr lang="it-IT" altLang="it-IT" sz="1200" smtClean="0">
                <a:latin typeface="Arial" panose="020B0604020202020204" pitchFamily="34" charset="0"/>
              </a:rPr>
              <a:pPr>
                <a:spcBef>
                  <a:spcPct val="0"/>
                </a:spcBef>
                <a:buClrTx/>
                <a:buSzTx/>
                <a:buFontTx/>
                <a:buNone/>
              </a:pPr>
              <a:t>83</a:t>
            </a:fld>
            <a:endParaRPr lang="it-IT" altLang="it-IT" sz="1200">
              <a:latin typeface="Arial" panose="020B0604020202020204" pitchFamily="34" charset="0"/>
            </a:endParaRPr>
          </a:p>
        </p:txBody>
      </p:sp>
      <p:sp>
        <p:nvSpPr>
          <p:cNvPr id="77829" name="Segnaposto piè di pagina 4">
            <a:extLst>
              <a:ext uri="{FF2B5EF4-FFF2-40B4-BE49-F238E27FC236}">
                <a16:creationId xmlns:a16="http://schemas.microsoft.com/office/drawing/2014/main" id="{0B864FC1-3941-4693-AFDF-597CAB88229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689048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E93F7-3519-4495-A24A-781AF5324FAE}"/>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5A38DEB6-DD6D-41CF-BB89-DFDAC988A122}"/>
              </a:ext>
            </a:extLst>
          </p:cNvPr>
          <p:cNvSpPr>
            <a:spLocks noGrp="1"/>
          </p:cNvSpPr>
          <p:nvPr>
            <p:ph idx="1"/>
          </p:nvPr>
        </p:nvSpPr>
        <p:spPr/>
        <p:txBody>
          <a:bodyPr/>
          <a:lstStyle/>
          <a:p>
            <a:pPr>
              <a:defRPr/>
            </a:pPr>
            <a:r>
              <a:rPr lang="it-IT" dirty="0"/>
              <a:t>Certo è che dal momento dell’intervento iniziava un periodo di grossa sofferenza e di progressiva debilitazione della paziente, con peggioramento della sue condizioni generali. Fu necessario anche un nuovo intervento chirurgico, in data 25 agosto 1983, per eliminare una occlusione intestinale; ne seguì un solo apparente miglioramento, </a:t>
            </a:r>
          </a:p>
        </p:txBody>
      </p:sp>
      <p:sp>
        <p:nvSpPr>
          <p:cNvPr id="78852" name="Segnaposto numero diapositiva 3">
            <a:extLst>
              <a:ext uri="{FF2B5EF4-FFF2-40B4-BE49-F238E27FC236}">
                <a16:creationId xmlns:a16="http://schemas.microsoft.com/office/drawing/2014/main" id="{7D40715E-E7BA-4E02-B072-EB7BB65BD47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B48E45A-FFE2-466F-90BD-C183C5FEF040}" type="slidenum">
              <a:rPr lang="it-IT" altLang="it-IT" sz="1200" smtClean="0">
                <a:latin typeface="Arial" panose="020B0604020202020204" pitchFamily="34" charset="0"/>
              </a:rPr>
              <a:pPr>
                <a:spcBef>
                  <a:spcPct val="0"/>
                </a:spcBef>
                <a:buClrTx/>
                <a:buSzTx/>
                <a:buFontTx/>
                <a:buNone/>
              </a:pPr>
              <a:t>84</a:t>
            </a:fld>
            <a:endParaRPr lang="it-IT" altLang="it-IT" sz="1200">
              <a:latin typeface="Arial" panose="020B0604020202020204" pitchFamily="34" charset="0"/>
            </a:endParaRPr>
          </a:p>
        </p:txBody>
      </p:sp>
      <p:sp>
        <p:nvSpPr>
          <p:cNvPr id="78853" name="Segnaposto piè di pagina 4">
            <a:extLst>
              <a:ext uri="{FF2B5EF4-FFF2-40B4-BE49-F238E27FC236}">
                <a16:creationId xmlns:a16="http://schemas.microsoft.com/office/drawing/2014/main" id="{D9B6198F-78C5-47BB-AB3A-827A4A2B1DA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520775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D04445-F698-4B3D-A2F2-5A79D7E97398}"/>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C01E79B-93C4-4927-9266-910AC6C4B1BC}"/>
              </a:ext>
            </a:extLst>
          </p:cNvPr>
          <p:cNvSpPr>
            <a:spLocks noGrp="1"/>
          </p:cNvSpPr>
          <p:nvPr>
            <p:ph idx="1"/>
          </p:nvPr>
        </p:nvSpPr>
        <p:spPr/>
        <p:txBody>
          <a:bodyPr/>
          <a:lstStyle/>
          <a:p>
            <a:pPr>
              <a:defRPr/>
            </a:pPr>
            <a:r>
              <a:rPr lang="it-IT" dirty="0"/>
              <a:t>e anzi la donna, che fra l’altro non riusciva più a nutrirsi, vittima di processi degenerativi e infettivi, tra vicissitudini e patimenti, decedeva in data 28 ottobre 1993.</a:t>
            </a:r>
          </a:p>
          <a:p>
            <a:pPr>
              <a:defRPr/>
            </a:pPr>
            <a:r>
              <a:rPr lang="it-IT" dirty="0"/>
              <a:t>Prima di morire aveva più volte e a gran voce sollecitato le figlie a denunciare il chirurgo, e le  stesse ne rispettarono la volontà.</a:t>
            </a:r>
          </a:p>
        </p:txBody>
      </p:sp>
      <p:sp>
        <p:nvSpPr>
          <p:cNvPr id="79876" name="Segnaposto numero diapositiva 3">
            <a:extLst>
              <a:ext uri="{FF2B5EF4-FFF2-40B4-BE49-F238E27FC236}">
                <a16:creationId xmlns:a16="http://schemas.microsoft.com/office/drawing/2014/main" id="{44DBEC43-21CE-4BF7-AD8F-A4F1B0E01DD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B32C0EC-EBE1-4A0F-BA75-EBD14C6D604B}" type="slidenum">
              <a:rPr lang="it-IT" altLang="it-IT" sz="1200" smtClean="0">
                <a:latin typeface="Arial" panose="020B0604020202020204" pitchFamily="34" charset="0"/>
              </a:rPr>
              <a:pPr>
                <a:spcBef>
                  <a:spcPct val="0"/>
                </a:spcBef>
                <a:buClrTx/>
                <a:buSzTx/>
                <a:buFontTx/>
                <a:buNone/>
              </a:pPr>
              <a:t>85</a:t>
            </a:fld>
            <a:endParaRPr lang="it-IT" altLang="it-IT" sz="1200">
              <a:latin typeface="Arial" panose="020B0604020202020204" pitchFamily="34" charset="0"/>
            </a:endParaRPr>
          </a:p>
        </p:txBody>
      </p:sp>
      <p:sp>
        <p:nvSpPr>
          <p:cNvPr id="79877" name="Segnaposto piè di pagina 4">
            <a:extLst>
              <a:ext uri="{FF2B5EF4-FFF2-40B4-BE49-F238E27FC236}">
                <a16:creationId xmlns:a16="http://schemas.microsoft.com/office/drawing/2014/main" id="{5D3B70D2-5429-4CE5-A8D5-52975BAC1C4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4149484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B8DC29-2D12-43E9-9D0C-7E7F4B34CDF3}"/>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1E35B6D5-BEB3-41BA-A0DC-12C20D99F265}"/>
              </a:ext>
            </a:extLst>
          </p:cNvPr>
          <p:cNvSpPr>
            <a:spLocks noGrp="1"/>
          </p:cNvSpPr>
          <p:nvPr>
            <p:ph idx="1"/>
          </p:nvPr>
        </p:nvSpPr>
        <p:spPr/>
        <p:txBody>
          <a:bodyPr/>
          <a:lstStyle/>
          <a:p>
            <a:pPr>
              <a:defRPr/>
            </a:pPr>
            <a:r>
              <a:rPr lang="it-IT" dirty="0"/>
              <a:t>Il prof. Massimo veniva denunciato con l’accusa di omicidio colposo, ma il pubblico ministero all’esito di una perizia ne chiedeva l’incriminazione per omicidio </a:t>
            </a:r>
            <a:r>
              <a:rPr lang="it-IT" dirty="0" err="1"/>
              <a:t>preterintezionale</a:t>
            </a:r>
            <a:r>
              <a:rPr lang="it-IT" dirty="0"/>
              <a:t>, con emissione di mandato di cattura (poi revocato a seguito di ricorso)</a:t>
            </a:r>
          </a:p>
        </p:txBody>
      </p:sp>
      <p:sp>
        <p:nvSpPr>
          <p:cNvPr id="80900" name="Segnaposto numero diapositiva 3">
            <a:extLst>
              <a:ext uri="{FF2B5EF4-FFF2-40B4-BE49-F238E27FC236}">
                <a16:creationId xmlns:a16="http://schemas.microsoft.com/office/drawing/2014/main" id="{567A73DD-3321-4434-A23F-D151E23C1BBC}"/>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84F8758-A085-414A-A1B4-C6D51044C219}" type="slidenum">
              <a:rPr lang="it-IT" altLang="it-IT" sz="1200" smtClean="0">
                <a:latin typeface="Arial" panose="020B0604020202020204" pitchFamily="34" charset="0"/>
              </a:rPr>
              <a:pPr>
                <a:spcBef>
                  <a:spcPct val="0"/>
                </a:spcBef>
                <a:buClrTx/>
                <a:buSzTx/>
                <a:buFontTx/>
                <a:buNone/>
              </a:pPr>
              <a:t>86</a:t>
            </a:fld>
            <a:endParaRPr lang="it-IT" altLang="it-IT" sz="1200">
              <a:latin typeface="Arial" panose="020B0604020202020204" pitchFamily="34" charset="0"/>
            </a:endParaRPr>
          </a:p>
        </p:txBody>
      </p:sp>
      <p:sp>
        <p:nvSpPr>
          <p:cNvPr id="80901" name="Segnaposto piè di pagina 4">
            <a:extLst>
              <a:ext uri="{FF2B5EF4-FFF2-40B4-BE49-F238E27FC236}">
                <a16:creationId xmlns:a16="http://schemas.microsoft.com/office/drawing/2014/main" id="{A84FF088-1CDD-4B90-8FBC-5F450D5847F5}"/>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40226560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46FDB5-97A0-4E2A-B914-9CB6AE019241}"/>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CC114204-8E4C-4DDB-BAED-E1D806E7D41E}"/>
              </a:ext>
            </a:extLst>
          </p:cNvPr>
          <p:cNvSpPr>
            <a:spLocks noGrp="1"/>
          </p:cNvSpPr>
          <p:nvPr>
            <p:ph idx="1"/>
          </p:nvPr>
        </p:nvSpPr>
        <p:spPr/>
        <p:txBody>
          <a:bodyPr/>
          <a:lstStyle/>
          <a:p>
            <a:pPr>
              <a:defRPr/>
            </a:pPr>
            <a:r>
              <a:rPr lang="it-IT" dirty="0"/>
              <a:t>La Corte d’Assise di Firenze riconosceva il Massimo colpevole di omicidio preterintenzionale e, previa concessione delle attenuanti generiche, lo condannava alla pena di anni 6 e mesi otto di reclusione, nonché al risarcimento del danno alle parti civile costituite, dichiarandolo interdetto  dai pubblici uffici.</a:t>
            </a:r>
          </a:p>
        </p:txBody>
      </p:sp>
      <p:sp>
        <p:nvSpPr>
          <p:cNvPr id="81924" name="Segnaposto numero diapositiva 3">
            <a:extLst>
              <a:ext uri="{FF2B5EF4-FFF2-40B4-BE49-F238E27FC236}">
                <a16:creationId xmlns:a16="http://schemas.microsoft.com/office/drawing/2014/main" id="{3A1A9BC8-7A9E-48D8-A234-FE79763DB1A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36A004C-B108-4588-B744-C49A9FA0D239}" type="slidenum">
              <a:rPr lang="it-IT" altLang="it-IT" sz="1200" smtClean="0">
                <a:latin typeface="Arial" panose="020B0604020202020204" pitchFamily="34" charset="0"/>
              </a:rPr>
              <a:pPr>
                <a:spcBef>
                  <a:spcPct val="0"/>
                </a:spcBef>
                <a:buClrTx/>
                <a:buSzTx/>
                <a:buFontTx/>
                <a:buNone/>
              </a:pPr>
              <a:t>87</a:t>
            </a:fld>
            <a:endParaRPr lang="it-IT" altLang="it-IT" sz="1200">
              <a:latin typeface="Arial" panose="020B0604020202020204" pitchFamily="34" charset="0"/>
            </a:endParaRPr>
          </a:p>
        </p:txBody>
      </p:sp>
      <p:sp>
        <p:nvSpPr>
          <p:cNvPr id="81925" name="Segnaposto piè di pagina 4">
            <a:extLst>
              <a:ext uri="{FF2B5EF4-FFF2-40B4-BE49-F238E27FC236}">
                <a16:creationId xmlns:a16="http://schemas.microsoft.com/office/drawing/2014/main" id="{0C529F0B-DDAB-46E9-8E9A-0D6448E6044C}"/>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0574092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69419B-E790-4644-BB2E-EF7E31A6648C}"/>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30F4A776-BD13-477E-AC6E-3522D70D7DC3}"/>
              </a:ext>
            </a:extLst>
          </p:cNvPr>
          <p:cNvSpPr>
            <a:spLocks noGrp="1"/>
          </p:cNvSpPr>
          <p:nvPr>
            <p:ph idx="1"/>
          </p:nvPr>
        </p:nvSpPr>
        <p:spPr/>
        <p:txBody>
          <a:bodyPr/>
          <a:lstStyle/>
          <a:p>
            <a:pPr>
              <a:defRPr/>
            </a:pPr>
            <a:r>
              <a:rPr lang="it-IT" dirty="0"/>
              <a:t>La Cassazione conferma la sentenza</a:t>
            </a:r>
          </a:p>
          <a:p>
            <a:pPr>
              <a:defRPr/>
            </a:pPr>
            <a:r>
              <a:rPr lang="it-IT" dirty="0"/>
              <a:t>1) vi era stato nesso causale tra l’intervento chirurgico e la morte della paziente;</a:t>
            </a:r>
          </a:p>
          <a:p>
            <a:pPr>
              <a:defRPr/>
            </a:pPr>
            <a:r>
              <a:rPr lang="it-IT" dirty="0"/>
              <a:t>2) nonostante la paziente avesse acconsentito, con viva preoccupazione e quasi con ripulsa, all’esecuzione dell’intervento di asportazione dell’adenoma per via rettale,  </a:t>
            </a:r>
          </a:p>
        </p:txBody>
      </p:sp>
      <p:sp>
        <p:nvSpPr>
          <p:cNvPr id="82948" name="Segnaposto numero diapositiva 3">
            <a:extLst>
              <a:ext uri="{FF2B5EF4-FFF2-40B4-BE49-F238E27FC236}">
                <a16:creationId xmlns:a16="http://schemas.microsoft.com/office/drawing/2014/main" id="{C9A44E49-9566-4317-9FF9-98727028FE1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7D0D073-338F-47AC-A32A-33CFB6204EA7}" type="slidenum">
              <a:rPr lang="it-IT" altLang="it-IT" sz="1200" smtClean="0">
                <a:latin typeface="Arial" panose="020B0604020202020204" pitchFamily="34" charset="0"/>
              </a:rPr>
              <a:pPr>
                <a:spcBef>
                  <a:spcPct val="0"/>
                </a:spcBef>
                <a:buClrTx/>
                <a:buSzTx/>
                <a:buFontTx/>
                <a:buNone/>
              </a:pPr>
              <a:t>88</a:t>
            </a:fld>
            <a:endParaRPr lang="it-IT" altLang="it-IT" sz="1200">
              <a:latin typeface="Arial" panose="020B0604020202020204" pitchFamily="34" charset="0"/>
            </a:endParaRPr>
          </a:p>
        </p:txBody>
      </p:sp>
      <p:sp>
        <p:nvSpPr>
          <p:cNvPr id="82949" name="Segnaposto piè di pagina 4">
            <a:extLst>
              <a:ext uri="{FF2B5EF4-FFF2-40B4-BE49-F238E27FC236}">
                <a16:creationId xmlns:a16="http://schemas.microsoft.com/office/drawing/2014/main" id="{6F1820A2-DBDA-4B2D-8348-FA897E64B6D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834494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E6A31-A051-4DBA-A896-1FFF128139B7}"/>
              </a:ext>
            </a:extLst>
          </p:cNvPr>
          <p:cNvSpPr>
            <a:spLocks noGrp="1"/>
          </p:cNvSpPr>
          <p:nvPr>
            <p:ph type="title"/>
          </p:nvPr>
        </p:nvSpPr>
        <p:spPr/>
        <p:txBody>
          <a:bodyPr/>
          <a:lstStyle/>
          <a:p>
            <a:pPr>
              <a:defRPr/>
            </a:pPr>
            <a:endParaRPr lang="it-IT" dirty="0"/>
          </a:p>
        </p:txBody>
      </p:sp>
      <p:sp>
        <p:nvSpPr>
          <p:cNvPr id="3" name="Segnaposto contenuto 2">
            <a:extLst>
              <a:ext uri="{FF2B5EF4-FFF2-40B4-BE49-F238E27FC236}">
                <a16:creationId xmlns:a16="http://schemas.microsoft.com/office/drawing/2014/main" id="{4B5E66B0-7B3B-4104-8DA3-6A47735125FA}"/>
              </a:ext>
            </a:extLst>
          </p:cNvPr>
          <p:cNvSpPr>
            <a:spLocks noGrp="1"/>
          </p:cNvSpPr>
          <p:nvPr>
            <p:ph idx="1"/>
          </p:nvPr>
        </p:nvSpPr>
        <p:spPr/>
        <p:txBody>
          <a:bodyPr/>
          <a:lstStyle/>
          <a:p>
            <a:pPr>
              <a:defRPr/>
            </a:pPr>
            <a:r>
              <a:rPr lang="it-IT" dirty="0"/>
              <a:t>e cioè al tipo di intervento che unicamente era stato dai medici prospettato a lei e alle figlie, e al quale del resto era già stata in precedenza sottoposta due volte (dallo stesso prof. Massimo), era stato inopinatamente programmato (come si evince dalla lista degli interventi) un intervento per via transaddominale, poi eseguito dal prof. Massimo. </a:t>
            </a:r>
          </a:p>
        </p:txBody>
      </p:sp>
      <p:sp>
        <p:nvSpPr>
          <p:cNvPr id="83972" name="Segnaposto numero diapositiva 3">
            <a:extLst>
              <a:ext uri="{FF2B5EF4-FFF2-40B4-BE49-F238E27FC236}">
                <a16:creationId xmlns:a16="http://schemas.microsoft.com/office/drawing/2014/main" id="{1BA55E54-FE15-4198-A577-83A4C439EFCA}"/>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B9F5EFC-ED84-4B8F-A967-199C61CC9EDA}" type="slidenum">
              <a:rPr lang="it-IT" altLang="it-IT" sz="1200" smtClean="0">
                <a:latin typeface="Arial" panose="020B0604020202020204" pitchFamily="34" charset="0"/>
              </a:rPr>
              <a:pPr>
                <a:spcBef>
                  <a:spcPct val="0"/>
                </a:spcBef>
                <a:buClrTx/>
                <a:buSzTx/>
                <a:buFontTx/>
                <a:buNone/>
              </a:pPr>
              <a:t>89</a:t>
            </a:fld>
            <a:endParaRPr lang="it-IT" altLang="it-IT" sz="1200">
              <a:latin typeface="Arial" panose="020B0604020202020204" pitchFamily="34" charset="0"/>
            </a:endParaRPr>
          </a:p>
        </p:txBody>
      </p:sp>
      <p:sp>
        <p:nvSpPr>
          <p:cNvPr id="83973" name="Segnaposto piè di pagina 4">
            <a:extLst>
              <a:ext uri="{FF2B5EF4-FFF2-40B4-BE49-F238E27FC236}">
                <a16:creationId xmlns:a16="http://schemas.microsoft.com/office/drawing/2014/main" id="{A5A2FFE4-1EA7-4C74-8701-CF73D244FB8F}"/>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30733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3E56B4C-F0B5-4192-90D6-08464DEC2B1C}"/>
              </a:ext>
            </a:extLst>
          </p:cNvPr>
          <p:cNvSpPr>
            <a:spLocks noGrp="1" noChangeArrowheads="1"/>
          </p:cNvSpPr>
          <p:nvPr>
            <p:ph type="title" idx="4294967295"/>
          </p:nvPr>
        </p:nvSpPr>
        <p:spPr/>
        <p:txBody>
          <a:bodyPr/>
          <a:lstStyle/>
          <a:p>
            <a:pPr eaLnBrk="1" hangingPunct="1">
              <a:defRPr/>
            </a:pPr>
            <a:endParaRPr lang="it-IT" altLang="it-IT">
              <a:latin typeface="Tahoma" panose="020B0604030504040204" pitchFamily="34" charset="0"/>
            </a:endParaRPr>
          </a:p>
        </p:txBody>
      </p:sp>
      <p:sp>
        <p:nvSpPr>
          <p:cNvPr id="44035" name="Rectangle 3">
            <a:extLst>
              <a:ext uri="{FF2B5EF4-FFF2-40B4-BE49-F238E27FC236}">
                <a16:creationId xmlns:a16="http://schemas.microsoft.com/office/drawing/2014/main" id="{4F78111E-DC16-4FA7-B4B8-A06B8D0E97D5}"/>
              </a:ext>
            </a:extLst>
          </p:cNvPr>
          <p:cNvSpPr>
            <a:spLocks noGrp="1" noChangeArrowheads="1"/>
          </p:cNvSpPr>
          <p:nvPr>
            <p:ph type="body" idx="4294967295"/>
          </p:nvPr>
        </p:nvSpPr>
        <p:spPr/>
        <p:txBody>
          <a:bodyPr/>
          <a:lstStyle/>
          <a:p>
            <a:pPr algn="ctr" eaLnBrk="1" hangingPunct="1">
              <a:buFont typeface="Wingdings" panose="05000000000000000000" pitchFamily="2" charset="2"/>
              <a:buNone/>
              <a:defRPr/>
            </a:pPr>
            <a:endParaRPr lang="it-IT" altLang="it-IT" sz="4800">
              <a:solidFill>
                <a:srgbClr val="FFFF00"/>
              </a:solidFill>
              <a:latin typeface="Rockwell Extra Bold" panose="02060903040505020403" pitchFamily="18" charset="0"/>
            </a:endParaRPr>
          </a:p>
        </p:txBody>
      </p:sp>
      <p:pic>
        <p:nvPicPr>
          <p:cNvPr id="6148" name="Picture 4" descr="munch">
            <a:extLst>
              <a:ext uri="{FF2B5EF4-FFF2-40B4-BE49-F238E27FC236}">
                <a16:creationId xmlns:a16="http://schemas.microsoft.com/office/drawing/2014/main" id="{93E6A09D-4E03-47F5-B285-A4E3B6103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60350"/>
            <a:ext cx="5211762"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a:extLst>
              <a:ext uri="{FF2B5EF4-FFF2-40B4-BE49-F238E27FC236}">
                <a16:creationId xmlns:a16="http://schemas.microsoft.com/office/drawing/2014/main" id="{1BB441E0-A021-4E5C-B8AF-383931466128}"/>
              </a:ext>
            </a:extLst>
          </p:cNvPr>
          <p:cNvSpPr>
            <a:spLocks noChangeArrowheads="1"/>
          </p:cNvSpPr>
          <p:nvPr/>
        </p:nvSpPr>
        <p:spPr bwMode="auto">
          <a:xfrm>
            <a:off x="3348038" y="981075"/>
            <a:ext cx="25923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it-IT" altLang="it-IT" sz="6000">
                <a:latin typeface="Verdana" panose="020B0604030504040204" pitchFamily="34" charset="0"/>
              </a:rPr>
              <a:t>Il caso</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BE205C-D0F8-4108-A6EF-AB953C06C0B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FBFE8B58-8530-44F1-958F-36B1452E7C5D}"/>
              </a:ext>
            </a:extLst>
          </p:cNvPr>
          <p:cNvSpPr>
            <a:spLocks noGrp="1"/>
          </p:cNvSpPr>
          <p:nvPr>
            <p:ph idx="1"/>
          </p:nvPr>
        </p:nvSpPr>
        <p:spPr/>
        <p:txBody>
          <a:bodyPr/>
          <a:lstStyle/>
          <a:p>
            <a:pPr>
              <a:defRPr/>
            </a:pPr>
            <a:r>
              <a:rPr lang="it-IT" dirty="0"/>
              <a:t>La perizia aveva dimostrato che vi era in concreto la possibilità di asportazione endoscopica, seppure non agevole, della neoplasia e che l’amputazione del retto, non necessaria ai fini della sopravvivenza ed eccessivamente rischiosa considerate le condizioni generali della paziente, non era neppure proporzionata all’entità della lesione che si voleva curare … </a:t>
            </a:r>
          </a:p>
        </p:txBody>
      </p:sp>
      <p:sp>
        <p:nvSpPr>
          <p:cNvPr id="84996" name="Segnaposto numero diapositiva 3">
            <a:extLst>
              <a:ext uri="{FF2B5EF4-FFF2-40B4-BE49-F238E27FC236}">
                <a16:creationId xmlns:a16="http://schemas.microsoft.com/office/drawing/2014/main" id="{D2153421-F72E-43C8-BB82-71364FA1852D}"/>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866D8B3-1AC2-48CA-B189-F7ADA03D863F}" type="slidenum">
              <a:rPr lang="it-IT" altLang="it-IT" sz="1200" smtClean="0">
                <a:latin typeface="Arial" panose="020B0604020202020204" pitchFamily="34" charset="0"/>
              </a:rPr>
              <a:pPr>
                <a:spcBef>
                  <a:spcPct val="0"/>
                </a:spcBef>
                <a:buClrTx/>
                <a:buSzTx/>
                <a:buFontTx/>
                <a:buNone/>
              </a:pPr>
              <a:t>90</a:t>
            </a:fld>
            <a:endParaRPr lang="it-IT" altLang="it-IT" sz="1200">
              <a:latin typeface="Arial" panose="020B0604020202020204" pitchFamily="34" charset="0"/>
            </a:endParaRPr>
          </a:p>
        </p:txBody>
      </p:sp>
      <p:sp>
        <p:nvSpPr>
          <p:cNvPr id="84997" name="Segnaposto piè di pagina 4">
            <a:extLst>
              <a:ext uri="{FF2B5EF4-FFF2-40B4-BE49-F238E27FC236}">
                <a16:creationId xmlns:a16="http://schemas.microsoft.com/office/drawing/2014/main" id="{5A37CCE3-43CC-435A-9A70-4E47B676314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820828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5EFC75-60DE-4D8A-8164-AA570CF6E1A4}"/>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F2A1FF8-4C67-40B1-A607-5FB111C0C8BD}"/>
              </a:ext>
            </a:extLst>
          </p:cNvPr>
          <p:cNvSpPr>
            <a:spLocks noGrp="1"/>
          </p:cNvSpPr>
          <p:nvPr>
            <p:ph idx="1"/>
          </p:nvPr>
        </p:nvSpPr>
        <p:spPr/>
        <p:txBody>
          <a:bodyPr/>
          <a:lstStyle/>
          <a:p>
            <a:pPr>
              <a:defRPr/>
            </a:pPr>
            <a:r>
              <a:rPr lang="it-IT" sz="2800" dirty="0"/>
              <a:t>(veniva anche escluso che detta neoplasia fosse di pe sé tale da condurre alla morte sia a breve che a lungo termine), e non rappresentava l’unica alternativa all’escissione endoanale, ammesso che, come sostenuto dal chirurgo, questa fosse apparsa impossibile; si poteva infatti ben aggredire il tumore per via esterna, oppure praticarsi una resezione meno invalidante, presentandosi l’amputazione del retto come l’</a:t>
            </a:r>
            <a:r>
              <a:rPr lang="it-IT" sz="2800" i="1" dirty="0" err="1"/>
              <a:t>extrema</a:t>
            </a:r>
            <a:r>
              <a:rPr lang="it-IT" sz="2800" i="1" dirty="0"/>
              <a:t> ratio, </a:t>
            </a:r>
            <a:r>
              <a:rPr lang="it-IT" sz="2800" dirty="0"/>
              <a:t>alla quale ricorrere solo in caso di </a:t>
            </a:r>
            <a:r>
              <a:rPr lang="it-IT" sz="2800" dirty="0" err="1"/>
              <a:t>assouluta</a:t>
            </a:r>
            <a:r>
              <a:rPr lang="it-IT" sz="2800" dirty="0"/>
              <a:t> impossibilità di procedere diversamente</a:t>
            </a:r>
            <a:r>
              <a:rPr lang="it-IT" sz="2800" i="1" dirty="0"/>
              <a:t>; </a:t>
            </a:r>
            <a:r>
              <a:rPr lang="it-IT" sz="2800" dirty="0"/>
              <a:t> </a:t>
            </a:r>
          </a:p>
        </p:txBody>
      </p:sp>
      <p:sp>
        <p:nvSpPr>
          <p:cNvPr id="86020" name="Segnaposto numero diapositiva 3">
            <a:extLst>
              <a:ext uri="{FF2B5EF4-FFF2-40B4-BE49-F238E27FC236}">
                <a16:creationId xmlns:a16="http://schemas.microsoft.com/office/drawing/2014/main" id="{711626FB-37B8-4179-8564-DDDCC23D4086}"/>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6F0A45D-C80E-4AFE-9E01-3ADD055B81BD}" type="slidenum">
              <a:rPr lang="it-IT" altLang="it-IT" sz="1200" smtClean="0">
                <a:latin typeface="Arial" panose="020B0604020202020204" pitchFamily="34" charset="0"/>
              </a:rPr>
              <a:pPr>
                <a:spcBef>
                  <a:spcPct val="0"/>
                </a:spcBef>
                <a:buClrTx/>
                <a:buSzTx/>
                <a:buFontTx/>
                <a:buNone/>
              </a:pPr>
              <a:t>91</a:t>
            </a:fld>
            <a:endParaRPr lang="it-IT" altLang="it-IT" sz="1200">
              <a:latin typeface="Arial" panose="020B0604020202020204" pitchFamily="34" charset="0"/>
            </a:endParaRPr>
          </a:p>
        </p:txBody>
      </p:sp>
      <p:sp>
        <p:nvSpPr>
          <p:cNvPr id="86021" name="Segnaposto piè di pagina 4">
            <a:extLst>
              <a:ext uri="{FF2B5EF4-FFF2-40B4-BE49-F238E27FC236}">
                <a16:creationId xmlns:a16="http://schemas.microsoft.com/office/drawing/2014/main" id="{664D1A4B-CC12-4E46-9365-ABCCEBDBA342}"/>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317202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441927-4E1F-4FDA-AB69-9B582613D2D5}"/>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E26A45C3-80E9-43FD-8BD3-247B8930A56C}"/>
              </a:ext>
            </a:extLst>
          </p:cNvPr>
          <p:cNvSpPr>
            <a:spLocks noGrp="1"/>
          </p:cNvSpPr>
          <p:nvPr>
            <p:ph idx="1"/>
          </p:nvPr>
        </p:nvSpPr>
        <p:spPr/>
        <p:txBody>
          <a:bodyPr/>
          <a:lstStyle/>
          <a:p>
            <a:pPr>
              <a:defRPr/>
            </a:pPr>
            <a:r>
              <a:rPr lang="it-IT" dirty="0"/>
              <a:t>3) non risultava credibile la discolpa dell’imputato, il quale aveva dichiarato che, avendo avviato l’intervento per la via e secondo le modalità preventivate, aveva dovuto fronteggiare un’importante emorragia, non dominabile, venendosi a trovare la paziente in pericolo di vita, sicché era stato costretto a modificare il tipo di intervento…</a:t>
            </a:r>
          </a:p>
        </p:txBody>
      </p:sp>
      <p:sp>
        <p:nvSpPr>
          <p:cNvPr id="87044" name="Segnaposto numero diapositiva 3">
            <a:extLst>
              <a:ext uri="{FF2B5EF4-FFF2-40B4-BE49-F238E27FC236}">
                <a16:creationId xmlns:a16="http://schemas.microsoft.com/office/drawing/2014/main" id="{F82638FD-5F3A-4AD9-9252-26812D5DCE4F}"/>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BC43E02-7BA7-4774-ABCB-3993ED820D0A}" type="slidenum">
              <a:rPr lang="it-IT" altLang="it-IT" sz="1200" smtClean="0">
                <a:latin typeface="Arial" panose="020B0604020202020204" pitchFamily="34" charset="0"/>
              </a:rPr>
              <a:pPr>
                <a:spcBef>
                  <a:spcPct val="0"/>
                </a:spcBef>
                <a:buClrTx/>
                <a:buSzTx/>
                <a:buFontTx/>
                <a:buNone/>
              </a:pPr>
              <a:t>92</a:t>
            </a:fld>
            <a:endParaRPr lang="it-IT" altLang="it-IT" sz="1200">
              <a:latin typeface="Arial" panose="020B0604020202020204" pitchFamily="34" charset="0"/>
            </a:endParaRPr>
          </a:p>
        </p:txBody>
      </p:sp>
      <p:sp>
        <p:nvSpPr>
          <p:cNvPr id="87045" name="Segnaposto piè di pagina 4">
            <a:extLst>
              <a:ext uri="{FF2B5EF4-FFF2-40B4-BE49-F238E27FC236}">
                <a16:creationId xmlns:a16="http://schemas.microsoft.com/office/drawing/2014/main" id="{4C0923C5-66C2-44B2-90D0-123C0307C42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30455802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F4D31C-6FF8-4C39-9F69-F9D1D36E499A}"/>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4832A27C-29BE-4F5B-814A-D6DE3F98B5AD}"/>
              </a:ext>
            </a:extLst>
          </p:cNvPr>
          <p:cNvSpPr>
            <a:spLocks noGrp="1"/>
          </p:cNvSpPr>
          <p:nvPr>
            <p:ph idx="1"/>
          </p:nvPr>
        </p:nvSpPr>
        <p:spPr/>
        <p:txBody>
          <a:bodyPr/>
          <a:lstStyle/>
          <a:p>
            <a:pPr>
              <a:defRPr/>
            </a:pPr>
            <a:r>
              <a:rPr lang="it-IT" sz="2800" dirty="0"/>
              <a:t>e aveva optato per un diverso procedimento in effetti eseguito. A parte la tardività significativa di una giustificazione così rilevante, l’assunto non aveva trovato alcuna conferma, tant’è vero che dell’emorragia non si faceva menzione alcuna nel registro degli interventi, né della stesa avevano riferito gli altri medici presenti all’intervento medesimo; tali due dati valevano, anzi, come smentita delle allegazioni difensive dell’imputato</a:t>
            </a:r>
            <a:r>
              <a:rPr lang="it-IT" dirty="0"/>
              <a:t>. </a:t>
            </a:r>
          </a:p>
          <a:p>
            <a:pPr>
              <a:defRPr/>
            </a:pPr>
            <a:endParaRPr lang="it-IT" dirty="0"/>
          </a:p>
        </p:txBody>
      </p:sp>
      <p:sp>
        <p:nvSpPr>
          <p:cNvPr id="88068" name="Segnaposto numero diapositiva 3">
            <a:extLst>
              <a:ext uri="{FF2B5EF4-FFF2-40B4-BE49-F238E27FC236}">
                <a16:creationId xmlns:a16="http://schemas.microsoft.com/office/drawing/2014/main" id="{A4AD23CA-12AF-4469-B187-E33B469B5EB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C091A053-5694-4C18-A5C9-3ECFA5758699}" type="slidenum">
              <a:rPr lang="it-IT" altLang="it-IT" sz="1200" smtClean="0">
                <a:latin typeface="Arial" panose="020B0604020202020204" pitchFamily="34" charset="0"/>
              </a:rPr>
              <a:pPr>
                <a:spcBef>
                  <a:spcPct val="0"/>
                </a:spcBef>
                <a:buClrTx/>
                <a:buSzTx/>
                <a:buFontTx/>
                <a:buNone/>
              </a:pPr>
              <a:t>93</a:t>
            </a:fld>
            <a:endParaRPr lang="it-IT" altLang="it-IT" sz="1200">
              <a:latin typeface="Arial" panose="020B0604020202020204" pitchFamily="34" charset="0"/>
            </a:endParaRPr>
          </a:p>
        </p:txBody>
      </p:sp>
      <p:sp>
        <p:nvSpPr>
          <p:cNvPr id="88069" name="Segnaposto piè di pagina 4">
            <a:extLst>
              <a:ext uri="{FF2B5EF4-FFF2-40B4-BE49-F238E27FC236}">
                <a16:creationId xmlns:a16="http://schemas.microsoft.com/office/drawing/2014/main" id="{6A9E89EE-A147-4FAF-86F3-50967F1F5833}"/>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2804236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numero diapositiva 4">
            <a:extLst>
              <a:ext uri="{FF2B5EF4-FFF2-40B4-BE49-F238E27FC236}">
                <a16:creationId xmlns:a16="http://schemas.microsoft.com/office/drawing/2014/main" id="{ECCF2729-A58F-4581-BAEE-84C40699B8B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F56DFB0-5E33-4997-8BAC-245B3B12E2A3}" type="slidenum">
              <a:rPr lang="it-IT" altLang="it-IT" sz="1200" smtClean="0">
                <a:latin typeface="Arial" panose="020B0604020202020204" pitchFamily="34" charset="0"/>
              </a:rPr>
              <a:pPr>
                <a:spcBef>
                  <a:spcPct val="0"/>
                </a:spcBef>
                <a:buClrTx/>
                <a:buSzTx/>
                <a:buFontTx/>
                <a:buNone/>
              </a:pPr>
              <a:t>94</a:t>
            </a:fld>
            <a:endParaRPr lang="it-IT" altLang="it-IT" sz="1200">
              <a:latin typeface="Arial" panose="020B0604020202020204" pitchFamily="34" charset="0"/>
            </a:endParaRPr>
          </a:p>
        </p:txBody>
      </p:sp>
      <p:sp>
        <p:nvSpPr>
          <p:cNvPr id="89091" name="Segnaposto piè di pagina 5">
            <a:extLst>
              <a:ext uri="{FF2B5EF4-FFF2-40B4-BE49-F238E27FC236}">
                <a16:creationId xmlns:a16="http://schemas.microsoft.com/office/drawing/2014/main" id="{61D70913-4ACC-4190-A789-A33AED0E2365}"/>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89092" name="Rectangle 2">
            <a:extLst>
              <a:ext uri="{FF2B5EF4-FFF2-40B4-BE49-F238E27FC236}">
                <a16:creationId xmlns:a16="http://schemas.microsoft.com/office/drawing/2014/main" id="{31E56474-7965-4DB3-ACD8-FF7ACECB92A8}"/>
              </a:ext>
            </a:extLst>
          </p:cNvPr>
          <p:cNvSpPr>
            <a:spLocks noGrp="1" noRot="1" noChangeArrowheads="1"/>
          </p:cNvSpPr>
          <p:nvPr>
            <p:ph type="title"/>
          </p:nvPr>
        </p:nvSpPr>
        <p:spPr/>
        <p:txBody>
          <a:bodyPr/>
          <a:lstStyle/>
          <a:p>
            <a:pPr eaLnBrk="1" hangingPunct="1"/>
            <a:endParaRPr lang="it-IT" altLang="it-IT" sz="2800" b="0">
              <a:solidFill>
                <a:srgbClr val="FFFF00"/>
              </a:solidFill>
              <a:effectLst/>
            </a:endParaRPr>
          </a:p>
        </p:txBody>
      </p:sp>
      <p:sp>
        <p:nvSpPr>
          <p:cNvPr id="826371" name="Rectangle 3">
            <a:extLst>
              <a:ext uri="{FF2B5EF4-FFF2-40B4-BE49-F238E27FC236}">
                <a16:creationId xmlns:a16="http://schemas.microsoft.com/office/drawing/2014/main" id="{A9F4F550-06AD-4A24-AE0E-94336677E47A}"/>
              </a:ext>
            </a:extLst>
          </p:cNvPr>
          <p:cNvSpPr>
            <a:spLocks noGrp="1" noChangeArrowheads="1"/>
          </p:cNvSpPr>
          <p:nvPr>
            <p:ph type="body" idx="1"/>
          </p:nvPr>
        </p:nvSpPr>
        <p:spPr/>
        <p:txBody>
          <a:bodyPr/>
          <a:lstStyle/>
          <a:p>
            <a:pPr algn="just" eaLnBrk="1" hangingPunct="1">
              <a:lnSpc>
                <a:spcPct val="90000"/>
              </a:lnSpc>
              <a:buFont typeface="Wingdings" panose="05000000000000000000" pitchFamily="2" charset="2"/>
              <a:buNone/>
              <a:defRPr/>
            </a:pPr>
            <a:r>
              <a:rPr lang="it-IT" sz="2800">
                <a:solidFill>
                  <a:schemeClr val="hlink"/>
                </a:solidFill>
              </a:rPr>
              <a:t>Il chirurgo che, in assenza di necessità ed urgenza terapeutiche, sottopone il paziente ad un intervento operatorio di più grave entità rispetto a quello meno cruento e comunque di più lieve entità del quale lo abbia informato preventivamente e che solo sia stato da quegli consentito, commette il reato di lesioni volontarie, irrilevante essendo sotto il profilo psichico la finalità pur sempre curativa della sua condotta, sicché egli risponde del reato di omicidio preterintenzionale se da quelle lesioni derivi la morte </a:t>
            </a:r>
          </a:p>
          <a:p>
            <a:pPr algn="r" eaLnBrk="1" hangingPunct="1">
              <a:lnSpc>
                <a:spcPct val="90000"/>
              </a:lnSpc>
              <a:buFont typeface="Wingdings" panose="05000000000000000000" pitchFamily="2" charset="2"/>
              <a:buNone/>
              <a:defRPr/>
            </a:pPr>
            <a:r>
              <a:rPr lang="it-IT" sz="2800">
                <a:solidFill>
                  <a:schemeClr val="hlink"/>
                </a:solidFill>
              </a:rPr>
              <a:t>	</a:t>
            </a:r>
            <a:r>
              <a:rPr lang="it-IT" sz="2000" i="1">
                <a:solidFill>
                  <a:schemeClr val="hlink"/>
                </a:solidFill>
              </a:rPr>
              <a:t>Cass. pen., Sez. V, 21/04/1992</a:t>
            </a:r>
          </a:p>
          <a:p>
            <a:pPr algn="just" eaLnBrk="1" hangingPunct="1">
              <a:lnSpc>
                <a:spcPct val="90000"/>
              </a:lnSpc>
              <a:buFont typeface="Wingdings" panose="05000000000000000000" pitchFamily="2" charset="2"/>
              <a:buNone/>
              <a:defRPr/>
            </a:pPr>
            <a:endParaRPr lang="it-IT" sz="2800" i="1">
              <a:solidFill>
                <a:schemeClr val="hlink"/>
              </a:solidFill>
            </a:endParaRPr>
          </a:p>
        </p:txBody>
      </p:sp>
      <p:sp>
        <p:nvSpPr>
          <p:cNvPr id="89094" name="AutoShape 4">
            <a:extLst>
              <a:ext uri="{FF2B5EF4-FFF2-40B4-BE49-F238E27FC236}">
                <a16:creationId xmlns:a16="http://schemas.microsoft.com/office/drawing/2014/main" id="{EA1FBCB5-0498-45BA-B2AE-3D82B8525600}"/>
              </a:ext>
            </a:extLst>
          </p:cNvPr>
          <p:cNvSpPr>
            <a:spLocks noChangeArrowheads="1"/>
          </p:cNvSpPr>
          <p:nvPr/>
        </p:nvSpPr>
        <p:spPr bwMode="auto">
          <a:xfrm>
            <a:off x="6443663" y="5373688"/>
            <a:ext cx="1296987" cy="71437"/>
          </a:xfrm>
          <a:prstGeom prst="rightArrow">
            <a:avLst>
              <a:gd name="adj1" fmla="val 50000"/>
              <a:gd name="adj2" fmla="val 453892"/>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it-IT" altLang="it-IT" sz="1800">
              <a:solidFill>
                <a:srgbClr val="33CC33"/>
              </a:solidFill>
            </a:endParaRPr>
          </a:p>
        </p:txBody>
      </p:sp>
    </p:spTree>
    <p:extLst>
      <p:ext uri="{BB962C8B-B14F-4D97-AF65-F5344CB8AC3E}">
        <p14:creationId xmlns:p14="http://schemas.microsoft.com/office/powerpoint/2010/main" val="302495315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numero diapositiva 4">
            <a:extLst>
              <a:ext uri="{FF2B5EF4-FFF2-40B4-BE49-F238E27FC236}">
                <a16:creationId xmlns:a16="http://schemas.microsoft.com/office/drawing/2014/main" id="{2C4AAB7E-A441-4E79-B301-844C9629A26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EE68B1F-16F0-4194-AC9F-5F6AABEBF04B}" type="slidenum">
              <a:rPr lang="it-IT" altLang="it-IT" sz="1200" smtClean="0">
                <a:latin typeface="Arial" panose="020B0604020202020204" pitchFamily="34" charset="0"/>
              </a:rPr>
              <a:pPr>
                <a:spcBef>
                  <a:spcPct val="0"/>
                </a:spcBef>
                <a:buClrTx/>
                <a:buSzTx/>
                <a:buFontTx/>
                <a:buNone/>
              </a:pPr>
              <a:t>95</a:t>
            </a:fld>
            <a:endParaRPr lang="it-IT" altLang="it-IT" sz="1200">
              <a:latin typeface="Arial" panose="020B0604020202020204" pitchFamily="34" charset="0"/>
            </a:endParaRPr>
          </a:p>
        </p:txBody>
      </p:sp>
      <p:sp>
        <p:nvSpPr>
          <p:cNvPr id="90115" name="Segnaposto piè di pagina 5">
            <a:extLst>
              <a:ext uri="{FF2B5EF4-FFF2-40B4-BE49-F238E27FC236}">
                <a16:creationId xmlns:a16="http://schemas.microsoft.com/office/drawing/2014/main" id="{C3905C8A-F0FD-4708-872F-6028CCCB955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
        <p:nvSpPr>
          <p:cNvPr id="90116" name="Rectangle 2">
            <a:extLst>
              <a:ext uri="{FF2B5EF4-FFF2-40B4-BE49-F238E27FC236}">
                <a16:creationId xmlns:a16="http://schemas.microsoft.com/office/drawing/2014/main" id="{B0AB8656-47C6-4879-BCAC-A074866D9DD8}"/>
              </a:ext>
            </a:extLst>
          </p:cNvPr>
          <p:cNvSpPr>
            <a:spLocks noGrp="1" noRot="1" noChangeArrowheads="1"/>
          </p:cNvSpPr>
          <p:nvPr>
            <p:ph type="title"/>
          </p:nvPr>
        </p:nvSpPr>
        <p:spPr/>
        <p:txBody>
          <a:bodyPr/>
          <a:lstStyle/>
          <a:p>
            <a:pPr eaLnBrk="1" hangingPunct="1"/>
            <a:endParaRPr lang="it-IT" altLang="it-IT" sz="2800" b="0">
              <a:solidFill>
                <a:srgbClr val="FFFF00"/>
              </a:solidFill>
              <a:effectLst/>
            </a:endParaRPr>
          </a:p>
        </p:txBody>
      </p:sp>
      <p:sp>
        <p:nvSpPr>
          <p:cNvPr id="827395" name="Rectangle 3">
            <a:extLst>
              <a:ext uri="{FF2B5EF4-FFF2-40B4-BE49-F238E27FC236}">
                <a16:creationId xmlns:a16="http://schemas.microsoft.com/office/drawing/2014/main" id="{6E47D9CA-CED0-4C78-818A-768AD7BC283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defRPr/>
            </a:pPr>
            <a:endParaRPr lang="it-IT" sz="1800"/>
          </a:p>
          <a:p>
            <a:pPr eaLnBrk="1" hangingPunct="1">
              <a:lnSpc>
                <a:spcPct val="80000"/>
              </a:lnSpc>
              <a:defRPr/>
            </a:pPr>
            <a:r>
              <a:rPr lang="it-IT" sz="2800">
                <a:solidFill>
                  <a:schemeClr val="hlink"/>
                </a:solidFill>
              </a:rPr>
              <a:t>Il consenso del paziente deve essere manifestato preventivamente al trattamento medico-chirurgico da eseguire; il chirurgo non è abilitato ad eseguire un altro intervento, non preventivato né consentito ed al di fuori di una condizione di necessità ed urgenza per la salute del paziente; le lesioni derivanti da un intervento chirurgico eseguito senza consenso del malato configurano il delitto di lesioni personali volontarie; si delinea, il delitto ex art. 584 c.p. qualora dalle lesioni consegua, come evento non voluto, la morte del paziente.</a:t>
            </a:r>
          </a:p>
          <a:p>
            <a:pPr algn="r" eaLnBrk="1" hangingPunct="1">
              <a:lnSpc>
                <a:spcPct val="80000"/>
              </a:lnSpc>
              <a:buFont typeface="Wingdings" panose="05000000000000000000" pitchFamily="2" charset="2"/>
              <a:buNone/>
              <a:defRPr/>
            </a:pPr>
            <a:r>
              <a:rPr lang="it-IT" sz="2400">
                <a:solidFill>
                  <a:schemeClr val="hlink"/>
                </a:solidFill>
              </a:rPr>
              <a:t>	</a:t>
            </a:r>
            <a:r>
              <a:rPr lang="it-IT" sz="2400" i="1">
                <a:solidFill>
                  <a:schemeClr val="hlink"/>
                </a:solidFill>
              </a:rPr>
              <a:t>(Cass. pen., Sez. V, 21/04/1992)</a:t>
            </a:r>
          </a:p>
        </p:txBody>
      </p:sp>
    </p:spTree>
    <p:extLst>
      <p:ext uri="{BB962C8B-B14F-4D97-AF65-F5344CB8AC3E}">
        <p14:creationId xmlns:p14="http://schemas.microsoft.com/office/powerpoint/2010/main" val="380173844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114E71-ED51-4719-9E8A-FA01B79E91B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88631EE9-D3AB-491F-9400-8F5EADD2014B}"/>
              </a:ext>
            </a:extLst>
          </p:cNvPr>
          <p:cNvSpPr>
            <a:spLocks noGrp="1"/>
          </p:cNvSpPr>
          <p:nvPr>
            <p:ph idx="1"/>
          </p:nvPr>
        </p:nvSpPr>
        <p:spPr/>
        <p:txBody>
          <a:bodyPr/>
          <a:lstStyle/>
          <a:p>
            <a:pPr>
              <a:defRPr/>
            </a:pPr>
            <a:r>
              <a:rPr lang="it-IT" dirty="0"/>
              <a:t>Codice 1989, art. 40</a:t>
            </a:r>
          </a:p>
          <a:p>
            <a:pPr>
              <a:defRPr/>
            </a:pPr>
            <a:r>
              <a:rPr lang="it-IT" dirty="0"/>
              <a:t>«Il medico non può intraprendere alcuna attività diagnostico terapeutica senza il valido consenso del paziente, che se sostanzialmente implicito nel rapporto di fiducia, deve essere invece consapevole ed esplicito </a:t>
            </a:r>
            <a:r>
              <a:rPr lang="it-IT" dirty="0" err="1"/>
              <a:t>allorchè</a:t>
            </a:r>
            <a:r>
              <a:rPr lang="it-IT" dirty="0"/>
              <a:t> l’atto medico comporta rischio o permanente riduzione dell’integrità fisica»</a:t>
            </a:r>
          </a:p>
        </p:txBody>
      </p:sp>
      <p:sp>
        <p:nvSpPr>
          <p:cNvPr id="70660" name="Segnaposto numero diapositiva 3">
            <a:extLst>
              <a:ext uri="{FF2B5EF4-FFF2-40B4-BE49-F238E27FC236}">
                <a16:creationId xmlns:a16="http://schemas.microsoft.com/office/drawing/2014/main" id="{E56FFDBB-D086-4DA7-A55A-888BC0BC0D3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28820FD-40D1-4243-AB8B-63B4176E1C83}" type="slidenum">
              <a:rPr lang="it-IT" altLang="it-IT" sz="1200" smtClean="0">
                <a:latin typeface="Arial" panose="020B0604020202020204" pitchFamily="34" charset="0"/>
              </a:rPr>
              <a:pPr>
                <a:spcBef>
                  <a:spcPct val="0"/>
                </a:spcBef>
                <a:buClrTx/>
                <a:buSzTx/>
                <a:buFontTx/>
                <a:buNone/>
              </a:pPr>
              <a:t>96</a:t>
            </a:fld>
            <a:endParaRPr lang="it-IT" altLang="it-IT" sz="1200">
              <a:latin typeface="Arial" panose="020B0604020202020204" pitchFamily="34" charset="0"/>
            </a:endParaRPr>
          </a:p>
        </p:txBody>
      </p:sp>
      <p:sp>
        <p:nvSpPr>
          <p:cNvPr id="70661" name="Segnaposto piè di pagina 4">
            <a:extLst>
              <a:ext uri="{FF2B5EF4-FFF2-40B4-BE49-F238E27FC236}">
                <a16:creationId xmlns:a16="http://schemas.microsoft.com/office/drawing/2014/main" id="{D0FDBA1E-579E-44E3-8993-0233781EC11E}"/>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it-IT" altLang="it-IT" sz="1200">
                <a:latin typeface="Arial" panose="020B0604020202020204" pitchFamily="34" charset="0"/>
              </a:rPr>
              <a:t>avv. Giannantonio Barbieri</a:t>
            </a:r>
          </a:p>
        </p:txBody>
      </p:sp>
    </p:spTree>
    <p:extLst>
      <p:ext uri="{BB962C8B-B14F-4D97-AF65-F5344CB8AC3E}">
        <p14:creationId xmlns:p14="http://schemas.microsoft.com/office/powerpoint/2010/main" val="7055868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040C82-A193-4D17-BA64-3E187AFA7C5F}"/>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967DC9B5-D988-4CD6-8BBA-13387D110C3B}"/>
              </a:ext>
            </a:extLst>
          </p:cNvPr>
          <p:cNvSpPr>
            <a:spLocks noGrp="1"/>
          </p:cNvSpPr>
          <p:nvPr>
            <p:ph idx="1"/>
          </p:nvPr>
        </p:nvSpPr>
        <p:spPr/>
        <p:txBody>
          <a:bodyPr/>
          <a:lstStyle/>
          <a:p>
            <a:pPr>
              <a:defRPr/>
            </a:pPr>
            <a:r>
              <a:rPr lang="it-IT" sz="2000" dirty="0"/>
              <a:t>Codice deontologico delle professioni infermieristiche</a:t>
            </a:r>
          </a:p>
          <a:p>
            <a:pPr>
              <a:defRPr/>
            </a:pPr>
            <a:r>
              <a:rPr lang="it-IT" sz="2000" dirty="0"/>
              <a:t>Art. 17 Rapporto con la persona assistita nel percorso di cura</a:t>
            </a:r>
          </a:p>
          <a:p>
            <a:pPr marL="0" indent="0">
              <a:buFont typeface="Wingdings" panose="05000000000000000000" pitchFamily="2" charset="2"/>
              <a:buNone/>
              <a:defRPr/>
            </a:pPr>
            <a:r>
              <a:rPr lang="it-IT" dirty="0"/>
              <a:t>…… L’infermiere informa, coinvolge, educa e supporta l’interessato e con il suo libero consenso, le persone di riferimento, per favorire l’adesione al percorso di cura … </a:t>
            </a:r>
          </a:p>
        </p:txBody>
      </p:sp>
      <p:sp>
        <p:nvSpPr>
          <p:cNvPr id="71684" name="Segnaposto numero diapositiva 3">
            <a:extLst>
              <a:ext uri="{FF2B5EF4-FFF2-40B4-BE49-F238E27FC236}">
                <a16:creationId xmlns:a16="http://schemas.microsoft.com/office/drawing/2014/main" id="{CA3EA926-0BB7-4B00-BB7E-DB55AC9C6E24}"/>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BDE8A34D-896A-4799-8918-CA2C0D53DEB6}" type="slidenum">
              <a:rPr lang="it-IT" altLang="it-IT" smtClean="0">
                <a:solidFill>
                  <a:schemeClr val="tx1"/>
                </a:solidFill>
                <a:latin typeface="Arial" panose="020B0604020202020204" pitchFamily="34" charset="0"/>
              </a:rPr>
              <a:pPr/>
              <a:t>97</a:t>
            </a:fld>
            <a:endParaRPr lang="it-IT" altLang="it-IT">
              <a:solidFill>
                <a:schemeClr val="tx1"/>
              </a:solidFill>
              <a:latin typeface="Arial" panose="020B0604020202020204" pitchFamily="34" charset="0"/>
            </a:endParaRPr>
          </a:p>
        </p:txBody>
      </p:sp>
      <p:sp>
        <p:nvSpPr>
          <p:cNvPr id="71685" name="Segnaposto piè di pagina 4">
            <a:extLst>
              <a:ext uri="{FF2B5EF4-FFF2-40B4-BE49-F238E27FC236}">
                <a16:creationId xmlns:a16="http://schemas.microsoft.com/office/drawing/2014/main" id="{915875D2-9428-4BC8-8B90-EEBCB3BE2F00}"/>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extLst>
      <p:ext uri="{BB962C8B-B14F-4D97-AF65-F5344CB8AC3E}">
        <p14:creationId xmlns:p14="http://schemas.microsoft.com/office/powerpoint/2010/main" val="34093701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A50589-D29B-4550-A5EF-17466983259B}"/>
              </a:ext>
            </a:extLst>
          </p:cNvPr>
          <p:cNvSpPr>
            <a:spLocks noGrp="1"/>
          </p:cNvSpPr>
          <p:nvPr>
            <p:ph type="title"/>
          </p:nvPr>
        </p:nvSpPr>
        <p:spPr/>
        <p:txBody>
          <a:bodyPr/>
          <a:lstStyle/>
          <a:p>
            <a:pPr>
              <a:defRPr/>
            </a:pPr>
            <a:endParaRPr lang="it-IT"/>
          </a:p>
        </p:txBody>
      </p:sp>
      <p:sp>
        <p:nvSpPr>
          <p:cNvPr id="3" name="Segnaposto contenuto 2">
            <a:extLst>
              <a:ext uri="{FF2B5EF4-FFF2-40B4-BE49-F238E27FC236}">
                <a16:creationId xmlns:a16="http://schemas.microsoft.com/office/drawing/2014/main" id="{271CA633-D50C-4921-8809-3EBE156C90A9}"/>
              </a:ext>
            </a:extLst>
          </p:cNvPr>
          <p:cNvSpPr>
            <a:spLocks noGrp="1"/>
          </p:cNvSpPr>
          <p:nvPr>
            <p:ph idx="1"/>
          </p:nvPr>
        </p:nvSpPr>
        <p:spPr/>
        <p:txBody>
          <a:bodyPr/>
          <a:lstStyle/>
          <a:p>
            <a:pPr>
              <a:defRPr/>
            </a:pPr>
            <a:r>
              <a:rPr lang="it-IT" sz="2400" u="sng" dirty="0"/>
              <a:t>Codice deontologico degli infermieri 1999:</a:t>
            </a:r>
          </a:p>
          <a:p>
            <a:pPr>
              <a:defRPr/>
            </a:pPr>
            <a:r>
              <a:rPr lang="it-IT" sz="2400" i="1" dirty="0"/>
              <a:t>Art. 4.2 L’infermiere </a:t>
            </a:r>
            <a:r>
              <a:rPr lang="it-IT" sz="2400" b="1" i="1" dirty="0"/>
              <a:t>ascolta,</a:t>
            </a:r>
            <a:r>
              <a:rPr lang="it-IT" sz="2400" i="1" dirty="0"/>
              <a:t> informa coinvolge la persona assistita </a:t>
            </a:r>
            <a:r>
              <a:rPr lang="it-IT" sz="2400" dirty="0"/>
              <a:t>… </a:t>
            </a:r>
          </a:p>
          <a:p>
            <a:pPr>
              <a:defRPr/>
            </a:pPr>
            <a:r>
              <a:rPr lang="it-IT" sz="2400" u="sng" dirty="0"/>
              <a:t>Codice deontologico degli infermieri 2009:</a:t>
            </a:r>
          </a:p>
          <a:p>
            <a:pPr>
              <a:defRPr/>
            </a:pPr>
            <a:r>
              <a:rPr lang="it-IT" sz="2400" i="1" dirty="0"/>
              <a:t>Art. 20 L’infermiere </a:t>
            </a:r>
            <a:r>
              <a:rPr lang="it-IT" sz="2400" b="1" i="1" dirty="0"/>
              <a:t>ascolta,</a:t>
            </a:r>
            <a:r>
              <a:rPr lang="it-IT" sz="2400" i="1" dirty="0"/>
              <a:t> informa coinvolge l’assistito …</a:t>
            </a:r>
          </a:p>
          <a:p>
            <a:pPr>
              <a:defRPr/>
            </a:pPr>
            <a:r>
              <a:rPr lang="it-IT" sz="2400" u="sng" dirty="0">
                <a:effectLst/>
              </a:rPr>
              <a:t>Codice deontologico degli infermieri 2019:</a:t>
            </a:r>
          </a:p>
          <a:p>
            <a:pPr>
              <a:defRPr/>
            </a:pPr>
            <a:r>
              <a:rPr lang="it-IT" sz="2400" i="1" dirty="0"/>
              <a:t>Art. 4 Nell’agire professionale l’infermiere stabilisce una relazione di cura, utilizzando anche </a:t>
            </a:r>
            <a:r>
              <a:rPr lang="it-IT" sz="2400" b="1" i="1" dirty="0"/>
              <a:t>l’ascolto e </a:t>
            </a:r>
            <a:r>
              <a:rPr lang="it-IT" sz="2400" i="1" dirty="0"/>
              <a:t>il dialogo …</a:t>
            </a:r>
          </a:p>
          <a:p>
            <a:pPr>
              <a:defRPr/>
            </a:pPr>
            <a:endParaRPr lang="it-IT" i="1" dirty="0"/>
          </a:p>
          <a:p>
            <a:pPr>
              <a:defRPr/>
            </a:pPr>
            <a:endParaRPr lang="it-IT" dirty="0"/>
          </a:p>
          <a:p>
            <a:pPr>
              <a:defRPr/>
            </a:pPr>
            <a:endParaRPr lang="it-IT" dirty="0"/>
          </a:p>
        </p:txBody>
      </p:sp>
      <p:sp>
        <p:nvSpPr>
          <p:cNvPr id="30724" name="Segnaposto numero diapositiva 3">
            <a:extLst>
              <a:ext uri="{FF2B5EF4-FFF2-40B4-BE49-F238E27FC236}">
                <a16:creationId xmlns:a16="http://schemas.microsoft.com/office/drawing/2014/main" id="{792A36A1-11E0-46CA-A078-55DFAA1DA402}"/>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fld id="{EE0D8E64-D5E2-40A0-B378-9D4184B74E14}" type="slidenum">
              <a:rPr lang="it-IT" altLang="it-IT" smtClean="0">
                <a:solidFill>
                  <a:schemeClr val="tx1"/>
                </a:solidFill>
                <a:latin typeface="Arial" panose="020B0604020202020204" pitchFamily="34" charset="0"/>
              </a:rPr>
              <a:pPr/>
              <a:t>98</a:t>
            </a:fld>
            <a:endParaRPr lang="it-IT" altLang="it-IT">
              <a:solidFill>
                <a:schemeClr val="tx1"/>
              </a:solidFill>
              <a:latin typeface="Arial" panose="020B0604020202020204" pitchFamily="34" charset="0"/>
            </a:endParaRPr>
          </a:p>
        </p:txBody>
      </p:sp>
      <p:sp>
        <p:nvSpPr>
          <p:cNvPr id="30725" name="Segnaposto piè di pagina 4">
            <a:extLst>
              <a:ext uri="{FF2B5EF4-FFF2-40B4-BE49-F238E27FC236}">
                <a16:creationId xmlns:a16="http://schemas.microsoft.com/office/drawing/2014/main" id="{36D7B21D-D985-4C62-AC58-169B5A214FBC}"/>
              </a:ext>
            </a:extLst>
          </p:cNvPr>
          <p:cNvSpPr>
            <a:spLocks noGrp="1" noChangeArrowheads="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33CC33"/>
                </a:solidFill>
                <a:latin typeface="Garamond" panose="02020404030301010803" pitchFamily="18" charset="0"/>
              </a:defRPr>
            </a:lvl1pPr>
            <a:lvl2pPr marL="742950" indent="-285750">
              <a:defRPr>
                <a:solidFill>
                  <a:srgbClr val="33CC33"/>
                </a:solidFill>
                <a:latin typeface="Garamond" panose="02020404030301010803" pitchFamily="18" charset="0"/>
              </a:defRPr>
            </a:lvl2pPr>
            <a:lvl3pPr marL="1143000" indent="-228600">
              <a:defRPr>
                <a:solidFill>
                  <a:srgbClr val="33CC33"/>
                </a:solidFill>
                <a:latin typeface="Garamond" panose="02020404030301010803" pitchFamily="18" charset="0"/>
              </a:defRPr>
            </a:lvl3pPr>
            <a:lvl4pPr marL="1600200" indent="-228600">
              <a:defRPr>
                <a:solidFill>
                  <a:srgbClr val="33CC33"/>
                </a:solidFill>
                <a:latin typeface="Garamond" panose="02020404030301010803" pitchFamily="18" charset="0"/>
              </a:defRPr>
            </a:lvl4pPr>
            <a:lvl5pPr marL="2057400" indent="-228600">
              <a:defRPr>
                <a:solidFill>
                  <a:srgbClr val="33CC33"/>
                </a:solidFill>
                <a:latin typeface="Garamond" panose="02020404030301010803" pitchFamily="18" charset="0"/>
              </a:defRPr>
            </a:lvl5pPr>
            <a:lvl6pPr marL="2514600" indent="-228600" eaLnBrk="0" fontAlgn="base" hangingPunct="0">
              <a:spcBef>
                <a:spcPct val="0"/>
              </a:spcBef>
              <a:spcAft>
                <a:spcPct val="0"/>
              </a:spcAft>
              <a:defRPr>
                <a:solidFill>
                  <a:srgbClr val="33CC33"/>
                </a:solidFill>
                <a:latin typeface="Garamond" panose="02020404030301010803" pitchFamily="18" charset="0"/>
              </a:defRPr>
            </a:lvl6pPr>
            <a:lvl7pPr marL="2971800" indent="-228600" eaLnBrk="0" fontAlgn="base" hangingPunct="0">
              <a:spcBef>
                <a:spcPct val="0"/>
              </a:spcBef>
              <a:spcAft>
                <a:spcPct val="0"/>
              </a:spcAft>
              <a:defRPr>
                <a:solidFill>
                  <a:srgbClr val="33CC33"/>
                </a:solidFill>
                <a:latin typeface="Garamond" panose="02020404030301010803" pitchFamily="18" charset="0"/>
              </a:defRPr>
            </a:lvl7pPr>
            <a:lvl8pPr marL="3429000" indent="-228600" eaLnBrk="0" fontAlgn="base" hangingPunct="0">
              <a:spcBef>
                <a:spcPct val="0"/>
              </a:spcBef>
              <a:spcAft>
                <a:spcPct val="0"/>
              </a:spcAft>
              <a:defRPr>
                <a:solidFill>
                  <a:srgbClr val="33CC33"/>
                </a:solidFill>
                <a:latin typeface="Garamond" panose="02020404030301010803" pitchFamily="18" charset="0"/>
              </a:defRPr>
            </a:lvl8pPr>
            <a:lvl9pPr marL="3886200" indent="-228600" eaLnBrk="0" fontAlgn="base" hangingPunct="0">
              <a:spcBef>
                <a:spcPct val="0"/>
              </a:spcBef>
              <a:spcAft>
                <a:spcPct val="0"/>
              </a:spcAft>
              <a:defRPr>
                <a:solidFill>
                  <a:srgbClr val="33CC33"/>
                </a:solidFill>
                <a:latin typeface="Garamond" panose="02020404030301010803" pitchFamily="18" charset="0"/>
              </a:defRPr>
            </a:lvl9pPr>
          </a:lstStyle>
          <a:p>
            <a:r>
              <a:rPr lang="it-IT" altLang="it-IT">
                <a:solidFill>
                  <a:schemeClr val="tx1"/>
                </a:solidFill>
                <a:latin typeface="Arial" panose="020B0604020202020204" pitchFamily="34" charset="0"/>
              </a:rPr>
              <a:t>avv. Giannantonio Barbieri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488AD24-3B15-40D9-B628-D4C720E4960D}"/>
              </a:ext>
            </a:extLst>
          </p:cNvPr>
          <p:cNvSpPr>
            <a:spLocks noGrp="1"/>
          </p:cNvSpPr>
          <p:nvPr>
            <p:ph idx="4294967295"/>
          </p:nvPr>
        </p:nvSpPr>
        <p:spPr>
          <a:xfrm>
            <a:off x="107504" y="538944"/>
            <a:ext cx="8748464" cy="5780112"/>
          </a:xfrm>
        </p:spPr>
        <p:txBody>
          <a:bodyPr>
            <a:normAutofit/>
          </a:bodyPr>
          <a:lstStyle/>
          <a:p>
            <a:pPr marL="0" indent="0">
              <a:lnSpc>
                <a:spcPct val="90000"/>
              </a:lnSpc>
              <a:buNone/>
              <a:defRPr/>
            </a:pPr>
            <a:r>
              <a:rPr lang="it-IT" sz="2700" dirty="0"/>
              <a:t>Il consenso dev’essere frutto di un rapporto reale e non solo apparente tra </a:t>
            </a:r>
            <a:r>
              <a:rPr lang="it-IT" sz="2700" i="1" dirty="0"/>
              <a:t>medico</a:t>
            </a:r>
            <a:r>
              <a:rPr lang="it-IT" sz="2700" dirty="0"/>
              <a:t> e paziente,</a:t>
            </a:r>
          </a:p>
          <a:p>
            <a:pPr marL="0" indent="0">
              <a:lnSpc>
                <a:spcPct val="90000"/>
              </a:lnSpc>
              <a:buNone/>
              <a:defRPr/>
            </a:pPr>
            <a:endParaRPr lang="it-IT" sz="2700" dirty="0"/>
          </a:p>
          <a:p>
            <a:pPr marL="0" indent="0">
              <a:lnSpc>
                <a:spcPct val="90000"/>
              </a:lnSpc>
              <a:buNone/>
              <a:defRPr/>
            </a:pPr>
            <a:r>
              <a:rPr lang="it-IT" sz="2700" dirty="0"/>
              <a:t>in cui il sanitario è tenuto a raccogliere un’adesione effettiva e partecipata, non solo cartacea all’intervento. </a:t>
            </a:r>
          </a:p>
          <a:p>
            <a:pPr marL="0" indent="0">
              <a:lnSpc>
                <a:spcPct val="90000"/>
              </a:lnSpc>
              <a:buNone/>
              <a:defRPr/>
            </a:pPr>
            <a:endParaRPr lang="it-IT" sz="2700" dirty="0"/>
          </a:p>
          <a:p>
            <a:pPr marL="0" indent="0">
              <a:lnSpc>
                <a:spcPct val="90000"/>
              </a:lnSpc>
              <a:buNone/>
              <a:defRPr/>
            </a:pPr>
            <a:r>
              <a:rPr lang="it-IT" sz="2700" dirty="0"/>
              <a:t>Esso non è dunque un atto puramente formale e burocratico </a:t>
            </a:r>
          </a:p>
          <a:p>
            <a:pPr marL="0" indent="0">
              <a:lnSpc>
                <a:spcPct val="90000"/>
              </a:lnSpc>
              <a:buNone/>
              <a:defRPr/>
            </a:pPr>
            <a:r>
              <a:rPr lang="it-IT" sz="2700" dirty="0"/>
              <a:t>ma è la condizione imprescindibile per trasformare un atto normalmente illecito (la violazione dell’integrità psico-fisica) in un atto lecito, fonte appunto di responsabilità. </a:t>
            </a:r>
          </a:p>
          <a:p>
            <a:pPr marL="0" indent="0">
              <a:lnSpc>
                <a:spcPct val="90000"/>
              </a:lnSpc>
              <a:buNone/>
              <a:defRPr/>
            </a:pPr>
            <a:r>
              <a:rPr lang="it-IT" sz="2700" dirty="0"/>
              <a:t>Incombe pertanto sul </a:t>
            </a:r>
            <a:r>
              <a:rPr lang="it-IT" sz="2700" i="1" dirty="0"/>
              <a:t>medico</a:t>
            </a:r>
            <a:r>
              <a:rPr lang="it-IT" sz="2700" dirty="0"/>
              <a:t> un preciso obbligo di ottenere il consenso del paziente, dopo averlo preventivamente informato. </a:t>
            </a:r>
          </a:p>
          <a:p>
            <a:pPr algn="r">
              <a:lnSpc>
                <a:spcPct val="90000"/>
              </a:lnSpc>
              <a:buFont typeface="Wingdings" panose="05000000000000000000" pitchFamily="2" charset="2"/>
              <a:buNone/>
              <a:defRPr/>
            </a:pPr>
            <a:r>
              <a:rPr lang="it-IT" sz="2700" dirty="0"/>
              <a:t> </a:t>
            </a:r>
            <a:r>
              <a:rPr lang="it-IT" sz="1600" dirty="0"/>
              <a:t>  </a:t>
            </a:r>
            <a:r>
              <a:rPr lang="it-IT" sz="1600" dirty="0" err="1"/>
              <a:t>Trib</a:t>
            </a:r>
            <a:r>
              <a:rPr lang="it-IT" sz="1600" dirty="0"/>
              <a:t>, Milano, 2847/2008</a:t>
            </a:r>
          </a:p>
        </p:txBody>
      </p:sp>
      <p:sp>
        <p:nvSpPr>
          <p:cNvPr id="31747" name="Segnaposto numero diapositiva 3">
            <a:extLst>
              <a:ext uri="{FF2B5EF4-FFF2-40B4-BE49-F238E27FC236}">
                <a16:creationId xmlns:a16="http://schemas.microsoft.com/office/drawing/2014/main" id="{AB191F6D-F926-4171-BCF6-1486579EC14D}"/>
              </a:ext>
            </a:extLst>
          </p:cNvPr>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fld id="{E087AF84-96EF-4D18-B4F0-01B1BE83FE26}" type="slidenum">
              <a:rPr lang="it-IT" altLang="it-IT" sz="1200">
                <a:solidFill>
                  <a:srgbClr val="33CC33"/>
                </a:solidFill>
                <a:latin typeface="Arial" panose="020B0604020202020204" pitchFamily="34" charset="0"/>
              </a:rPr>
              <a:pPr eaLnBrk="1" hangingPunct="1">
                <a:spcBef>
                  <a:spcPct val="0"/>
                </a:spcBef>
                <a:buClrTx/>
                <a:buSzTx/>
                <a:buFontTx/>
                <a:buNone/>
              </a:pPr>
              <a:t>99</a:t>
            </a:fld>
            <a:endParaRPr lang="it-IT" altLang="it-IT" sz="1200">
              <a:solidFill>
                <a:srgbClr val="33CC33"/>
              </a:solidFill>
              <a:latin typeface="Arial" panose="020B0604020202020204" pitchFamily="34" charset="0"/>
            </a:endParaRPr>
          </a:p>
        </p:txBody>
      </p:sp>
      <p:sp>
        <p:nvSpPr>
          <p:cNvPr id="124932" name="Segnaposto piè di pagina 4">
            <a:extLst>
              <a:ext uri="{FF2B5EF4-FFF2-40B4-BE49-F238E27FC236}">
                <a16:creationId xmlns:a16="http://schemas.microsoft.com/office/drawing/2014/main" id="{CDF0BEBB-7B81-4423-A92F-A1A9DAB6FE8C}"/>
              </a:ext>
            </a:extLst>
          </p:cNvPr>
          <p:cNvSpPr txBox="1">
            <a:spLocks noGrp="1"/>
          </p:cNvSpPr>
          <p:nvPr/>
        </p:nvSpPr>
        <p:spPr bwMode="auto">
          <a:xfrm>
            <a:off x="3124200" y="6240463"/>
            <a:ext cx="2895600" cy="476250"/>
          </a:xfrm>
          <a:prstGeom prst="rect">
            <a:avLst/>
          </a:prstGeom>
          <a:noFill/>
          <a:ln>
            <a:noFill/>
          </a:ln>
        </p:spPr>
        <p:txBody>
          <a:bodyPr anchor="b"/>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defRPr/>
            </a:pPr>
            <a:r>
              <a:rPr lang="it-IT" altLang="it-IT" sz="1200" dirty="0">
                <a:solidFill>
                  <a:schemeClr val="tx1">
                    <a:lumMod val="95000"/>
                  </a:schemeClr>
                </a:solidFill>
                <a:latin typeface="Arial" panose="020B0604020202020204" pitchFamily="34" charset="0"/>
              </a:rPr>
              <a:t>avv. Giannantonio Barbieri</a:t>
            </a:r>
          </a:p>
        </p:txBody>
      </p:sp>
    </p:spTree>
  </p:cSld>
  <p:clrMapOvr>
    <a:masterClrMapping/>
  </p:clrMapOvr>
</p:sld>
</file>

<file path=ppt/theme/theme1.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33CC33"/>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33CC33"/>
            </a:solidFill>
            <a:effectLst/>
            <a:latin typeface="Garamond" pitchFamily="18" charset="0"/>
          </a:defRPr>
        </a:defPPr>
      </a:lstStyle>
    </a:lnDef>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8253</TotalTime>
  <Words>10704</Words>
  <Application>Microsoft Office PowerPoint</Application>
  <PresentationFormat>Presentazione su schermo (4:3)</PresentationFormat>
  <Paragraphs>788</Paragraphs>
  <Slides>185</Slides>
  <Notes>0</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185</vt:i4>
      </vt:variant>
    </vt:vector>
  </HeadingPairs>
  <TitlesOfParts>
    <vt:vector size="200" baseType="lpstr">
      <vt:lpstr>Aharoni</vt:lpstr>
      <vt:lpstr>Arial</vt:lpstr>
      <vt:lpstr>Bitstream Vera Sans</vt:lpstr>
      <vt:lpstr>Calibri</vt:lpstr>
      <vt:lpstr>Fira Sans</vt:lpstr>
      <vt:lpstr>Franziska</vt:lpstr>
      <vt:lpstr>Garamond</vt:lpstr>
      <vt:lpstr>Rockwell Extra Bold</vt:lpstr>
      <vt:lpstr>SansSerif</vt:lpstr>
      <vt:lpstr>Tahoma</vt:lpstr>
      <vt:lpstr>Times New Roman</vt:lpstr>
      <vt:lpstr>TimesNewRomanPSMT</vt:lpstr>
      <vt:lpstr>Verdana</vt:lpstr>
      <vt:lpstr>Wingdings</vt:lpstr>
      <vt:lpstr>Flusso</vt:lpstr>
      <vt:lpstr>UNIVERSITA’ DEGLI STUDI DI BOLOGNA CORSO DI ALTA FORMAZIONE IN  COMUNICAZIONE IN  SANITA’ E BIOETICA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AVV. GIANNANTONIO BARBIERI</dc:creator>
  <cp:lastModifiedBy>Fattori Silvia</cp:lastModifiedBy>
  <cp:revision>265</cp:revision>
  <dcterms:created xsi:type="dcterms:W3CDTF">2004-11-26T15:52:56Z</dcterms:created>
  <dcterms:modified xsi:type="dcterms:W3CDTF">2024-04-04T15:42:18Z</dcterms:modified>
</cp:coreProperties>
</file>