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1360" r:id="rId2"/>
    <p:sldId id="256" r:id="rId3"/>
    <p:sldId id="458" r:id="rId4"/>
    <p:sldId id="1358" r:id="rId5"/>
    <p:sldId id="1355" r:id="rId6"/>
    <p:sldId id="284" r:id="rId7"/>
    <p:sldId id="428" r:id="rId8"/>
    <p:sldId id="265" r:id="rId9"/>
    <p:sldId id="292" r:id="rId10"/>
    <p:sldId id="966" r:id="rId11"/>
    <p:sldId id="967" r:id="rId12"/>
    <p:sldId id="286" r:id="rId13"/>
    <p:sldId id="287" r:id="rId14"/>
    <p:sldId id="288" r:id="rId15"/>
    <p:sldId id="289" r:id="rId16"/>
    <p:sldId id="457" r:id="rId17"/>
    <p:sldId id="943" r:id="rId18"/>
    <p:sldId id="944" r:id="rId19"/>
    <p:sldId id="945" r:id="rId20"/>
    <p:sldId id="268" r:id="rId21"/>
    <p:sldId id="269" r:id="rId22"/>
    <p:sldId id="1359" r:id="rId23"/>
    <p:sldId id="273" r:id="rId24"/>
    <p:sldId id="429" r:id="rId25"/>
    <p:sldId id="430" r:id="rId26"/>
    <p:sldId id="431" r:id="rId27"/>
    <p:sldId id="433" r:id="rId28"/>
    <p:sldId id="434" r:id="rId29"/>
    <p:sldId id="1348" r:id="rId30"/>
    <p:sldId id="264" r:id="rId31"/>
    <p:sldId id="1346" r:id="rId32"/>
    <p:sldId id="1345" r:id="rId33"/>
    <p:sldId id="1344" r:id="rId34"/>
    <p:sldId id="693" r:id="rId35"/>
    <p:sldId id="1310" r:id="rId36"/>
    <p:sldId id="399" r:id="rId37"/>
    <p:sldId id="395" r:id="rId38"/>
    <p:sldId id="1308" r:id="rId39"/>
    <p:sldId id="1353" r:id="rId40"/>
    <p:sldId id="1354" r:id="rId41"/>
    <p:sldId id="436" r:id="rId42"/>
    <p:sldId id="427" r:id="rId43"/>
    <p:sldId id="280" r:id="rId44"/>
    <p:sldId id="1361" r:id="rId4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887C"/>
    <a:srgbClr val="A065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72C4"/>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72C4"/>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72C4"/>
          </a:solidFill>
        </a:fill>
      </a:tcStyle>
    </a:firstRow>
  </a:tblStyle>
  <a:tblStyle styleId="{C7B018BB-80A7-4F77-B60F-C8B233D01FF8}" styleName="">
    <a:tblBg/>
    <a:wholeTbl>
      <a:tcTxStyle>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22"/>
    <p:restoredTop sz="94010"/>
  </p:normalViewPr>
  <p:slideViewPr>
    <p:cSldViewPr snapToGrid="0">
      <p:cViewPr>
        <p:scale>
          <a:sx n="100" d="100"/>
          <a:sy n="100" d="100"/>
        </p:scale>
        <p:origin x="-168" y="19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xfrm>
            <a:off x="1143000" y="685800"/>
            <a:ext cx="4572000" cy="3429000"/>
          </a:xfrm>
          <a:prstGeom prst="rect">
            <a:avLst/>
          </a:prstGeom>
        </p:spPr>
        <p:txBody>
          <a:bodyPr/>
          <a:lstStyle/>
          <a:p>
            <a:endParaRPr/>
          </a:p>
        </p:txBody>
      </p:sp>
      <p:sp>
        <p:nvSpPr>
          <p:cNvPr id="111" name="Shape 11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457200" defTabSz="457200" latinLnBrk="0">
      <a:defRPr sz="2200">
        <a:latin typeface="Lucida Grande"/>
        <a:ea typeface="Lucida Grande"/>
        <a:cs typeface="Lucida Grande"/>
        <a:sym typeface="Lucida Grande"/>
      </a:defRPr>
    </a:lvl2pPr>
    <a:lvl3pPr indent="914400" defTabSz="457200" latinLnBrk="0">
      <a:defRPr sz="2200">
        <a:latin typeface="Lucida Grande"/>
        <a:ea typeface="Lucida Grande"/>
        <a:cs typeface="Lucida Grande"/>
        <a:sym typeface="Lucida Grande"/>
      </a:defRPr>
    </a:lvl3pPr>
    <a:lvl4pPr indent="1371600" defTabSz="457200" latinLnBrk="0">
      <a:defRPr sz="2200">
        <a:latin typeface="Lucida Grande"/>
        <a:ea typeface="Lucida Grande"/>
        <a:cs typeface="Lucida Grande"/>
        <a:sym typeface="Lucida Grande"/>
      </a:defRPr>
    </a:lvl4pPr>
    <a:lvl5pPr indent="1828800" defTabSz="457200" latinLnBrk="0">
      <a:defRPr sz="2200">
        <a:latin typeface="Lucida Grande"/>
        <a:ea typeface="Lucida Grande"/>
        <a:cs typeface="Lucida Grande"/>
        <a:sym typeface="Lucida Grande"/>
      </a:defRPr>
    </a:lvl5pPr>
    <a:lvl6pPr indent="2286000" defTabSz="457200" latinLnBrk="0">
      <a:defRPr sz="2200">
        <a:latin typeface="Lucida Grande"/>
        <a:ea typeface="Lucida Grande"/>
        <a:cs typeface="Lucida Grande"/>
        <a:sym typeface="Lucida Grande"/>
      </a:defRPr>
    </a:lvl6pPr>
    <a:lvl7pPr indent="2743200" defTabSz="457200" latinLnBrk="0">
      <a:defRPr sz="2200">
        <a:latin typeface="Lucida Grande"/>
        <a:ea typeface="Lucida Grande"/>
        <a:cs typeface="Lucida Grande"/>
        <a:sym typeface="Lucida Grande"/>
      </a:defRPr>
    </a:lvl7pPr>
    <a:lvl8pPr indent="3200400" defTabSz="457200" latinLnBrk="0">
      <a:defRPr sz="2200">
        <a:latin typeface="Lucida Grande"/>
        <a:ea typeface="Lucida Grande"/>
        <a:cs typeface="Lucida Grande"/>
        <a:sym typeface="Lucida Grande"/>
      </a:defRPr>
    </a:lvl8pPr>
    <a:lvl9pPr indent="36576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laceHolder 1">
            <a:extLst>
              <a:ext uri="{FF2B5EF4-FFF2-40B4-BE49-F238E27FC236}">
                <a16:creationId xmlns:a16="http://schemas.microsoft.com/office/drawing/2014/main" id="{7CBB11A6-121E-49DE-B752-D3999B63F1C4}"/>
              </a:ext>
            </a:extLst>
          </p:cNvPr>
          <p:cNvSpPr>
            <a:spLocks noGrp="1" noRot="1" noChangeAspect="1" noChangeArrowheads="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2" name="PlaceHolder 2">
            <a:extLst>
              <a:ext uri="{FF2B5EF4-FFF2-40B4-BE49-F238E27FC236}">
                <a16:creationId xmlns:a16="http://schemas.microsoft.com/office/drawing/2014/main" id="{38D533D0-667D-F873-A340-228B064DE1B9}"/>
              </a:ext>
            </a:extLst>
          </p:cNvPr>
          <p:cNvSpPr>
            <a:spLocks noGrp="1"/>
          </p:cNvSpPr>
          <p:nvPr>
            <p:ph type="body"/>
          </p:nvPr>
        </p:nvSpPr>
        <p:spPr>
          <a:xfrm>
            <a:off x="679450" y="4776788"/>
            <a:ext cx="5438775" cy="3908425"/>
          </a:xfrm>
        </p:spPr>
        <p:txBody>
          <a:bodyPr/>
          <a:lstStyle/>
          <a:p>
            <a:pPr>
              <a:defRPr/>
            </a:pPr>
            <a:endParaRPr lang="it-IT" sz="2000" spc="-1" dirty="0">
              <a:latin typeface="Arial"/>
            </a:endParaRPr>
          </a:p>
        </p:txBody>
      </p:sp>
      <p:sp>
        <p:nvSpPr>
          <p:cNvPr id="633" name="TextShape 3">
            <a:extLst>
              <a:ext uri="{FF2B5EF4-FFF2-40B4-BE49-F238E27FC236}">
                <a16:creationId xmlns:a16="http://schemas.microsoft.com/office/drawing/2014/main" id="{273919DB-7BFC-B426-C558-A32AE02654A6}"/>
              </a:ext>
            </a:extLst>
          </p:cNvPr>
          <p:cNvSpPr txBox="1"/>
          <p:nvPr/>
        </p:nvSpPr>
        <p:spPr>
          <a:xfrm>
            <a:off x="3851275" y="9428163"/>
            <a:ext cx="2944813" cy="498475"/>
          </a:xfrm>
          <a:prstGeom prst="rect">
            <a:avLst/>
          </a:prstGeom>
          <a:noFill/>
          <a:ln>
            <a:noFill/>
          </a:ln>
        </p:spPr>
        <p:txBody>
          <a:bodyPr anchor="b"/>
          <a:lstStyle/>
          <a:p>
            <a:pPr algn="r">
              <a:defRPr/>
            </a:pPr>
            <a:fld id="{8816CC6F-86AB-4745-9C43-60BC7B969275}" type="slidenum">
              <a:rPr lang="it-IT" sz="1200" spc="-1">
                <a:solidFill>
                  <a:srgbClr val="000000"/>
                </a:solidFill>
                <a:latin typeface="+mn-lt"/>
              </a:rPr>
              <a:pPr algn="r">
                <a:defRPr/>
              </a:pPr>
              <a:t>29</a:t>
            </a:fld>
            <a:endParaRPr lang="it-IT" sz="1200" spc="-1" dirty="0">
              <a:latin typeface="Times New Roman"/>
            </a:endParaRPr>
          </a:p>
        </p:txBody>
      </p:sp>
    </p:spTree>
    <p:extLst>
      <p:ext uri="{BB962C8B-B14F-4D97-AF65-F5344CB8AC3E}">
        <p14:creationId xmlns:p14="http://schemas.microsoft.com/office/powerpoint/2010/main" val="1662536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immagine diapositiva 1">
            <a:extLst>
              <a:ext uri="{FF2B5EF4-FFF2-40B4-BE49-F238E27FC236}">
                <a16:creationId xmlns:a16="http://schemas.microsoft.com/office/drawing/2014/main" id="{C4DF54EB-7308-9E0F-1A99-806BC2E36F68}"/>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Segnaposto note 2">
            <a:extLst>
              <a:ext uri="{FF2B5EF4-FFF2-40B4-BE49-F238E27FC236}">
                <a16:creationId xmlns:a16="http://schemas.microsoft.com/office/drawing/2014/main" id="{320C8C64-29AF-0D0F-A9A9-305EDEF618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4" name="Segnaposto numero diapositiva 3">
            <a:extLst>
              <a:ext uri="{FF2B5EF4-FFF2-40B4-BE49-F238E27FC236}">
                <a16:creationId xmlns:a16="http://schemas.microsoft.com/office/drawing/2014/main" id="{4BDB2AD7-FF1A-952C-1D80-D6CD420E9B84}"/>
              </a:ext>
            </a:extLst>
          </p:cNvPr>
          <p:cNvSpPr>
            <a:spLocks noGrp="1"/>
          </p:cNvSpPr>
          <p:nvPr>
            <p:ph type="sldNum" sz="quarter" idx="5"/>
          </p:nvPr>
        </p:nvSpPr>
        <p:spPr/>
        <p:txBody>
          <a:bodyPr/>
          <a:lstStyle/>
          <a:p>
            <a:pPr fontAlgn="auto">
              <a:spcBef>
                <a:spcPts val="0"/>
              </a:spcBef>
              <a:spcAft>
                <a:spcPts val="0"/>
              </a:spcAft>
              <a:defRPr/>
            </a:pPr>
            <a:fld id="{D3BEF1EC-B436-1642-BD02-A0EBD36A0C70}" type="slidenum">
              <a:rPr lang="it-IT" smtClean="0">
                <a:solidFill>
                  <a:prstClr val="black"/>
                </a:solidFill>
                <a:latin typeface="Calibri" panose="020F0502020204030204"/>
                <a:cs typeface="+mn-cs"/>
              </a:rPr>
              <a:pPr fontAlgn="auto">
                <a:spcBef>
                  <a:spcPts val="0"/>
                </a:spcBef>
                <a:spcAft>
                  <a:spcPts val="0"/>
                </a:spcAft>
                <a:defRPr/>
              </a:pPr>
              <a:t>35</a:t>
            </a:fld>
            <a:endParaRPr lang="it-IT" dirty="0">
              <a:solidFill>
                <a:prstClr val="black"/>
              </a:solidFill>
              <a:latin typeface="Calibri" panose="020F0502020204030204"/>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20/10/2022"/>
          <p:cNvSpPr txBox="1"/>
          <p:nvPr/>
        </p:nvSpPr>
        <p:spPr>
          <a:xfrm>
            <a:off x="886689" y="6407064"/>
            <a:ext cx="2651762"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FFFFFF"/>
                </a:solidFill>
              </a:defRPr>
            </a:lvl1pPr>
          </a:lstStyle>
          <a:p>
            <a:r>
              <a:t>20/10/2022</a:t>
            </a:r>
          </a:p>
        </p:txBody>
      </p:sp>
      <p:sp>
        <p:nvSpPr>
          <p:cNvPr id="12" name="Titolo Testo"/>
          <p:cNvSpPr txBox="1">
            <a:spLocks noGrp="1"/>
          </p:cNvSpPr>
          <p:nvPr>
            <p:ph type="title"/>
          </p:nvPr>
        </p:nvSpPr>
        <p:spPr>
          <a:xfrm>
            <a:off x="1524000" y="1122362"/>
            <a:ext cx="9144000" cy="2387601"/>
          </a:xfrm>
          <a:prstGeom prst="rect">
            <a:avLst/>
          </a:prstGeom>
        </p:spPr>
        <p:txBody>
          <a:bodyPr anchor="b"/>
          <a:lstStyle>
            <a:lvl1pPr algn="ctr">
              <a:defRPr sz="6000">
                <a:solidFill>
                  <a:srgbClr val="FFFFFF"/>
                </a:solidFill>
                <a:latin typeface="+mn-lt"/>
                <a:ea typeface="+mn-ea"/>
                <a:cs typeface="+mn-cs"/>
                <a:sym typeface="Arial"/>
              </a:defRPr>
            </a:lvl1pPr>
          </a:lstStyle>
          <a:p>
            <a:r>
              <a:t>Titolo Testo</a:t>
            </a:r>
          </a:p>
        </p:txBody>
      </p:sp>
      <p:sp>
        <p:nvSpPr>
          <p:cNvPr id="13" name="Corpo livello uno…"/>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solidFill>
                  <a:srgbClr val="FFFFFF"/>
                </a:solidFill>
                <a:latin typeface="+mn-lt"/>
                <a:ea typeface="+mn-ea"/>
                <a:cs typeface="+mn-cs"/>
                <a:sym typeface="Arial"/>
              </a:defRPr>
            </a:lvl1pPr>
            <a:lvl2pPr marL="0" indent="457200" algn="ctr">
              <a:buSzTx/>
              <a:buFontTx/>
              <a:buNone/>
              <a:defRPr sz="2400">
                <a:solidFill>
                  <a:srgbClr val="FFFFFF"/>
                </a:solidFill>
                <a:latin typeface="+mn-lt"/>
                <a:ea typeface="+mn-ea"/>
                <a:cs typeface="+mn-cs"/>
                <a:sym typeface="Arial"/>
              </a:defRPr>
            </a:lvl2pPr>
            <a:lvl3pPr marL="0" indent="914400" algn="ctr">
              <a:buSzTx/>
              <a:buFontTx/>
              <a:buNone/>
              <a:defRPr sz="2400">
                <a:solidFill>
                  <a:srgbClr val="FFFFFF"/>
                </a:solidFill>
                <a:latin typeface="+mn-lt"/>
                <a:ea typeface="+mn-ea"/>
                <a:cs typeface="+mn-cs"/>
                <a:sym typeface="Arial"/>
              </a:defRPr>
            </a:lvl3pPr>
            <a:lvl4pPr marL="0" indent="1371600" algn="ctr">
              <a:buSzTx/>
              <a:buFontTx/>
              <a:buNone/>
              <a:defRPr sz="2400">
                <a:solidFill>
                  <a:srgbClr val="FFFFFF"/>
                </a:solidFill>
                <a:latin typeface="+mn-lt"/>
                <a:ea typeface="+mn-ea"/>
                <a:cs typeface="+mn-cs"/>
                <a:sym typeface="Arial"/>
              </a:defRPr>
            </a:lvl4pPr>
            <a:lvl5pPr marL="0" indent="1828800" algn="ctr">
              <a:buSzTx/>
              <a:buFontTx/>
              <a:buNone/>
              <a:defRPr sz="2400">
                <a:solidFill>
                  <a:srgbClr val="FFFFFF"/>
                </a:solidFill>
                <a:latin typeface="+mn-lt"/>
                <a:ea typeface="+mn-ea"/>
                <a:cs typeface="+mn-cs"/>
                <a:sym typeface="Aria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4" name="Numero diapositiva"/>
          <p:cNvSpPr txBox="1">
            <a:spLocks noGrp="1"/>
          </p:cNvSpPr>
          <p:nvPr>
            <p:ph type="sldNum" sz="quarter" idx="2"/>
          </p:nvPr>
        </p:nvSpPr>
        <p:spPr>
          <a:xfrm>
            <a:off x="10083800" y="4740899"/>
            <a:ext cx="1270000" cy="248306"/>
          </a:xfrm>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93" name="Titolo Testo"/>
          <p:cNvSpPr txBox="1">
            <a:spLocks noGrp="1"/>
          </p:cNvSpPr>
          <p:nvPr>
            <p:ph type="title"/>
          </p:nvPr>
        </p:nvSpPr>
        <p:spPr>
          <a:prstGeom prst="rect">
            <a:avLst/>
          </a:prstGeom>
        </p:spPr>
        <p:txBody>
          <a:bodyPr/>
          <a:lstStyle/>
          <a:p>
            <a:r>
              <a:t>Titolo Testo</a:t>
            </a:r>
          </a:p>
        </p:txBody>
      </p:sp>
      <p:sp>
        <p:nvSpPr>
          <p:cNvPr id="94"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9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02" name="Titolo Testo"/>
          <p:cNvSpPr txBox="1">
            <a:spLocks noGrp="1"/>
          </p:cNvSpPr>
          <p:nvPr>
            <p:ph type="title"/>
          </p:nvPr>
        </p:nvSpPr>
        <p:spPr>
          <a:prstGeom prst="rect">
            <a:avLst/>
          </a:prstGeom>
        </p:spPr>
        <p:txBody>
          <a:bodyPr lIns="45718" tIns="45718" rIns="45718" bIns="45718"/>
          <a:lstStyle>
            <a:lvl1pPr>
              <a:defRPr>
                <a:latin typeface="Helvetica Light"/>
                <a:ea typeface="Helvetica Light"/>
                <a:cs typeface="Helvetica Light"/>
                <a:sym typeface="Helvetica Light"/>
              </a:defRPr>
            </a:lvl1pPr>
          </a:lstStyle>
          <a:p>
            <a:r>
              <a:t>Titolo Testo</a:t>
            </a:r>
          </a:p>
        </p:txBody>
      </p:sp>
      <p:sp>
        <p:nvSpPr>
          <p:cNvPr id="103" name="Corpo livello uno…"/>
          <p:cNvSpPr txBox="1">
            <a:spLocks noGrp="1"/>
          </p:cNvSpPr>
          <p:nvPr>
            <p:ph type="body" idx="1"/>
          </p:nvPr>
        </p:nvSpPr>
        <p:spPr>
          <a:prstGeom prst="rect">
            <a:avLst/>
          </a:prstGeom>
        </p:spPr>
        <p:txBody>
          <a:bodyPr lIns="45718" tIns="45718" rIns="45718" bIns="45718"/>
          <a:lstStyle>
            <a:lvl1pPr>
              <a:defRPr>
                <a:latin typeface="Trebuchet MS"/>
                <a:ea typeface="Trebuchet MS"/>
                <a:cs typeface="Trebuchet MS"/>
                <a:sym typeface="Trebuchet MS"/>
              </a:defRPr>
            </a:lvl1pPr>
            <a:lvl2pPr>
              <a:defRPr>
                <a:latin typeface="Trebuchet MS"/>
                <a:ea typeface="Trebuchet MS"/>
                <a:cs typeface="Trebuchet MS"/>
                <a:sym typeface="Trebuchet MS"/>
              </a:defRPr>
            </a:lvl2pPr>
            <a:lvl3pPr marL="1234438" indent="-320038">
              <a:defRPr>
                <a:latin typeface="Trebuchet MS"/>
                <a:ea typeface="Trebuchet MS"/>
                <a:cs typeface="Trebuchet MS"/>
                <a:sym typeface="Trebuchet MS"/>
              </a:defRPr>
            </a:lvl3pPr>
            <a:lvl4pPr>
              <a:defRPr>
                <a:latin typeface="Trebuchet MS"/>
                <a:ea typeface="Trebuchet MS"/>
                <a:cs typeface="Trebuchet MS"/>
                <a:sym typeface="Trebuchet MS"/>
              </a:defRPr>
            </a:lvl4pPr>
            <a:lvl5pPr>
              <a:defRPr>
                <a:latin typeface="Trebuchet MS"/>
                <a:ea typeface="Trebuchet MS"/>
                <a:cs typeface="Trebuchet MS"/>
                <a:sym typeface="Trebuchet MS"/>
              </a:defRPr>
            </a:lvl5pPr>
          </a:lstStyle>
          <a:p>
            <a:r>
              <a:t>Corpo livello uno</a:t>
            </a:r>
          </a:p>
          <a:p>
            <a:pPr lvl="1"/>
            <a:r>
              <a:t>Corpo livello due</a:t>
            </a:r>
          </a:p>
          <a:p>
            <a:pPr lvl="2"/>
            <a:r>
              <a:t>Corpo livello tre</a:t>
            </a:r>
          </a:p>
          <a:p>
            <a:pPr lvl="3"/>
            <a:r>
              <a:t>Corpo livello quattro</a:t>
            </a:r>
          </a:p>
          <a:p>
            <a:pPr lvl="4"/>
            <a:r>
              <a:t>Corpo livello cinque</a:t>
            </a:r>
          </a:p>
        </p:txBody>
      </p:sp>
      <p:sp>
        <p:nvSpPr>
          <p:cNvPr id="104" name="Numero diapositiva"/>
          <p:cNvSpPr txBox="1">
            <a:spLocks noGrp="1"/>
          </p:cNvSpPr>
          <p:nvPr>
            <p:ph type="sldNum" sz="quarter" idx="2"/>
          </p:nvPr>
        </p:nvSpPr>
        <p:spPr>
          <a:xfrm>
            <a:off x="11092591" y="5137065"/>
            <a:ext cx="263981" cy="269239"/>
          </a:xfrm>
          <a:prstGeom prst="rect">
            <a:avLst/>
          </a:prstGeom>
        </p:spPr>
        <p:txBody>
          <a:bodyPr wrap="none" lIns="45718" tIns="45718" rIns="45718" bIns="45718"/>
          <a:lstStyle>
            <a:lvl1pPr>
              <a:defRPr>
                <a:latin typeface="Trebuchet MS"/>
                <a:ea typeface="Trebuchet MS"/>
                <a:cs typeface="Trebuchet MS"/>
                <a:sym typeface="Trebuchet MS"/>
              </a:defRPr>
            </a:lvl1p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iapositiva con punto elenco">
    <p:spTree>
      <p:nvGrpSpPr>
        <p:cNvPr id="1" name=""/>
        <p:cNvGrpSpPr/>
        <p:nvPr/>
      </p:nvGrpSpPr>
      <p:grpSpPr>
        <a:xfrm>
          <a:off x="0" y="0"/>
          <a:ext cx="0" cy="0"/>
          <a:chOff x="0" y="0"/>
          <a:chExt cx="0" cy="0"/>
        </a:xfrm>
      </p:grpSpPr>
      <p:pic>
        <p:nvPicPr>
          <p:cNvPr id="22" name="image2.png" descr="image2.png"/>
          <p:cNvPicPr>
            <a:picLocks noChangeAspect="1"/>
          </p:cNvPicPr>
          <p:nvPr/>
        </p:nvPicPr>
        <p:blipFill>
          <a:blip r:embed="rId2"/>
          <a:stretch>
            <a:fillRect/>
          </a:stretch>
        </p:blipFill>
        <p:spPr>
          <a:xfrm>
            <a:off x="10714787" y="5877369"/>
            <a:ext cx="1323835" cy="935910"/>
          </a:xfrm>
          <a:prstGeom prst="rect">
            <a:avLst/>
          </a:prstGeom>
          <a:ln w="12700">
            <a:miter lim="400000"/>
          </a:ln>
        </p:spPr>
      </p:pic>
      <p:sp>
        <p:nvSpPr>
          <p:cNvPr id="23" name="Aspetti storici ed evolutivi…"/>
          <p:cNvSpPr>
            <a:spLocks noGrp="1"/>
          </p:cNvSpPr>
          <p:nvPr>
            <p:ph type="body" idx="21"/>
          </p:nvPr>
        </p:nvSpPr>
        <p:spPr>
          <a:xfrm>
            <a:off x="615612" y="1606831"/>
            <a:ext cx="11233150" cy="3263615"/>
          </a:xfrm>
          <a:prstGeom prst="rect">
            <a:avLst/>
          </a:prstGeom>
        </p:spPr>
        <p:txBody>
          <a:bodyPr anchor="ctr">
            <a:noAutofit/>
          </a:bodyPr>
          <a:lstStyle/>
          <a:p>
            <a:pPr marL="742950" lvl="1" indent="-285750">
              <a:lnSpc>
                <a:spcPct val="100000"/>
              </a:lnSpc>
              <a:spcBef>
                <a:spcPts val="400"/>
              </a:spcBef>
              <a:buFontTx/>
              <a:buChar char="▪"/>
              <a:defRPr sz="2700">
                <a:latin typeface="Century Gothic"/>
                <a:ea typeface="Century Gothic"/>
                <a:cs typeface="Century Gothic"/>
                <a:sym typeface="Century Gothic"/>
              </a:defRPr>
            </a:pPr>
            <a:r>
              <a:t>Aspetti storici ed evolutivi </a:t>
            </a:r>
          </a:p>
          <a:p>
            <a:pPr marL="742950" lvl="1" indent="-285750">
              <a:lnSpc>
                <a:spcPct val="100000"/>
              </a:lnSpc>
              <a:spcBef>
                <a:spcPts val="400"/>
              </a:spcBef>
              <a:buFontTx/>
              <a:buChar char="▪"/>
              <a:defRPr sz="2700">
                <a:latin typeface="Century Gothic"/>
                <a:ea typeface="Century Gothic"/>
                <a:cs typeface="Century Gothic"/>
                <a:sym typeface="Century Gothic"/>
              </a:defRPr>
            </a:pPr>
            <a:r>
              <a:t>Aspetti giuridici </a:t>
            </a:r>
          </a:p>
          <a:p>
            <a:pPr marL="742950" lvl="1" indent="-285750">
              <a:lnSpc>
                <a:spcPct val="100000"/>
              </a:lnSpc>
              <a:spcBef>
                <a:spcPts val="400"/>
              </a:spcBef>
              <a:buFontTx/>
              <a:buChar char="▪"/>
              <a:defRPr sz="2700">
                <a:latin typeface="Century Gothic"/>
                <a:ea typeface="Century Gothic"/>
                <a:cs typeface="Century Gothic"/>
                <a:sym typeface="Century Gothic"/>
              </a:defRPr>
            </a:pPr>
            <a:r>
              <a:t>Aspetti organizzativi</a:t>
            </a:r>
          </a:p>
          <a:p>
            <a:pPr marL="742950" lvl="1" indent="-285750">
              <a:lnSpc>
                <a:spcPct val="100000"/>
              </a:lnSpc>
              <a:spcBef>
                <a:spcPts val="400"/>
              </a:spcBef>
              <a:buFontTx/>
              <a:buChar char="▪"/>
              <a:defRPr sz="2700">
                <a:latin typeface="Century Gothic"/>
                <a:ea typeface="Century Gothic"/>
                <a:cs typeface="Century Gothic"/>
                <a:sym typeface="Century Gothic"/>
              </a:defRPr>
            </a:pPr>
            <a:r>
              <a:t>Sviluppo professionale</a:t>
            </a:r>
          </a:p>
        </p:txBody>
      </p:sp>
      <p:sp>
        <p:nvSpPr>
          <p:cNvPr id="24" name="SOMMARIO"/>
          <p:cNvSpPr>
            <a:spLocks noGrp="1"/>
          </p:cNvSpPr>
          <p:nvPr>
            <p:ph type="body" sz="quarter" idx="22"/>
          </p:nvPr>
        </p:nvSpPr>
        <p:spPr>
          <a:xfrm>
            <a:off x="527050" y="476674"/>
            <a:ext cx="11233151" cy="648072"/>
          </a:xfrm>
          <a:prstGeom prst="rect">
            <a:avLst/>
          </a:prstGeom>
        </p:spPr>
        <p:txBody>
          <a:bodyPr anchor="ctr">
            <a:noAutofit/>
          </a:bodyPr>
          <a:lstStyle>
            <a:lvl1pPr marL="0" indent="0">
              <a:lnSpc>
                <a:spcPts val="2200"/>
              </a:lnSpc>
              <a:spcBef>
                <a:spcPts val="500"/>
              </a:spcBef>
              <a:buSzTx/>
              <a:buFontTx/>
              <a:buNone/>
              <a:defRPr sz="2400" b="1">
                <a:solidFill>
                  <a:srgbClr val="BD2B0B"/>
                </a:solidFill>
                <a:latin typeface="Century Gothic"/>
                <a:ea typeface="Century Gothic"/>
                <a:cs typeface="Century Gothic"/>
                <a:sym typeface="Century Gothic"/>
              </a:defRPr>
            </a:lvl1pPr>
          </a:lstStyle>
          <a:p>
            <a:r>
              <a:t>SOMMARIO</a:t>
            </a:r>
          </a:p>
        </p:txBody>
      </p:sp>
      <p:sp>
        <p:nvSpPr>
          <p:cNvPr id="25" name="Numero diapositiva"/>
          <p:cNvSpPr txBox="1">
            <a:spLocks noGrp="1"/>
          </p:cNvSpPr>
          <p:nvPr>
            <p:ph type="sldNum" sz="quarter" idx="2"/>
          </p:nvPr>
        </p:nvSpPr>
        <p:spPr>
          <a:xfrm>
            <a:off x="5892800" y="5915015"/>
            <a:ext cx="2844800" cy="248305"/>
          </a:xfrm>
          <a:prstGeom prst="rect">
            <a:avLst/>
          </a:prstGeom>
        </p:spPr>
        <p:txBody>
          <a:bodyPr/>
          <a:lstStyle>
            <a:lvl1pPr>
              <a:defRPr>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326643336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152" y="889172"/>
            <a:ext cx="10514952" cy="277062"/>
          </a:xfrm>
          <a:prstGeom prst="rect">
            <a:avLst/>
          </a:prstGeom>
        </p:spPr>
        <p:txBody>
          <a:bodyPr anchor="ctr"/>
          <a:lstStyle/>
          <a:p>
            <a:endParaRPr lang="it-IT"/>
          </a:p>
        </p:txBody>
      </p:sp>
      <p:sp>
        <p:nvSpPr>
          <p:cNvPr id="6" name="PlaceHolder 2"/>
          <p:cNvSpPr>
            <a:spLocks noGrp="1"/>
          </p:cNvSpPr>
          <p:nvPr>
            <p:ph type="subTitle"/>
          </p:nvPr>
        </p:nvSpPr>
        <p:spPr>
          <a:xfrm>
            <a:off x="838152" y="3756123"/>
            <a:ext cx="10514952" cy="489977"/>
          </a:xfrm>
          <a:prstGeom prst="rect">
            <a:avLst/>
          </a:prstGeom>
        </p:spPr>
        <p:txBody>
          <a:bodyPr anchor="ctr"/>
          <a:lstStyle/>
          <a:p>
            <a:endParaRPr lang="it-IT"/>
          </a:p>
        </p:txBody>
      </p:sp>
    </p:spTree>
    <p:extLst>
      <p:ext uri="{BB962C8B-B14F-4D97-AF65-F5344CB8AC3E}">
        <p14:creationId xmlns:p14="http://schemas.microsoft.com/office/powerpoint/2010/main" val="3771533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2800" b="0" i="0">
                <a:solidFill>
                  <a:schemeClr val="tx1"/>
                </a:solidFill>
                <a:latin typeface="Calibri"/>
                <a:cs typeface="Calibri"/>
              </a:defRPr>
            </a:lvl1pPr>
          </a:lstStyle>
          <a:p>
            <a:endParaRPr/>
          </a:p>
        </p:txBody>
      </p:sp>
      <p:sp>
        <p:nvSpPr>
          <p:cNvPr id="3" name="Holder 3"/>
          <p:cNvSpPr>
            <a:spLocks noGrp="1"/>
          </p:cNvSpPr>
          <p:nvPr>
            <p:ph type="body" idx="1"/>
          </p:nvPr>
        </p:nvSpPr>
        <p:spPr/>
        <p:txBody>
          <a:bodyPr/>
          <a:lstStyle>
            <a:lvl1pPr>
              <a:defRPr/>
            </a:lvl1pPr>
          </a:lstStyle>
          <a:p>
            <a:endParaRPr/>
          </a:p>
        </p:txBody>
      </p:sp>
      <p:sp>
        <p:nvSpPr>
          <p:cNvPr id="4" name="Holder 4">
            <a:extLst>
              <a:ext uri="{FF2B5EF4-FFF2-40B4-BE49-F238E27FC236}">
                <a16:creationId xmlns:a16="http://schemas.microsoft.com/office/drawing/2014/main" id="{981BB47D-28D0-1684-2B71-79464705F582}"/>
              </a:ext>
            </a:extLst>
          </p:cNvPr>
          <p:cNvSpPr>
            <a:spLocks noGrp="1"/>
          </p:cNvSpPr>
          <p:nvPr>
            <p:ph type="ftr" sz="quarter" idx="10"/>
          </p:nvPr>
        </p:nvSpPr>
        <p:spPr/>
        <p:txBody>
          <a:bodyPr/>
          <a:lstStyle>
            <a:lvl1pPr>
              <a:defRPr/>
            </a:lvl1pPr>
          </a:lstStyle>
          <a:p>
            <a:pPr>
              <a:defRPr/>
            </a:pPr>
            <a:r>
              <a:rPr lang="it-IT"/>
              <a:t>ROMA, 16.12.2021</a:t>
            </a:r>
          </a:p>
        </p:txBody>
      </p:sp>
      <p:sp>
        <p:nvSpPr>
          <p:cNvPr id="5" name="Holder 5">
            <a:extLst>
              <a:ext uri="{FF2B5EF4-FFF2-40B4-BE49-F238E27FC236}">
                <a16:creationId xmlns:a16="http://schemas.microsoft.com/office/drawing/2014/main" id="{630D6483-3CAE-4904-33FD-3CAF2515B6FC}"/>
              </a:ext>
            </a:extLst>
          </p:cNvPr>
          <p:cNvSpPr>
            <a:spLocks noGrp="1"/>
          </p:cNvSpPr>
          <p:nvPr>
            <p:ph type="dt" sz="half" idx="11"/>
          </p:nvPr>
        </p:nvSpPr>
        <p:spPr/>
        <p:txBody>
          <a:bodyPr/>
          <a:lstStyle>
            <a:lvl1pPr>
              <a:defRPr/>
            </a:lvl1pPr>
          </a:lstStyle>
          <a:p>
            <a:pPr>
              <a:defRPr/>
            </a:pPr>
            <a:fld id="{5C5B721F-B7F4-4C40-8FBA-2E6D1E52C4CE}" type="datetimeFigureOut">
              <a:rPr lang="en-US"/>
              <a:pPr>
                <a:defRPr/>
              </a:pPr>
              <a:t>9/30/24</a:t>
            </a:fld>
            <a:endParaRPr lang="en-US"/>
          </a:p>
        </p:txBody>
      </p:sp>
      <p:sp>
        <p:nvSpPr>
          <p:cNvPr id="6" name="Holder 6">
            <a:extLst>
              <a:ext uri="{FF2B5EF4-FFF2-40B4-BE49-F238E27FC236}">
                <a16:creationId xmlns:a16="http://schemas.microsoft.com/office/drawing/2014/main" id="{DCBF2577-DEC8-8541-39DE-6F1BB001EB6B}"/>
              </a:ext>
            </a:extLst>
          </p:cNvPr>
          <p:cNvSpPr>
            <a:spLocks noGrp="1"/>
          </p:cNvSpPr>
          <p:nvPr>
            <p:ph type="sldNum" sz="quarter" idx="12"/>
          </p:nvPr>
        </p:nvSpPr>
        <p:spPr/>
        <p:txBody>
          <a:bodyPr/>
          <a:lstStyle>
            <a:lvl1pPr>
              <a:defRPr/>
            </a:lvl1pPr>
          </a:lstStyle>
          <a:p>
            <a:pPr>
              <a:defRPr/>
            </a:pPr>
            <a:fld id="{0A4BD281-4201-9A4F-87E1-348965D936F0}" type="slidenum">
              <a:rPr lang="it-IT" altLang="it-IT"/>
              <a:pPr>
                <a:defRPr/>
              </a:pPr>
              <a:t>‹N›</a:t>
            </a:fld>
            <a:endParaRPr lang="it-IT" altLang="it-IT"/>
          </a:p>
        </p:txBody>
      </p:sp>
    </p:spTree>
    <p:extLst>
      <p:ext uri="{BB962C8B-B14F-4D97-AF65-F5344CB8AC3E}">
        <p14:creationId xmlns:p14="http://schemas.microsoft.com/office/powerpoint/2010/main" val="2231792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08940" y="207771"/>
            <a:ext cx="11374119" cy="635000"/>
          </a:xfrm>
          <a:prstGeom prst="rect">
            <a:avLst/>
          </a:prstGeom>
        </p:spPr>
        <p:txBody>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a:lstStyle>
            <a:lvl1pPr>
              <a:defRPr/>
            </a:lvl1pPr>
          </a:lstStyle>
          <a:p>
            <a:endParaRPr/>
          </a:p>
        </p:txBody>
      </p:sp>
      <p:sp>
        <p:nvSpPr>
          <p:cNvPr id="4" name="Holder 4">
            <a:extLst>
              <a:ext uri="{FF2B5EF4-FFF2-40B4-BE49-F238E27FC236}">
                <a16:creationId xmlns:a16="http://schemas.microsoft.com/office/drawing/2014/main" id="{E8845909-AE43-FDC5-46EA-1753DD419CD4}"/>
              </a:ext>
            </a:extLst>
          </p:cNvPr>
          <p:cNvSpPr>
            <a:spLocks noGrp="1"/>
          </p:cNvSpPr>
          <p:nvPr>
            <p:ph type="ftr" sz="quarter" idx="10"/>
          </p:nvPr>
        </p:nvSpPr>
        <p:spPr/>
        <p:txBody>
          <a:bodyPr/>
          <a:lstStyle>
            <a:lvl1pPr>
              <a:defRPr/>
            </a:lvl1pPr>
          </a:lstStyle>
          <a:p>
            <a:pPr>
              <a:defRPr/>
            </a:pPr>
            <a:r>
              <a:rPr lang="it-IT"/>
              <a:t>ROMA, 16.12.2021</a:t>
            </a:r>
          </a:p>
        </p:txBody>
      </p:sp>
      <p:sp>
        <p:nvSpPr>
          <p:cNvPr id="5" name="Holder 5">
            <a:extLst>
              <a:ext uri="{FF2B5EF4-FFF2-40B4-BE49-F238E27FC236}">
                <a16:creationId xmlns:a16="http://schemas.microsoft.com/office/drawing/2014/main" id="{795A67CA-36B1-4595-DF1B-EBB9E1870279}"/>
              </a:ext>
            </a:extLst>
          </p:cNvPr>
          <p:cNvSpPr>
            <a:spLocks noGrp="1"/>
          </p:cNvSpPr>
          <p:nvPr>
            <p:ph type="dt" sz="half" idx="11"/>
          </p:nvPr>
        </p:nvSpPr>
        <p:spPr/>
        <p:txBody>
          <a:bodyPr/>
          <a:lstStyle>
            <a:lvl1pPr>
              <a:defRPr/>
            </a:lvl1pPr>
          </a:lstStyle>
          <a:p>
            <a:pPr>
              <a:defRPr/>
            </a:pPr>
            <a:fld id="{DFFF9CFE-C35C-724D-B452-DCDF5211AE96}" type="datetimeFigureOut">
              <a:rPr lang="en-US"/>
              <a:pPr>
                <a:defRPr/>
              </a:pPr>
              <a:t>9/30/24</a:t>
            </a:fld>
            <a:endParaRPr lang="en-US"/>
          </a:p>
        </p:txBody>
      </p:sp>
      <p:sp>
        <p:nvSpPr>
          <p:cNvPr id="6" name="Holder 6">
            <a:extLst>
              <a:ext uri="{FF2B5EF4-FFF2-40B4-BE49-F238E27FC236}">
                <a16:creationId xmlns:a16="http://schemas.microsoft.com/office/drawing/2014/main" id="{9E965B05-04C5-BFBE-A10B-B737E8B58CCB}"/>
              </a:ext>
            </a:extLst>
          </p:cNvPr>
          <p:cNvSpPr>
            <a:spLocks noGrp="1"/>
          </p:cNvSpPr>
          <p:nvPr>
            <p:ph type="sldNum" sz="quarter" idx="12"/>
          </p:nvPr>
        </p:nvSpPr>
        <p:spPr/>
        <p:txBody>
          <a:bodyPr/>
          <a:lstStyle>
            <a:lvl1pPr>
              <a:defRPr/>
            </a:lvl1pPr>
          </a:lstStyle>
          <a:p>
            <a:pPr>
              <a:defRPr/>
            </a:pPr>
            <a:fld id="{5FD08819-3EBE-CC47-B4CA-92F1A64AB501}" type="slidenum">
              <a:rPr lang="it-IT" altLang="it-IT"/>
              <a:pPr>
                <a:defRPr/>
              </a:pPr>
              <a:t>‹N›</a:t>
            </a:fld>
            <a:endParaRPr lang="it-IT" altLang="it-IT"/>
          </a:p>
        </p:txBody>
      </p:sp>
    </p:spTree>
    <p:extLst>
      <p:ext uri="{BB962C8B-B14F-4D97-AF65-F5344CB8AC3E}">
        <p14:creationId xmlns:p14="http://schemas.microsoft.com/office/powerpoint/2010/main" val="3084009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2"/>
        <p:cNvGrpSpPr/>
        <p:nvPr/>
      </p:nvGrpSpPr>
      <p:grpSpPr>
        <a:xfrm>
          <a:off x="0" y="0"/>
          <a:ext cx="0" cy="0"/>
          <a:chOff x="0" y="0"/>
          <a:chExt cx="0" cy="0"/>
        </a:xfrm>
      </p:grpSpPr>
      <p:sp>
        <p:nvSpPr>
          <p:cNvPr id="23" name="Google Shape;23;p174"/>
          <p:cNvSpPr txBox="1">
            <a:spLocks noGrp="1"/>
          </p:cNvSpPr>
          <p:nvPr>
            <p:ph type="title"/>
          </p:nvPr>
        </p:nvSpPr>
        <p:spPr>
          <a:xfrm>
            <a:off x="1273913" y="448461"/>
            <a:ext cx="9652618" cy="492443"/>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191" b="1" i="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74"/>
          <p:cNvSpPr txBox="1">
            <a:spLocks noGrp="1"/>
          </p:cNvSpPr>
          <p:nvPr>
            <p:ph type="body" idx="1"/>
          </p:nvPr>
        </p:nvSpPr>
        <p:spPr>
          <a:xfrm>
            <a:off x="943208" y="1064932"/>
            <a:ext cx="7316889" cy="307777"/>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1994" b="0" i="1">
                <a:solidFill>
                  <a:schemeClr val="dk1"/>
                </a:solidFill>
                <a:latin typeface="Arial"/>
                <a:ea typeface="Arial"/>
                <a:cs typeface="Arial"/>
                <a:sym typeface="Aria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 name="Google Shape;25;p174"/>
          <p:cNvSpPr txBox="1">
            <a:spLocks noGrp="1"/>
          </p:cNvSpPr>
          <p:nvPr>
            <p:ph type="ftr" idx="11"/>
          </p:nvPr>
        </p:nvSpPr>
        <p:spPr>
          <a:xfrm>
            <a:off x="9657010" y="6524907"/>
            <a:ext cx="1393973" cy="168361"/>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097" b="1" i="0">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174"/>
          <p:cNvSpPr txBox="1">
            <a:spLocks noGrp="1"/>
          </p:cNvSpPr>
          <p:nvPr>
            <p:ph type="dt" idx="10"/>
          </p:nvPr>
        </p:nvSpPr>
        <p:spPr>
          <a:xfrm>
            <a:off x="610022" y="6377939"/>
            <a:ext cx="2806101"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7" name="Google Shape;27;p174"/>
          <p:cNvSpPr txBox="1">
            <a:spLocks noGrp="1"/>
          </p:cNvSpPr>
          <p:nvPr>
            <p:ph type="sldNum" idx="12"/>
          </p:nvPr>
        </p:nvSpPr>
        <p:spPr>
          <a:xfrm>
            <a:off x="8784319" y="6377939"/>
            <a:ext cx="2806101"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it-IT"/>
              <a:t>‹N›</a:t>
            </a:fld>
            <a:endParaRPr sz="1800" dirty="0">
              <a:latin typeface="Calibri"/>
              <a:ea typeface="Calibri"/>
              <a:cs typeface="Calibri"/>
              <a:sym typeface="Calibri"/>
            </a:endParaRPr>
          </a:p>
        </p:txBody>
      </p:sp>
    </p:spTree>
    <p:extLst>
      <p:ext uri="{BB962C8B-B14F-4D97-AF65-F5344CB8AC3E}">
        <p14:creationId xmlns:p14="http://schemas.microsoft.com/office/powerpoint/2010/main" val="2198446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1" name="Titolo Testo"/>
          <p:cNvSpPr txBox="1">
            <a:spLocks noGrp="1"/>
          </p:cNvSpPr>
          <p:nvPr>
            <p:ph type="title"/>
          </p:nvPr>
        </p:nvSpPr>
        <p:spPr>
          <a:prstGeom prst="rect">
            <a:avLst/>
          </a:prstGeom>
        </p:spPr>
        <p:txBody>
          <a:bodyPr/>
          <a:lstStyle/>
          <a:p>
            <a:r>
              <a:t>Titolo Testo</a:t>
            </a:r>
          </a:p>
        </p:txBody>
      </p:sp>
      <p:sp>
        <p:nvSpPr>
          <p:cNvPr id="22"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Intestazione sezione">
    <p:bg>
      <p:bgPr>
        <a:solidFill>
          <a:srgbClr val="FFFFFF"/>
        </a:solidFill>
        <a:effectLst/>
      </p:bgPr>
    </p:bg>
    <p:spTree>
      <p:nvGrpSpPr>
        <p:cNvPr id="1" name=""/>
        <p:cNvGrpSpPr/>
        <p:nvPr/>
      </p:nvGrpSpPr>
      <p:grpSpPr>
        <a:xfrm>
          <a:off x="0" y="0"/>
          <a:ext cx="0" cy="0"/>
          <a:chOff x="0" y="0"/>
          <a:chExt cx="0" cy="0"/>
        </a:xfrm>
      </p:grpSpPr>
      <p:sp>
        <p:nvSpPr>
          <p:cNvPr id="30" name="Titolo Testo"/>
          <p:cNvSpPr txBox="1">
            <a:spLocks noGrp="1"/>
          </p:cNvSpPr>
          <p:nvPr>
            <p:ph type="title"/>
          </p:nvPr>
        </p:nvSpPr>
        <p:spPr>
          <a:xfrm>
            <a:off x="831850" y="1709738"/>
            <a:ext cx="10515600" cy="2852737"/>
          </a:xfrm>
          <a:prstGeom prst="rect">
            <a:avLst/>
          </a:prstGeom>
        </p:spPr>
        <p:txBody>
          <a:bodyPr anchor="b"/>
          <a:lstStyle>
            <a:lvl1pPr>
              <a:defRPr sz="6000"/>
            </a:lvl1pPr>
          </a:lstStyle>
          <a:p>
            <a:r>
              <a:t>Titolo Testo</a:t>
            </a:r>
          </a:p>
        </p:txBody>
      </p:sp>
      <p:sp>
        <p:nvSpPr>
          <p:cNvPr id="31" name="Corpo livello uno…"/>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2" name="Numero diapositiva"/>
          <p:cNvSpPr txBox="1">
            <a:spLocks noGrp="1"/>
          </p:cNvSpPr>
          <p:nvPr>
            <p:ph type="sldNum" sz="quarter" idx="2"/>
          </p:nvPr>
        </p:nvSpPr>
        <p:spPr>
          <a:xfrm>
            <a:off x="10083800" y="4740899"/>
            <a:ext cx="1270000" cy="248306"/>
          </a:xfrm>
          <a:prstGeom prst="rect">
            <a:avLst/>
          </a:prstGeom>
        </p:spPr>
        <p:txBody>
          <a:bodyPr/>
          <a:lstStyle>
            <a:lvl1pPr>
              <a:defRPr>
                <a:solidFill>
                  <a:srgbClr val="888888"/>
                </a:solidFill>
              </a:defRPr>
            </a:lvl1p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ue contenuti">
    <p:bg>
      <p:bgPr>
        <a:solidFill>
          <a:srgbClr val="FFFFFF"/>
        </a:solidFill>
        <a:effectLst/>
      </p:bgPr>
    </p:bg>
    <p:spTree>
      <p:nvGrpSpPr>
        <p:cNvPr id="1" name=""/>
        <p:cNvGrpSpPr/>
        <p:nvPr/>
      </p:nvGrpSpPr>
      <p:grpSpPr>
        <a:xfrm>
          <a:off x="0" y="0"/>
          <a:ext cx="0" cy="0"/>
          <a:chOff x="0" y="0"/>
          <a:chExt cx="0" cy="0"/>
        </a:xfrm>
      </p:grpSpPr>
      <p:sp>
        <p:nvSpPr>
          <p:cNvPr id="39" name="Titolo Testo"/>
          <p:cNvSpPr txBox="1">
            <a:spLocks noGrp="1"/>
          </p:cNvSpPr>
          <p:nvPr>
            <p:ph type="title"/>
          </p:nvPr>
        </p:nvSpPr>
        <p:spPr>
          <a:prstGeom prst="rect">
            <a:avLst/>
          </a:prstGeom>
        </p:spPr>
        <p:txBody>
          <a:bodyPr/>
          <a:lstStyle/>
          <a:p>
            <a:r>
              <a:t>Titolo Testo</a:t>
            </a:r>
          </a:p>
        </p:txBody>
      </p:sp>
      <p:sp>
        <p:nvSpPr>
          <p:cNvPr id="40" name="Corpo livello uno…"/>
          <p:cNvSpPr txBox="1">
            <a:spLocks noGrp="1"/>
          </p:cNvSpPr>
          <p:nvPr>
            <p:ph type="body" sz="half" idx="1"/>
          </p:nvPr>
        </p:nvSpPr>
        <p:spPr>
          <a:xfrm>
            <a:off x="838200" y="1825625"/>
            <a:ext cx="5181600" cy="4351338"/>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a:spLocks noGrp="1"/>
          </p:cNvSpPr>
          <p:nvPr>
            <p:ph type="sldNum" sz="quarter" idx="2"/>
          </p:nvPr>
        </p:nvSpPr>
        <p:spPr>
          <a:xfrm>
            <a:off x="10083800" y="4740899"/>
            <a:ext cx="1270000" cy="248306"/>
          </a:xfrm>
          <a:prstGeom prst="rect">
            <a:avLst/>
          </a:prstGeom>
        </p:spPr>
        <p:txBody>
          <a:bodyPr/>
          <a:lstStyle>
            <a:lvl1pPr>
              <a:defRPr>
                <a:solidFill>
                  <a:srgbClr val="888888"/>
                </a:solidFill>
              </a:defRPr>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fronto">
    <p:bg>
      <p:bgPr>
        <a:solidFill>
          <a:srgbClr val="FFFFFF"/>
        </a:solidFill>
        <a:effectLst/>
      </p:bgPr>
    </p:bg>
    <p:spTree>
      <p:nvGrpSpPr>
        <p:cNvPr id="1" name=""/>
        <p:cNvGrpSpPr/>
        <p:nvPr/>
      </p:nvGrpSpPr>
      <p:grpSpPr>
        <a:xfrm>
          <a:off x="0" y="0"/>
          <a:ext cx="0" cy="0"/>
          <a:chOff x="0" y="0"/>
          <a:chExt cx="0" cy="0"/>
        </a:xfrm>
      </p:grpSpPr>
      <p:sp>
        <p:nvSpPr>
          <p:cNvPr id="48" name="Rettangolo"/>
          <p:cNvSpPr>
            <a:spLocks noGrp="1"/>
          </p:cNvSpPr>
          <p:nvPr>
            <p:ph type="body" sz="quarter" idx="21"/>
          </p:nvPr>
        </p:nvSpPr>
        <p:spPr>
          <a:xfrm>
            <a:off x="6172200" y="1681163"/>
            <a:ext cx="5183188" cy="823913"/>
          </a:xfrm>
          <a:prstGeom prst="rect">
            <a:avLst/>
          </a:prstGeom>
        </p:spPr>
        <p:txBody>
          <a:bodyPr anchor="b">
            <a:noAutofit/>
          </a:bodyPr>
          <a:lstStyle>
            <a:lvl1pPr marL="0" indent="0">
              <a:buSzTx/>
              <a:buFontTx/>
              <a:buNone/>
              <a:defRPr sz="2400" b="1"/>
            </a:lvl1pPr>
          </a:lstStyle>
          <a:p>
            <a:r>
              <a:t> </a:t>
            </a:r>
          </a:p>
        </p:txBody>
      </p:sp>
      <p:sp>
        <p:nvSpPr>
          <p:cNvPr id="49" name="Titolo Testo"/>
          <p:cNvSpPr txBox="1">
            <a:spLocks noGrp="1"/>
          </p:cNvSpPr>
          <p:nvPr>
            <p:ph type="title"/>
          </p:nvPr>
        </p:nvSpPr>
        <p:spPr>
          <a:xfrm>
            <a:off x="839787" y="365125"/>
            <a:ext cx="10515601" cy="1325563"/>
          </a:xfrm>
          <a:prstGeom prst="rect">
            <a:avLst/>
          </a:prstGeom>
        </p:spPr>
        <p:txBody>
          <a:bodyPr/>
          <a:lstStyle/>
          <a:p>
            <a:r>
              <a:t>Titolo Testo</a:t>
            </a:r>
          </a:p>
        </p:txBody>
      </p:sp>
      <p:sp>
        <p:nvSpPr>
          <p:cNvPr id="50" name="Corpo livello uno…"/>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Corpo livello uno</a:t>
            </a:r>
          </a:p>
          <a:p>
            <a:pPr lvl="1"/>
            <a:r>
              <a:t>Corpo livello due</a:t>
            </a:r>
          </a:p>
          <a:p>
            <a:pPr lvl="2"/>
            <a:r>
              <a:t>Corpo livello tre</a:t>
            </a:r>
          </a:p>
          <a:p>
            <a:pPr lvl="3"/>
            <a:r>
              <a:t>Corpo livello quattro</a:t>
            </a:r>
          </a:p>
          <a:p>
            <a:pPr lvl="4"/>
            <a:r>
              <a:t>Corpo livello cinque</a:t>
            </a:r>
          </a:p>
        </p:txBody>
      </p:sp>
      <p:sp>
        <p:nvSpPr>
          <p:cNvPr id="51" name="Numero diapositiva"/>
          <p:cNvSpPr txBox="1">
            <a:spLocks noGrp="1"/>
          </p:cNvSpPr>
          <p:nvPr>
            <p:ph type="sldNum" sz="quarter" idx="2"/>
          </p:nvPr>
        </p:nvSpPr>
        <p:spPr>
          <a:xfrm>
            <a:off x="10083800" y="4740899"/>
            <a:ext cx="1270000" cy="248306"/>
          </a:xfrm>
          <a:prstGeom prst="rect">
            <a:avLst/>
          </a:prstGeom>
        </p:spPr>
        <p:txBody>
          <a:bodyPr/>
          <a:lstStyle>
            <a:lvl1pPr>
              <a:defRPr>
                <a:solidFill>
                  <a:srgbClr val="888888"/>
                </a:solidFill>
              </a:defRPr>
            </a:lvl1p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titolo">
    <p:bg>
      <p:bgPr>
        <a:solidFill>
          <a:srgbClr val="FFFFFF"/>
        </a:solidFill>
        <a:effectLst/>
      </p:bgPr>
    </p:bg>
    <p:spTree>
      <p:nvGrpSpPr>
        <p:cNvPr id="1" name=""/>
        <p:cNvGrpSpPr/>
        <p:nvPr/>
      </p:nvGrpSpPr>
      <p:grpSpPr>
        <a:xfrm>
          <a:off x="0" y="0"/>
          <a:ext cx="0" cy="0"/>
          <a:chOff x="0" y="0"/>
          <a:chExt cx="0" cy="0"/>
        </a:xfrm>
      </p:grpSpPr>
      <p:sp>
        <p:nvSpPr>
          <p:cNvPr id="58" name="Titolo Testo"/>
          <p:cNvSpPr txBox="1">
            <a:spLocks noGrp="1"/>
          </p:cNvSpPr>
          <p:nvPr>
            <p:ph type="title"/>
          </p:nvPr>
        </p:nvSpPr>
        <p:spPr>
          <a:prstGeom prst="rect">
            <a:avLst/>
          </a:prstGeom>
        </p:spPr>
        <p:txBody>
          <a:bodyPr/>
          <a:lstStyle/>
          <a:p>
            <a:r>
              <a:t>Titolo Testo</a:t>
            </a:r>
          </a:p>
        </p:txBody>
      </p:sp>
      <p:sp>
        <p:nvSpPr>
          <p:cNvPr id="59" name="Numero diapositiva"/>
          <p:cNvSpPr txBox="1">
            <a:spLocks noGrp="1"/>
          </p:cNvSpPr>
          <p:nvPr>
            <p:ph type="sldNum" sz="quarter" idx="2"/>
          </p:nvPr>
        </p:nvSpPr>
        <p:spPr>
          <a:xfrm>
            <a:off x="10083800" y="4740899"/>
            <a:ext cx="1270000" cy="248306"/>
          </a:xfrm>
          <a:prstGeom prst="rect">
            <a:avLst/>
          </a:prstGeom>
        </p:spPr>
        <p:txBody>
          <a:bodyPr/>
          <a:lstStyle>
            <a:lvl1pPr>
              <a:defRPr>
                <a:solidFill>
                  <a:srgbClr val="888888"/>
                </a:solidFill>
              </a:defRPr>
            </a:lvl1p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uota">
    <p:bg>
      <p:bgPr>
        <a:solidFill>
          <a:srgbClr val="FFFFFF"/>
        </a:solidFill>
        <a:effectLst/>
      </p:bgPr>
    </p:bg>
    <p:spTree>
      <p:nvGrpSpPr>
        <p:cNvPr id="1" name=""/>
        <p:cNvGrpSpPr/>
        <p:nvPr/>
      </p:nvGrpSpPr>
      <p:grpSpPr>
        <a:xfrm>
          <a:off x="0" y="0"/>
          <a:ext cx="0" cy="0"/>
          <a:chOff x="0" y="0"/>
          <a:chExt cx="0" cy="0"/>
        </a:xfrm>
      </p:grpSpPr>
      <p:sp>
        <p:nvSpPr>
          <p:cNvPr id="66" name="Numero diapositiva"/>
          <p:cNvSpPr txBox="1">
            <a:spLocks noGrp="1"/>
          </p:cNvSpPr>
          <p:nvPr>
            <p:ph type="sldNum" sz="quarter" idx="2"/>
          </p:nvPr>
        </p:nvSpPr>
        <p:spPr>
          <a:xfrm>
            <a:off x="10083800" y="4740899"/>
            <a:ext cx="1270000" cy="248306"/>
          </a:xfrm>
          <a:prstGeom prst="rect">
            <a:avLst/>
          </a:prstGeom>
        </p:spPr>
        <p:txBody>
          <a:bodyPr/>
          <a:lstStyle>
            <a:lvl1pPr>
              <a:defRPr>
                <a:solidFill>
                  <a:srgbClr val="888888"/>
                </a:solidFill>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uto con didascalia">
    <p:bg>
      <p:bgPr>
        <a:solidFill>
          <a:srgbClr val="FFFFFF"/>
        </a:solidFill>
        <a:effectLst/>
      </p:bgPr>
    </p:bg>
    <p:spTree>
      <p:nvGrpSpPr>
        <p:cNvPr id="1" name=""/>
        <p:cNvGrpSpPr/>
        <p:nvPr/>
      </p:nvGrpSpPr>
      <p:grpSpPr>
        <a:xfrm>
          <a:off x="0" y="0"/>
          <a:ext cx="0" cy="0"/>
          <a:chOff x="0" y="0"/>
          <a:chExt cx="0" cy="0"/>
        </a:xfrm>
      </p:grpSpPr>
      <p:sp>
        <p:nvSpPr>
          <p:cNvPr id="73" name="Rettangolo"/>
          <p:cNvSpPr>
            <a:spLocks noGrp="1"/>
          </p:cNvSpPr>
          <p:nvPr>
            <p:ph type="body" sz="quarter" idx="21"/>
          </p:nvPr>
        </p:nvSpPr>
        <p:spPr>
          <a:xfrm>
            <a:off x="839787" y="2057400"/>
            <a:ext cx="3932238" cy="3811588"/>
          </a:xfrm>
          <a:prstGeom prst="rect">
            <a:avLst/>
          </a:prstGeom>
        </p:spPr>
        <p:txBody>
          <a:bodyPr anchor="ctr">
            <a:noAutofit/>
          </a:bodyPr>
          <a:lstStyle>
            <a:lvl1pPr marL="0" indent="0">
              <a:buSzTx/>
              <a:buFontTx/>
              <a:buNone/>
              <a:defRPr sz="1600"/>
            </a:lvl1pPr>
          </a:lstStyle>
          <a:p>
            <a:r>
              <a:t> </a:t>
            </a:r>
          </a:p>
        </p:txBody>
      </p:sp>
      <p:sp>
        <p:nvSpPr>
          <p:cNvPr id="74" name="Titolo Testo"/>
          <p:cNvSpPr txBox="1">
            <a:spLocks noGrp="1"/>
          </p:cNvSpPr>
          <p:nvPr>
            <p:ph type="title"/>
          </p:nvPr>
        </p:nvSpPr>
        <p:spPr>
          <a:xfrm>
            <a:off x="839787" y="457200"/>
            <a:ext cx="3932239" cy="1600200"/>
          </a:xfrm>
          <a:prstGeom prst="rect">
            <a:avLst/>
          </a:prstGeom>
        </p:spPr>
        <p:txBody>
          <a:bodyPr anchor="b"/>
          <a:lstStyle>
            <a:lvl1pPr>
              <a:defRPr sz="3200">
                <a:solidFill>
                  <a:srgbClr val="000000"/>
                </a:solidFill>
              </a:defRPr>
            </a:lvl1pPr>
          </a:lstStyle>
          <a:p>
            <a:r>
              <a:t>Titolo Testo</a:t>
            </a:r>
          </a:p>
        </p:txBody>
      </p:sp>
      <p:sp>
        <p:nvSpPr>
          <p:cNvPr id="75" name="Corpo livello uno…"/>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a:spLocks noGrp="1"/>
          </p:cNvSpPr>
          <p:nvPr>
            <p:ph type="sldNum" sz="quarter" idx="2"/>
          </p:nvPr>
        </p:nvSpPr>
        <p:spPr>
          <a:xfrm>
            <a:off x="10083800" y="4740899"/>
            <a:ext cx="1270000" cy="248306"/>
          </a:xfrm>
          <a:prstGeom prst="rect">
            <a:avLst/>
          </a:prstGeom>
        </p:spPr>
        <p:txBody>
          <a:bodyPr/>
          <a:lstStyle>
            <a:lvl1pPr>
              <a:defRPr>
                <a:solidFill>
                  <a:srgbClr val="888888"/>
                </a:solidFill>
              </a:defRPr>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magine con didascalia">
    <p:bg>
      <p:bgPr>
        <a:solidFill>
          <a:srgbClr val="FFFFFF"/>
        </a:solidFill>
        <a:effectLst/>
      </p:bgPr>
    </p:bg>
    <p:spTree>
      <p:nvGrpSpPr>
        <p:cNvPr id="1" name=""/>
        <p:cNvGrpSpPr/>
        <p:nvPr/>
      </p:nvGrpSpPr>
      <p:grpSpPr>
        <a:xfrm>
          <a:off x="0" y="0"/>
          <a:ext cx="0" cy="0"/>
          <a:chOff x="0" y="0"/>
          <a:chExt cx="0" cy="0"/>
        </a:xfrm>
      </p:grpSpPr>
      <p:sp>
        <p:nvSpPr>
          <p:cNvPr id="83" name="Immagine"/>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Titolo Testo"/>
          <p:cNvSpPr txBox="1">
            <a:spLocks noGrp="1"/>
          </p:cNvSpPr>
          <p:nvPr>
            <p:ph type="title"/>
          </p:nvPr>
        </p:nvSpPr>
        <p:spPr>
          <a:xfrm>
            <a:off x="839787" y="457200"/>
            <a:ext cx="3932239" cy="1600200"/>
          </a:xfrm>
          <a:prstGeom prst="rect">
            <a:avLst/>
          </a:prstGeom>
        </p:spPr>
        <p:txBody>
          <a:bodyPr anchor="b"/>
          <a:lstStyle>
            <a:lvl1pPr>
              <a:defRPr sz="3200">
                <a:solidFill>
                  <a:srgbClr val="000000"/>
                </a:solidFill>
              </a:defRPr>
            </a:lvl1pPr>
          </a:lstStyle>
          <a:p>
            <a:r>
              <a:t>Titolo Testo</a:t>
            </a:r>
          </a:p>
        </p:txBody>
      </p:sp>
      <p:sp>
        <p:nvSpPr>
          <p:cNvPr id="85" name="Corpo livello uno…"/>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Corpo livello uno</a:t>
            </a:r>
          </a:p>
          <a:p>
            <a:pPr lvl="1"/>
            <a:r>
              <a:t>Corpo livello due</a:t>
            </a:r>
          </a:p>
          <a:p>
            <a:pPr lvl="2"/>
            <a:r>
              <a:t>Corpo livello tre</a:t>
            </a:r>
          </a:p>
          <a:p>
            <a:pPr lvl="3"/>
            <a:r>
              <a:t>Corpo livello quattro</a:t>
            </a:r>
          </a:p>
          <a:p>
            <a:pPr lvl="4"/>
            <a:r>
              <a:t>Corpo livello cinque</a:t>
            </a:r>
          </a:p>
        </p:txBody>
      </p:sp>
      <p:sp>
        <p:nvSpPr>
          <p:cNvPr id="86" name="Numero diapositiva"/>
          <p:cNvSpPr txBox="1">
            <a:spLocks noGrp="1"/>
          </p:cNvSpPr>
          <p:nvPr>
            <p:ph type="sldNum" sz="quarter" idx="2"/>
          </p:nvPr>
        </p:nvSpPr>
        <p:spPr>
          <a:xfrm>
            <a:off x="10083800" y="4740899"/>
            <a:ext cx="1270000" cy="248306"/>
          </a:xfrm>
          <a:prstGeom prst="rect">
            <a:avLst/>
          </a:prstGeom>
        </p:spPr>
        <p:txBody>
          <a:bodyPr/>
          <a:lstStyle>
            <a:lvl1pPr>
              <a:defRPr>
                <a:solidFill>
                  <a:srgbClr val="888888"/>
                </a:solidFill>
              </a:defRPr>
            </a:lvl1p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rcRect/>
          <a:stretch>
            <a:fillRect/>
          </a:stretch>
        </a:blip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Titolo Testo</a:t>
            </a:r>
          </a:p>
        </p:txBody>
      </p:sp>
      <p:sp>
        <p:nvSpPr>
          <p:cNvPr id="3" name="Corpo livello uno…"/>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10086570" y="4743671"/>
            <a:ext cx="1270001" cy="248306"/>
          </a:xfrm>
          <a:prstGeom prst="rect">
            <a:avLst/>
          </a:prstGeom>
          <a:ln w="12700">
            <a:miter lim="400000"/>
          </a:ln>
        </p:spPr>
        <p:txBody>
          <a:bodyPr lIns="45719" rIns="45719" anchor="ctr">
            <a:spAutoFit/>
          </a:bodyPr>
          <a:lstStyle>
            <a:lvl1pPr algn="r">
              <a:defRPr sz="1200">
                <a:solidFill>
                  <a:srgbClr val="AFABAB"/>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914400" latinLnBrk="0">
        <a:lnSpc>
          <a:spcPct val="90000"/>
        </a:lnSpc>
        <a:spcBef>
          <a:spcPts val="0"/>
        </a:spcBef>
        <a:spcAft>
          <a:spcPts val="0"/>
        </a:spcAft>
        <a:buClrTx/>
        <a:buSzTx/>
        <a:buFontTx/>
        <a:buNone/>
        <a:tabLst/>
        <a:defRPr sz="4400" b="0" i="0" u="none" strike="noStrike" cap="none" spc="0" baseline="0">
          <a:solidFill>
            <a:srgbClr val="075873"/>
          </a:solidFill>
          <a:uFillTx/>
          <a:latin typeface="Calibri Light"/>
          <a:ea typeface="Calibri Light"/>
          <a:cs typeface="Calibri Light"/>
          <a:sym typeface="Calibri Light"/>
        </a:defRPr>
      </a:lvl1pPr>
      <a:lvl2pPr marL="0" marR="0" indent="457200" algn="l" defTabSz="914400" latinLnBrk="0">
        <a:lnSpc>
          <a:spcPct val="90000"/>
        </a:lnSpc>
        <a:spcBef>
          <a:spcPts val="0"/>
        </a:spcBef>
        <a:spcAft>
          <a:spcPts val="0"/>
        </a:spcAft>
        <a:buClrTx/>
        <a:buSzTx/>
        <a:buFontTx/>
        <a:buNone/>
        <a:tabLst/>
        <a:defRPr sz="4400" b="0" i="0" u="none" strike="noStrike" cap="none" spc="0" baseline="0">
          <a:solidFill>
            <a:srgbClr val="075873"/>
          </a:solidFill>
          <a:uFillTx/>
          <a:latin typeface="Calibri Light"/>
          <a:ea typeface="Calibri Light"/>
          <a:cs typeface="Calibri Light"/>
          <a:sym typeface="Calibri Light"/>
        </a:defRPr>
      </a:lvl2pPr>
      <a:lvl3pPr marL="0" marR="0" indent="914400" algn="l" defTabSz="914400" latinLnBrk="0">
        <a:lnSpc>
          <a:spcPct val="90000"/>
        </a:lnSpc>
        <a:spcBef>
          <a:spcPts val="0"/>
        </a:spcBef>
        <a:spcAft>
          <a:spcPts val="0"/>
        </a:spcAft>
        <a:buClrTx/>
        <a:buSzTx/>
        <a:buFontTx/>
        <a:buNone/>
        <a:tabLst/>
        <a:defRPr sz="4400" b="0" i="0" u="none" strike="noStrike" cap="none" spc="0" baseline="0">
          <a:solidFill>
            <a:srgbClr val="075873"/>
          </a:solidFill>
          <a:uFillTx/>
          <a:latin typeface="Calibri Light"/>
          <a:ea typeface="Calibri Light"/>
          <a:cs typeface="Calibri Light"/>
          <a:sym typeface="Calibri Light"/>
        </a:defRPr>
      </a:lvl3pPr>
      <a:lvl4pPr marL="0" marR="0" indent="1371600" algn="l" defTabSz="914400" latinLnBrk="0">
        <a:lnSpc>
          <a:spcPct val="90000"/>
        </a:lnSpc>
        <a:spcBef>
          <a:spcPts val="0"/>
        </a:spcBef>
        <a:spcAft>
          <a:spcPts val="0"/>
        </a:spcAft>
        <a:buClrTx/>
        <a:buSzTx/>
        <a:buFontTx/>
        <a:buNone/>
        <a:tabLst/>
        <a:defRPr sz="4400" b="0" i="0" u="none" strike="noStrike" cap="none" spc="0" baseline="0">
          <a:solidFill>
            <a:srgbClr val="075873"/>
          </a:solidFill>
          <a:uFillTx/>
          <a:latin typeface="Calibri Light"/>
          <a:ea typeface="Calibri Light"/>
          <a:cs typeface="Calibri Light"/>
          <a:sym typeface="Calibri Light"/>
        </a:defRPr>
      </a:lvl4pPr>
      <a:lvl5pPr marL="0" marR="0" indent="1828800" algn="l" defTabSz="914400" latinLnBrk="0">
        <a:lnSpc>
          <a:spcPct val="90000"/>
        </a:lnSpc>
        <a:spcBef>
          <a:spcPts val="0"/>
        </a:spcBef>
        <a:spcAft>
          <a:spcPts val="0"/>
        </a:spcAft>
        <a:buClrTx/>
        <a:buSzTx/>
        <a:buFontTx/>
        <a:buNone/>
        <a:tabLst/>
        <a:defRPr sz="4400" b="0" i="0" u="none" strike="noStrike" cap="none" spc="0" baseline="0">
          <a:solidFill>
            <a:srgbClr val="075873"/>
          </a:solidFill>
          <a:uFillTx/>
          <a:latin typeface="Calibri Light"/>
          <a:ea typeface="Calibri Light"/>
          <a:cs typeface="Calibri Light"/>
          <a:sym typeface="Calibri Light"/>
        </a:defRPr>
      </a:lvl5pPr>
      <a:lvl6pPr marL="0" marR="0" indent="2286000" algn="l" defTabSz="914400" latinLnBrk="0">
        <a:lnSpc>
          <a:spcPct val="90000"/>
        </a:lnSpc>
        <a:spcBef>
          <a:spcPts val="0"/>
        </a:spcBef>
        <a:spcAft>
          <a:spcPts val="0"/>
        </a:spcAft>
        <a:buClrTx/>
        <a:buSzTx/>
        <a:buFontTx/>
        <a:buNone/>
        <a:tabLst/>
        <a:defRPr sz="4400" b="0" i="0" u="none" strike="noStrike" cap="none" spc="0" baseline="0">
          <a:solidFill>
            <a:srgbClr val="075873"/>
          </a:solidFill>
          <a:uFillTx/>
          <a:latin typeface="Calibri Light"/>
          <a:ea typeface="Calibri Light"/>
          <a:cs typeface="Calibri Light"/>
          <a:sym typeface="Calibri Light"/>
        </a:defRPr>
      </a:lvl6pPr>
      <a:lvl7pPr marL="0" marR="0" indent="2743200" algn="l" defTabSz="914400" latinLnBrk="0">
        <a:lnSpc>
          <a:spcPct val="90000"/>
        </a:lnSpc>
        <a:spcBef>
          <a:spcPts val="0"/>
        </a:spcBef>
        <a:spcAft>
          <a:spcPts val="0"/>
        </a:spcAft>
        <a:buClrTx/>
        <a:buSzTx/>
        <a:buFontTx/>
        <a:buNone/>
        <a:tabLst/>
        <a:defRPr sz="4400" b="0" i="0" u="none" strike="noStrike" cap="none" spc="0" baseline="0">
          <a:solidFill>
            <a:srgbClr val="075873"/>
          </a:solidFill>
          <a:uFillTx/>
          <a:latin typeface="Calibri Light"/>
          <a:ea typeface="Calibri Light"/>
          <a:cs typeface="Calibri Light"/>
          <a:sym typeface="Calibri Light"/>
        </a:defRPr>
      </a:lvl7pPr>
      <a:lvl8pPr marL="0" marR="0" indent="3200400" algn="l" defTabSz="914400" latinLnBrk="0">
        <a:lnSpc>
          <a:spcPct val="90000"/>
        </a:lnSpc>
        <a:spcBef>
          <a:spcPts val="0"/>
        </a:spcBef>
        <a:spcAft>
          <a:spcPts val="0"/>
        </a:spcAft>
        <a:buClrTx/>
        <a:buSzTx/>
        <a:buFontTx/>
        <a:buNone/>
        <a:tabLst/>
        <a:defRPr sz="4400" b="0" i="0" u="none" strike="noStrike" cap="none" spc="0" baseline="0">
          <a:solidFill>
            <a:srgbClr val="075873"/>
          </a:solidFill>
          <a:uFillTx/>
          <a:latin typeface="Calibri Light"/>
          <a:ea typeface="Calibri Light"/>
          <a:cs typeface="Calibri Light"/>
          <a:sym typeface="Calibri Light"/>
        </a:defRPr>
      </a:lvl8pPr>
      <a:lvl9pPr marL="0" marR="0" indent="3657600" algn="l" defTabSz="914400" latinLnBrk="0">
        <a:lnSpc>
          <a:spcPct val="90000"/>
        </a:lnSpc>
        <a:spcBef>
          <a:spcPts val="0"/>
        </a:spcBef>
        <a:spcAft>
          <a:spcPts val="0"/>
        </a:spcAft>
        <a:buClrTx/>
        <a:buSzTx/>
        <a:buFontTx/>
        <a:buNone/>
        <a:tabLst/>
        <a:defRPr sz="4400" b="0" i="0" u="none" strike="noStrike" cap="none" spc="0" baseline="0">
          <a:solidFill>
            <a:srgbClr val="075873"/>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9pPr>
    </p:bodyStyle>
    <p:otherStyle>
      <a:lvl1pPr marL="0" marR="0" indent="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image" Target="NUL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49CEC-C119-7877-1486-F5C34CC4C627}"/>
            </a:ext>
          </a:extLst>
        </p:cNvPr>
        <p:cNvGrpSpPr/>
        <p:nvPr/>
      </p:nvGrpSpPr>
      <p:grpSpPr>
        <a:xfrm>
          <a:off x="0" y="0"/>
          <a:ext cx="0" cy="0"/>
          <a:chOff x="0" y="0"/>
          <a:chExt cx="0" cy="0"/>
        </a:xfrm>
      </p:grpSpPr>
      <p:sp>
        <p:nvSpPr>
          <p:cNvPr id="9" name="AutoShape 2" descr="Potrebbe essere un'immagine raffigurante 1 persona e testo">
            <a:extLst>
              <a:ext uri="{FF2B5EF4-FFF2-40B4-BE49-F238E27FC236}">
                <a16:creationId xmlns:a16="http://schemas.microsoft.com/office/drawing/2014/main" id="{05A1B974-A4B4-1F34-85D1-B508AFCC7D1F}"/>
              </a:ext>
            </a:extLst>
          </p:cNvPr>
          <p:cNvSpPr>
            <a:spLocks noChangeAspect="1" noChangeArrowheads="1"/>
          </p:cNvSpPr>
          <p:nvPr/>
        </p:nvSpPr>
        <p:spPr bwMode="auto">
          <a:xfrm>
            <a:off x="2667000" y="1104900"/>
            <a:ext cx="5753100" cy="5753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 name="Immagine 2" descr="Immagine che contiene testo, poster, grafica, Elementi grafici&#10;&#10;Descrizione generata automaticamente">
            <a:extLst>
              <a:ext uri="{FF2B5EF4-FFF2-40B4-BE49-F238E27FC236}">
                <a16:creationId xmlns:a16="http://schemas.microsoft.com/office/drawing/2014/main" id="{9BA2D88D-7695-C98C-FFB6-34F832D7C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812" y="0"/>
            <a:ext cx="4850376" cy="6858000"/>
          </a:xfrm>
          <a:prstGeom prst="rect">
            <a:avLst/>
          </a:prstGeom>
        </p:spPr>
      </p:pic>
    </p:spTree>
    <p:extLst>
      <p:ext uri="{BB962C8B-B14F-4D97-AF65-F5344CB8AC3E}">
        <p14:creationId xmlns:p14="http://schemas.microsoft.com/office/powerpoint/2010/main" val="224621160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5E1255-0182-FA33-F84B-03D62047134C}"/>
              </a:ext>
            </a:extLst>
          </p:cNvPr>
          <p:cNvPicPr>
            <a:picLocks noChangeAspect="1"/>
          </p:cNvPicPr>
          <p:nvPr/>
        </p:nvPicPr>
        <p:blipFill>
          <a:blip r:embed="rId2"/>
          <a:stretch>
            <a:fillRect/>
          </a:stretch>
        </p:blipFill>
        <p:spPr>
          <a:xfrm>
            <a:off x="1427018" y="1462102"/>
            <a:ext cx="9053945" cy="4711525"/>
          </a:xfrm>
          <a:prstGeom prst="rect">
            <a:avLst/>
          </a:prstGeom>
        </p:spPr>
      </p:pic>
    </p:spTree>
    <p:extLst>
      <p:ext uri="{BB962C8B-B14F-4D97-AF65-F5344CB8AC3E}">
        <p14:creationId xmlns:p14="http://schemas.microsoft.com/office/powerpoint/2010/main" val="146714839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78494C1-A52D-947E-D378-F379A318BB41}"/>
              </a:ext>
            </a:extLst>
          </p:cNvPr>
          <p:cNvPicPr>
            <a:picLocks noChangeAspect="1"/>
          </p:cNvPicPr>
          <p:nvPr/>
        </p:nvPicPr>
        <p:blipFill>
          <a:blip r:embed="rId2"/>
          <a:stretch>
            <a:fillRect/>
          </a:stretch>
        </p:blipFill>
        <p:spPr>
          <a:xfrm>
            <a:off x="789741" y="1468582"/>
            <a:ext cx="9957269" cy="5181600"/>
          </a:xfrm>
          <a:prstGeom prst="rect">
            <a:avLst/>
          </a:prstGeom>
        </p:spPr>
      </p:pic>
    </p:spTree>
    <p:extLst>
      <p:ext uri="{BB962C8B-B14F-4D97-AF65-F5344CB8AC3E}">
        <p14:creationId xmlns:p14="http://schemas.microsoft.com/office/powerpoint/2010/main" val="115926653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ttangolo"/>
          <p:cNvSpPr/>
          <p:nvPr/>
        </p:nvSpPr>
        <p:spPr>
          <a:xfrm>
            <a:off x="9135533" y="3841551"/>
            <a:ext cx="3067778" cy="3030406"/>
          </a:xfrm>
          <a:prstGeom prst="rect">
            <a:avLst/>
          </a:prstGeom>
          <a:solidFill>
            <a:srgbClr val="FFFFFF"/>
          </a:solidFill>
          <a:ln w="12700">
            <a:miter lim="400000"/>
          </a:ln>
        </p:spPr>
        <p:txBody>
          <a:bodyPr lIns="45719" rIns="45719" anchor="ctr"/>
          <a:lstStyle/>
          <a:p>
            <a:endParaRPr/>
          </a:p>
        </p:txBody>
      </p:sp>
      <p:pic>
        <p:nvPicPr>
          <p:cNvPr id="3" name="Immagine" descr="Immagine">
            <a:extLst>
              <a:ext uri="{FF2B5EF4-FFF2-40B4-BE49-F238E27FC236}">
                <a16:creationId xmlns:a16="http://schemas.microsoft.com/office/drawing/2014/main" id="{10DE15CD-1BB7-3C5D-D227-B9AE23151023}"/>
              </a:ext>
            </a:extLst>
          </p:cNvPr>
          <p:cNvPicPr>
            <a:picLocks noChangeAspect="1"/>
          </p:cNvPicPr>
          <p:nvPr/>
        </p:nvPicPr>
        <p:blipFill>
          <a:blip r:embed="rId2"/>
          <a:stretch>
            <a:fillRect/>
          </a:stretch>
        </p:blipFill>
        <p:spPr>
          <a:xfrm>
            <a:off x="1789292" y="19851"/>
            <a:ext cx="8506485" cy="6733652"/>
          </a:xfrm>
          <a:prstGeom prst="rect">
            <a:avLst/>
          </a:prstGeom>
          <a:ln w="12700">
            <a:miter lim="400000"/>
          </a:ln>
        </p:spPr>
      </p:pic>
    </p:spTree>
    <p:extLst>
      <p:ext uri="{BB962C8B-B14F-4D97-AF65-F5344CB8AC3E}">
        <p14:creationId xmlns:p14="http://schemas.microsoft.com/office/powerpoint/2010/main" val="146815759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ttangolo"/>
          <p:cNvSpPr/>
          <p:nvPr/>
        </p:nvSpPr>
        <p:spPr>
          <a:xfrm>
            <a:off x="9135533" y="3841551"/>
            <a:ext cx="3067778" cy="3030406"/>
          </a:xfrm>
          <a:prstGeom prst="rect">
            <a:avLst/>
          </a:prstGeom>
          <a:solidFill>
            <a:srgbClr val="FFFFFF"/>
          </a:solidFill>
          <a:ln w="12700">
            <a:miter lim="400000"/>
          </a:ln>
        </p:spPr>
        <p:txBody>
          <a:bodyPr lIns="45719" rIns="45719" anchor="ctr"/>
          <a:lstStyle/>
          <a:p>
            <a:endParaRPr/>
          </a:p>
        </p:txBody>
      </p:sp>
      <p:sp>
        <p:nvSpPr>
          <p:cNvPr id="2" name="CasellaDiTesto 1">
            <a:extLst>
              <a:ext uri="{FF2B5EF4-FFF2-40B4-BE49-F238E27FC236}">
                <a16:creationId xmlns:a16="http://schemas.microsoft.com/office/drawing/2014/main" id="{80ACA8BA-3818-0CE3-5D73-7EE75E3BC32E}"/>
              </a:ext>
            </a:extLst>
          </p:cNvPr>
          <p:cNvSpPr txBox="1"/>
          <p:nvPr/>
        </p:nvSpPr>
        <p:spPr>
          <a:xfrm>
            <a:off x="3422469" y="3311051"/>
            <a:ext cx="10265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4" name="Immagine" descr="Immagine">
            <a:extLst>
              <a:ext uri="{FF2B5EF4-FFF2-40B4-BE49-F238E27FC236}">
                <a16:creationId xmlns:a16="http://schemas.microsoft.com/office/drawing/2014/main" id="{C603498C-F232-D915-F8CE-32FB6F1033A5}"/>
              </a:ext>
            </a:extLst>
          </p:cNvPr>
          <p:cNvPicPr>
            <a:picLocks noChangeAspect="1"/>
          </p:cNvPicPr>
          <p:nvPr/>
        </p:nvPicPr>
        <p:blipFill>
          <a:blip r:embed="rId2">
            <a:alphaModFix amt="37000"/>
          </a:blip>
          <a:stretch>
            <a:fillRect/>
          </a:stretch>
        </p:blipFill>
        <p:spPr>
          <a:xfrm>
            <a:off x="1789292" y="19851"/>
            <a:ext cx="8506485" cy="6733652"/>
          </a:xfrm>
          <a:prstGeom prst="rect">
            <a:avLst/>
          </a:prstGeom>
          <a:ln w="12700">
            <a:miter lim="400000"/>
          </a:ln>
        </p:spPr>
      </p:pic>
      <p:pic>
        <p:nvPicPr>
          <p:cNvPr id="5" name="Immagine 4">
            <a:extLst>
              <a:ext uri="{FF2B5EF4-FFF2-40B4-BE49-F238E27FC236}">
                <a16:creationId xmlns:a16="http://schemas.microsoft.com/office/drawing/2014/main" id="{C949E831-2E56-BF8B-E06A-A2D2D6F400CD}"/>
              </a:ext>
            </a:extLst>
          </p:cNvPr>
          <p:cNvPicPr>
            <a:picLocks noChangeAspect="1"/>
          </p:cNvPicPr>
          <p:nvPr/>
        </p:nvPicPr>
        <p:blipFill>
          <a:blip r:embed="rId3"/>
          <a:stretch>
            <a:fillRect/>
          </a:stretch>
        </p:blipFill>
        <p:spPr>
          <a:xfrm>
            <a:off x="5640841" y="4503678"/>
            <a:ext cx="5283200" cy="2489200"/>
          </a:xfrm>
          <a:prstGeom prst="rect">
            <a:avLst/>
          </a:prstGeom>
        </p:spPr>
      </p:pic>
      <p:pic>
        <p:nvPicPr>
          <p:cNvPr id="6" name="Immagine 5">
            <a:extLst>
              <a:ext uri="{FF2B5EF4-FFF2-40B4-BE49-F238E27FC236}">
                <a16:creationId xmlns:a16="http://schemas.microsoft.com/office/drawing/2014/main" id="{5619B661-12F0-B0CC-9CF0-BCFAE8E186B6}"/>
              </a:ext>
            </a:extLst>
          </p:cNvPr>
          <p:cNvPicPr>
            <a:picLocks noChangeAspect="1"/>
          </p:cNvPicPr>
          <p:nvPr/>
        </p:nvPicPr>
        <p:blipFill>
          <a:blip r:embed="rId4"/>
          <a:stretch>
            <a:fillRect/>
          </a:stretch>
        </p:blipFill>
        <p:spPr>
          <a:xfrm>
            <a:off x="5895461" y="482959"/>
            <a:ext cx="4773961" cy="1833900"/>
          </a:xfrm>
          <a:prstGeom prst="rect">
            <a:avLst/>
          </a:prstGeom>
        </p:spPr>
      </p:pic>
    </p:spTree>
    <p:extLst>
      <p:ext uri="{BB962C8B-B14F-4D97-AF65-F5344CB8AC3E}">
        <p14:creationId xmlns:p14="http://schemas.microsoft.com/office/powerpoint/2010/main" val="270396689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ttangolo"/>
          <p:cNvSpPr/>
          <p:nvPr/>
        </p:nvSpPr>
        <p:spPr>
          <a:xfrm>
            <a:off x="9135533" y="3841551"/>
            <a:ext cx="3067778" cy="3030406"/>
          </a:xfrm>
          <a:prstGeom prst="rect">
            <a:avLst/>
          </a:prstGeom>
          <a:solidFill>
            <a:srgbClr val="FFFFFF"/>
          </a:solidFill>
          <a:ln w="12700">
            <a:miter lim="400000"/>
          </a:ln>
        </p:spPr>
        <p:txBody>
          <a:bodyPr lIns="45719" rIns="45719" anchor="ctr"/>
          <a:lstStyle/>
          <a:p>
            <a:endParaRPr/>
          </a:p>
        </p:txBody>
      </p:sp>
      <p:pic>
        <p:nvPicPr>
          <p:cNvPr id="3" name="Immagine" descr="Immagine">
            <a:extLst>
              <a:ext uri="{FF2B5EF4-FFF2-40B4-BE49-F238E27FC236}">
                <a16:creationId xmlns:a16="http://schemas.microsoft.com/office/drawing/2014/main" id="{5257C783-53F4-9877-1B0C-8A4B8BE714DC}"/>
              </a:ext>
            </a:extLst>
          </p:cNvPr>
          <p:cNvPicPr>
            <a:picLocks noChangeAspect="1"/>
          </p:cNvPicPr>
          <p:nvPr/>
        </p:nvPicPr>
        <p:blipFill>
          <a:blip r:embed="rId2"/>
          <a:stretch>
            <a:fillRect/>
          </a:stretch>
        </p:blipFill>
        <p:spPr>
          <a:xfrm>
            <a:off x="2096235" y="-97949"/>
            <a:ext cx="8314152" cy="6858001"/>
          </a:xfrm>
          <a:prstGeom prst="rect">
            <a:avLst/>
          </a:prstGeom>
          <a:ln w="12700">
            <a:miter lim="400000"/>
          </a:ln>
        </p:spPr>
      </p:pic>
    </p:spTree>
    <p:extLst>
      <p:ext uri="{BB962C8B-B14F-4D97-AF65-F5344CB8AC3E}">
        <p14:creationId xmlns:p14="http://schemas.microsoft.com/office/powerpoint/2010/main" val="131641228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ttangolo"/>
          <p:cNvSpPr/>
          <p:nvPr/>
        </p:nvSpPr>
        <p:spPr>
          <a:xfrm>
            <a:off x="9135533" y="3841551"/>
            <a:ext cx="3067778" cy="3030406"/>
          </a:xfrm>
          <a:prstGeom prst="rect">
            <a:avLst/>
          </a:prstGeom>
          <a:solidFill>
            <a:srgbClr val="FFFFFF"/>
          </a:solidFill>
          <a:ln w="12700">
            <a:miter lim="400000"/>
          </a:ln>
        </p:spPr>
        <p:txBody>
          <a:bodyPr lIns="45719" rIns="45719" anchor="ctr"/>
          <a:lstStyle/>
          <a:p>
            <a:endParaRPr/>
          </a:p>
        </p:txBody>
      </p:sp>
      <p:pic>
        <p:nvPicPr>
          <p:cNvPr id="2" name="Immagine" descr="Immagine">
            <a:extLst>
              <a:ext uri="{FF2B5EF4-FFF2-40B4-BE49-F238E27FC236}">
                <a16:creationId xmlns:a16="http://schemas.microsoft.com/office/drawing/2014/main" id="{B9C81E8E-1193-F727-47D5-7AADFC7D0ED5}"/>
              </a:ext>
            </a:extLst>
          </p:cNvPr>
          <p:cNvPicPr>
            <a:picLocks noChangeAspect="1"/>
          </p:cNvPicPr>
          <p:nvPr/>
        </p:nvPicPr>
        <p:blipFill>
          <a:blip r:embed="rId2">
            <a:alphaModFix amt="48000"/>
          </a:blip>
          <a:stretch>
            <a:fillRect/>
          </a:stretch>
        </p:blipFill>
        <p:spPr>
          <a:xfrm>
            <a:off x="2096235" y="-97949"/>
            <a:ext cx="8314152" cy="6858001"/>
          </a:xfrm>
          <a:prstGeom prst="rect">
            <a:avLst/>
          </a:prstGeom>
          <a:ln w="12700">
            <a:miter lim="400000"/>
          </a:ln>
        </p:spPr>
      </p:pic>
      <p:pic>
        <p:nvPicPr>
          <p:cNvPr id="4" name="Immagine 3">
            <a:extLst>
              <a:ext uri="{FF2B5EF4-FFF2-40B4-BE49-F238E27FC236}">
                <a16:creationId xmlns:a16="http://schemas.microsoft.com/office/drawing/2014/main" id="{182D5F97-E32D-F98F-CB98-C7C4D6F738C9}"/>
              </a:ext>
            </a:extLst>
          </p:cNvPr>
          <p:cNvPicPr>
            <a:picLocks noChangeAspect="1"/>
          </p:cNvPicPr>
          <p:nvPr/>
        </p:nvPicPr>
        <p:blipFill>
          <a:blip r:embed="rId3"/>
          <a:stretch>
            <a:fillRect/>
          </a:stretch>
        </p:blipFill>
        <p:spPr>
          <a:xfrm>
            <a:off x="1781613" y="1089102"/>
            <a:ext cx="3466482" cy="1341864"/>
          </a:xfrm>
          <a:prstGeom prst="rect">
            <a:avLst/>
          </a:prstGeom>
          <a:effectLst>
            <a:outerShdw blurRad="333472" dist="50800" dir="5400000" algn="ctr" rotWithShape="0">
              <a:srgbClr val="000000">
                <a:alpha val="86000"/>
              </a:srgbClr>
            </a:outerShdw>
          </a:effectLst>
        </p:spPr>
      </p:pic>
      <p:pic>
        <p:nvPicPr>
          <p:cNvPr id="5" name="Immagine 4">
            <a:extLst>
              <a:ext uri="{FF2B5EF4-FFF2-40B4-BE49-F238E27FC236}">
                <a16:creationId xmlns:a16="http://schemas.microsoft.com/office/drawing/2014/main" id="{AC4D812B-4B3B-4E75-354A-0B540EBF5750}"/>
              </a:ext>
            </a:extLst>
          </p:cNvPr>
          <p:cNvPicPr>
            <a:picLocks noChangeAspect="1"/>
          </p:cNvPicPr>
          <p:nvPr/>
        </p:nvPicPr>
        <p:blipFill>
          <a:blip r:embed="rId4"/>
          <a:stretch>
            <a:fillRect/>
          </a:stretch>
        </p:blipFill>
        <p:spPr>
          <a:xfrm>
            <a:off x="1732019" y="4934957"/>
            <a:ext cx="3516076" cy="1667882"/>
          </a:xfrm>
          <a:prstGeom prst="rect">
            <a:avLst/>
          </a:prstGeom>
          <a:effectLst>
            <a:outerShdw blurRad="300035" dist="50800" dir="5400000" algn="ctr" rotWithShape="0">
              <a:srgbClr val="000000">
                <a:alpha val="72000"/>
              </a:srgbClr>
            </a:outerShdw>
          </a:effectLst>
        </p:spPr>
      </p:pic>
    </p:spTree>
    <p:extLst>
      <p:ext uri="{BB962C8B-B14F-4D97-AF65-F5344CB8AC3E}">
        <p14:creationId xmlns:p14="http://schemas.microsoft.com/office/powerpoint/2010/main" val="152740259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DBE0F-0D1C-E002-0EFA-C9E4908BE898}"/>
            </a:ext>
          </a:extLst>
        </p:cNvPr>
        <p:cNvGrpSpPr/>
        <p:nvPr/>
      </p:nvGrpSpPr>
      <p:grpSpPr>
        <a:xfrm>
          <a:off x="0" y="0"/>
          <a:ext cx="0" cy="0"/>
          <a:chOff x="0" y="0"/>
          <a:chExt cx="0" cy="0"/>
        </a:xfrm>
      </p:grpSpPr>
      <p:sp>
        <p:nvSpPr>
          <p:cNvPr id="5" name="Titolo 1">
            <a:extLst>
              <a:ext uri="{FF2B5EF4-FFF2-40B4-BE49-F238E27FC236}">
                <a16:creationId xmlns:a16="http://schemas.microsoft.com/office/drawing/2014/main" id="{D6E19FF6-DF2D-80B3-5F03-AC9084E2ACDF}"/>
              </a:ext>
            </a:extLst>
          </p:cNvPr>
          <p:cNvSpPr>
            <a:spLocks noGrp="1"/>
          </p:cNvSpPr>
          <p:nvPr>
            <p:ph type="title"/>
          </p:nvPr>
        </p:nvSpPr>
        <p:spPr>
          <a:xfrm>
            <a:off x="467543" y="620688"/>
            <a:ext cx="10417333" cy="346466"/>
          </a:xfrm>
        </p:spPr>
        <p:txBody>
          <a:bodyPr>
            <a:noAutofit/>
          </a:bodyPr>
          <a:lstStyle/>
          <a:p>
            <a:r>
              <a:rPr lang="it-IT" sz="2800" b="1" dirty="0">
                <a:solidFill>
                  <a:srgbClr val="C00000"/>
                </a:solidFill>
                <a:latin typeface="Century Gothic" panose="020B0502020202020204" pitchFamily="34" charset="0"/>
              </a:rPr>
              <a:t>La situazione dei comuni e delle aree rurali</a:t>
            </a:r>
          </a:p>
        </p:txBody>
      </p:sp>
      <p:pic>
        <p:nvPicPr>
          <p:cNvPr id="7" name="Immagine 6">
            <a:extLst>
              <a:ext uri="{FF2B5EF4-FFF2-40B4-BE49-F238E27FC236}">
                <a16:creationId xmlns:a16="http://schemas.microsoft.com/office/drawing/2014/main" id="{0F1FCFE2-B7E6-73BF-C1A1-0EED89E1A0EF}"/>
              </a:ext>
            </a:extLst>
          </p:cNvPr>
          <p:cNvPicPr>
            <a:picLocks noChangeAspect="1"/>
          </p:cNvPicPr>
          <p:nvPr/>
        </p:nvPicPr>
        <p:blipFill>
          <a:blip r:embed="rId2"/>
          <a:stretch>
            <a:fillRect/>
          </a:stretch>
        </p:blipFill>
        <p:spPr>
          <a:xfrm>
            <a:off x="467543" y="1854599"/>
            <a:ext cx="5247457" cy="3115677"/>
          </a:xfrm>
          <a:prstGeom prst="rect">
            <a:avLst/>
          </a:prstGeom>
        </p:spPr>
      </p:pic>
      <p:sp>
        <p:nvSpPr>
          <p:cNvPr id="12" name="CasellaDiTesto 11">
            <a:extLst>
              <a:ext uri="{FF2B5EF4-FFF2-40B4-BE49-F238E27FC236}">
                <a16:creationId xmlns:a16="http://schemas.microsoft.com/office/drawing/2014/main" id="{82217D0D-04EB-9CEE-0DB2-0A5607A88E31}"/>
              </a:ext>
            </a:extLst>
          </p:cNvPr>
          <p:cNvSpPr txBox="1"/>
          <p:nvPr/>
        </p:nvSpPr>
        <p:spPr>
          <a:xfrm>
            <a:off x="6096000" y="2059498"/>
            <a:ext cx="4194629" cy="3046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2400" dirty="0">
                <a:latin typeface="Century Gothic" panose="020B0502020202020204" pitchFamily="34" charset="0"/>
              </a:rPr>
              <a:t>7.904 Comuni italiani, </a:t>
            </a:r>
          </a:p>
          <a:p>
            <a:endParaRPr lang="it-IT" sz="2400" dirty="0">
              <a:latin typeface="Century Gothic" panose="020B0502020202020204" pitchFamily="34" charset="0"/>
            </a:endParaRPr>
          </a:p>
          <a:p>
            <a:r>
              <a:rPr lang="it-IT" sz="2400" dirty="0">
                <a:latin typeface="Century Gothic" panose="020B0502020202020204" pitchFamily="34" charset="0"/>
              </a:rPr>
              <a:t>il 70 per cento dei quali ha meno di 5 mila abitanti</a:t>
            </a:r>
          </a:p>
          <a:p>
            <a:endParaRPr lang="it-IT" sz="2400" dirty="0">
              <a:latin typeface="Century Gothic" panose="020B0502020202020204" pitchFamily="34" charset="0"/>
            </a:endParaRPr>
          </a:p>
          <a:p>
            <a:r>
              <a:rPr lang="it-IT" sz="2400" dirty="0">
                <a:latin typeface="Century Gothic" panose="020B0502020202020204" pitchFamily="34" charset="0"/>
              </a:rPr>
              <a:t>il 63,8% è classificato come “zona rurale”</a:t>
            </a:r>
          </a:p>
          <a:p>
            <a:endParaRPr lang="it-IT" sz="2400" dirty="0">
              <a:latin typeface="Century Gothic" panose="020B0502020202020204" pitchFamily="34" charset="0"/>
            </a:endParaRPr>
          </a:p>
        </p:txBody>
      </p:sp>
    </p:spTree>
    <p:extLst>
      <p:ext uri="{BB962C8B-B14F-4D97-AF65-F5344CB8AC3E}">
        <p14:creationId xmlns:p14="http://schemas.microsoft.com/office/powerpoint/2010/main" val="38060006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C8CD91E-8370-EBDB-14A0-ACA2DCEF69FC}"/>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err="1">
                <a:latin typeface="Century Gothic" panose="020B0502020202020204" pitchFamily="34" charset="0"/>
                <a:ea typeface="+mj-ea"/>
                <a:cs typeface="+mj-cs"/>
              </a:rPr>
              <a:t>Visione</a:t>
            </a:r>
            <a:r>
              <a:rPr lang="en-US" sz="4800" b="1" dirty="0">
                <a:latin typeface="Century Gothic" panose="020B0502020202020204" pitchFamily="34" charset="0"/>
                <a:ea typeface="+mj-ea"/>
                <a:cs typeface="+mj-cs"/>
              </a:rPr>
              <a:t> </a:t>
            </a:r>
            <a:r>
              <a:rPr lang="en-US" sz="4800" b="1" dirty="0" err="1">
                <a:latin typeface="Century Gothic" panose="020B0502020202020204" pitchFamily="34" charset="0"/>
                <a:ea typeface="+mj-ea"/>
                <a:cs typeface="+mj-cs"/>
              </a:rPr>
              <a:t>sistemica</a:t>
            </a:r>
            <a:endParaRPr lang="en-US" sz="4800" b="1" dirty="0">
              <a:latin typeface="Century Gothic" panose="020B0502020202020204" pitchFamily="34" charset="0"/>
              <a:ea typeface="+mj-ea"/>
              <a:cs typeface="+mj-cs"/>
            </a:endParaRPr>
          </a:p>
        </p:txBody>
      </p:sp>
      <p:sp>
        <p:nvSpPr>
          <p:cNvPr id="6" name="CasellaDiTesto 5">
            <a:extLst>
              <a:ext uri="{FF2B5EF4-FFF2-40B4-BE49-F238E27FC236}">
                <a16:creationId xmlns:a16="http://schemas.microsoft.com/office/drawing/2014/main" id="{1BAEFA39-CFB3-0B78-9E98-721A44F0FE32}"/>
              </a:ext>
            </a:extLst>
          </p:cNvPr>
          <p:cNvSpPr txBox="1"/>
          <p:nvPr/>
        </p:nvSpPr>
        <p:spPr>
          <a:xfrm>
            <a:off x="640080" y="2872899"/>
            <a:ext cx="4243589" cy="3320668"/>
          </a:xfrm>
          <a:prstGeom prst="rect">
            <a:avLst/>
          </a:prstGeom>
        </p:spPr>
        <p:txBody>
          <a:bodyPr vert="horz" lIns="91440" tIns="45720" rIns="91440" bIns="45720" rtlCol="0">
            <a:normAutofit lnSpcReduction="10000"/>
          </a:bodyPr>
          <a:lstStyle/>
          <a:p>
            <a:pPr>
              <a:lnSpc>
                <a:spcPct val="90000"/>
              </a:lnSpc>
              <a:spcAft>
                <a:spcPts val="600"/>
              </a:spcAft>
            </a:pPr>
            <a:r>
              <a:rPr lang="en-US" sz="1900" noProof="1">
                <a:latin typeface="Century Gothic" panose="020B0502020202020204" pitchFamily="34" charset="0"/>
              </a:rPr>
              <a:t>Metafora attraverso la quale osserviamo il mondo: </a:t>
            </a:r>
          </a:p>
          <a:p>
            <a:pPr>
              <a:lnSpc>
                <a:spcPct val="90000"/>
              </a:lnSpc>
              <a:spcAft>
                <a:spcPts val="600"/>
              </a:spcAft>
            </a:pPr>
            <a:endParaRPr lang="en-US" sz="1900" noProof="1">
              <a:latin typeface="Century Gothic" panose="020B0502020202020204" pitchFamily="34" charset="0"/>
            </a:endParaRPr>
          </a:p>
          <a:p>
            <a:pPr>
              <a:lnSpc>
                <a:spcPct val="90000"/>
              </a:lnSpc>
              <a:spcAft>
                <a:spcPts val="600"/>
              </a:spcAft>
            </a:pPr>
            <a:r>
              <a:rPr lang="en-US" sz="1900" noProof="1">
                <a:latin typeface="Century Gothic" panose="020B0502020202020204" pitchFamily="34" charset="0"/>
              </a:rPr>
              <a:t>non una macchina costituita da ingranaggi che si possono isolare, studiare e all’occorrenza sostituire, </a:t>
            </a:r>
          </a:p>
          <a:p>
            <a:pPr>
              <a:lnSpc>
                <a:spcPct val="90000"/>
              </a:lnSpc>
              <a:spcAft>
                <a:spcPts val="600"/>
              </a:spcAft>
            </a:pPr>
            <a:endParaRPr lang="en-US" sz="1900" noProof="1">
              <a:latin typeface="Century Gothic" panose="020B0502020202020204" pitchFamily="34" charset="0"/>
            </a:endParaRPr>
          </a:p>
          <a:p>
            <a:pPr>
              <a:lnSpc>
                <a:spcPct val="90000"/>
              </a:lnSpc>
              <a:spcAft>
                <a:spcPts val="600"/>
              </a:spcAft>
            </a:pPr>
            <a:r>
              <a:rPr lang="en-US" sz="1900" noProof="1">
                <a:latin typeface="Century Gothic" panose="020B0502020202020204" pitchFamily="34" charset="0"/>
              </a:rPr>
              <a:t>ma una rete dove i nodi  non sono separabili e le loro proprietà non sono predefinite ma “emergono” dalle relazioni che si instaurano tra di essi.</a:t>
            </a:r>
          </a:p>
        </p:txBody>
      </p:sp>
      <p:pic>
        <p:nvPicPr>
          <p:cNvPr id="7" name="Picture 2" descr="La sicurezza ai tempi di industria 4.0: Il medico competente diventa  consulente globale">
            <a:extLst>
              <a:ext uri="{FF2B5EF4-FFF2-40B4-BE49-F238E27FC236}">
                <a16:creationId xmlns:a16="http://schemas.microsoft.com/office/drawing/2014/main" id="{D52A4E1E-F580-1968-376D-753A9966DF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16" r="2067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11280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B9A249B-B932-44A8-E1E4-F17F91DD87AB}"/>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err="1">
                <a:latin typeface="Century Gothic" panose="020B0502020202020204" pitchFamily="34" charset="0"/>
                <a:ea typeface="+mj-ea"/>
                <a:cs typeface="+mj-cs"/>
              </a:rPr>
              <a:t>Visione</a:t>
            </a:r>
            <a:r>
              <a:rPr lang="en-US" sz="4800" b="1" dirty="0">
                <a:latin typeface="Century Gothic" panose="020B0502020202020204" pitchFamily="34" charset="0"/>
                <a:ea typeface="+mj-ea"/>
                <a:cs typeface="+mj-cs"/>
              </a:rPr>
              <a:t> </a:t>
            </a:r>
            <a:r>
              <a:rPr lang="en-US" sz="4800" b="1" dirty="0" err="1">
                <a:latin typeface="Century Gothic" panose="020B0502020202020204" pitchFamily="34" charset="0"/>
                <a:ea typeface="+mj-ea"/>
                <a:cs typeface="+mj-cs"/>
              </a:rPr>
              <a:t>sistemica</a:t>
            </a:r>
            <a:endParaRPr lang="en-US" sz="4800" b="1" dirty="0">
              <a:latin typeface="Century Gothic" panose="020B0502020202020204" pitchFamily="34" charset="0"/>
              <a:ea typeface="+mj-ea"/>
              <a:cs typeface="+mj-cs"/>
            </a:endParaRPr>
          </a:p>
        </p:txBody>
      </p:sp>
      <p:sp>
        <p:nvSpPr>
          <p:cNvPr id="6" name="CasellaDiTesto 5">
            <a:extLst>
              <a:ext uri="{FF2B5EF4-FFF2-40B4-BE49-F238E27FC236}">
                <a16:creationId xmlns:a16="http://schemas.microsoft.com/office/drawing/2014/main" id="{79E1F5D6-9A01-D9FE-E73D-BD64E19266F0}"/>
              </a:ext>
            </a:extLst>
          </p:cNvPr>
          <p:cNvSpPr txBox="1"/>
          <p:nvPr/>
        </p:nvSpPr>
        <p:spPr>
          <a:xfrm>
            <a:off x="640080" y="2872899"/>
            <a:ext cx="4243589" cy="3320668"/>
          </a:xfrm>
          <a:prstGeom prst="rect">
            <a:avLst/>
          </a:prstGeom>
        </p:spPr>
        <p:txBody>
          <a:bodyPr vert="horz" lIns="91440" tIns="45720" rIns="91440" bIns="45720" rtlCol="0">
            <a:normAutofit lnSpcReduction="10000"/>
          </a:bodyPr>
          <a:lstStyle/>
          <a:p>
            <a:pPr>
              <a:lnSpc>
                <a:spcPct val="90000"/>
              </a:lnSpc>
              <a:spcAft>
                <a:spcPts val="600"/>
              </a:spcAft>
            </a:pPr>
            <a:r>
              <a:rPr lang="en-US" sz="1900" noProof="1">
                <a:latin typeface="Century Gothic" panose="020B0502020202020204" pitchFamily="34" charset="0"/>
              </a:rPr>
              <a:t>Se non ci rendiamo conto della dimensione sistemica dei problemi ci comportiamo come l’industria ittica canadese negli anni ‘90 del secolo scorso, quando per far fronte al calo dei merluzzi nell’atlantico adottò una soluzione tanto semplice quanto inefficace: </a:t>
            </a:r>
          </a:p>
          <a:p>
            <a:pPr>
              <a:lnSpc>
                <a:spcPct val="90000"/>
              </a:lnSpc>
              <a:spcAft>
                <a:spcPts val="600"/>
              </a:spcAft>
            </a:pPr>
            <a:endParaRPr lang="en-US" sz="1900" b="1" noProof="1">
              <a:latin typeface="Century Gothic" panose="020B0502020202020204" pitchFamily="34" charset="0"/>
            </a:endParaRPr>
          </a:p>
          <a:p>
            <a:pPr>
              <a:lnSpc>
                <a:spcPct val="90000"/>
              </a:lnSpc>
              <a:spcAft>
                <a:spcPts val="600"/>
              </a:spcAft>
            </a:pPr>
            <a:r>
              <a:rPr lang="en-US" sz="1900" b="1" i="1" noProof="1">
                <a:latin typeface="Century Gothic" panose="020B0502020202020204" pitchFamily="34" charset="0"/>
              </a:rPr>
              <a:t>uccidere il maggior numero possibile di foche, dato che esse si cibano di merluzzi. </a:t>
            </a:r>
          </a:p>
        </p:txBody>
      </p:sp>
      <p:pic>
        <p:nvPicPr>
          <p:cNvPr id="7" name="Picture 2" descr="La caccia alle foche | Il giornale dei marinai">
            <a:extLst>
              <a:ext uri="{FF2B5EF4-FFF2-40B4-BE49-F238E27FC236}">
                <a16:creationId xmlns:a16="http://schemas.microsoft.com/office/drawing/2014/main" id="{02FD0D16-66AE-7950-550F-18E06F6634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78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14754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BF89F1F-6165-6B71-1672-2C403455E861}"/>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noProof="1">
                <a:latin typeface="Century Gothic" panose="020B0502020202020204" pitchFamily="34" charset="0"/>
                <a:ea typeface="+mj-ea"/>
                <a:cs typeface="+mj-cs"/>
              </a:rPr>
              <a:t>Visione sistemica</a:t>
            </a:r>
          </a:p>
        </p:txBody>
      </p:sp>
      <p:sp>
        <p:nvSpPr>
          <p:cNvPr id="6" name="CasellaDiTesto 5">
            <a:extLst>
              <a:ext uri="{FF2B5EF4-FFF2-40B4-BE49-F238E27FC236}">
                <a16:creationId xmlns:a16="http://schemas.microsoft.com/office/drawing/2014/main" id="{609BE0B4-F383-2029-A4B9-90261ED3301A}"/>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noProof="1">
                <a:latin typeface="Century Gothic" panose="020B0502020202020204" pitchFamily="34" charset="0"/>
              </a:rPr>
              <a:t>Attribuire alle foche la causa della diminuzione dei merluzzi significa però ignorare le milioni d’interazioni che compongono la catena alimentare marina ottenendo come magro risultato: </a:t>
            </a:r>
          </a:p>
          <a:p>
            <a:pPr>
              <a:lnSpc>
                <a:spcPct val="90000"/>
              </a:lnSpc>
              <a:spcAft>
                <a:spcPts val="600"/>
              </a:spcAft>
            </a:pPr>
            <a:endParaRPr lang="en-US" sz="2200" noProof="1">
              <a:latin typeface="Century Gothic" panose="020B0502020202020204" pitchFamily="34" charset="0"/>
            </a:endParaRPr>
          </a:p>
          <a:p>
            <a:pPr>
              <a:lnSpc>
                <a:spcPct val="90000"/>
              </a:lnSpc>
              <a:spcAft>
                <a:spcPts val="600"/>
              </a:spcAft>
            </a:pPr>
            <a:r>
              <a:rPr lang="en-US" sz="2200" b="1" i="1" noProof="1">
                <a:latin typeface="Century Gothic" panose="020B0502020202020204" pitchFamily="34" charset="0"/>
              </a:rPr>
              <a:t>lo sterminio delle foche e l’ulteriore calo dei merluzzi</a:t>
            </a:r>
          </a:p>
        </p:txBody>
      </p:sp>
      <p:pic>
        <p:nvPicPr>
          <p:cNvPr id="7" name="Picture 2" descr="trophic3">
            <a:extLst>
              <a:ext uri="{FF2B5EF4-FFF2-40B4-BE49-F238E27FC236}">
                <a16:creationId xmlns:a16="http://schemas.microsoft.com/office/drawing/2014/main" id="{4485EE6E-6F6C-EFF6-E115-93F96CAD55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34" b="1843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58134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 name="Infermiere nei nuovi orizzonti di politica sanitaria Strumenti Operativi e Gestionali"/>
          <p:cNvSpPr txBox="1">
            <a:spLocks noGrp="1"/>
          </p:cNvSpPr>
          <p:nvPr>
            <p:ph type="ctrTitle"/>
          </p:nvPr>
        </p:nvSpPr>
        <p:spPr>
          <a:xfrm>
            <a:off x="1020264" y="2188764"/>
            <a:ext cx="10151469" cy="1240236"/>
          </a:xfrm>
          <a:prstGeom prst="rect">
            <a:avLst/>
          </a:prstGeom>
        </p:spPr>
        <p:txBody>
          <a:bodyPr>
            <a:normAutofit/>
          </a:bodyPr>
          <a:lstStyle>
            <a:lvl1pPr>
              <a:defRPr sz="3200" b="1">
                <a:latin typeface="Century Gothic"/>
                <a:ea typeface="Century Gothic"/>
                <a:cs typeface="Century Gothic"/>
                <a:sym typeface="Century Gothic"/>
              </a:defRPr>
            </a:lvl1pPr>
          </a:lstStyle>
          <a:p>
            <a:r>
              <a:rPr lang="it-IT" sz="4000" b="0" dirty="0">
                <a:effectLst/>
                <a:latin typeface="Century Gothic" panose="020B0502020202020204" pitchFamily="34" charset="0"/>
              </a:rPr>
              <a:t>“Il modello di sviluppo </a:t>
            </a:r>
            <a:br>
              <a:rPr lang="it-IT" sz="4000" b="0" dirty="0">
                <a:effectLst/>
                <a:latin typeface="Century Gothic" panose="020B0502020202020204" pitchFamily="34" charset="0"/>
              </a:rPr>
            </a:br>
            <a:r>
              <a:rPr lang="it-IT" sz="4000" b="0" dirty="0">
                <a:effectLst/>
                <a:latin typeface="Century Gothic" panose="020B0502020202020204" pitchFamily="34" charset="0"/>
              </a:rPr>
              <a:t>della formazione magistrale”</a:t>
            </a:r>
          </a:p>
        </p:txBody>
      </p:sp>
      <p:sp>
        <p:nvSpPr>
          <p:cNvPr id="114" name="P. GIURDANELLA"/>
          <p:cNvSpPr txBox="1">
            <a:spLocks noGrp="1"/>
          </p:cNvSpPr>
          <p:nvPr>
            <p:ph type="subTitle" sz="quarter" idx="1"/>
          </p:nvPr>
        </p:nvSpPr>
        <p:spPr>
          <a:xfrm>
            <a:off x="3019404" y="4201062"/>
            <a:ext cx="6153190" cy="784073"/>
          </a:xfrm>
          <a:prstGeom prst="rect">
            <a:avLst/>
          </a:prstGeom>
        </p:spPr>
        <p:txBody>
          <a:bodyPr>
            <a:noAutofit/>
          </a:bodyPr>
          <a:lstStyle/>
          <a:p>
            <a:pPr>
              <a:defRPr sz="3300">
                <a:latin typeface="Century Gothic"/>
                <a:ea typeface="Century Gothic"/>
                <a:cs typeface="Century Gothic"/>
                <a:sym typeface="Century Gothic"/>
              </a:defRPr>
            </a:pPr>
            <a:endParaRPr lang="it-IT" sz="3600" dirty="0"/>
          </a:p>
          <a:p>
            <a:pPr>
              <a:defRPr sz="3300">
                <a:latin typeface="Century Gothic"/>
                <a:ea typeface="Century Gothic"/>
                <a:cs typeface="Century Gothic"/>
                <a:sym typeface="Century Gothic"/>
              </a:defRPr>
            </a:pPr>
            <a:endParaRPr sz="3600" dirty="0"/>
          </a:p>
          <a:p>
            <a:pPr>
              <a:defRPr sz="1700">
                <a:latin typeface="Century Gothic"/>
                <a:ea typeface="Century Gothic"/>
                <a:cs typeface="Century Gothic"/>
                <a:sym typeface="Century Gothic"/>
              </a:defRPr>
            </a:pPr>
            <a:r>
              <a:rPr sz="2000" dirty="0"/>
              <a:t>P. GIURDANELLA</a:t>
            </a:r>
            <a:endParaRPr lang="it-IT" sz="2000" dirty="0"/>
          </a:p>
          <a:p>
            <a:pPr>
              <a:defRPr sz="1700">
                <a:latin typeface="Century Gothic"/>
                <a:ea typeface="Century Gothic"/>
                <a:cs typeface="Century Gothic"/>
                <a:sym typeface="Century Gothic"/>
              </a:defRPr>
            </a:pPr>
            <a:endParaRPr lang="it-IT" sz="1600" dirty="0"/>
          </a:p>
          <a:p>
            <a:pPr>
              <a:defRPr sz="1700">
                <a:latin typeface="Century Gothic"/>
                <a:ea typeface="Century Gothic"/>
                <a:cs typeface="Century Gothic"/>
                <a:sym typeface="Century Gothic"/>
              </a:defRPr>
            </a:pPr>
            <a:endParaRPr lang="it-IT" sz="1600" dirty="0"/>
          </a:p>
          <a:p>
            <a:pPr>
              <a:defRPr sz="1700">
                <a:latin typeface="Century Gothic"/>
                <a:ea typeface="Century Gothic"/>
                <a:cs typeface="Century Gothic"/>
                <a:sym typeface="Century Gothic"/>
              </a:defRPr>
            </a:pPr>
            <a:endParaRPr lang="it-IT" sz="1600" dirty="0"/>
          </a:p>
          <a:p>
            <a:pPr>
              <a:defRPr sz="1700">
                <a:latin typeface="Century Gothic"/>
                <a:ea typeface="Century Gothic"/>
                <a:cs typeface="Century Gothic"/>
                <a:sym typeface="Century Gothic"/>
              </a:defRPr>
            </a:pPr>
            <a:endParaRPr lang="it-IT" sz="1600" dirty="0"/>
          </a:p>
          <a:p>
            <a:pPr>
              <a:defRPr sz="1700">
                <a:latin typeface="Century Gothic"/>
                <a:ea typeface="Century Gothic"/>
                <a:cs typeface="Century Gothic"/>
                <a:sym typeface="Century Gothic"/>
              </a:defRPr>
            </a:pPr>
            <a:endParaRPr lang="it-IT" sz="1600" dirty="0"/>
          </a:p>
          <a:p>
            <a:pPr>
              <a:defRPr sz="1700">
                <a:latin typeface="Century Gothic"/>
                <a:ea typeface="Century Gothic"/>
                <a:cs typeface="Century Gothic"/>
                <a:sym typeface="Century Gothic"/>
              </a:defRPr>
            </a:pPr>
            <a:endParaRPr lang="it-IT" sz="1600" dirty="0"/>
          </a:p>
          <a:p>
            <a:pPr>
              <a:defRPr sz="1700">
                <a:latin typeface="Century Gothic"/>
                <a:ea typeface="Century Gothic"/>
                <a:cs typeface="Century Gothic"/>
                <a:sym typeface="Century Gothic"/>
              </a:defRPr>
            </a:pPr>
            <a:r>
              <a:rPr lang="it-IT" sz="1600" dirty="0"/>
              <a:t>17 maggio 2024</a:t>
            </a:r>
            <a:endParaRPr sz="1600"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descr="Immagine">
            <a:extLst>
              <a:ext uri="{FF2B5EF4-FFF2-40B4-BE49-F238E27FC236}">
                <a16:creationId xmlns:a16="http://schemas.microsoft.com/office/drawing/2014/main" id="{73D21631-F6CA-541A-D87B-D8377DF51564}"/>
              </a:ext>
            </a:extLst>
          </p:cNvPr>
          <p:cNvPicPr>
            <a:picLocks/>
          </p:cNvPicPr>
          <p:nvPr/>
        </p:nvPicPr>
        <p:blipFill>
          <a:blip r:embed="rId2">
            <a:alphaModFix amt="32000"/>
          </a:blip>
          <a:stretch>
            <a:fillRect/>
          </a:stretch>
        </p:blipFill>
        <p:spPr>
          <a:xfrm>
            <a:off x="738529" y="2413762"/>
            <a:ext cx="3455584" cy="1628905"/>
          </a:xfrm>
          <a:prstGeom prst="rect">
            <a:avLst/>
          </a:prstGeom>
          <a:ln w="12700">
            <a:miter lim="400000"/>
          </a:ln>
        </p:spPr>
      </p:pic>
      <p:sp>
        <p:nvSpPr>
          <p:cNvPr id="4" name="Il quadro sociale,…">
            <a:extLst>
              <a:ext uri="{FF2B5EF4-FFF2-40B4-BE49-F238E27FC236}">
                <a16:creationId xmlns:a16="http://schemas.microsoft.com/office/drawing/2014/main" id="{8514D415-F4B8-E1DE-A0CD-75BAF873644D}"/>
              </a:ext>
            </a:extLst>
          </p:cNvPr>
          <p:cNvSpPr txBox="1"/>
          <p:nvPr/>
        </p:nvSpPr>
        <p:spPr>
          <a:xfrm>
            <a:off x="554246" y="2605563"/>
            <a:ext cx="3514309" cy="894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80000"/>
              </a:lnSpc>
              <a:defRPr sz="2000">
                <a:latin typeface="Century Gothic"/>
                <a:ea typeface="Century Gothic"/>
                <a:cs typeface="Century Gothic"/>
                <a:sym typeface="Century Gothic"/>
              </a:defRPr>
            </a:pPr>
            <a:r>
              <a:t>Il quadro sociale, </a:t>
            </a:r>
          </a:p>
          <a:p>
            <a:pPr algn="ctr">
              <a:lnSpc>
                <a:spcPct val="80000"/>
              </a:lnSpc>
              <a:defRPr sz="2000">
                <a:latin typeface="Century Gothic"/>
                <a:ea typeface="Century Gothic"/>
                <a:cs typeface="Century Gothic"/>
                <a:sym typeface="Century Gothic"/>
              </a:defRPr>
            </a:pPr>
            <a:r>
              <a:t>demografico </a:t>
            </a:r>
          </a:p>
          <a:p>
            <a:pPr algn="ctr">
              <a:lnSpc>
                <a:spcPct val="80000"/>
              </a:lnSpc>
              <a:defRPr sz="2000">
                <a:latin typeface="Century Gothic"/>
                <a:ea typeface="Century Gothic"/>
                <a:cs typeface="Century Gothic"/>
                <a:sym typeface="Century Gothic"/>
              </a:defRPr>
            </a:pPr>
            <a:r>
              <a:t>ed epidemiologico</a:t>
            </a:r>
          </a:p>
        </p:txBody>
      </p:sp>
      <p:pic>
        <p:nvPicPr>
          <p:cNvPr id="5" name="Immagine" descr="Immagine">
            <a:extLst>
              <a:ext uri="{FF2B5EF4-FFF2-40B4-BE49-F238E27FC236}">
                <a16:creationId xmlns:a16="http://schemas.microsoft.com/office/drawing/2014/main" id="{E62400FA-6918-AA8A-D2BA-B3A77F0DE496}"/>
              </a:ext>
            </a:extLst>
          </p:cNvPr>
          <p:cNvPicPr>
            <a:picLocks noChangeAspect="1"/>
          </p:cNvPicPr>
          <p:nvPr/>
        </p:nvPicPr>
        <p:blipFill>
          <a:blip r:embed="rId3">
            <a:alphaModFix/>
          </a:blip>
          <a:stretch>
            <a:fillRect/>
          </a:stretch>
        </p:blipFill>
        <p:spPr>
          <a:xfrm>
            <a:off x="4207351" y="2448549"/>
            <a:ext cx="3746764" cy="1331021"/>
          </a:xfrm>
          <a:prstGeom prst="rect">
            <a:avLst/>
          </a:prstGeom>
          <a:ln w="12700">
            <a:miter lim="400000"/>
          </a:ln>
          <a:effectLst>
            <a:outerShdw dist="50800" sx="1000" sy="1000" algn="ctr" rotWithShape="0">
              <a:srgbClr val="000000"/>
            </a:outerShdw>
          </a:effectLst>
        </p:spPr>
      </p:pic>
      <p:sp>
        <p:nvSpPr>
          <p:cNvPr id="6" name="Standard e…">
            <a:extLst>
              <a:ext uri="{FF2B5EF4-FFF2-40B4-BE49-F238E27FC236}">
                <a16:creationId xmlns:a16="http://schemas.microsoft.com/office/drawing/2014/main" id="{BA305AF7-3E82-D5E5-8F98-3E5648663D94}"/>
              </a:ext>
            </a:extLst>
          </p:cNvPr>
          <p:cNvSpPr txBox="1"/>
          <p:nvPr/>
        </p:nvSpPr>
        <p:spPr>
          <a:xfrm>
            <a:off x="4319670" y="2682383"/>
            <a:ext cx="3514309"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2000">
                <a:latin typeface="Century Gothic"/>
                <a:ea typeface="Century Gothic"/>
                <a:cs typeface="Century Gothic"/>
                <a:sym typeface="Century Gothic"/>
              </a:defRPr>
            </a:pPr>
            <a:r>
              <a:t>Standard e </a:t>
            </a:r>
          </a:p>
          <a:p>
            <a:pPr algn="ctr">
              <a:defRPr sz="2000">
                <a:latin typeface="Century Gothic"/>
                <a:ea typeface="Century Gothic"/>
                <a:cs typeface="Century Gothic"/>
                <a:sym typeface="Century Gothic"/>
              </a:defRPr>
            </a:pPr>
            <a:r>
              <a:t>Modelli organizzativi</a:t>
            </a:r>
          </a:p>
        </p:txBody>
      </p:sp>
      <p:pic>
        <p:nvPicPr>
          <p:cNvPr id="7" name="Immagine" descr="Immagine">
            <a:extLst>
              <a:ext uri="{FF2B5EF4-FFF2-40B4-BE49-F238E27FC236}">
                <a16:creationId xmlns:a16="http://schemas.microsoft.com/office/drawing/2014/main" id="{3AFA4BF2-7AA3-9920-7E4B-84BC6980197C}"/>
              </a:ext>
            </a:extLst>
          </p:cNvPr>
          <p:cNvPicPr>
            <a:picLocks noChangeAspect="1"/>
          </p:cNvPicPr>
          <p:nvPr/>
        </p:nvPicPr>
        <p:blipFill>
          <a:blip r:embed="rId3">
            <a:alphaModFix amt="30000"/>
          </a:blip>
          <a:stretch>
            <a:fillRect/>
          </a:stretch>
        </p:blipFill>
        <p:spPr>
          <a:xfrm>
            <a:off x="7860456" y="2413762"/>
            <a:ext cx="3746764" cy="1331021"/>
          </a:xfrm>
          <a:prstGeom prst="rect">
            <a:avLst/>
          </a:prstGeom>
          <a:ln w="12700">
            <a:miter lim="400000"/>
          </a:ln>
        </p:spPr>
      </p:pic>
      <p:sp>
        <p:nvSpPr>
          <p:cNvPr id="8" name="Modello di sviluppo professionale">
            <a:extLst>
              <a:ext uri="{FF2B5EF4-FFF2-40B4-BE49-F238E27FC236}">
                <a16:creationId xmlns:a16="http://schemas.microsoft.com/office/drawing/2014/main" id="{CC6FEE0D-CB19-A15F-2B8F-FE681B57FDF7}"/>
              </a:ext>
            </a:extLst>
          </p:cNvPr>
          <p:cNvSpPr txBox="1"/>
          <p:nvPr/>
        </p:nvSpPr>
        <p:spPr>
          <a:xfrm>
            <a:off x="7974552" y="2682383"/>
            <a:ext cx="3514308"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000">
                <a:latin typeface="Century Gothic"/>
                <a:ea typeface="Century Gothic"/>
                <a:cs typeface="Century Gothic"/>
                <a:sym typeface="Century Gothic"/>
              </a:defRPr>
            </a:lvl1pPr>
          </a:lstStyle>
          <a:p>
            <a:r>
              <a:t>Modello di sviluppo professionale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Dimissione protetta: cos'è e quando si utilizza | Nurse Times">
            <a:extLst>
              <a:ext uri="{FF2B5EF4-FFF2-40B4-BE49-F238E27FC236}">
                <a16:creationId xmlns:a16="http://schemas.microsoft.com/office/drawing/2014/main" id="{43F6BE70-4087-4165-9EF2-E8D50C843E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84348" y="1906365"/>
            <a:ext cx="6341930" cy="3567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B4188-E71E-9920-D599-46BC6509368B}"/>
            </a:ext>
          </a:extLst>
        </p:cNvPr>
        <p:cNvGrpSpPr/>
        <p:nvPr/>
      </p:nvGrpSpPr>
      <p:grpSpPr>
        <a:xfrm>
          <a:off x="0" y="0"/>
          <a:ext cx="0" cy="0"/>
          <a:chOff x="0" y="0"/>
          <a:chExt cx="0" cy="0"/>
        </a:xfrm>
      </p:grpSpPr>
      <p:grpSp>
        <p:nvGrpSpPr>
          <p:cNvPr id="179" name="Immagine 27-09-21 alle 11.01.jpg">
            <a:extLst>
              <a:ext uri="{FF2B5EF4-FFF2-40B4-BE49-F238E27FC236}">
                <a16:creationId xmlns:a16="http://schemas.microsoft.com/office/drawing/2014/main" id="{678D8396-18F6-A376-9AEC-22D3B512033C}"/>
              </a:ext>
            </a:extLst>
          </p:cNvPr>
          <p:cNvGrpSpPr/>
          <p:nvPr/>
        </p:nvGrpSpPr>
        <p:grpSpPr>
          <a:xfrm>
            <a:off x="653953" y="461645"/>
            <a:ext cx="4466265" cy="6285553"/>
            <a:chOff x="0" y="0"/>
            <a:chExt cx="4466263" cy="6285551"/>
          </a:xfrm>
        </p:grpSpPr>
        <p:pic>
          <p:nvPicPr>
            <p:cNvPr id="178" name="Immagine 27-09-21 alle 11.01.jpg" descr="Immagine 27-09-21 alle 11.01.jpg">
              <a:extLst>
                <a:ext uri="{FF2B5EF4-FFF2-40B4-BE49-F238E27FC236}">
                  <a16:creationId xmlns:a16="http://schemas.microsoft.com/office/drawing/2014/main" id="{AFC62565-0C9D-EB86-ED91-D83FC76BF7C4}"/>
                </a:ext>
              </a:extLst>
            </p:cNvPr>
            <p:cNvPicPr>
              <a:picLocks noChangeAspect="1"/>
            </p:cNvPicPr>
            <p:nvPr/>
          </p:nvPicPr>
          <p:blipFill>
            <a:blip r:embed="rId2"/>
            <a:stretch>
              <a:fillRect/>
            </a:stretch>
          </p:blipFill>
          <p:spPr>
            <a:xfrm>
              <a:off x="215900" y="139700"/>
              <a:ext cx="4034464" cy="5726752"/>
            </a:xfrm>
            <a:prstGeom prst="rect">
              <a:avLst/>
            </a:prstGeom>
            <a:ln>
              <a:noFill/>
            </a:ln>
            <a:effectLst/>
          </p:spPr>
        </p:pic>
        <p:pic>
          <p:nvPicPr>
            <p:cNvPr id="177" name="Immagine 27-09-21 alle 11.01.jpg" descr="Immagine 27-09-21 alle 11.01.jpg">
              <a:extLst>
                <a:ext uri="{FF2B5EF4-FFF2-40B4-BE49-F238E27FC236}">
                  <a16:creationId xmlns:a16="http://schemas.microsoft.com/office/drawing/2014/main" id="{3FE5D904-57B7-5A47-796A-7A029587B9DC}"/>
                </a:ext>
              </a:extLst>
            </p:cNvPr>
            <p:cNvPicPr>
              <a:picLocks/>
            </p:cNvPicPr>
            <p:nvPr/>
          </p:nvPicPr>
          <p:blipFill>
            <a:blip r:embed="rId3"/>
            <a:stretch>
              <a:fillRect/>
            </a:stretch>
          </p:blipFill>
          <p:spPr>
            <a:xfrm>
              <a:off x="0" y="0"/>
              <a:ext cx="4466264" cy="6285552"/>
            </a:xfrm>
            <a:prstGeom prst="rect">
              <a:avLst/>
            </a:prstGeom>
            <a:effectLst/>
          </p:spPr>
        </p:pic>
      </p:grpSp>
      <p:sp>
        <p:nvSpPr>
          <p:cNvPr id="2" name="MISSIONE 6 del PNRR:…">
            <a:extLst>
              <a:ext uri="{FF2B5EF4-FFF2-40B4-BE49-F238E27FC236}">
                <a16:creationId xmlns:a16="http://schemas.microsoft.com/office/drawing/2014/main" id="{B3CD00AF-B308-2B9C-A298-4C7261AF6DAE}"/>
              </a:ext>
            </a:extLst>
          </p:cNvPr>
          <p:cNvSpPr txBox="1"/>
          <p:nvPr/>
        </p:nvSpPr>
        <p:spPr>
          <a:xfrm>
            <a:off x="5336119" y="1854210"/>
            <a:ext cx="4488729" cy="3149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buSzPct val="100000"/>
              <a:defRPr sz="2200">
                <a:latin typeface="Century Gothic"/>
                <a:ea typeface="Century Gothic"/>
                <a:cs typeface="Century Gothic"/>
                <a:sym typeface="Century Gothic"/>
              </a:defRPr>
            </a:pPr>
            <a:endParaRPr lang="it-IT" dirty="0"/>
          </a:p>
          <a:p>
            <a:pPr>
              <a:buSzPct val="100000"/>
              <a:defRPr sz="2200">
                <a:latin typeface="Century Gothic"/>
                <a:ea typeface="Century Gothic"/>
                <a:cs typeface="Century Gothic"/>
                <a:sym typeface="Century Gothic"/>
              </a:defRPr>
            </a:pPr>
            <a:r>
              <a:rPr lang="it-IT" b="1" dirty="0"/>
              <a:t>PNRR, </a:t>
            </a:r>
            <a:r>
              <a:rPr b="1" dirty="0"/>
              <a:t>MISSIONE 6 </a:t>
            </a:r>
            <a:r>
              <a:rPr lang="it-IT" b="1" dirty="0"/>
              <a:t>– Salute </a:t>
            </a:r>
          </a:p>
          <a:p>
            <a:pPr>
              <a:buSzPct val="100000"/>
              <a:defRPr sz="2200">
                <a:latin typeface="Century Gothic"/>
                <a:ea typeface="Century Gothic"/>
                <a:cs typeface="Century Gothic"/>
                <a:sym typeface="Century Gothic"/>
              </a:defRPr>
            </a:pPr>
            <a:endParaRPr dirty="0"/>
          </a:p>
          <a:p>
            <a:pPr marL="179614" indent="-179614">
              <a:buSzPct val="100000"/>
              <a:buFont typeface="Arial"/>
              <a:buChar char="•"/>
              <a:defRPr sz="2200">
                <a:latin typeface="Century Gothic"/>
                <a:ea typeface="Century Gothic"/>
                <a:cs typeface="Century Gothic"/>
                <a:sym typeface="Century Gothic"/>
              </a:defRPr>
            </a:pPr>
            <a:r>
              <a:rPr lang="it-IT" dirty="0"/>
              <a:t>La sfida della prossimità</a:t>
            </a:r>
          </a:p>
          <a:p>
            <a:pPr marL="179614" indent="-179614">
              <a:buSzPct val="100000"/>
              <a:buFont typeface="Arial"/>
              <a:buChar char="•"/>
              <a:defRPr sz="2200">
                <a:latin typeface="Century Gothic"/>
                <a:ea typeface="Century Gothic"/>
                <a:cs typeface="Century Gothic"/>
                <a:sym typeface="Century Gothic"/>
              </a:defRPr>
            </a:pPr>
            <a:r>
              <a:rPr dirty="0"/>
              <a:t>Casa come </a:t>
            </a:r>
            <a:r>
              <a:rPr dirty="0" err="1"/>
              <a:t>luogo</a:t>
            </a:r>
            <a:r>
              <a:rPr dirty="0"/>
              <a:t> di </a:t>
            </a:r>
            <a:r>
              <a:rPr dirty="0" err="1"/>
              <a:t>cura</a:t>
            </a:r>
            <a:endParaRPr dirty="0"/>
          </a:p>
          <a:p>
            <a:pPr marL="179614" indent="-179614">
              <a:buSzPct val="100000"/>
              <a:buFont typeface="Arial"/>
              <a:buChar char="•"/>
              <a:defRPr sz="2200">
                <a:latin typeface="Century Gothic"/>
                <a:ea typeface="Century Gothic"/>
                <a:cs typeface="Century Gothic"/>
                <a:sym typeface="Century Gothic"/>
              </a:defRPr>
            </a:pPr>
            <a:r>
              <a:rPr lang="it-IT" dirty="0"/>
              <a:t>Equipe multidisciplinare</a:t>
            </a:r>
            <a:endParaRPr dirty="0"/>
          </a:p>
          <a:p>
            <a:pPr marL="179614" indent="-179614">
              <a:buSzPct val="100000"/>
              <a:buFont typeface="Arial"/>
              <a:buChar char="•"/>
              <a:defRPr sz="2200">
                <a:latin typeface="Century Gothic"/>
                <a:ea typeface="Century Gothic"/>
                <a:cs typeface="Century Gothic"/>
                <a:sym typeface="Century Gothic"/>
              </a:defRPr>
            </a:pPr>
            <a:r>
              <a:rPr dirty="0" err="1"/>
              <a:t>IFeC</a:t>
            </a:r>
            <a:endParaRPr dirty="0"/>
          </a:p>
          <a:p>
            <a:pPr marL="179614" indent="-179614">
              <a:buSzPct val="100000"/>
              <a:buFont typeface="Arial"/>
              <a:buChar char="•"/>
              <a:defRPr sz="2200">
                <a:latin typeface="Century Gothic"/>
                <a:ea typeface="Century Gothic"/>
                <a:cs typeface="Century Gothic"/>
                <a:sym typeface="Century Gothic"/>
              </a:defRPr>
            </a:pPr>
            <a:r>
              <a:rPr dirty="0" err="1"/>
              <a:t>Gestione</a:t>
            </a:r>
            <a:r>
              <a:rPr dirty="0"/>
              <a:t> </a:t>
            </a:r>
            <a:r>
              <a:rPr dirty="0" err="1"/>
              <a:t>proattiva</a:t>
            </a:r>
            <a:r>
              <a:rPr dirty="0"/>
              <a:t> </a:t>
            </a:r>
            <a:r>
              <a:rPr dirty="0" err="1"/>
              <a:t>della</a:t>
            </a:r>
            <a:r>
              <a:rPr dirty="0"/>
              <a:t> salute</a:t>
            </a:r>
          </a:p>
          <a:p>
            <a:pPr marL="179614" indent="-179614">
              <a:buSzPct val="100000"/>
              <a:buFont typeface="Arial"/>
              <a:buChar char="•"/>
              <a:defRPr sz="2200">
                <a:latin typeface="Century Gothic"/>
                <a:ea typeface="Century Gothic"/>
                <a:cs typeface="Century Gothic"/>
                <a:sym typeface="Century Gothic"/>
              </a:defRPr>
            </a:pPr>
            <a:r>
              <a:rPr dirty="0" err="1"/>
              <a:t>Sanità</a:t>
            </a:r>
            <a:r>
              <a:rPr dirty="0"/>
              <a:t> </a:t>
            </a:r>
            <a:r>
              <a:rPr dirty="0" err="1"/>
              <a:t>Digitale</a:t>
            </a:r>
            <a:r>
              <a:rPr dirty="0"/>
              <a:t> </a:t>
            </a:r>
          </a:p>
        </p:txBody>
      </p:sp>
    </p:spTree>
    <p:extLst>
      <p:ext uri="{BB962C8B-B14F-4D97-AF65-F5344CB8AC3E}">
        <p14:creationId xmlns:p14="http://schemas.microsoft.com/office/powerpoint/2010/main" val="114631305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magine" descr="Immagine"/>
          <p:cNvPicPr>
            <a:picLocks/>
          </p:cNvPicPr>
          <p:nvPr/>
        </p:nvPicPr>
        <p:blipFill>
          <a:blip r:embed="rId2">
            <a:alphaModFix amt="32074"/>
          </a:blip>
          <a:stretch>
            <a:fillRect/>
          </a:stretch>
        </p:blipFill>
        <p:spPr>
          <a:xfrm>
            <a:off x="723512" y="2362200"/>
            <a:ext cx="3455584" cy="1628905"/>
          </a:xfrm>
          <a:prstGeom prst="rect">
            <a:avLst/>
          </a:prstGeom>
          <a:ln w="12700">
            <a:miter lim="400000"/>
          </a:ln>
        </p:spPr>
      </p:pic>
      <p:sp>
        <p:nvSpPr>
          <p:cNvPr id="199" name="Il quadro sociale,…"/>
          <p:cNvSpPr txBox="1"/>
          <p:nvPr/>
        </p:nvSpPr>
        <p:spPr>
          <a:xfrm>
            <a:off x="520379" y="2678812"/>
            <a:ext cx="3514309" cy="894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80000"/>
              </a:lnSpc>
              <a:defRPr sz="2000">
                <a:latin typeface="Century Gothic"/>
                <a:ea typeface="Century Gothic"/>
                <a:cs typeface="Century Gothic"/>
                <a:sym typeface="Century Gothic"/>
              </a:defRPr>
            </a:pPr>
            <a:r>
              <a:t>Il quadro sociale, </a:t>
            </a:r>
          </a:p>
          <a:p>
            <a:pPr algn="ctr">
              <a:lnSpc>
                <a:spcPct val="80000"/>
              </a:lnSpc>
              <a:defRPr sz="2000">
                <a:latin typeface="Century Gothic"/>
                <a:ea typeface="Century Gothic"/>
                <a:cs typeface="Century Gothic"/>
                <a:sym typeface="Century Gothic"/>
              </a:defRPr>
            </a:pPr>
            <a:r>
              <a:t>demografico </a:t>
            </a:r>
          </a:p>
          <a:p>
            <a:pPr algn="ctr">
              <a:lnSpc>
                <a:spcPct val="80000"/>
              </a:lnSpc>
              <a:defRPr sz="2000">
                <a:latin typeface="Century Gothic"/>
                <a:ea typeface="Century Gothic"/>
                <a:cs typeface="Century Gothic"/>
                <a:sym typeface="Century Gothic"/>
              </a:defRPr>
            </a:pPr>
            <a:r>
              <a:t>ed epidemiologico</a:t>
            </a:r>
          </a:p>
        </p:txBody>
      </p:sp>
      <p:pic>
        <p:nvPicPr>
          <p:cNvPr id="200" name="Immagine" descr="Immagine"/>
          <p:cNvPicPr>
            <a:picLocks noChangeAspect="1"/>
          </p:cNvPicPr>
          <p:nvPr/>
        </p:nvPicPr>
        <p:blipFill>
          <a:blip r:embed="rId3">
            <a:alphaModFix amt="24423"/>
          </a:blip>
          <a:stretch>
            <a:fillRect/>
          </a:stretch>
        </p:blipFill>
        <p:spPr>
          <a:xfrm>
            <a:off x="4207351" y="2448549"/>
            <a:ext cx="3746764" cy="1331021"/>
          </a:xfrm>
          <a:prstGeom prst="rect">
            <a:avLst/>
          </a:prstGeom>
          <a:ln w="12700">
            <a:miter lim="400000"/>
          </a:ln>
        </p:spPr>
      </p:pic>
      <p:sp>
        <p:nvSpPr>
          <p:cNvPr id="201" name="Standard e…"/>
          <p:cNvSpPr txBox="1"/>
          <p:nvPr/>
        </p:nvSpPr>
        <p:spPr>
          <a:xfrm>
            <a:off x="4319670" y="2682383"/>
            <a:ext cx="3514309"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2000">
                <a:latin typeface="Century Gothic"/>
                <a:ea typeface="Century Gothic"/>
                <a:cs typeface="Century Gothic"/>
                <a:sym typeface="Century Gothic"/>
              </a:defRPr>
            </a:pPr>
            <a:r>
              <a:t>Standard e </a:t>
            </a:r>
          </a:p>
          <a:p>
            <a:pPr algn="ctr">
              <a:defRPr sz="2000">
                <a:latin typeface="Century Gothic"/>
                <a:ea typeface="Century Gothic"/>
                <a:cs typeface="Century Gothic"/>
                <a:sym typeface="Century Gothic"/>
              </a:defRPr>
            </a:pPr>
            <a:r>
              <a:t>Modelli organizzativi</a:t>
            </a:r>
          </a:p>
        </p:txBody>
      </p:sp>
      <p:pic>
        <p:nvPicPr>
          <p:cNvPr id="202" name="Immagine" descr="Immagine"/>
          <p:cNvPicPr>
            <a:picLocks noChangeAspect="1"/>
          </p:cNvPicPr>
          <p:nvPr/>
        </p:nvPicPr>
        <p:blipFill>
          <a:blip r:embed="rId3"/>
          <a:stretch>
            <a:fillRect/>
          </a:stretch>
        </p:blipFill>
        <p:spPr>
          <a:xfrm>
            <a:off x="7860456" y="2413762"/>
            <a:ext cx="3746764" cy="1331021"/>
          </a:xfrm>
          <a:prstGeom prst="rect">
            <a:avLst/>
          </a:prstGeom>
          <a:ln w="12700">
            <a:miter lim="400000"/>
          </a:ln>
        </p:spPr>
      </p:pic>
      <p:sp>
        <p:nvSpPr>
          <p:cNvPr id="203" name="Modello di sviluppo professionale"/>
          <p:cNvSpPr txBox="1"/>
          <p:nvPr/>
        </p:nvSpPr>
        <p:spPr>
          <a:xfrm>
            <a:off x="7974552" y="2682383"/>
            <a:ext cx="3514308"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000">
                <a:latin typeface="Century Gothic"/>
                <a:ea typeface="Century Gothic"/>
                <a:cs typeface="Century Gothic"/>
                <a:sym typeface="Century Gothic"/>
              </a:defRPr>
            </a:lvl1pPr>
          </a:lstStyle>
          <a:p>
            <a:r>
              <a:t>Modello di sviluppo professionale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284C9F2-DDF6-BD47-59E0-661547C1A778}"/>
              </a:ext>
            </a:extLst>
          </p:cNvPr>
          <p:cNvSpPr>
            <a:spLocks noGrp="1"/>
          </p:cNvSpPr>
          <p:nvPr>
            <p:ph type="title"/>
          </p:nvPr>
        </p:nvSpPr>
        <p:spPr>
          <a:xfrm>
            <a:off x="527051" y="444623"/>
            <a:ext cx="10877789" cy="646639"/>
          </a:xfrm>
        </p:spPr>
        <p:txBody>
          <a:bodyPr>
            <a:noAutofit/>
          </a:bodyPr>
          <a:lstStyle/>
          <a:p>
            <a:r>
              <a:rPr lang="it-IT" sz="2800" b="1" dirty="0">
                <a:solidFill>
                  <a:srgbClr val="C00000"/>
                </a:solidFill>
                <a:latin typeface="Century Gothic" panose="020B0502020202020204" pitchFamily="34" charset="0"/>
              </a:rPr>
              <a:t>Il modello di sviluppo della professione</a:t>
            </a:r>
          </a:p>
        </p:txBody>
      </p:sp>
      <p:sp>
        <p:nvSpPr>
          <p:cNvPr id="2" name="CasellaDiTesto 1">
            <a:extLst>
              <a:ext uri="{FF2B5EF4-FFF2-40B4-BE49-F238E27FC236}">
                <a16:creationId xmlns:a16="http://schemas.microsoft.com/office/drawing/2014/main" id="{1D388B86-B06C-8679-A2D9-4405F5D4DCA7}"/>
              </a:ext>
            </a:extLst>
          </p:cNvPr>
          <p:cNvSpPr txBox="1"/>
          <p:nvPr/>
        </p:nvSpPr>
        <p:spPr>
          <a:xfrm>
            <a:off x="5184716" y="1690062"/>
            <a:ext cx="5374684" cy="2800767"/>
          </a:xfrm>
          <a:prstGeom prst="rect">
            <a:avLst/>
          </a:prstGeom>
          <a:noFill/>
        </p:spPr>
        <p:txBody>
          <a:bodyPr wrap="square" rtlCol="0">
            <a:spAutoFit/>
          </a:bodyPr>
          <a:lstStyle/>
          <a:p>
            <a:r>
              <a:rPr lang="it-IT" sz="2200" i="1" dirty="0">
                <a:effectLst/>
                <a:latin typeface="Century Gothic" panose="020B0502020202020204" pitchFamily="34" charset="0"/>
              </a:rPr>
              <a:t>«Necessaria e naturale </a:t>
            </a:r>
            <a:r>
              <a:rPr lang="it-IT" sz="2200" b="1" i="1" dirty="0">
                <a:effectLst/>
                <a:latin typeface="Century Gothic" panose="020B0502020202020204" pitchFamily="34" charset="0"/>
              </a:rPr>
              <a:t>evoluzione della</a:t>
            </a:r>
            <a:r>
              <a:rPr lang="it-IT" sz="2200" b="1" dirty="0">
                <a:latin typeface="Century Gothic" panose="020B0502020202020204" pitchFamily="34" charset="0"/>
              </a:rPr>
              <a:t> </a:t>
            </a:r>
            <a:r>
              <a:rPr lang="it-IT" sz="2200" b="1" i="1" dirty="0">
                <a:effectLst/>
                <a:latin typeface="Century Gothic" panose="020B0502020202020204" pitchFamily="34" charset="0"/>
              </a:rPr>
              <a:t>professione infermieristica</a:t>
            </a:r>
            <a:r>
              <a:rPr lang="it-IT" sz="2200" i="1" dirty="0">
                <a:effectLst/>
                <a:latin typeface="Century Gothic" panose="020B0502020202020204" pitchFamily="34" charset="0"/>
              </a:rPr>
              <a:t>, dei relativi profili di competenza e dei ruoli agiti nelle diverse strutture sanitarie</a:t>
            </a:r>
            <a:r>
              <a:rPr lang="it-IT" sz="2200" dirty="0">
                <a:latin typeface="Century Gothic" panose="020B0502020202020204" pitchFamily="34" charset="0"/>
              </a:rPr>
              <a:t> </a:t>
            </a:r>
            <a:r>
              <a:rPr lang="it-IT" sz="2200" i="1" dirty="0">
                <a:effectLst/>
                <a:latin typeface="Century Gothic" panose="020B0502020202020204" pitchFamily="34" charset="0"/>
              </a:rPr>
              <a:t>e sociosanitarie, nonché dei percorsi formativi che possano accompagnare e stimolare questo cambiamento»</a:t>
            </a:r>
            <a:endParaRPr lang="it-IT" sz="2200" dirty="0">
              <a:effectLst/>
              <a:latin typeface="Century Gothic" panose="020B0502020202020204" pitchFamily="34" charset="0"/>
            </a:endParaRPr>
          </a:p>
        </p:txBody>
      </p:sp>
      <p:pic>
        <p:nvPicPr>
          <p:cNvPr id="5" name="Immagine 4" descr="Immagine che contiene testo, schermata, Carattere, logo&#10;&#10;Descrizione generata automaticamente">
            <a:extLst>
              <a:ext uri="{FF2B5EF4-FFF2-40B4-BE49-F238E27FC236}">
                <a16:creationId xmlns:a16="http://schemas.microsoft.com/office/drawing/2014/main" id="{6B56ABA1-A694-4F6B-FBAF-C5B09D70D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914" y="1091262"/>
            <a:ext cx="3413761" cy="4873144"/>
          </a:xfrm>
          <a:prstGeom prst="rect">
            <a:avLst/>
          </a:prstGeom>
          <a:effectLst>
            <a:outerShdw blurRad="50800" dist="50800" dir="5400000" algn="ctr" rotWithShape="0">
              <a:srgbClr val="000000">
                <a:alpha val="66000"/>
              </a:srgbClr>
            </a:outerShdw>
          </a:effectLst>
        </p:spPr>
      </p:pic>
    </p:spTree>
    <p:extLst>
      <p:ext uri="{BB962C8B-B14F-4D97-AF65-F5344CB8AC3E}">
        <p14:creationId xmlns:p14="http://schemas.microsoft.com/office/powerpoint/2010/main" val="204309137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284C9F2-DDF6-BD47-59E0-661547C1A778}"/>
              </a:ext>
            </a:extLst>
          </p:cNvPr>
          <p:cNvSpPr>
            <a:spLocks noGrp="1"/>
          </p:cNvSpPr>
          <p:nvPr>
            <p:ph type="title"/>
          </p:nvPr>
        </p:nvSpPr>
        <p:spPr>
          <a:xfrm>
            <a:off x="527051" y="444623"/>
            <a:ext cx="10877789" cy="646639"/>
          </a:xfrm>
        </p:spPr>
        <p:txBody>
          <a:bodyPr>
            <a:noAutofit/>
          </a:bodyPr>
          <a:lstStyle/>
          <a:p>
            <a:r>
              <a:rPr lang="it-IT" sz="2800" b="1" dirty="0">
                <a:solidFill>
                  <a:srgbClr val="C00000"/>
                </a:solidFill>
                <a:latin typeface="Century Gothic" panose="020B0502020202020204" pitchFamily="34" charset="0"/>
              </a:rPr>
              <a:t>Il modello di sviluppo della professione</a:t>
            </a:r>
          </a:p>
        </p:txBody>
      </p:sp>
      <p:pic>
        <p:nvPicPr>
          <p:cNvPr id="3" name="Immagine 2" descr="Immagine che contiene testo, schermata, linea, Carattere&#10;&#10;Descrizione generata automaticamente">
            <a:extLst>
              <a:ext uri="{FF2B5EF4-FFF2-40B4-BE49-F238E27FC236}">
                <a16:creationId xmlns:a16="http://schemas.microsoft.com/office/drawing/2014/main" id="{8D52AF64-1C81-ACA2-7519-77FEF83521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449" y="1757298"/>
            <a:ext cx="6265324" cy="2815590"/>
          </a:xfrm>
          <a:prstGeom prst="rect">
            <a:avLst/>
          </a:prstGeom>
          <a:effectLst>
            <a:outerShdw blurRad="50800" dist="50800" dir="5400000" algn="ctr" rotWithShape="0">
              <a:srgbClr val="000000">
                <a:alpha val="58000"/>
              </a:srgbClr>
            </a:outerShdw>
          </a:effectLst>
        </p:spPr>
      </p:pic>
      <p:sp>
        <p:nvSpPr>
          <p:cNvPr id="6" name="CasellaDiTesto 5">
            <a:extLst>
              <a:ext uri="{FF2B5EF4-FFF2-40B4-BE49-F238E27FC236}">
                <a16:creationId xmlns:a16="http://schemas.microsoft.com/office/drawing/2014/main" id="{5B96F05A-1E7A-3573-3C8C-6145EB275460}"/>
              </a:ext>
            </a:extLst>
          </p:cNvPr>
          <p:cNvSpPr txBox="1"/>
          <p:nvPr/>
        </p:nvSpPr>
        <p:spPr>
          <a:xfrm>
            <a:off x="715329" y="1528196"/>
            <a:ext cx="4340765" cy="3477875"/>
          </a:xfrm>
          <a:prstGeom prst="rect">
            <a:avLst/>
          </a:prstGeom>
          <a:noFill/>
        </p:spPr>
        <p:txBody>
          <a:bodyPr wrap="square" rtlCol="0">
            <a:spAutoFit/>
          </a:bodyPr>
          <a:lstStyle/>
          <a:p>
            <a:pPr marL="285750" indent="-285750">
              <a:buFont typeface="Arial" panose="020B0604020202020204" pitchFamily="34" charset="0"/>
              <a:buChar char="•"/>
            </a:pPr>
            <a:r>
              <a:rPr lang="it-IT" sz="2000" dirty="0">
                <a:latin typeface="Century Gothic" panose="020B0502020202020204" pitchFamily="34" charset="0"/>
              </a:rPr>
              <a:t>individuare le </a:t>
            </a:r>
            <a:r>
              <a:rPr lang="it-IT" sz="2000" b="1" dirty="0">
                <a:highlight>
                  <a:srgbClr val="FFFF00"/>
                </a:highlight>
                <a:latin typeface="Century Gothic" panose="020B0502020202020204" pitchFamily="34" charset="0"/>
              </a:rPr>
              <a:t>prestazioni infermieristiche </a:t>
            </a:r>
            <a:r>
              <a:rPr lang="it-IT" sz="2000" dirty="0">
                <a:latin typeface="Century Gothic" panose="020B0502020202020204" pitchFamily="34" charset="0"/>
              </a:rPr>
              <a:t>da inserire all’interno degli allegati LEA</a:t>
            </a:r>
          </a:p>
          <a:p>
            <a:endParaRPr lang="it-IT" sz="2000" dirty="0">
              <a:latin typeface="Century Gothic" panose="020B0502020202020204" pitchFamily="34" charset="0"/>
            </a:endParaRPr>
          </a:p>
          <a:p>
            <a:pPr marL="285750" indent="-285750">
              <a:buFont typeface="Arial" panose="020B0604020202020204" pitchFamily="34" charset="0"/>
              <a:buChar char="•"/>
            </a:pPr>
            <a:r>
              <a:rPr lang="it-IT" sz="2000" dirty="0">
                <a:latin typeface="Century Gothic" panose="020B0502020202020204" pitchFamily="34" charset="0"/>
              </a:rPr>
              <a:t>prevedere la </a:t>
            </a:r>
            <a:r>
              <a:rPr lang="it-IT" sz="2000" b="1" dirty="0">
                <a:highlight>
                  <a:srgbClr val="FFFF00"/>
                </a:highlight>
                <a:latin typeface="Century Gothic" panose="020B0502020202020204" pitchFamily="34" charset="0"/>
              </a:rPr>
              <a:t>prescrizione infermieristica </a:t>
            </a:r>
            <a:r>
              <a:rPr lang="it-IT" sz="2000" dirty="0">
                <a:latin typeface="Century Gothic" panose="020B0502020202020204" pitchFamily="34" charset="0"/>
              </a:rPr>
              <a:t>di presidi sanitari utili nella pratica assistenziale</a:t>
            </a:r>
          </a:p>
          <a:p>
            <a:pPr marL="285750" indent="-285750">
              <a:buFont typeface="Arial" panose="020B0604020202020204" pitchFamily="34" charset="0"/>
              <a:buChar char="•"/>
            </a:pPr>
            <a:endParaRPr lang="it-IT" sz="2000" dirty="0">
              <a:latin typeface="Century Gothic" panose="020B0502020202020204" pitchFamily="34" charset="0"/>
            </a:endParaRPr>
          </a:p>
          <a:p>
            <a:pPr marL="285750" indent="-285750">
              <a:buFont typeface="Arial" panose="020B0604020202020204" pitchFamily="34" charset="0"/>
              <a:buChar char="•"/>
            </a:pPr>
            <a:r>
              <a:rPr lang="it-IT" sz="2000" dirty="0">
                <a:latin typeface="Century Gothic" panose="020B0502020202020204" pitchFamily="34" charset="0"/>
              </a:rPr>
              <a:t>superare il </a:t>
            </a:r>
            <a:r>
              <a:rPr lang="it-IT" sz="2000" b="1" dirty="0">
                <a:highlight>
                  <a:srgbClr val="FFFF00"/>
                </a:highlight>
                <a:latin typeface="Century Gothic" panose="020B0502020202020204" pitchFamily="34" charset="0"/>
              </a:rPr>
              <a:t>vincolo di esclusività </a:t>
            </a:r>
            <a:r>
              <a:rPr lang="it-IT" sz="2000" dirty="0">
                <a:latin typeface="Century Gothic" panose="020B0502020202020204" pitchFamily="34" charset="0"/>
              </a:rPr>
              <a:t>degli infermieri professionisti dipendenti del SSN</a:t>
            </a:r>
          </a:p>
        </p:txBody>
      </p:sp>
    </p:spTree>
    <p:extLst>
      <p:ext uri="{BB962C8B-B14F-4D97-AF65-F5344CB8AC3E}">
        <p14:creationId xmlns:p14="http://schemas.microsoft.com/office/powerpoint/2010/main" val="358484601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284C9F2-DDF6-BD47-59E0-661547C1A778}"/>
              </a:ext>
            </a:extLst>
          </p:cNvPr>
          <p:cNvSpPr>
            <a:spLocks noGrp="1"/>
          </p:cNvSpPr>
          <p:nvPr>
            <p:ph type="title"/>
          </p:nvPr>
        </p:nvSpPr>
        <p:spPr>
          <a:xfrm>
            <a:off x="527051" y="444623"/>
            <a:ext cx="10877789" cy="646639"/>
          </a:xfrm>
        </p:spPr>
        <p:txBody>
          <a:bodyPr>
            <a:noAutofit/>
          </a:bodyPr>
          <a:lstStyle/>
          <a:p>
            <a:r>
              <a:rPr lang="it-IT" sz="2800" b="1" dirty="0">
                <a:solidFill>
                  <a:srgbClr val="C00000"/>
                </a:solidFill>
                <a:latin typeface="Century Gothic" panose="020B0502020202020204" pitchFamily="34" charset="0"/>
              </a:rPr>
              <a:t>Il modello di sviluppo della professione</a:t>
            </a:r>
          </a:p>
        </p:txBody>
      </p:sp>
      <p:sp>
        <p:nvSpPr>
          <p:cNvPr id="2" name="CasellaDiTesto 1">
            <a:extLst>
              <a:ext uri="{FF2B5EF4-FFF2-40B4-BE49-F238E27FC236}">
                <a16:creationId xmlns:a16="http://schemas.microsoft.com/office/drawing/2014/main" id="{2C7B1EE6-5635-97F5-E0EE-E816FAAC6BC3}"/>
              </a:ext>
            </a:extLst>
          </p:cNvPr>
          <p:cNvSpPr txBox="1"/>
          <p:nvPr/>
        </p:nvSpPr>
        <p:spPr>
          <a:xfrm>
            <a:off x="312964" y="2299347"/>
            <a:ext cx="4285930" cy="2246769"/>
          </a:xfrm>
          <a:prstGeom prst="rect">
            <a:avLst/>
          </a:prstGeom>
          <a:noFill/>
        </p:spPr>
        <p:txBody>
          <a:bodyPr wrap="square" rtlCol="0">
            <a:spAutoFit/>
          </a:bodyPr>
          <a:lstStyle/>
          <a:p>
            <a:pPr marL="285750" indent="-285750">
              <a:buFont typeface="Arial" panose="020B0604020202020204" pitchFamily="34" charset="0"/>
              <a:buChar char="•"/>
            </a:pPr>
            <a:r>
              <a:rPr lang="it-IT" sz="2000" dirty="0">
                <a:latin typeface="Century Gothic" panose="020B0502020202020204" pitchFamily="34" charset="0"/>
              </a:rPr>
              <a:t>progettare una nuova dimensione del professionista infermiere sia in senso </a:t>
            </a:r>
            <a:r>
              <a:rPr lang="it-IT" sz="2000" b="1" dirty="0">
                <a:highlight>
                  <a:srgbClr val="FFFF00"/>
                </a:highlight>
                <a:latin typeface="Century Gothic" panose="020B0502020202020204" pitchFamily="34" charset="0"/>
              </a:rPr>
              <a:t>verticale</a:t>
            </a:r>
            <a:r>
              <a:rPr lang="it-IT" sz="2000" dirty="0">
                <a:latin typeface="Century Gothic" panose="020B0502020202020204" pitchFamily="34" charset="0"/>
              </a:rPr>
              <a:t> (line gerarchica/asse del management) che </a:t>
            </a:r>
            <a:r>
              <a:rPr lang="it-IT" sz="2000" b="1" dirty="0">
                <a:highlight>
                  <a:srgbClr val="FFFF00"/>
                </a:highlight>
                <a:latin typeface="Century Gothic" panose="020B0502020202020204" pitchFamily="34" charset="0"/>
              </a:rPr>
              <a:t>orizzontale</a:t>
            </a:r>
            <a:r>
              <a:rPr lang="it-IT" sz="2000" dirty="0">
                <a:latin typeface="Century Gothic" panose="020B0502020202020204" pitchFamily="34" charset="0"/>
              </a:rPr>
              <a:t> (sviluppo dei ruoli professionali/asse della clinica)</a:t>
            </a:r>
          </a:p>
        </p:txBody>
      </p:sp>
      <p:pic>
        <p:nvPicPr>
          <p:cNvPr id="5" name="Immagine 4" descr="Immagine che contiene testo, schermata, Carattere, linea&#10;&#10;Descrizione generata automaticamente">
            <a:extLst>
              <a:ext uri="{FF2B5EF4-FFF2-40B4-BE49-F238E27FC236}">
                <a16:creationId xmlns:a16="http://schemas.microsoft.com/office/drawing/2014/main" id="{74473508-2786-395D-91ED-A8E5A9EF5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034" y="1768715"/>
            <a:ext cx="6265324" cy="2815590"/>
          </a:xfrm>
          <a:prstGeom prst="rect">
            <a:avLst/>
          </a:prstGeom>
          <a:effectLst>
            <a:outerShdw blurRad="50800" dist="50800" dir="5400000" algn="ctr" rotWithShape="0">
              <a:srgbClr val="000000">
                <a:alpha val="71000"/>
              </a:srgbClr>
            </a:outerShdw>
          </a:effectLst>
        </p:spPr>
      </p:pic>
    </p:spTree>
    <p:extLst>
      <p:ext uri="{BB962C8B-B14F-4D97-AF65-F5344CB8AC3E}">
        <p14:creationId xmlns:p14="http://schemas.microsoft.com/office/powerpoint/2010/main" val="90599807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284C9F2-DDF6-BD47-59E0-661547C1A778}"/>
              </a:ext>
            </a:extLst>
          </p:cNvPr>
          <p:cNvSpPr>
            <a:spLocks noGrp="1"/>
          </p:cNvSpPr>
          <p:nvPr>
            <p:ph type="title"/>
          </p:nvPr>
        </p:nvSpPr>
        <p:spPr>
          <a:xfrm>
            <a:off x="527051" y="444623"/>
            <a:ext cx="10877789" cy="646639"/>
          </a:xfrm>
        </p:spPr>
        <p:txBody>
          <a:bodyPr>
            <a:noAutofit/>
          </a:bodyPr>
          <a:lstStyle/>
          <a:p>
            <a:r>
              <a:rPr lang="it-IT" sz="2800" b="1" dirty="0">
                <a:solidFill>
                  <a:srgbClr val="C00000"/>
                </a:solidFill>
                <a:latin typeface="Century Gothic" panose="020B0502020202020204" pitchFamily="34" charset="0"/>
              </a:rPr>
              <a:t>Il modello di sviluppo della professione</a:t>
            </a:r>
          </a:p>
        </p:txBody>
      </p:sp>
      <p:pic>
        <p:nvPicPr>
          <p:cNvPr id="2" name="Immagine 1" descr="Immagine che contiene testo, schermata, Carattere, numero&#10;&#10;Descrizione generata automaticamente">
            <a:extLst>
              <a:ext uri="{FF2B5EF4-FFF2-40B4-BE49-F238E27FC236}">
                <a16:creationId xmlns:a16="http://schemas.microsoft.com/office/drawing/2014/main" id="{70365AB3-D6C4-5F8B-D24F-3BD594DC6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3141" y="1091262"/>
            <a:ext cx="7772400" cy="4857750"/>
          </a:xfrm>
          <a:prstGeom prst="rect">
            <a:avLst/>
          </a:prstGeom>
          <a:effectLst>
            <a:outerShdw blurRad="50800" dist="50800" dir="5400000" algn="ctr" rotWithShape="0">
              <a:srgbClr val="000000">
                <a:alpha val="69000"/>
              </a:srgbClr>
            </a:outerShdw>
          </a:effectLst>
        </p:spPr>
      </p:pic>
      <p:cxnSp>
        <p:nvCxnSpPr>
          <p:cNvPr id="5" name="Connettore 1 4">
            <a:extLst>
              <a:ext uri="{FF2B5EF4-FFF2-40B4-BE49-F238E27FC236}">
                <a16:creationId xmlns:a16="http://schemas.microsoft.com/office/drawing/2014/main" id="{4F2B8F88-23FD-7546-B396-C58A227919D7}"/>
              </a:ext>
            </a:extLst>
          </p:cNvPr>
          <p:cNvCxnSpPr>
            <a:cxnSpLocks/>
          </p:cNvCxnSpPr>
          <p:nvPr/>
        </p:nvCxnSpPr>
        <p:spPr>
          <a:xfrm flipH="1">
            <a:off x="4106054" y="4559437"/>
            <a:ext cx="5364518"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8">
            <a:extLst>
              <a:ext uri="{FF2B5EF4-FFF2-40B4-BE49-F238E27FC236}">
                <a16:creationId xmlns:a16="http://schemas.microsoft.com/office/drawing/2014/main" id="{A18F3155-44AC-E2DB-6C4C-A028B8F0C690}"/>
              </a:ext>
            </a:extLst>
          </p:cNvPr>
          <p:cNvCxnSpPr>
            <a:cxnSpLocks/>
          </p:cNvCxnSpPr>
          <p:nvPr/>
        </p:nvCxnSpPr>
        <p:spPr>
          <a:xfrm flipH="1">
            <a:off x="2543284" y="1901191"/>
            <a:ext cx="592496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8FB722E9-89FC-ED51-2FB9-64175C8F1C82}"/>
              </a:ext>
            </a:extLst>
          </p:cNvPr>
          <p:cNvCxnSpPr>
            <a:cxnSpLocks/>
          </p:cNvCxnSpPr>
          <p:nvPr/>
        </p:nvCxnSpPr>
        <p:spPr>
          <a:xfrm flipH="1">
            <a:off x="6778122" y="1554101"/>
            <a:ext cx="269245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F6813758-8366-D8A8-30F9-2DF4EFE67A85}"/>
              </a:ext>
            </a:extLst>
          </p:cNvPr>
          <p:cNvCxnSpPr>
            <a:cxnSpLocks/>
          </p:cNvCxnSpPr>
          <p:nvPr/>
        </p:nvCxnSpPr>
        <p:spPr>
          <a:xfrm flipH="1">
            <a:off x="2543284" y="4922852"/>
            <a:ext cx="6927288"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12321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284C9F2-DDF6-BD47-59E0-661547C1A778}"/>
              </a:ext>
            </a:extLst>
          </p:cNvPr>
          <p:cNvSpPr>
            <a:spLocks noGrp="1"/>
          </p:cNvSpPr>
          <p:nvPr>
            <p:ph type="title"/>
          </p:nvPr>
        </p:nvSpPr>
        <p:spPr>
          <a:xfrm>
            <a:off x="527051" y="444623"/>
            <a:ext cx="10877789" cy="646639"/>
          </a:xfrm>
        </p:spPr>
        <p:txBody>
          <a:bodyPr>
            <a:noAutofit/>
          </a:bodyPr>
          <a:lstStyle/>
          <a:p>
            <a:r>
              <a:rPr lang="it-IT" sz="2800" b="1" dirty="0">
                <a:solidFill>
                  <a:srgbClr val="C00000"/>
                </a:solidFill>
                <a:latin typeface="Century Gothic" panose="020B0502020202020204" pitchFamily="34" charset="0"/>
              </a:rPr>
              <a:t>Il modello di sviluppo della professione</a:t>
            </a:r>
          </a:p>
        </p:txBody>
      </p:sp>
      <p:sp>
        <p:nvSpPr>
          <p:cNvPr id="2" name="CasellaDiTesto 1">
            <a:extLst>
              <a:ext uri="{FF2B5EF4-FFF2-40B4-BE49-F238E27FC236}">
                <a16:creationId xmlns:a16="http://schemas.microsoft.com/office/drawing/2014/main" id="{E6E8C30B-D0EF-6959-FC15-7909AE2B34B7}"/>
              </a:ext>
            </a:extLst>
          </p:cNvPr>
          <p:cNvSpPr txBox="1"/>
          <p:nvPr/>
        </p:nvSpPr>
        <p:spPr>
          <a:xfrm>
            <a:off x="527051" y="1979616"/>
            <a:ext cx="4654480" cy="4001095"/>
          </a:xfrm>
          <a:prstGeom prst="rect">
            <a:avLst/>
          </a:prstGeom>
          <a:noFill/>
        </p:spPr>
        <p:txBody>
          <a:bodyPr wrap="square" rtlCol="0">
            <a:spAutoFit/>
          </a:bodyPr>
          <a:lstStyle/>
          <a:p>
            <a:pPr marL="285750" indent="-285750">
              <a:buFont typeface="Arial" panose="020B0604020202020204" pitchFamily="34" charset="0"/>
              <a:buChar char="•"/>
            </a:pPr>
            <a:r>
              <a:rPr lang="it-IT" sz="2000" dirty="0">
                <a:latin typeface="Century Gothic" panose="020B0502020202020204" pitchFamily="34" charset="0"/>
              </a:rPr>
              <a:t>qualità della formazione infermieristica e incremento del numero di </a:t>
            </a:r>
            <a:r>
              <a:rPr lang="it-IT" sz="2000" b="1" dirty="0">
                <a:highlight>
                  <a:srgbClr val="FFFF00"/>
                </a:highlight>
                <a:latin typeface="Century Gothic" panose="020B0502020202020204" pitchFamily="34" charset="0"/>
              </a:rPr>
              <a:t>docenti universitari infermieri</a:t>
            </a:r>
            <a:r>
              <a:rPr lang="it-IT" sz="2000" dirty="0">
                <a:latin typeface="Century Gothic" panose="020B0502020202020204" pitchFamily="34" charset="0"/>
              </a:rPr>
              <a:t> di ruolo</a:t>
            </a:r>
          </a:p>
          <a:p>
            <a:endParaRPr lang="it-IT" sz="2000" dirty="0">
              <a:latin typeface="Century Gothic" panose="020B0502020202020204" pitchFamily="34" charset="0"/>
            </a:endParaRPr>
          </a:p>
          <a:p>
            <a:pPr marL="285750" indent="-285750">
              <a:buFont typeface="Arial" panose="020B0604020202020204" pitchFamily="34" charset="0"/>
              <a:buChar char="•"/>
            </a:pPr>
            <a:r>
              <a:rPr lang="it-IT" sz="2000" b="1" dirty="0">
                <a:highlight>
                  <a:srgbClr val="FFFF00"/>
                </a:highlight>
                <a:latin typeface="Century Gothic" panose="020B0502020202020204" pitchFamily="34" charset="0"/>
              </a:rPr>
              <a:t>lauree magistrali a indirizzo clinico</a:t>
            </a:r>
            <a:r>
              <a:rPr lang="it-IT" sz="2000" b="1" dirty="0">
                <a:latin typeface="Century Gothic" panose="020B0502020202020204" pitchFamily="34" charset="0"/>
              </a:rPr>
              <a:t> </a:t>
            </a:r>
            <a:r>
              <a:rPr lang="it-IT" sz="2000" dirty="0">
                <a:latin typeface="Century Gothic" panose="020B0502020202020204" pitchFamily="34" charset="0"/>
              </a:rPr>
              <a:t>debbano negli ambiti di cure primarie e sanità pubblica, neonatologia e pediatria, salute mentale e dipendenze, intensiva dell’emergenza, medica, chirurgica</a:t>
            </a:r>
          </a:p>
          <a:p>
            <a:pPr marL="285750" indent="-285750">
              <a:buFont typeface="Arial" panose="020B0604020202020204" pitchFamily="34" charset="0"/>
              <a:buChar char="•"/>
            </a:pPr>
            <a:endParaRPr lang="it-IT" sz="1600" dirty="0">
              <a:latin typeface="Century Gothic" panose="020B0502020202020204" pitchFamily="34" charset="0"/>
            </a:endParaRPr>
          </a:p>
        </p:txBody>
      </p:sp>
      <p:pic>
        <p:nvPicPr>
          <p:cNvPr id="5" name="Immagine 4" descr="Immagine che contiene testo, schermata, linea, Carattere&#10;&#10;Descrizione generata automaticamente">
            <a:extLst>
              <a:ext uri="{FF2B5EF4-FFF2-40B4-BE49-F238E27FC236}">
                <a16:creationId xmlns:a16="http://schemas.microsoft.com/office/drawing/2014/main" id="{31797485-814C-96E2-102B-BAF7D66FA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8596" y="1603098"/>
            <a:ext cx="6296353" cy="2815590"/>
          </a:xfrm>
          <a:prstGeom prst="rect">
            <a:avLst/>
          </a:prstGeom>
          <a:effectLst>
            <a:outerShdw blurRad="50800" dist="50800" dir="5400000" algn="ctr" rotWithShape="0">
              <a:srgbClr val="000000">
                <a:alpha val="66000"/>
              </a:srgbClr>
            </a:outerShdw>
          </a:effectLst>
        </p:spPr>
      </p:pic>
    </p:spTree>
    <p:extLst>
      <p:ext uri="{BB962C8B-B14F-4D97-AF65-F5344CB8AC3E}">
        <p14:creationId xmlns:p14="http://schemas.microsoft.com/office/powerpoint/2010/main" val="29984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ustomShape 1">
            <a:extLst>
              <a:ext uri="{FF2B5EF4-FFF2-40B4-BE49-F238E27FC236}">
                <a16:creationId xmlns:a16="http://schemas.microsoft.com/office/drawing/2014/main" id="{239520D2-EA7E-2074-4167-BE2FACAA51DB}"/>
              </a:ext>
            </a:extLst>
          </p:cNvPr>
          <p:cNvSpPr/>
          <p:nvPr/>
        </p:nvSpPr>
        <p:spPr>
          <a:xfrm>
            <a:off x="1927225" y="323850"/>
            <a:ext cx="9145588" cy="4359275"/>
          </a:xfrm>
          <a:prstGeom prst="rect">
            <a:avLst/>
          </a:prstGeom>
          <a:noFill/>
          <a:ln>
            <a:noFill/>
          </a:ln>
        </p:spPr>
        <p:style>
          <a:lnRef idx="0">
            <a:scrgbClr r="0" g="0" b="0"/>
          </a:lnRef>
          <a:fillRef idx="0">
            <a:scrgbClr r="0" g="0" b="0"/>
          </a:fillRef>
          <a:effectRef idx="0">
            <a:scrgbClr r="0" g="0" b="0"/>
          </a:effectRef>
          <a:fontRef idx="minor"/>
        </p:style>
        <p:txBody>
          <a:bodyPr lIns="89771" tIns="333950" rIns="89771" bIns="44886"/>
          <a:lstStyle/>
          <a:p>
            <a:pPr algn="just">
              <a:defRPr/>
            </a:pPr>
            <a:endParaRPr lang="it-IT" sz="1047" spc="-1" dirty="0">
              <a:latin typeface="Arial"/>
            </a:endParaRPr>
          </a:p>
        </p:txBody>
      </p:sp>
      <p:sp>
        <p:nvSpPr>
          <p:cNvPr id="223" name="CustomShape 2">
            <a:extLst>
              <a:ext uri="{FF2B5EF4-FFF2-40B4-BE49-F238E27FC236}">
                <a16:creationId xmlns:a16="http://schemas.microsoft.com/office/drawing/2014/main" id="{77EABFE3-2D92-2738-1CE2-4169CD5D0926}"/>
              </a:ext>
            </a:extLst>
          </p:cNvPr>
          <p:cNvSpPr/>
          <p:nvPr/>
        </p:nvSpPr>
        <p:spPr>
          <a:xfrm>
            <a:off x="2454275" y="6496050"/>
            <a:ext cx="5610225" cy="363538"/>
          </a:xfrm>
          <a:prstGeom prst="rect">
            <a:avLst/>
          </a:prstGeom>
          <a:noFill/>
          <a:ln>
            <a:noFill/>
          </a:ln>
        </p:spPr>
        <p:style>
          <a:lnRef idx="0">
            <a:scrgbClr r="0" g="0" b="0"/>
          </a:lnRef>
          <a:fillRef idx="0">
            <a:scrgbClr r="0" g="0" b="0"/>
          </a:fillRef>
          <a:effectRef idx="0">
            <a:scrgbClr r="0" g="0" b="0"/>
          </a:effectRef>
          <a:fontRef idx="minor"/>
        </p:style>
        <p:txBody>
          <a:bodyPr lIns="89771" tIns="44886" rIns="89771" bIns="44886"/>
          <a:lstStyle/>
          <a:p>
            <a:pPr>
              <a:defRPr/>
            </a:pPr>
            <a:endParaRPr lang="it-IT" sz="1805" spc="-1" dirty="0">
              <a:latin typeface="Arial"/>
            </a:endParaRPr>
          </a:p>
        </p:txBody>
      </p:sp>
      <p:sp>
        <p:nvSpPr>
          <p:cNvPr id="225" name="CustomShape 3">
            <a:extLst>
              <a:ext uri="{FF2B5EF4-FFF2-40B4-BE49-F238E27FC236}">
                <a16:creationId xmlns:a16="http://schemas.microsoft.com/office/drawing/2014/main" id="{5C98A007-0D23-4430-BB13-FB994DF64151}"/>
              </a:ext>
            </a:extLst>
          </p:cNvPr>
          <p:cNvSpPr/>
          <p:nvPr/>
        </p:nvSpPr>
        <p:spPr>
          <a:xfrm>
            <a:off x="560733" y="898595"/>
            <a:ext cx="8531225" cy="458788"/>
          </a:xfrm>
          <a:prstGeom prst="rect">
            <a:avLst/>
          </a:prstGeom>
          <a:noFill/>
          <a:ln>
            <a:noFill/>
          </a:ln>
        </p:spPr>
        <p:style>
          <a:lnRef idx="0">
            <a:scrgbClr r="0" g="0" b="0"/>
          </a:lnRef>
          <a:fillRef idx="0">
            <a:scrgbClr r="0" g="0" b="0"/>
          </a:fillRef>
          <a:effectRef idx="0">
            <a:scrgbClr r="0" g="0" b="0"/>
          </a:effectRef>
          <a:fontRef idx="minor"/>
        </p:style>
        <p:txBody>
          <a:bodyPr lIns="89771" tIns="44886" rIns="89771" bIns="44886"/>
          <a:lstStyle/>
          <a:p>
            <a:pPr algn="ctr">
              <a:defRPr/>
            </a:pPr>
            <a:r>
              <a:rPr lang="it-IT" sz="2394" b="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L’attrattività della professione: domande/posti/laureati</a:t>
            </a:r>
            <a:endParaRPr lang="it-IT" sz="2394" dirty="0">
              <a:solidFill>
                <a:srgbClr val="C00000"/>
              </a:solidFill>
              <a:latin typeface="Century Gothic" panose="020B0502020202020204" pitchFamily="34" charset="0"/>
              <a:ea typeface="Calibri" panose="020F0502020204030204" pitchFamily="34" charset="0"/>
              <a:cs typeface="Times New Roman" panose="02020603050405020304" pitchFamily="18" charset="0"/>
            </a:endParaRPr>
          </a:p>
          <a:p>
            <a:pPr algn="ctr">
              <a:defRPr/>
            </a:pPr>
            <a:endParaRPr lang="it-IT" sz="1097" spc="-1" dirty="0">
              <a:solidFill>
                <a:srgbClr val="C00000"/>
              </a:solidFill>
              <a:latin typeface="Arial"/>
            </a:endParaRPr>
          </a:p>
        </p:txBody>
      </p:sp>
      <p:sp>
        <p:nvSpPr>
          <p:cNvPr id="2" name="CasellaDiTesto 1">
            <a:extLst>
              <a:ext uri="{FF2B5EF4-FFF2-40B4-BE49-F238E27FC236}">
                <a16:creationId xmlns:a16="http://schemas.microsoft.com/office/drawing/2014/main" id="{187F7AE2-DD3F-AF24-C4FA-D366B9A084E7}"/>
              </a:ext>
            </a:extLst>
          </p:cNvPr>
          <p:cNvSpPr txBox="1"/>
          <p:nvPr/>
        </p:nvSpPr>
        <p:spPr>
          <a:xfrm>
            <a:off x="689251" y="2031346"/>
            <a:ext cx="10242550" cy="3226524"/>
          </a:xfrm>
          <a:prstGeom prst="rect">
            <a:avLst/>
          </a:prstGeom>
          <a:noFill/>
        </p:spPr>
        <p:txBody>
          <a:bodyPr>
            <a:spAutoFit/>
          </a:bodyPr>
          <a:lstStyle/>
          <a:p>
            <a:pPr marL="342900" indent="-342900" algn="just">
              <a:spcAft>
                <a:spcPts val="200"/>
              </a:spcAft>
              <a:buFont typeface="Arial" panose="020B0604020202020204" pitchFamily="34" charset="0"/>
              <a:buChar char="•"/>
              <a:defRPr/>
            </a:pPr>
            <a:r>
              <a:rPr lang="it-IT" sz="2400" dirty="0">
                <a:latin typeface="Century Gothic" panose="020B0502020202020204" pitchFamily="34" charset="0"/>
                <a:ea typeface="Calibri" panose="020F0502020204030204" pitchFamily="34" charset="0"/>
              </a:rPr>
              <a:t>In  Italia  attivi 42 </a:t>
            </a:r>
            <a:r>
              <a:rPr lang="it-IT" sz="2400" dirty="0" err="1">
                <a:latin typeface="Century Gothic" panose="020B0502020202020204" pitchFamily="34" charset="0"/>
                <a:ea typeface="Calibri" panose="020F0502020204030204" pitchFamily="34" charset="0"/>
              </a:rPr>
              <a:t>CdS</a:t>
            </a:r>
            <a:r>
              <a:rPr lang="it-IT" sz="2400" dirty="0">
                <a:latin typeface="Century Gothic" panose="020B0502020202020204" pitchFamily="34" charset="0"/>
                <a:ea typeface="Calibri" panose="020F0502020204030204" pitchFamily="34" charset="0"/>
              </a:rPr>
              <a:t> in infermieristica -  179 sedi decentrate</a:t>
            </a:r>
          </a:p>
          <a:p>
            <a:pPr marL="342900" indent="-342900" algn="just">
              <a:spcAft>
                <a:spcPts val="200"/>
              </a:spcAft>
              <a:buFont typeface="Arial" panose="020B0604020202020204" pitchFamily="34" charset="0"/>
              <a:buChar char="•"/>
              <a:defRPr/>
            </a:pPr>
            <a:endParaRPr lang="it-IT" sz="2400" dirty="0">
              <a:latin typeface="Century Gothic" panose="020B0502020202020204" pitchFamily="34" charset="0"/>
              <a:ea typeface="Calibri" panose="020F0502020204030204" pitchFamily="34" charset="0"/>
            </a:endParaRPr>
          </a:p>
          <a:p>
            <a:pPr algn="just">
              <a:spcAft>
                <a:spcPts val="200"/>
              </a:spcAft>
              <a:defRPr/>
            </a:pPr>
            <a:endParaRPr lang="it-IT" sz="2400" dirty="0">
              <a:latin typeface="Century Gothic" panose="020B0502020202020204" pitchFamily="34" charset="0"/>
              <a:ea typeface="Calibri" panose="020F0502020204030204" pitchFamily="34" charset="0"/>
            </a:endParaRPr>
          </a:p>
          <a:p>
            <a:pPr>
              <a:spcAft>
                <a:spcPts val="200"/>
              </a:spcAft>
              <a:defRPr/>
            </a:pPr>
            <a:r>
              <a:rPr lang="it-IT" sz="2400" dirty="0">
                <a:latin typeface="Century Gothic" panose="020B0502020202020204" pitchFamily="34" charset="0"/>
                <a:ea typeface="Calibri" panose="020F0502020204030204" pitchFamily="34" charset="0"/>
                <a:cs typeface="Times New Roman" panose="02020603050405020304" pitchFamily="18" charset="0"/>
              </a:rPr>
              <a:t>Numero di laureati rispetto agli iscritti negli anni:</a:t>
            </a:r>
          </a:p>
          <a:p>
            <a:pPr marL="342900" indent="-342900">
              <a:spcAft>
                <a:spcPts val="200"/>
              </a:spcAft>
              <a:buFont typeface="Arial" panose="020B0604020202020204" pitchFamily="34" charset="0"/>
              <a:buChar char="•"/>
              <a:defRPr/>
            </a:pPr>
            <a:r>
              <a:rPr lang="it-IT" sz="2400" dirty="0">
                <a:latin typeface="Century Gothic" panose="020B0502020202020204" pitchFamily="34" charset="0"/>
                <a:ea typeface="Calibri" panose="020F0502020204030204" pitchFamily="34" charset="0"/>
                <a:cs typeface="Times New Roman" panose="02020603050405020304" pitchFamily="18" charset="0"/>
              </a:rPr>
              <a:t>2013 -  81% </a:t>
            </a:r>
          </a:p>
          <a:p>
            <a:pPr marL="342900" indent="-342900">
              <a:spcAft>
                <a:spcPts val="200"/>
              </a:spcAft>
              <a:buFont typeface="Arial" panose="020B0604020202020204" pitchFamily="34" charset="0"/>
              <a:buChar char="•"/>
              <a:defRPr/>
            </a:pPr>
            <a:r>
              <a:rPr lang="it-IT" sz="2400" dirty="0">
                <a:latin typeface="Century Gothic" panose="020B0502020202020204" pitchFamily="34" charset="0"/>
                <a:ea typeface="Calibri" panose="020F0502020204030204" pitchFamily="34" charset="0"/>
                <a:cs typeface="Times New Roman" panose="02020603050405020304" pitchFamily="18" charset="0"/>
              </a:rPr>
              <a:t>2020 - 69% </a:t>
            </a:r>
          </a:p>
          <a:p>
            <a:pPr marL="342900" indent="-342900">
              <a:spcAft>
                <a:spcPts val="200"/>
              </a:spcAft>
              <a:buFont typeface="Arial" panose="020B0604020202020204" pitchFamily="34" charset="0"/>
              <a:buChar char="•"/>
              <a:defRPr/>
            </a:pPr>
            <a:r>
              <a:rPr lang="it-IT" sz="2400" dirty="0">
                <a:latin typeface="Century Gothic" panose="020B0502020202020204" pitchFamily="34" charset="0"/>
                <a:ea typeface="Calibri" panose="020F0502020204030204" pitchFamily="34" charset="0"/>
                <a:cs typeface="Times New Roman" panose="02020603050405020304" pitchFamily="18" charset="0"/>
              </a:rPr>
              <a:t>2021 - 67% </a:t>
            </a:r>
          </a:p>
          <a:p>
            <a:pPr algn="just">
              <a:spcAft>
                <a:spcPts val="200"/>
              </a:spcAft>
              <a:defRPr/>
            </a:pPr>
            <a:r>
              <a:rPr lang="it-IT" sz="2400" dirty="0">
                <a:latin typeface="Century Gothic" panose="020B0502020202020204" pitchFamily="34" charset="0"/>
                <a:ea typeface="Calibri" panose="020F0502020204030204" pitchFamily="34" charset="0"/>
              </a:rPr>
              <a:t>  </a:t>
            </a:r>
          </a:p>
        </p:txBody>
      </p:sp>
      <p:sp>
        <p:nvSpPr>
          <p:cNvPr id="7" name="object 5">
            <a:extLst>
              <a:ext uri="{FF2B5EF4-FFF2-40B4-BE49-F238E27FC236}">
                <a16:creationId xmlns:a16="http://schemas.microsoft.com/office/drawing/2014/main" id="{41EF1C83-7916-F690-A8E8-324C2015C0DD}"/>
              </a:ext>
            </a:extLst>
          </p:cNvPr>
          <p:cNvSpPr txBox="1">
            <a:spLocks/>
          </p:cNvSpPr>
          <p:nvPr/>
        </p:nvSpPr>
        <p:spPr>
          <a:xfrm>
            <a:off x="9645650" y="6526213"/>
            <a:ext cx="1755775" cy="196850"/>
          </a:xfrm>
          <a:prstGeom prst="rect">
            <a:avLst/>
          </a:prstGeom>
        </p:spPr>
        <p:txBody>
          <a:bodyPr lIns="0" tIns="13335" rIns="0" bIns="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spcBef>
                <a:spcPts val="105"/>
              </a:spcBef>
              <a:defRPr/>
            </a:pPr>
            <a:r>
              <a:rPr lang="it-IT" sz="1200" spc="-10">
                <a:solidFill>
                  <a:schemeClr val="bg1"/>
                </a:solidFill>
              </a:rPr>
              <a:t>02 luglio 2022</a:t>
            </a:r>
            <a:endParaRPr lang="it-IT" sz="1200" spc="-10" dirty="0">
              <a:solidFill>
                <a:schemeClr val="bg1"/>
              </a:solidFill>
            </a:endParaRPr>
          </a:p>
        </p:txBody>
      </p:sp>
    </p:spTree>
    <p:extLst>
      <p:ext uri="{BB962C8B-B14F-4D97-AF65-F5344CB8AC3E}">
        <p14:creationId xmlns:p14="http://schemas.microsoft.com/office/powerpoint/2010/main" val="329130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57042-6A48-800B-F18A-E29175138E49}"/>
            </a:ext>
          </a:extLst>
        </p:cNvPr>
        <p:cNvGrpSpPr/>
        <p:nvPr/>
      </p:nvGrpSpPr>
      <p:grpSpPr>
        <a:xfrm>
          <a:off x="0" y="0"/>
          <a:ext cx="0" cy="0"/>
          <a:chOff x="0" y="0"/>
          <a:chExt cx="0" cy="0"/>
        </a:xfrm>
      </p:grpSpPr>
      <p:sp>
        <p:nvSpPr>
          <p:cNvPr id="9" name="AutoShape 2" descr="Potrebbe essere un'immagine raffigurante 1 persona e testo">
            <a:extLst>
              <a:ext uri="{FF2B5EF4-FFF2-40B4-BE49-F238E27FC236}">
                <a16:creationId xmlns:a16="http://schemas.microsoft.com/office/drawing/2014/main" id="{78A6F360-9ABE-5E4E-34AA-6C63599D0241}"/>
              </a:ext>
            </a:extLst>
          </p:cNvPr>
          <p:cNvSpPr>
            <a:spLocks noChangeAspect="1" noChangeArrowheads="1"/>
          </p:cNvSpPr>
          <p:nvPr/>
        </p:nvSpPr>
        <p:spPr bwMode="auto">
          <a:xfrm>
            <a:off x="2667000" y="1104900"/>
            <a:ext cx="5753100" cy="5753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descr="Immagine che contiene testo, Viso umano, vestiti, schermata&#10;&#10;Descrizione generata automaticamente">
            <a:extLst>
              <a:ext uri="{FF2B5EF4-FFF2-40B4-BE49-F238E27FC236}">
                <a16:creationId xmlns:a16="http://schemas.microsoft.com/office/drawing/2014/main" id="{339599FC-1F75-A9E0-3A51-6572E8097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406400"/>
            <a:ext cx="6045200" cy="6045200"/>
          </a:xfrm>
          <a:prstGeom prst="rect">
            <a:avLst/>
          </a:prstGeom>
        </p:spPr>
      </p:pic>
    </p:spTree>
    <p:extLst>
      <p:ext uri="{BB962C8B-B14F-4D97-AF65-F5344CB8AC3E}">
        <p14:creationId xmlns:p14="http://schemas.microsoft.com/office/powerpoint/2010/main" val="246290817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D27F24-56FF-32C0-BA1D-FB171F5E9F3C}"/>
              </a:ext>
            </a:extLst>
          </p:cNvPr>
          <p:cNvSpPr>
            <a:spLocks noGrp="1"/>
          </p:cNvSpPr>
          <p:nvPr>
            <p:ph type="title"/>
          </p:nvPr>
        </p:nvSpPr>
        <p:spPr>
          <a:xfrm>
            <a:off x="639098" y="304202"/>
            <a:ext cx="10287434" cy="492445"/>
          </a:xfrm>
        </p:spPr>
        <p:txBody>
          <a:bodyPr>
            <a:normAutofit fontScale="90000"/>
          </a:bodyPr>
          <a:lstStyle/>
          <a:p>
            <a:r>
              <a:rPr lang="it-IT" sz="3600" i="0"/>
              <a:t>La formazione: fabbisogni</a:t>
            </a:r>
            <a:br>
              <a:rPr lang="it-IT"/>
            </a:br>
            <a:endParaRPr lang="it-IT"/>
          </a:p>
        </p:txBody>
      </p:sp>
      <p:sp>
        <p:nvSpPr>
          <p:cNvPr id="4" name="Rettangolo con angoli arrotondati 3">
            <a:extLst>
              <a:ext uri="{FF2B5EF4-FFF2-40B4-BE49-F238E27FC236}">
                <a16:creationId xmlns:a16="http://schemas.microsoft.com/office/drawing/2014/main" id="{9B9F4D56-14A2-B5DC-1E10-4DC1D5BE12DB}"/>
              </a:ext>
            </a:extLst>
          </p:cNvPr>
          <p:cNvSpPr/>
          <p:nvPr/>
        </p:nvSpPr>
        <p:spPr>
          <a:xfrm>
            <a:off x="5970049" y="4035451"/>
            <a:ext cx="1216681" cy="324952"/>
          </a:xfrm>
          <a:prstGeom prst="round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latin typeface="Trebuchet MS"/>
              <a:ea typeface="Trebuchet MS"/>
              <a:cs typeface="Trebuchet MS"/>
              <a:sym typeface="Trebuchet MS"/>
            </a:endParaRPr>
          </a:p>
        </p:txBody>
      </p:sp>
      <p:sp>
        <p:nvSpPr>
          <p:cNvPr id="5" name="Rettangolo con angoli arrotondati 4">
            <a:extLst>
              <a:ext uri="{FF2B5EF4-FFF2-40B4-BE49-F238E27FC236}">
                <a16:creationId xmlns:a16="http://schemas.microsoft.com/office/drawing/2014/main" id="{0B443C2A-0A7E-8F18-00BF-8BBC88FE6A45}"/>
              </a:ext>
            </a:extLst>
          </p:cNvPr>
          <p:cNvSpPr/>
          <p:nvPr/>
        </p:nvSpPr>
        <p:spPr>
          <a:xfrm>
            <a:off x="5970049" y="4360403"/>
            <a:ext cx="1216681" cy="324952"/>
          </a:xfrm>
          <a:prstGeom prst="round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latin typeface="Trebuchet MS"/>
              <a:ea typeface="Trebuchet MS"/>
              <a:cs typeface="Trebuchet MS"/>
              <a:sym typeface="Trebuchet MS"/>
            </a:endParaRPr>
          </a:p>
        </p:txBody>
      </p:sp>
      <p:sp>
        <p:nvSpPr>
          <p:cNvPr id="8" name="Rettangolo con angoli arrotondati 7">
            <a:extLst>
              <a:ext uri="{FF2B5EF4-FFF2-40B4-BE49-F238E27FC236}">
                <a16:creationId xmlns:a16="http://schemas.microsoft.com/office/drawing/2014/main" id="{B4ECA282-2412-8810-6C5C-AA3EBD65C5F8}"/>
              </a:ext>
            </a:extLst>
          </p:cNvPr>
          <p:cNvSpPr/>
          <p:nvPr/>
        </p:nvSpPr>
        <p:spPr>
          <a:xfrm>
            <a:off x="5912111" y="1932079"/>
            <a:ext cx="1216681" cy="324952"/>
          </a:xfrm>
          <a:prstGeom prst="round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latin typeface="Trebuchet MS"/>
              <a:ea typeface="Trebuchet MS"/>
              <a:cs typeface="Trebuchet MS"/>
              <a:sym typeface="Trebuchet MS"/>
            </a:endParaRPr>
          </a:p>
        </p:txBody>
      </p:sp>
      <p:pic>
        <p:nvPicPr>
          <p:cNvPr id="9" name="Immagine 8">
            <a:extLst>
              <a:ext uri="{FF2B5EF4-FFF2-40B4-BE49-F238E27FC236}">
                <a16:creationId xmlns:a16="http://schemas.microsoft.com/office/drawing/2014/main" id="{591B67E1-99B2-19A8-BBB5-9D711A1CCA8B}"/>
              </a:ext>
            </a:extLst>
          </p:cNvPr>
          <p:cNvPicPr>
            <a:picLocks noChangeAspect="1"/>
          </p:cNvPicPr>
          <p:nvPr/>
        </p:nvPicPr>
        <p:blipFill rotWithShape="1">
          <a:blip r:embed="rId2"/>
          <a:srcRect l="29925" t="11356" r="11378" b="18675"/>
          <a:stretch/>
        </p:blipFill>
        <p:spPr>
          <a:xfrm>
            <a:off x="0" y="856144"/>
            <a:ext cx="8112976" cy="6044563"/>
          </a:xfrm>
          <a:prstGeom prst="rect">
            <a:avLst/>
          </a:prstGeom>
        </p:spPr>
      </p:pic>
      <p:sp>
        <p:nvSpPr>
          <p:cNvPr id="7" name="Rettangolo con angoli arrotondati 6">
            <a:extLst>
              <a:ext uri="{FF2B5EF4-FFF2-40B4-BE49-F238E27FC236}">
                <a16:creationId xmlns:a16="http://schemas.microsoft.com/office/drawing/2014/main" id="{5C23F534-AE05-73B8-B441-8E29FE6C7558}"/>
              </a:ext>
            </a:extLst>
          </p:cNvPr>
          <p:cNvSpPr/>
          <p:nvPr/>
        </p:nvSpPr>
        <p:spPr>
          <a:xfrm rot="5400000">
            <a:off x="373844" y="3418595"/>
            <a:ext cx="5994400" cy="741984"/>
          </a:xfrm>
          <a:prstGeom prst="roundRect">
            <a:avLst/>
          </a:prstGeom>
          <a:noFill/>
          <a:ln w="38100" cap="flat">
            <a:solidFill>
              <a:srgbClr val="00B05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latin typeface="Trebuchet MS"/>
              <a:ea typeface="Trebuchet MS"/>
              <a:cs typeface="Trebuchet MS"/>
              <a:sym typeface="Trebuchet MS"/>
            </a:endParaRPr>
          </a:p>
        </p:txBody>
      </p:sp>
      <p:sp>
        <p:nvSpPr>
          <p:cNvPr id="13" name="Rettangolo con angoli arrotondati 12">
            <a:extLst>
              <a:ext uri="{FF2B5EF4-FFF2-40B4-BE49-F238E27FC236}">
                <a16:creationId xmlns:a16="http://schemas.microsoft.com/office/drawing/2014/main" id="{68745334-BEA6-EEC6-A929-BCDBACD58F72}"/>
              </a:ext>
            </a:extLst>
          </p:cNvPr>
          <p:cNvSpPr/>
          <p:nvPr/>
        </p:nvSpPr>
        <p:spPr>
          <a:xfrm rot="5400000">
            <a:off x="3487998" y="3205607"/>
            <a:ext cx="5994399" cy="1146173"/>
          </a:xfrm>
          <a:prstGeom prst="roundRect">
            <a:avLst/>
          </a:prstGeom>
          <a:noFill/>
          <a:ln w="38100" cap="flat">
            <a:solidFill>
              <a:srgbClr val="00B05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latin typeface="Trebuchet MS"/>
              <a:ea typeface="Trebuchet MS"/>
              <a:cs typeface="Trebuchet MS"/>
              <a:sym typeface="Trebuchet MS"/>
            </a:endParaRPr>
          </a:p>
        </p:txBody>
      </p:sp>
      <p:sp>
        <p:nvSpPr>
          <p:cNvPr id="14" name="CasellaDiTesto 13">
            <a:extLst>
              <a:ext uri="{FF2B5EF4-FFF2-40B4-BE49-F238E27FC236}">
                <a16:creationId xmlns:a16="http://schemas.microsoft.com/office/drawing/2014/main" id="{E3C36A4E-BED0-C313-B6DC-4108BF8DCA86}"/>
              </a:ext>
            </a:extLst>
          </p:cNvPr>
          <p:cNvSpPr txBox="1"/>
          <p:nvPr/>
        </p:nvSpPr>
        <p:spPr>
          <a:xfrm>
            <a:off x="9855200" y="6020109"/>
            <a:ext cx="1449115"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it-IT" sz="1400" b="0" i="0" u="none" strike="noStrike" cap="none" spc="0" normalizeH="0" baseline="0">
                <a:ln>
                  <a:noFill/>
                </a:ln>
                <a:solidFill>
                  <a:srgbClr val="000000"/>
                </a:solidFill>
                <a:effectLst/>
                <a:uFillTx/>
                <a:latin typeface="Trebuchet MS"/>
                <a:ea typeface="Trebuchet MS"/>
                <a:cs typeface="Trebuchet MS"/>
                <a:sym typeface="Trebuchet MS"/>
              </a:rPr>
              <a:t>A. </a:t>
            </a:r>
            <a:r>
              <a:rPr kumimoji="0" lang="it-IT" sz="1400" b="0" i="0" u="none" strike="noStrike" cap="none" spc="0" normalizeH="0" baseline="0" err="1">
                <a:ln>
                  <a:noFill/>
                </a:ln>
                <a:solidFill>
                  <a:srgbClr val="000000"/>
                </a:solidFill>
                <a:effectLst/>
                <a:uFillTx/>
                <a:latin typeface="Trebuchet MS"/>
                <a:ea typeface="Trebuchet MS"/>
                <a:cs typeface="Trebuchet MS"/>
                <a:sym typeface="Trebuchet MS"/>
              </a:rPr>
              <a:t>Mastrillo</a:t>
            </a:r>
            <a:r>
              <a:rPr kumimoji="0" lang="it-IT" sz="1400" b="0" i="0" u="none" strike="noStrike" cap="none" spc="0" normalizeH="0" baseline="0">
                <a:ln>
                  <a:noFill/>
                </a:ln>
                <a:solidFill>
                  <a:srgbClr val="000000"/>
                </a:solidFill>
                <a:effectLst/>
                <a:uFillTx/>
                <a:latin typeface="Trebuchet MS"/>
                <a:ea typeface="Trebuchet MS"/>
                <a:cs typeface="Trebuchet MS"/>
                <a:sym typeface="Trebuchet MS"/>
              </a:rPr>
              <a:t> 2024</a:t>
            </a:r>
          </a:p>
        </p:txBody>
      </p:sp>
      <p:sp>
        <p:nvSpPr>
          <p:cNvPr id="6" name="CasellaDiTesto 5">
            <a:extLst>
              <a:ext uri="{FF2B5EF4-FFF2-40B4-BE49-F238E27FC236}">
                <a16:creationId xmlns:a16="http://schemas.microsoft.com/office/drawing/2014/main" id="{BA4BADB4-F39F-B8CE-F703-C7323DC0CB00}"/>
              </a:ext>
            </a:extLst>
          </p:cNvPr>
          <p:cNvSpPr txBox="1"/>
          <p:nvPr/>
        </p:nvSpPr>
        <p:spPr>
          <a:xfrm>
            <a:off x="8298873" y="1607884"/>
            <a:ext cx="3788915"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2000" kern="0" dirty="0">
                <a:effectLst/>
                <a:latin typeface="Arial" panose="020B0604020202020204" pitchFamily="34" charset="0"/>
                <a:ea typeface="Aptos" panose="020B0004020202020204" pitchFamily="34" charset="0"/>
              </a:rPr>
              <a:t>⬆️ n° posti a bando</a:t>
            </a:r>
          </a:p>
          <a:p>
            <a:endParaRPr lang="it-IT" sz="2000" kern="0" dirty="0">
              <a:effectLst/>
              <a:latin typeface="Arial" panose="020B0604020202020204" pitchFamily="34" charset="0"/>
              <a:ea typeface="Aptos" panose="020B0004020202020204" pitchFamily="34" charset="0"/>
            </a:endParaRPr>
          </a:p>
          <a:p>
            <a:r>
              <a:rPr lang="it-IT" sz="2000" kern="0" dirty="0">
                <a:effectLst/>
                <a:latin typeface="Arial" panose="020B0604020202020204" pitchFamily="34" charset="0"/>
                <a:ea typeface="Aptos" panose="020B0004020202020204" pitchFamily="34" charset="0"/>
              </a:rPr>
              <a:t>➡️ n° richieste di accesso</a:t>
            </a:r>
          </a:p>
          <a:p>
            <a:endParaRPr lang="it-IT" sz="2000" kern="0" dirty="0">
              <a:effectLst/>
              <a:latin typeface="Arial" panose="020B0604020202020204" pitchFamily="34" charset="0"/>
              <a:ea typeface="Aptos" panose="020B0004020202020204" pitchFamily="34" charset="0"/>
            </a:endParaRPr>
          </a:p>
          <a:p>
            <a:r>
              <a:rPr lang="it-IT" sz="2000" kern="0" dirty="0">
                <a:effectLst/>
                <a:latin typeface="Arial" panose="020B0604020202020204" pitchFamily="34" charset="0"/>
                <a:ea typeface="Aptos" panose="020B0004020202020204" pitchFamily="34" charset="0"/>
              </a:rPr>
              <a:t>⬇️ possibilità di selezione</a:t>
            </a:r>
            <a:endParaRPr lang="it-IT" sz="2000" dirty="0"/>
          </a:p>
        </p:txBody>
      </p:sp>
      <p:sp>
        <p:nvSpPr>
          <p:cNvPr id="3" name="LUOGO DATA">
            <a:extLst>
              <a:ext uri="{FF2B5EF4-FFF2-40B4-BE49-F238E27FC236}">
                <a16:creationId xmlns:a16="http://schemas.microsoft.com/office/drawing/2014/main" id="{624DBA39-5792-17D4-9B43-B47FD2EB3496}"/>
              </a:ext>
            </a:extLst>
          </p:cNvPr>
          <p:cNvSpPr txBox="1"/>
          <p:nvPr/>
        </p:nvSpPr>
        <p:spPr>
          <a:xfrm>
            <a:off x="9645760" y="6525586"/>
            <a:ext cx="1609142" cy="1846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lvl1pPr indent="12700">
              <a:spcBef>
                <a:spcPts val="100"/>
              </a:spcBef>
              <a:defRPr sz="1200" spc="-5">
                <a:solidFill>
                  <a:srgbClr val="FFFFFF"/>
                </a:solidFill>
                <a:latin typeface="Century Gothic"/>
                <a:ea typeface="Century Gothic"/>
                <a:cs typeface="Century Gothic"/>
                <a:sym typeface="Century Gothic"/>
              </a:defRPr>
            </a:lvl1pPr>
          </a:lstStyle>
          <a:p>
            <a:r>
              <a:rPr lang="it-IT" dirty="0"/>
              <a:t>Roma, 4 luglio 2024</a:t>
            </a:r>
            <a:endParaRPr dirty="0"/>
          </a:p>
        </p:txBody>
      </p:sp>
    </p:spTree>
    <p:extLst>
      <p:ext uri="{BB962C8B-B14F-4D97-AF65-F5344CB8AC3E}">
        <p14:creationId xmlns:p14="http://schemas.microsoft.com/office/powerpoint/2010/main" val="90187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3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2" presetClass="entr" presetSubtype="1" fill="hold" grpId="0" nodeType="afterEffect">
                                  <p:stCondLst>
                                    <p:cond delay="300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0-#ppt_h/2"/>
                                          </p:val>
                                        </p:tav>
                                        <p:tav tm="100000">
                                          <p:val>
                                            <p:strVal val="#ppt_y"/>
                                          </p:val>
                                        </p:tav>
                                      </p:tavLst>
                                    </p:anim>
                                  </p:childTnLst>
                                </p:cTn>
                              </p:par>
                            </p:childTnLst>
                          </p:cTn>
                        </p:par>
                        <p:par>
                          <p:cTn id="14" fill="hold">
                            <p:stCondLst>
                              <p:cond delay="8000"/>
                            </p:stCondLst>
                            <p:childTnLst>
                              <p:par>
                                <p:cTn id="15" presetID="5" presetClass="entr" presetSubtype="10" fill="hold" grpId="0" nodeType="afterEffect">
                                  <p:stCondLst>
                                    <p:cond delay="400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277238-F556-E174-EF57-BC8AC849C47E}"/>
              </a:ext>
            </a:extLst>
          </p:cNvPr>
          <p:cNvSpPr txBox="1"/>
          <p:nvPr/>
        </p:nvSpPr>
        <p:spPr>
          <a:xfrm>
            <a:off x="220919" y="1020468"/>
            <a:ext cx="1080987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800" dirty="0"/>
              <a:t>Per quanto riguarda le domande si registra  rispetto all'anno precedente  un calo medio nazionale del –10,5%, raggiungendo 1,2 domande per un posto (lo scorso anno erano 1,3), così suddiviso:</a:t>
            </a:r>
          </a:p>
          <a:p>
            <a:endParaRPr lang="it-IT" sz="2800" dirty="0"/>
          </a:p>
          <a:p>
            <a:endParaRPr lang="it-IT" sz="2800" dirty="0"/>
          </a:p>
        </p:txBody>
      </p:sp>
      <p:pic>
        <p:nvPicPr>
          <p:cNvPr id="7" name="Picture 6">
            <a:extLst>
              <a:ext uri="{FF2B5EF4-FFF2-40B4-BE49-F238E27FC236}">
                <a16:creationId xmlns:a16="http://schemas.microsoft.com/office/drawing/2014/main" id="{C394338F-C947-51CD-A306-021674A53A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1161202" y="2776971"/>
            <a:ext cx="6889493" cy="3205126"/>
          </a:xfrm>
          <a:prstGeom prst="rect">
            <a:avLst/>
          </a:prstGeom>
          <a:noFill/>
          <a:ln w="190500" cap="rnd">
            <a:solidFill>
              <a:srgbClr val="FFFFFF"/>
            </a:solidFill>
          </a:ln>
          <a:effectLst>
            <a:outerShdw sx="1000" sy="1000" algn="tl" rotWithShape="0">
              <a:srgbClr val="000000"/>
            </a:outerShdw>
          </a:effectLst>
          <a:scene3d>
            <a:camera prst="orthographicFront"/>
            <a:lightRig rig="twoPt" dir="t">
              <a:rot lat="0" lon="0" rev="7800000"/>
            </a:lightRig>
          </a:scene3d>
          <a:sp3d contourW="6350">
            <a:bevelT w="50800" h="16510"/>
            <a:contourClr>
              <a:srgbClr val="C0C0C0"/>
            </a:contourClr>
          </a:sp3d>
        </p:spPr>
      </p:pic>
      <p:sp>
        <p:nvSpPr>
          <p:cNvPr id="15" name="CasellaDiTesto 14">
            <a:extLst>
              <a:ext uri="{FF2B5EF4-FFF2-40B4-BE49-F238E27FC236}">
                <a16:creationId xmlns:a16="http://schemas.microsoft.com/office/drawing/2014/main" id="{F8C5685F-459B-3028-5CB0-68F1A2E8D795}"/>
              </a:ext>
            </a:extLst>
          </p:cNvPr>
          <p:cNvSpPr txBox="1"/>
          <p:nvPr/>
        </p:nvSpPr>
        <p:spPr>
          <a:xfrm>
            <a:off x="423945" y="387163"/>
            <a:ext cx="103140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b="1" dirty="0">
                <a:solidFill>
                  <a:srgbClr val="C00000"/>
                </a:solidFill>
              </a:rPr>
              <a:t>I numeri per l'AA 2023/2024 (</a:t>
            </a:r>
            <a:r>
              <a:rPr lang="it-IT" sz="2400" b="1" dirty="0" err="1">
                <a:solidFill>
                  <a:srgbClr val="C00000"/>
                </a:solidFill>
              </a:rPr>
              <a:t>CdL</a:t>
            </a:r>
            <a:r>
              <a:rPr lang="it-IT" sz="2400" b="1" dirty="0">
                <a:solidFill>
                  <a:srgbClr val="C00000"/>
                </a:solidFill>
              </a:rPr>
              <a:t> in Infermieristica)  </a:t>
            </a:r>
            <a:r>
              <a:rPr lang="it-IT" sz="2400" dirty="0">
                <a:solidFill>
                  <a:srgbClr val="C00000"/>
                </a:solidFill>
              </a:rPr>
              <a:t>​</a:t>
            </a:r>
          </a:p>
        </p:txBody>
      </p:sp>
      <p:sp>
        <p:nvSpPr>
          <p:cNvPr id="23" name="object 5">
            <a:extLst>
              <a:ext uri="{FF2B5EF4-FFF2-40B4-BE49-F238E27FC236}">
                <a16:creationId xmlns:a16="http://schemas.microsoft.com/office/drawing/2014/main" id="{0FF5D633-BE4B-0AF5-BAAA-CFF9E4014A63}"/>
              </a:ext>
            </a:extLst>
          </p:cNvPr>
          <p:cNvSpPr txBox="1">
            <a:spLocks/>
          </p:cNvSpPr>
          <p:nvPr/>
        </p:nvSpPr>
        <p:spPr>
          <a:xfrm>
            <a:off x="9645761" y="6525586"/>
            <a:ext cx="1754878" cy="198131"/>
          </a:xfrm>
          <a:prstGeom prst="rect">
            <a:avLst/>
          </a:prstGeom>
        </p:spPr>
        <p:txBody>
          <a:bodyPr vert="horz" wrap="square" lIns="0" tIns="13335" rIns="0" bIns="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spc="-5">
                <a:solidFill>
                  <a:schemeClr val="bg1"/>
                </a:solidFill>
                <a:ea typeface="+mn-lt"/>
                <a:cs typeface="+mn-lt"/>
              </a:rPr>
              <a:t>BOLOGNA, 14.10.2023</a:t>
            </a:r>
          </a:p>
        </p:txBody>
      </p:sp>
    </p:spTree>
    <p:extLst>
      <p:ext uri="{BB962C8B-B14F-4D97-AF65-F5344CB8AC3E}">
        <p14:creationId xmlns:p14="http://schemas.microsoft.com/office/powerpoint/2010/main" val="49247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952AB66A-F513-7C77-0D2B-D5A979C55B91}"/>
              </a:ext>
            </a:extLst>
          </p:cNvPr>
          <p:cNvSpPr>
            <a:spLocks noGrp="1"/>
          </p:cNvSpPr>
          <p:nvPr>
            <p:ph type="body" idx="1"/>
          </p:nvPr>
        </p:nvSpPr>
        <p:spPr>
          <a:xfrm>
            <a:off x="943208" y="1064932"/>
            <a:ext cx="10642334" cy="4845417"/>
          </a:xfrm>
        </p:spPr>
        <p:txBody>
          <a:bodyPr/>
          <a:lstStyle/>
          <a:p>
            <a:pPr algn="l"/>
            <a:endParaRPr lang="it-IT" sz="1800" i="0"/>
          </a:p>
          <a:p>
            <a:pPr algn="l"/>
            <a:endParaRPr lang="it-IT" sz="1800" i="0"/>
          </a:p>
          <a:p>
            <a:pPr algn="l"/>
            <a:endParaRPr lang="it-IT" sz="1800" i="0"/>
          </a:p>
        </p:txBody>
      </p:sp>
      <p:sp>
        <p:nvSpPr>
          <p:cNvPr id="4" name="CasellaDiTesto 3">
            <a:extLst>
              <a:ext uri="{FF2B5EF4-FFF2-40B4-BE49-F238E27FC236}">
                <a16:creationId xmlns:a16="http://schemas.microsoft.com/office/drawing/2014/main" id="{42128E8C-0754-1D51-BCC9-004B27D943A0}"/>
              </a:ext>
            </a:extLst>
          </p:cNvPr>
          <p:cNvSpPr txBox="1"/>
          <p:nvPr/>
        </p:nvSpPr>
        <p:spPr>
          <a:xfrm>
            <a:off x="420631" y="2098439"/>
            <a:ext cx="1053547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dirty="0">
                <a:latin typeface="Century Gothic" panose="020B0502020202020204" pitchFamily="34" charset="0"/>
              </a:rPr>
              <a:t>Per l'Anno Accademico 2023-2024 il decreto MUR </a:t>
            </a:r>
            <a:r>
              <a:rPr lang="en-US" sz="2400" dirty="0">
                <a:solidFill>
                  <a:srgbClr val="333333"/>
                </a:solidFill>
                <a:latin typeface="Century Gothic" panose="020B0502020202020204" pitchFamily="34" charset="0"/>
                <a:cs typeface="Arial"/>
              </a:rPr>
              <a:t>986 del 26 </a:t>
            </a:r>
            <a:r>
              <a:rPr lang="en-US" sz="2400" dirty="0" err="1">
                <a:solidFill>
                  <a:srgbClr val="333333"/>
                </a:solidFill>
                <a:latin typeface="Century Gothic" panose="020B0502020202020204" pitchFamily="34" charset="0"/>
                <a:cs typeface="Arial"/>
              </a:rPr>
              <a:t>luglio</a:t>
            </a:r>
            <a:r>
              <a:rPr lang="en-US" sz="2400" dirty="0">
                <a:solidFill>
                  <a:srgbClr val="333333"/>
                </a:solidFill>
                <a:latin typeface="Century Gothic" panose="020B0502020202020204" pitchFamily="34" charset="0"/>
                <a:cs typeface="Arial"/>
              </a:rPr>
              <a:t> 2023</a:t>
            </a:r>
            <a:r>
              <a:rPr lang="it-IT" sz="2400" dirty="0">
                <a:latin typeface="Century Gothic" panose="020B0502020202020204" pitchFamily="34" charset="0"/>
              </a:rPr>
              <a:t> ha messo a bando </a:t>
            </a:r>
            <a:r>
              <a:rPr lang="it-IT" sz="2400" b="1" dirty="0">
                <a:highlight>
                  <a:srgbClr val="FFFF00"/>
                </a:highlight>
                <a:latin typeface="Century Gothic" panose="020B0502020202020204" pitchFamily="34" charset="0"/>
              </a:rPr>
              <a:t>1914 posti </a:t>
            </a:r>
            <a:r>
              <a:rPr lang="it-IT" sz="2400" dirty="0">
                <a:latin typeface="Century Gothic" panose="020B0502020202020204" pitchFamily="34" charset="0"/>
              </a:rPr>
              <a:t>per le lauree magistrali in Scienze Infermieristiche e Ostetriche  </a:t>
            </a:r>
            <a:endParaRPr lang="en-US" sz="2400" dirty="0">
              <a:latin typeface="Century Gothic" panose="020B0502020202020204" pitchFamily="34" charset="0"/>
            </a:endParaRPr>
          </a:p>
          <a:p>
            <a:endParaRPr lang="it-IT" sz="2400" dirty="0">
              <a:latin typeface="Century Gothic" panose="020B0502020202020204" pitchFamily="34" charset="0"/>
            </a:endParaRPr>
          </a:p>
          <a:p>
            <a:endParaRPr lang="it-IT" sz="2400" dirty="0">
              <a:latin typeface="Century Gothic" panose="020B0502020202020204" pitchFamily="34" charset="0"/>
            </a:endParaRPr>
          </a:p>
        </p:txBody>
      </p:sp>
      <p:sp>
        <p:nvSpPr>
          <p:cNvPr id="7" name="CasellaDiTesto 1">
            <a:extLst>
              <a:ext uri="{FF2B5EF4-FFF2-40B4-BE49-F238E27FC236}">
                <a16:creationId xmlns:a16="http://schemas.microsoft.com/office/drawing/2014/main" id="{2BF4D803-5D84-881D-D14E-2209207B22A5}"/>
              </a:ext>
            </a:extLst>
          </p:cNvPr>
          <p:cNvSpPr txBox="1"/>
          <p:nvPr/>
        </p:nvSpPr>
        <p:spPr>
          <a:xfrm>
            <a:off x="416857" y="3487640"/>
            <a:ext cx="8377045"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400" dirty="0">
                <a:latin typeface="Century Gothic" panose="020B0502020202020204" pitchFamily="34" charset="0"/>
              </a:rPr>
              <a:t>Rispetto all'Anno Accademico precedente ci sono 270 posti a bando in più, il +16% suddivisi in:</a:t>
            </a:r>
          </a:p>
          <a:p>
            <a:pPr algn="ctr"/>
            <a:endParaRPr lang="it-IT" sz="2400" b="1" dirty="0"/>
          </a:p>
        </p:txBody>
      </p:sp>
      <p:sp>
        <p:nvSpPr>
          <p:cNvPr id="11" name="CasellaDiTesto 10">
            <a:extLst>
              <a:ext uri="{FF2B5EF4-FFF2-40B4-BE49-F238E27FC236}">
                <a16:creationId xmlns:a16="http://schemas.microsoft.com/office/drawing/2014/main" id="{FB3A8832-2FC7-F445-7EDE-89B18F7C7B33}"/>
              </a:ext>
            </a:extLst>
          </p:cNvPr>
          <p:cNvSpPr txBox="1"/>
          <p:nvPr/>
        </p:nvSpPr>
        <p:spPr>
          <a:xfrm>
            <a:off x="416857" y="411969"/>
            <a:ext cx="1148161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it-IT" sz="3200" b="1" dirty="0">
              <a:solidFill>
                <a:srgbClr val="C00000"/>
              </a:solidFill>
            </a:endParaRPr>
          </a:p>
          <a:p>
            <a:r>
              <a:rPr lang="it-IT" sz="3200" b="1" dirty="0">
                <a:solidFill>
                  <a:srgbClr val="C00000"/>
                </a:solidFill>
              </a:rPr>
              <a:t>I numeri per l'AA 2023/2024 (</a:t>
            </a:r>
            <a:r>
              <a:rPr lang="it-IT" sz="3200" b="1" dirty="0" err="1">
                <a:solidFill>
                  <a:srgbClr val="C00000"/>
                </a:solidFill>
              </a:rPr>
              <a:t>CdLM</a:t>
            </a:r>
            <a:r>
              <a:rPr lang="it-IT" sz="3200" b="1" dirty="0">
                <a:solidFill>
                  <a:srgbClr val="C00000"/>
                </a:solidFill>
              </a:rPr>
              <a:t> Scienze Infermieristiche ed Ostetriche)</a:t>
            </a:r>
            <a:endParaRPr lang="it-IT" sz="3200" dirty="0">
              <a:solidFill>
                <a:srgbClr val="C00000"/>
              </a:solidFill>
            </a:endParaRPr>
          </a:p>
        </p:txBody>
      </p:sp>
      <p:graphicFrame>
        <p:nvGraphicFramePr>
          <p:cNvPr id="15" name="Tabella 14">
            <a:extLst>
              <a:ext uri="{FF2B5EF4-FFF2-40B4-BE49-F238E27FC236}">
                <a16:creationId xmlns:a16="http://schemas.microsoft.com/office/drawing/2014/main" id="{0953F470-7AC4-E504-DF64-51DC94BB56FF}"/>
              </a:ext>
            </a:extLst>
          </p:cNvPr>
          <p:cNvGraphicFramePr>
            <a:graphicFrameLocks noGrp="1"/>
          </p:cNvGraphicFramePr>
          <p:nvPr>
            <p:extLst>
              <p:ext uri="{D42A27DB-BD31-4B8C-83A1-F6EECF244321}">
                <p14:modId xmlns:p14="http://schemas.microsoft.com/office/powerpoint/2010/main" val="2286984233"/>
              </p:ext>
            </p:extLst>
          </p:nvPr>
        </p:nvGraphicFramePr>
        <p:xfrm>
          <a:off x="943208" y="4507039"/>
          <a:ext cx="7584567" cy="1938992"/>
        </p:xfrm>
        <a:graphic>
          <a:graphicData uri="http://schemas.openxmlformats.org/drawingml/2006/table">
            <a:tbl>
              <a:tblPr firstRow="1" bandRow="1">
                <a:tableStyleId>{BC89EF96-8CEA-46FF-86C4-4CE0E7609802}</a:tableStyleId>
              </a:tblPr>
              <a:tblGrid>
                <a:gridCol w="1688908">
                  <a:extLst>
                    <a:ext uri="{9D8B030D-6E8A-4147-A177-3AD203B41FA5}">
                      <a16:colId xmlns:a16="http://schemas.microsoft.com/office/drawing/2014/main" val="2596991061"/>
                    </a:ext>
                  </a:extLst>
                </a:gridCol>
                <a:gridCol w="2654174">
                  <a:extLst>
                    <a:ext uri="{9D8B030D-6E8A-4147-A177-3AD203B41FA5}">
                      <a16:colId xmlns:a16="http://schemas.microsoft.com/office/drawing/2014/main" val="1477532564"/>
                    </a:ext>
                  </a:extLst>
                </a:gridCol>
                <a:gridCol w="3241485">
                  <a:extLst>
                    <a:ext uri="{9D8B030D-6E8A-4147-A177-3AD203B41FA5}">
                      <a16:colId xmlns:a16="http://schemas.microsoft.com/office/drawing/2014/main" val="52921983"/>
                    </a:ext>
                  </a:extLst>
                </a:gridCol>
              </a:tblGrid>
              <a:tr h="638124">
                <a:tc>
                  <a:txBody>
                    <a:bodyPr/>
                    <a:lstStyle/>
                    <a:p>
                      <a:r>
                        <a:rPr lang="it-IT" sz="2800" b="0"/>
                        <a:t>Nord</a:t>
                      </a:r>
                    </a:p>
                  </a:txBody>
                  <a:tcPr/>
                </a:tc>
                <a:tc>
                  <a:txBody>
                    <a:bodyPr/>
                    <a:lstStyle/>
                    <a:p>
                      <a:pPr lvl="0">
                        <a:buNone/>
                      </a:pPr>
                      <a:r>
                        <a:rPr lang="it-IT" sz="2800" b="0"/>
                        <a:t>+ 72</a:t>
                      </a:r>
                      <a:endParaRPr lang="it-IT" sz="2800"/>
                    </a:p>
                  </a:txBody>
                  <a:tcPr/>
                </a:tc>
                <a:tc>
                  <a:txBody>
                    <a:bodyPr/>
                    <a:lstStyle/>
                    <a:p>
                      <a:pPr lvl="0">
                        <a:buNone/>
                      </a:pPr>
                      <a:r>
                        <a:rPr lang="it-IT" sz="2800" b="0" dirty="0"/>
                        <a:t>+ 1.7 %</a:t>
                      </a:r>
                      <a:endParaRPr lang="it-IT" sz="2800" dirty="0"/>
                    </a:p>
                  </a:txBody>
                  <a:tcPr/>
                </a:tc>
                <a:extLst>
                  <a:ext uri="{0D108BD9-81ED-4DB2-BD59-A6C34878D82A}">
                    <a16:rowId xmlns:a16="http://schemas.microsoft.com/office/drawing/2014/main" val="317308136"/>
                  </a:ext>
                </a:extLst>
              </a:tr>
              <a:tr h="650434">
                <a:tc>
                  <a:txBody>
                    <a:bodyPr/>
                    <a:lstStyle/>
                    <a:p>
                      <a:r>
                        <a:rPr lang="it-IT" sz="2800"/>
                        <a:t>Centro </a:t>
                      </a:r>
                    </a:p>
                  </a:txBody>
                  <a:tcPr/>
                </a:tc>
                <a:tc>
                  <a:txBody>
                    <a:bodyPr/>
                    <a:lstStyle/>
                    <a:p>
                      <a:pPr lvl="0">
                        <a:buNone/>
                      </a:pPr>
                      <a:r>
                        <a:rPr lang="it-IT" sz="2800"/>
                        <a:t>+ 45</a:t>
                      </a:r>
                    </a:p>
                  </a:txBody>
                  <a:tcPr/>
                </a:tc>
                <a:tc>
                  <a:txBody>
                    <a:bodyPr/>
                    <a:lstStyle/>
                    <a:p>
                      <a:pPr lvl="0">
                        <a:buNone/>
                      </a:pPr>
                      <a:r>
                        <a:rPr lang="it-IT" sz="2800"/>
                        <a:t>+ 1.2 %</a:t>
                      </a:r>
                    </a:p>
                  </a:txBody>
                  <a:tcPr/>
                </a:tc>
                <a:extLst>
                  <a:ext uri="{0D108BD9-81ED-4DB2-BD59-A6C34878D82A}">
                    <a16:rowId xmlns:a16="http://schemas.microsoft.com/office/drawing/2014/main" val="2554042227"/>
                  </a:ext>
                </a:extLst>
              </a:tr>
              <a:tr h="650434">
                <a:tc>
                  <a:txBody>
                    <a:bodyPr/>
                    <a:lstStyle/>
                    <a:p>
                      <a:r>
                        <a:rPr lang="it-IT" sz="2800"/>
                        <a:t>Sud </a:t>
                      </a:r>
                    </a:p>
                  </a:txBody>
                  <a:tcPr/>
                </a:tc>
                <a:tc>
                  <a:txBody>
                    <a:bodyPr/>
                    <a:lstStyle/>
                    <a:p>
                      <a:pPr lvl="0">
                        <a:buNone/>
                      </a:pPr>
                      <a:r>
                        <a:rPr lang="it-IT" sz="2800"/>
                        <a:t>+ 153</a:t>
                      </a:r>
                    </a:p>
                  </a:txBody>
                  <a:tcPr/>
                </a:tc>
                <a:tc>
                  <a:txBody>
                    <a:bodyPr/>
                    <a:lstStyle/>
                    <a:p>
                      <a:pPr lvl="0">
                        <a:buNone/>
                      </a:pPr>
                      <a:r>
                        <a:rPr lang="it-IT" sz="2800" dirty="0"/>
                        <a:t>+ 4.1  %</a:t>
                      </a:r>
                    </a:p>
                  </a:txBody>
                  <a:tcPr/>
                </a:tc>
                <a:extLst>
                  <a:ext uri="{0D108BD9-81ED-4DB2-BD59-A6C34878D82A}">
                    <a16:rowId xmlns:a16="http://schemas.microsoft.com/office/drawing/2014/main" val="2379348034"/>
                  </a:ext>
                </a:extLst>
              </a:tr>
            </a:tbl>
          </a:graphicData>
        </a:graphic>
      </p:graphicFrame>
      <p:sp>
        <p:nvSpPr>
          <p:cNvPr id="17" name="object 5">
            <a:extLst>
              <a:ext uri="{FF2B5EF4-FFF2-40B4-BE49-F238E27FC236}">
                <a16:creationId xmlns:a16="http://schemas.microsoft.com/office/drawing/2014/main" id="{F3274FC5-1ED3-6151-0FB2-2610DC9299D2}"/>
              </a:ext>
            </a:extLst>
          </p:cNvPr>
          <p:cNvSpPr txBox="1">
            <a:spLocks/>
          </p:cNvSpPr>
          <p:nvPr/>
        </p:nvSpPr>
        <p:spPr>
          <a:xfrm>
            <a:off x="9645761" y="6525586"/>
            <a:ext cx="1754878" cy="198131"/>
          </a:xfrm>
          <a:prstGeom prst="rect">
            <a:avLst/>
          </a:prstGeom>
        </p:spPr>
        <p:txBody>
          <a:bodyPr vert="horz" wrap="square" lIns="0" tIns="13335" rIns="0" bIns="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spc="-5">
                <a:solidFill>
                  <a:schemeClr val="bg1"/>
                </a:solidFill>
                <a:ea typeface="+mn-lt"/>
                <a:cs typeface="+mn-lt"/>
              </a:rPr>
              <a:t>BOLOGNA, 14.10.2023</a:t>
            </a:r>
          </a:p>
        </p:txBody>
      </p:sp>
    </p:spTree>
    <p:extLst>
      <p:ext uri="{BB962C8B-B14F-4D97-AF65-F5344CB8AC3E}">
        <p14:creationId xmlns:p14="http://schemas.microsoft.com/office/powerpoint/2010/main" val="2425049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8EE979D-38C7-6661-BAD5-ACC14A9F0EA8}"/>
              </a:ext>
            </a:extLst>
          </p:cNvPr>
          <p:cNvSpPr>
            <a:spLocks noGrp="1"/>
          </p:cNvSpPr>
          <p:nvPr>
            <p:ph type="subTitle" idx="4"/>
          </p:nvPr>
        </p:nvSpPr>
        <p:spPr>
          <a:xfrm>
            <a:off x="537724" y="1095659"/>
            <a:ext cx="10837515" cy="1594283"/>
          </a:xfrm>
        </p:spPr>
        <p:txBody>
          <a:bodyPr wrap="square" lIns="0" tIns="0" rIns="0" bIns="0" anchor="t">
            <a:spAutoFit/>
          </a:bodyPr>
          <a:lstStyle/>
          <a:p>
            <a:pPr marL="285750" indent="-285750" algn="l">
              <a:buFont typeface="Arial"/>
              <a:buChar char="•"/>
            </a:pPr>
            <a:endParaRPr lang="en-US" b="1" dirty="0">
              <a:solidFill>
                <a:srgbClr val="333333"/>
              </a:solidFill>
              <a:latin typeface="Century Gothic"/>
              <a:cs typeface="Arial"/>
            </a:endParaRPr>
          </a:p>
          <a:p>
            <a:pPr algn="l"/>
            <a:r>
              <a:rPr lang="en-US" sz="2000" dirty="0" err="1">
                <a:solidFill>
                  <a:srgbClr val="333333"/>
                </a:solidFill>
                <a:latin typeface="Century Gothic"/>
                <a:cs typeface="Arial"/>
              </a:rPr>
              <a:t>Aumentate</a:t>
            </a:r>
            <a:r>
              <a:rPr lang="en-US" sz="2000" dirty="0">
                <a:solidFill>
                  <a:srgbClr val="333333"/>
                </a:solidFill>
                <a:latin typeface="Century Gothic"/>
                <a:cs typeface="Arial"/>
              </a:rPr>
              <a:t> </a:t>
            </a:r>
            <a:r>
              <a:rPr lang="en-US" sz="2000" dirty="0" err="1">
                <a:solidFill>
                  <a:srgbClr val="333333"/>
                </a:solidFill>
                <a:latin typeface="Century Gothic"/>
                <a:cs typeface="Arial"/>
              </a:rPr>
              <a:t>anche</a:t>
            </a:r>
            <a:r>
              <a:rPr lang="en-US" sz="2000" dirty="0">
                <a:solidFill>
                  <a:srgbClr val="333333"/>
                </a:solidFill>
                <a:latin typeface="Century Gothic"/>
                <a:cs typeface="Arial"/>
              </a:rPr>
              <a:t> le </a:t>
            </a:r>
            <a:r>
              <a:rPr lang="en-US" sz="2000" dirty="0" err="1">
                <a:solidFill>
                  <a:srgbClr val="333333"/>
                </a:solidFill>
                <a:latin typeface="Century Gothic"/>
                <a:cs typeface="Arial"/>
              </a:rPr>
              <a:t>domande</a:t>
            </a:r>
            <a:r>
              <a:rPr lang="en-US" sz="2000" dirty="0">
                <a:solidFill>
                  <a:srgbClr val="333333"/>
                </a:solidFill>
                <a:latin typeface="Century Gothic"/>
                <a:cs typeface="Arial"/>
              </a:rPr>
              <a:t> per le </a:t>
            </a:r>
            <a:r>
              <a:rPr lang="en-US" sz="2000" dirty="0" err="1">
                <a:solidFill>
                  <a:srgbClr val="333333"/>
                </a:solidFill>
                <a:latin typeface="Century Gothic"/>
                <a:cs typeface="Arial"/>
              </a:rPr>
              <a:t>Lauree</a:t>
            </a:r>
            <a:r>
              <a:rPr lang="en-US" sz="2000" dirty="0">
                <a:solidFill>
                  <a:srgbClr val="333333"/>
                </a:solidFill>
                <a:latin typeface="Century Gothic"/>
                <a:cs typeface="Arial"/>
              </a:rPr>
              <a:t> </a:t>
            </a:r>
            <a:r>
              <a:rPr lang="en-US" sz="2000" dirty="0" err="1">
                <a:solidFill>
                  <a:srgbClr val="333333"/>
                </a:solidFill>
                <a:latin typeface="Century Gothic"/>
                <a:cs typeface="Arial"/>
              </a:rPr>
              <a:t>Lagistrali</a:t>
            </a:r>
            <a:r>
              <a:rPr lang="en-US" sz="2000" dirty="0">
                <a:solidFill>
                  <a:srgbClr val="333333"/>
                </a:solidFill>
                <a:latin typeface="Century Gothic"/>
                <a:cs typeface="Arial"/>
              </a:rPr>
              <a:t> in </a:t>
            </a:r>
            <a:r>
              <a:rPr lang="en-US" sz="2000" dirty="0" err="1">
                <a:solidFill>
                  <a:srgbClr val="333333"/>
                </a:solidFill>
                <a:latin typeface="Century Gothic"/>
                <a:cs typeface="Arial"/>
              </a:rPr>
              <a:t>Scienze</a:t>
            </a:r>
            <a:r>
              <a:rPr lang="en-US" sz="2000" dirty="0">
                <a:solidFill>
                  <a:srgbClr val="333333"/>
                </a:solidFill>
                <a:latin typeface="Century Gothic"/>
                <a:cs typeface="Arial"/>
              </a:rPr>
              <a:t> </a:t>
            </a:r>
            <a:r>
              <a:rPr lang="en-US" sz="2000" dirty="0" err="1">
                <a:solidFill>
                  <a:srgbClr val="333333"/>
                </a:solidFill>
                <a:latin typeface="Century Gothic"/>
                <a:cs typeface="Arial"/>
              </a:rPr>
              <a:t>infermieristiche</a:t>
            </a:r>
            <a:r>
              <a:rPr lang="en-US" sz="2000" dirty="0">
                <a:solidFill>
                  <a:srgbClr val="333333"/>
                </a:solidFill>
                <a:latin typeface="Century Gothic"/>
                <a:cs typeface="Arial"/>
              </a:rPr>
              <a:t> e </a:t>
            </a:r>
            <a:r>
              <a:rPr lang="en-US" sz="2000" dirty="0" err="1">
                <a:solidFill>
                  <a:srgbClr val="333333"/>
                </a:solidFill>
                <a:latin typeface="Century Gothic"/>
                <a:cs typeface="Arial"/>
              </a:rPr>
              <a:t>ostetriche</a:t>
            </a:r>
            <a:r>
              <a:rPr lang="en-US" sz="2000" dirty="0">
                <a:solidFill>
                  <a:srgbClr val="333333"/>
                </a:solidFill>
                <a:latin typeface="Century Gothic"/>
                <a:cs typeface="Arial"/>
              </a:rPr>
              <a:t> del +4,7%, (da 11.583 a 12.126 </a:t>
            </a:r>
            <a:r>
              <a:rPr lang="en-US" sz="2000" dirty="0" err="1">
                <a:solidFill>
                  <a:srgbClr val="333333"/>
                </a:solidFill>
                <a:latin typeface="Century Gothic"/>
                <a:cs typeface="Arial"/>
              </a:rPr>
              <a:t>su</a:t>
            </a:r>
            <a:r>
              <a:rPr lang="en-US" sz="2000" dirty="0">
                <a:solidFill>
                  <a:srgbClr val="333333"/>
                </a:solidFill>
                <a:latin typeface="Century Gothic"/>
                <a:cs typeface="Arial"/>
              </a:rPr>
              <a:t> 1.914 </a:t>
            </a:r>
            <a:r>
              <a:rPr lang="en-US" sz="2000" dirty="0" err="1">
                <a:solidFill>
                  <a:srgbClr val="333333"/>
                </a:solidFill>
                <a:latin typeface="Century Gothic"/>
                <a:cs typeface="Arial"/>
              </a:rPr>
              <a:t>posti</a:t>
            </a:r>
            <a:r>
              <a:rPr lang="en-US" sz="2000" dirty="0">
                <a:solidFill>
                  <a:srgbClr val="333333"/>
                </a:solidFill>
                <a:latin typeface="Century Gothic"/>
                <a:cs typeface="Arial"/>
              </a:rPr>
              <a:t>) con un </a:t>
            </a:r>
            <a:r>
              <a:rPr lang="en-US" sz="2000" dirty="0" err="1">
                <a:solidFill>
                  <a:srgbClr val="333333"/>
                </a:solidFill>
                <a:latin typeface="Century Gothic"/>
                <a:cs typeface="Arial"/>
              </a:rPr>
              <a:t>rapporto</a:t>
            </a:r>
            <a:r>
              <a:rPr lang="en-US" sz="2000" dirty="0">
                <a:solidFill>
                  <a:srgbClr val="333333"/>
                </a:solidFill>
                <a:latin typeface="Century Gothic"/>
                <a:cs typeface="Arial"/>
              </a:rPr>
              <a:t> </a:t>
            </a:r>
            <a:r>
              <a:rPr lang="en-US" sz="2000" dirty="0" err="1">
                <a:solidFill>
                  <a:srgbClr val="333333"/>
                </a:solidFill>
                <a:latin typeface="Century Gothic"/>
                <a:cs typeface="Arial"/>
              </a:rPr>
              <a:t>domande</a:t>
            </a:r>
            <a:r>
              <a:rPr lang="en-US" sz="2000" dirty="0">
                <a:solidFill>
                  <a:srgbClr val="333333"/>
                </a:solidFill>
                <a:latin typeface="Century Gothic"/>
                <a:cs typeface="Arial"/>
              </a:rPr>
              <a:t>/</a:t>
            </a:r>
            <a:r>
              <a:rPr lang="en-US" sz="2000" dirty="0" err="1">
                <a:solidFill>
                  <a:srgbClr val="333333"/>
                </a:solidFill>
                <a:latin typeface="Century Gothic"/>
                <a:cs typeface="Arial"/>
              </a:rPr>
              <a:t>posti</a:t>
            </a:r>
            <a:r>
              <a:rPr lang="en-US" sz="2000" dirty="0">
                <a:solidFill>
                  <a:srgbClr val="333333"/>
                </a:solidFill>
                <a:latin typeface="Century Gothic"/>
                <a:cs typeface="Arial"/>
              </a:rPr>
              <a:t>  di 6,3</a:t>
            </a:r>
          </a:p>
          <a:p>
            <a:endParaRPr lang="en-US" dirty="0">
              <a:latin typeface="Century Gothic"/>
            </a:endParaRPr>
          </a:p>
        </p:txBody>
      </p:sp>
      <p:pic>
        <p:nvPicPr>
          <p:cNvPr id="4" name="Picture 3">
            <a:extLst>
              <a:ext uri="{FF2B5EF4-FFF2-40B4-BE49-F238E27FC236}">
                <a16:creationId xmlns:a16="http://schemas.microsoft.com/office/drawing/2014/main" id="{1D551D0A-CA2D-2467-6189-9ADFDD062812}"/>
              </a:ext>
            </a:extLst>
          </p:cNvPr>
          <p:cNvPicPr>
            <a:picLocks noChangeAspect="1"/>
          </p:cNvPicPr>
          <p:nvPr/>
        </p:nvPicPr>
        <p:blipFill>
          <a:blip r:embed="rId2"/>
          <a:stretch>
            <a:fillRect/>
          </a:stretch>
        </p:blipFill>
        <p:spPr>
          <a:xfrm>
            <a:off x="2480874" y="3118007"/>
            <a:ext cx="6491566" cy="26316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CasellaDiTesto 8">
            <a:extLst>
              <a:ext uri="{FF2B5EF4-FFF2-40B4-BE49-F238E27FC236}">
                <a16:creationId xmlns:a16="http://schemas.microsoft.com/office/drawing/2014/main" id="{90E8A800-67C5-00BC-D20C-DCAFD20073B4}"/>
              </a:ext>
            </a:extLst>
          </p:cNvPr>
          <p:cNvSpPr txBox="1"/>
          <p:nvPr/>
        </p:nvSpPr>
        <p:spPr>
          <a:xfrm>
            <a:off x="468119" y="431336"/>
            <a:ext cx="114816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b="1" dirty="0"/>
              <a:t>I numeri per l'AA 2023/2024 (domande LM</a:t>
            </a:r>
            <a:r>
              <a:rPr lang="it-IT" sz="2000" b="1" dirty="0"/>
              <a:t>)</a:t>
            </a:r>
            <a:endParaRPr lang="it-IT" sz="2000" dirty="0"/>
          </a:p>
        </p:txBody>
      </p:sp>
      <p:sp>
        <p:nvSpPr>
          <p:cNvPr id="13" name="object 5">
            <a:extLst>
              <a:ext uri="{FF2B5EF4-FFF2-40B4-BE49-F238E27FC236}">
                <a16:creationId xmlns:a16="http://schemas.microsoft.com/office/drawing/2014/main" id="{F5DB60BF-3037-0FE1-53DC-63E08FC64DE9}"/>
              </a:ext>
            </a:extLst>
          </p:cNvPr>
          <p:cNvSpPr txBox="1">
            <a:spLocks/>
          </p:cNvSpPr>
          <p:nvPr/>
        </p:nvSpPr>
        <p:spPr>
          <a:xfrm>
            <a:off x="9645761" y="6525586"/>
            <a:ext cx="1754878" cy="198131"/>
          </a:xfrm>
          <a:prstGeom prst="rect">
            <a:avLst/>
          </a:prstGeom>
        </p:spPr>
        <p:txBody>
          <a:bodyPr vert="horz" wrap="square" lIns="0" tIns="13335" rIns="0" bIns="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spc="-5">
                <a:solidFill>
                  <a:schemeClr val="bg1"/>
                </a:solidFill>
                <a:ea typeface="+mn-lt"/>
                <a:cs typeface="+mn-lt"/>
              </a:rPr>
              <a:t>BOLOGNA, 14.10.2023</a:t>
            </a:r>
          </a:p>
        </p:txBody>
      </p:sp>
    </p:spTree>
    <p:extLst>
      <p:ext uri="{BB962C8B-B14F-4D97-AF65-F5344CB8AC3E}">
        <p14:creationId xmlns:p14="http://schemas.microsoft.com/office/powerpoint/2010/main" val="3283914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1333398-057C-3A4B-3986-45836F8373BC}"/>
              </a:ext>
            </a:extLst>
          </p:cNvPr>
          <p:cNvPicPr>
            <a:picLocks noChangeAspect="1"/>
          </p:cNvPicPr>
          <p:nvPr/>
        </p:nvPicPr>
        <p:blipFill rotWithShape="1">
          <a:blip r:embed="rId2"/>
          <a:srcRect l="6054" t="18542" r="30277" b="8334"/>
          <a:stretch/>
        </p:blipFill>
        <p:spPr>
          <a:xfrm>
            <a:off x="0" y="100013"/>
            <a:ext cx="8339634" cy="5986462"/>
          </a:xfrm>
          <a:prstGeom prst="rect">
            <a:avLst/>
          </a:prstGeom>
        </p:spPr>
      </p:pic>
      <p:sp>
        <p:nvSpPr>
          <p:cNvPr id="6" name="CasellaDiTesto 5">
            <a:extLst>
              <a:ext uri="{FF2B5EF4-FFF2-40B4-BE49-F238E27FC236}">
                <a16:creationId xmlns:a16="http://schemas.microsoft.com/office/drawing/2014/main" id="{C14CAD5E-6A16-1D34-46FC-DD8E7DC300A1}"/>
              </a:ext>
            </a:extLst>
          </p:cNvPr>
          <p:cNvSpPr txBox="1"/>
          <p:nvPr/>
        </p:nvSpPr>
        <p:spPr>
          <a:xfrm>
            <a:off x="8743949" y="2354580"/>
            <a:ext cx="3036093" cy="738664"/>
          </a:xfrm>
          <a:prstGeom prst="rect">
            <a:avLst/>
          </a:prstGeom>
          <a:noFill/>
        </p:spPr>
        <p:txBody>
          <a:bodyPr wrap="square">
            <a:spAutoFit/>
          </a:bodyPr>
          <a:lstStyle/>
          <a:p>
            <a:r>
              <a:rPr lang="it-IT" dirty="0"/>
              <a:t>https://</a:t>
            </a:r>
            <a:r>
              <a:rPr lang="it-IT" dirty="0" err="1"/>
              <a:t>www.promisalute.it</a:t>
            </a:r>
            <a:r>
              <a:rPr lang="it-IT" dirty="0"/>
              <a:t>/upload/mattone/</a:t>
            </a:r>
            <a:r>
              <a:rPr lang="it-IT" dirty="0" err="1"/>
              <a:t>documentiallegati</a:t>
            </a:r>
            <a:r>
              <a:rPr lang="it-IT" dirty="0"/>
              <a:t>/Slide_LaFortune_OECD_13660_9283.pdf</a:t>
            </a:r>
          </a:p>
        </p:txBody>
      </p:sp>
      <p:sp>
        <p:nvSpPr>
          <p:cNvPr id="7" name="CasellaDiTesto 6">
            <a:extLst>
              <a:ext uri="{FF2B5EF4-FFF2-40B4-BE49-F238E27FC236}">
                <a16:creationId xmlns:a16="http://schemas.microsoft.com/office/drawing/2014/main" id="{43A3641D-2BE6-6D76-47EC-50E729A1175F}"/>
              </a:ext>
            </a:extLst>
          </p:cNvPr>
          <p:cNvSpPr txBox="1"/>
          <p:nvPr/>
        </p:nvSpPr>
        <p:spPr>
          <a:xfrm>
            <a:off x="8743949" y="866419"/>
            <a:ext cx="2443162" cy="738664"/>
          </a:xfrm>
          <a:prstGeom prst="rect">
            <a:avLst/>
          </a:prstGeom>
          <a:noFill/>
        </p:spPr>
        <p:txBody>
          <a:bodyPr wrap="square" rtlCol="0">
            <a:spAutoFit/>
          </a:bodyPr>
          <a:lstStyle/>
          <a:p>
            <a:r>
              <a:rPr lang="it-IT" dirty="0"/>
              <a:t>Gaetan </a:t>
            </a:r>
            <a:r>
              <a:rPr lang="it-IT" dirty="0" err="1"/>
              <a:t>Lafortune</a:t>
            </a:r>
            <a:r>
              <a:rPr lang="it-IT" dirty="0"/>
              <a:t>, OECD Health </a:t>
            </a:r>
            <a:r>
              <a:rPr lang="it-IT" dirty="0" err="1"/>
              <a:t>Division</a:t>
            </a:r>
            <a:r>
              <a:rPr lang="it-IT" dirty="0"/>
              <a:t> </a:t>
            </a:r>
            <a:r>
              <a:rPr lang="it-IT" dirty="0" err="1"/>
              <a:t>ProMIS</a:t>
            </a:r>
            <a:r>
              <a:rPr lang="it-IT" dirty="0"/>
              <a:t>, 22 April 2021</a:t>
            </a:r>
          </a:p>
        </p:txBody>
      </p:sp>
    </p:spTree>
    <p:extLst>
      <p:ext uri="{BB962C8B-B14F-4D97-AF65-F5344CB8AC3E}">
        <p14:creationId xmlns:p14="http://schemas.microsoft.com/office/powerpoint/2010/main" val="666050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8A8BC2F-BC26-593D-5A63-8A94784AB922}"/>
              </a:ext>
            </a:extLst>
          </p:cNvPr>
          <p:cNvSpPr/>
          <p:nvPr/>
        </p:nvSpPr>
        <p:spPr>
          <a:xfrm>
            <a:off x="325438" y="885825"/>
            <a:ext cx="11334750" cy="1589346"/>
          </a:xfrm>
          <a:prstGeom prst="rect">
            <a:avLst/>
          </a:prstGeom>
        </p:spPr>
        <p:txBody>
          <a:bodyPr>
            <a:spAutoFit/>
          </a:bodyPr>
          <a:lstStyle/>
          <a:p>
            <a:pPr marL="342900" indent="-342900">
              <a:lnSpc>
                <a:spcPct val="107000"/>
              </a:lnSpc>
              <a:spcAft>
                <a:spcPts val="800"/>
              </a:spcAft>
              <a:buFont typeface="Wingdings" panose="05000000000000000000" pitchFamily="2" charset="2"/>
              <a:buChar char="Ø"/>
              <a:defRPr/>
            </a:pPr>
            <a:r>
              <a:rPr lang="it-IT" sz="2000" dirty="0">
                <a:latin typeface="Century Gothic" panose="020B0502020202020204" pitchFamily="34" charset="0"/>
                <a:ea typeface="Calibri" panose="020F0502020204030204" pitchFamily="34" charset="0"/>
                <a:cs typeface="Times New Roman" panose="02020603050405020304" pitchFamily="18" charset="0"/>
              </a:rPr>
              <a:t>Tavolo Interministeriale </a:t>
            </a:r>
            <a:r>
              <a:rPr lang="it-IT" sz="2000" b="1" dirty="0">
                <a:latin typeface="Century Gothic" panose="020B0502020202020204" pitchFamily="34" charset="0"/>
                <a:ea typeface="Calibri" panose="020F0502020204030204" pitchFamily="34" charset="0"/>
                <a:cs typeface="Times New Roman" panose="02020603050405020304" pitchFamily="18" charset="0"/>
              </a:rPr>
              <a:t>su revisione del percorso formativo infermieristico </a:t>
            </a:r>
            <a:r>
              <a:rPr lang="it-IT" sz="2000" dirty="0">
                <a:latin typeface="Century Gothic" panose="020B0502020202020204" pitchFamily="34" charset="0"/>
                <a:ea typeface="Calibri" panose="020F0502020204030204" pitchFamily="34" charset="0"/>
                <a:cs typeface="Times New Roman" panose="02020603050405020304" pitchFamily="18" charset="0"/>
              </a:rPr>
              <a:t>(MUR, </a:t>
            </a:r>
            <a:r>
              <a:rPr lang="it-IT" sz="2000" dirty="0" err="1">
                <a:latin typeface="Century Gothic" panose="020B0502020202020204" pitchFamily="34" charset="0"/>
                <a:ea typeface="Calibri" panose="020F0502020204030204" pitchFamily="34" charset="0"/>
                <a:cs typeface="Times New Roman" panose="02020603050405020304" pitchFamily="18" charset="0"/>
              </a:rPr>
              <a:t>MinS</a:t>
            </a:r>
            <a:r>
              <a:rPr lang="it-IT" sz="2000" dirty="0">
                <a:latin typeface="Century Gothic" panose="020B0502020202020204" pitchFamily="34" charset="0"/>
                <a:ea typeface="Calibri" panose="020F0502020204030204" pitchFamily="34" charset="0"/>
                <a:cs typeface="Times New Roman" panose="02020603050405020304" pitchFamily="18" charset="0"/>
              </a:rPr>
              <a:t>, CUN, ANVUR, FNOPI)</a:t>
            </a:r>
          </a:p>
          <a:p>
            <a:pPr marL="342900" indent="-342900">
              <a:lnSpc>
                <a:spcPct val="107000"/>
              </a:lnSpc>
              <a:spcAft>
                <a:spcPts val="800"/>
              </a:spcAft>
              <a:buFont typeface="Wingdings" panose="05000000000000000000" pitchFamily="2" charset="2"/>
              <a:buChar char="Ø"/>
              <a:defRPr/>
            </a:pPr>
            <a:r>
              <a:rPr lang="it-IT" sz="2000" dirty="0">
                <a:latin typeface="Century Gothic" panose="020B0502020202020204" pitchFamily="34" charset="0"/>
                <a:ea typeface="Calibri" panose="020F0502020204030204" pitchFamily="34" charset="0"/>
                <a:cs typeface="Times New Roman" panose="02020603050405020304" pitchFamily="18" charset="0"/>
              </a:rPr>
              <a:t>Da dicembre 2020 ricostituzione -&gt; chiusura lavori luglio 2022</a:t>
            </a:r>
          </a:p>
          <a:p>
            <a:pPr>
              <a:lnSpc>
                <a:spcPct val="107000"/>
              </a:lnSpc>
              <a:spcAft>
                <a:spcPts val="800"/>
              </a:spcAft>
              <a:defRPr/>
            </a:pPr>
            <a:endParaRPr lang="it-IT" sz="20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Titolo 4">
            <a:extLst>
              <a:ext uri="{FF2B5EF4-FFF2-40B4-BE49-F238E27FC236}">
                <a16:creationId xmlns:a16="http://schemas.microsoft.com/office/drawing/2014/main" id="{C674EF1A-6735-D499-67AC-E23A6E9588F8}"/>
              </a:ext>
            </a:extLst>
          </p:cNvPr>
          <p:cNvSpPr>
            <a:spLocks noGrp="1"/>
          </p:cNvSpPr>
          <p:nvPr>
            <p:ph type="title"/>
          </p:nvPr>
        </p:nvSpPr>
        <p:spPr>
          <a:xfrm>
            <a:off x="590550" y="207963"/>
            <a:ext cx="10810875" cy="553998"/>
          </a:xfrm>
        </p:spPr>
        <p:txBody>
          <a:bodyPr>
            <a:normAutofit fontScale="90000"/>
          </a:bodyPr>
          <a:lstStyle/>
          <a:p>
            <a:pPr>
              <a:defRPr/>
            </a:pPr>
            <a:r>
              <a:rPr lang="it-IT" sz="3600" b="1" dirty="0">
                <a:latin typeface="Century Gothic" panose="020B0502020202020204" pitchFamily="34" charset="0"/>
              </a:rPr>
              <a:t>Attività istituzionali FNOPI</a:t>
            </a:r>
          </a:p>
        </p:txBody>
      </p:sp>
      <p:pic>
        <p:nvPicPr>
          <p:cNvPr id="18436" name="Immagine 2">
            <a:extLst>
              <a:ext uri="{FF2B5EF4-FFF2-40B4-BE49-F238E27FC236}">
                <a16:creationId xmlns:a16="http://schemas.microsoft.com/office/drawing/2014/main" id="{B058D27A-3A5D-4ECE-A2DA-D8EBCD9EA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159" t="18431" r="21364" b="6471"/>
          <a:stretch>
            <a:fillRect/>
          </a:stretch>
        </p:blipFill>
        <p:spPr bwMode="auto">
          <a:xfrm>
            <a:off x="350838" y="2325430"/>
            <a:ext cx="50387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0B947193-AF2A-2083-2F9F-22D7F9FD85C5}"/>
              </a:ext>
            </a:extLst>
          </p:cNvPr>
          <p:cNvPicPr>
            <a:picLocks noChangeAspect="1"/>
          </p:cNvPicPr>
          <p:nvPr/>
        </p:nvPicPr>
        <p:blipFill rotWithShape="1">
          <a:blip r:embed="rId4"/>
          <a:srcRect l="29946" t="11014" r="5572" b="16625"/>
          <a:stretch/>
        </p:blipFill>
        <p:spPr>
          <a:xfrm>
            <a:off x="6648350" y="2475171"/>
            <a:ext cx="5011838" cy="3657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A48A715-345F-74E2-EFB0-FC433B042D3F}"/>
              </a:ext>
            </a:extLst>
          </p:cNvPr>
          <p:cNvPicPr>
            <a:picLocks noChangeAspect="1"/>
          </p:cNvPicPr>
          <p:nvPr/>
        </p:nvPicPr>
        <p:blipFill rotWithShape="1">
          <a:blip r:embed="rId2"/>
          <a:srcRect l="29648" t="13076" r="8104" b="30135"/>
          <a:stretch/>
        </p:blipFill>
        <p:spPr>
          <a:xfrm>
            <a:off x="0" y="12700"/>
            <a:ext cx="9753600" cy="5786826"/>
          </a:xfrm>
          <a:prstGeom prst="rect">
            <a:avLst/>
          </a:prstGeom>
        </p:spPr>
      </p:pic>
      <p:sp>
        <p:nvSpPr>
          <p:cNvPr id="2" name="CasellaDiTesto 1">
            <a:extLst>
              <a:ext uri="{FF2B5EF4-FFF2-40B4-BE49-F238E27FC236}">
                <a16:creationId xmlns:a16="http://schemas.microsoft.com/office/drawing/2014/main" id="{96F3F93B-537A-66A2-E5C0-F68181D632EB}"/>
              </a:ext>
            </a:extLst>
          </p:cNvPr>
          <p:cNvSpPr txBox="1"/>
          <p:nvPr/>
        </p:nvSpPr>
        <p:spPr>
          <a:xfrm rot="19938538">
            <a:off x="2488941" y="2632031"/>
            <a:ext cx="3661772" cy="830997"/>
          </a:xfrm>
          <a:prstGeom prst="rect">
            <a:avLst/>
          </a:prstGeom>
          <a:noFill/>
        </p:spPr>
        <p:txBody>
          <a:bodyPr wrap="none" rtlCol="0">
            <a:spAutoFit/>
          </a:bodyPr>
          <a:lstStyle/>
          <a:p>
            <a:r>
              <a:rPr lang="it-IT" sz="4800" b="1" dirty="0">
                <a:solidFill>
                  <a:srgbClr val="FF0000"/>
                </a:solidFill>
              </a:rPr>
              <a:t>RISERVATO</a:t>
            </a:r>
          </a:p>
        </p:txBody>
      </p:sp>
    </p:spTree>
    <p:extLst>
      <p:ext uri="{BB962C8B-B14F-4D97-AF65-F5344CB8AC3E}">
        <p14:creationId xmlns:p14="http://schemas.microsoft.com/office/powerpoint/2010/main" val="464438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8FA719-876C-5420-0F4C-3782A0CDF02E}"/>
              </a:ext>
            </a:extLst>
          </p:cNvPr>
          <p:cNvSpPr>
            <a:spLocks noGrp="1"/>
          </p:cNvSpPr>
          <p:nvPr>
            <p:ph type="title"/>
          </p:nvPr>
        </p:nvSpPr>
        <p:spPr>
          <a:xfrm>
            <a:off x="867747" y="448461"/>
            <a:ext cx="10058784" cy="861774"/>
          </a:xfrm>
        </p:spPr>
        <p:txBody>
          <a:bodyPr/>
          <a:lstStyle/>
          <a:p>
            <a:r>
              <a:rPr lang="it-IT" sz="2800" dirty="0"/>
              <a:t>Delle 3 aree concordate dal tavolo interministeriale sono state individuate:</a:t>
            </a:r>
          </a:p>
        </p:txBody>
      </p:sp>
      <p:graphicFrame>
        <p:nvGraphicFramePr>
          <p:cNvPr id="3" name="Tabella 2">
            <a:extLst>
              <a:ext uri="{FF2B5EF4-FFF2-40B4-BE49-F238E27FC236}">
                <a16:creationId xmlns:a16="http://schemas.microsoft.com/office/drawing/2014/main" id="{6FB1289B-DD14-EA78-04BB-CBC9A3F47213}"/>
              </a:ext>
            </a:extLst>
          </p:cNvPr>
          <p:cNvGraphicFramePr>
            <a:graphicFrameLocks noGrp="1"/>
          </p:cNvGraphicFramePr>
          <p:nvPr/>
        </p:nvGraphicFramePr>
        <p:xfrm>
          <a:off x="881605" y="1932380"/>
          <a:ext cx="10428790" cy="3226285"/>
        </p:xfrm>
        <a:graphic>
          <a:graphicData uri="http://schemas.openxmlformats.org/drawingml/2006/table">
            <a:tbl>
              <a:tblPr firstRow="1" bandRow="1">
                <a:tableStyleId>{5C22544A-7EE6-4342-B048-85BDC9FD1C3A}</a:tableStyleId>
              </a:tblPr>
              <a:tblGrid>
                <a:gridCol w="2687006">
                  <a:extLst>
                    <a:ext uri="{9D8B030D-6E8A-4147-A177-3AD203B41FA5}">
                      <a16:colId xmlns:a16="http://schemas.microsoft.com/office/drawing/2014/main" val="1251817776"/>
                    </a:ext>
                  </a:extLst>
                </a:gridCol>
                <a:gridCol w="2547471">
                  <a:extLst>
                    <a:ext uri="{9D8B030D-6E8A-4147-A177-3AD203B41FA5}">
                      <a16:colId xmlns:a16="http://schemas.microsoft.com/office/drawing/2014/main" val="3044699824"/>
                    </a:ext>
                  </a:extLst>
                </a:gridCol>
                <a:gridCol w="2696518">
                  <a:extLst>
                    <a:ext uri="{9D8B030D-6E8A-4147-A177-3AD203B41FA5}">
                      <a16:colId xmlns:a16="http://schemas.microsoft.com/office/drawing/2014/main" val="2425608892"/>
                    </a:ext>
                  </a:extLst>
                </a:gridCol>
                <a:gridCol w="2497795">
                  <a:extLst>
                    <a:ext uri="{9D8B030D-6E8A-4147-A177-3AD203B41FA5}">
                      <a16:colId xmlns:a16="http://schemas.microsoft.com/office/drawing/2014/main" val="1509599306"/>
                    </a:ext>
                  </a:extLst>
                </a:gridCol>
              </a:tblGrid>
              <a:tr h="3226285">
                <a:tc>
                  <a:txBody>
                    <a:bodyPr/>
                    <a:lstStyle/>
                    <a:p>
                      <a:pPr algn="ctr">
                        <a:lnSpc>
                          <a:spcPct val="107000"/>
                        </a:lnSpc>
                      </a:pPr>
                      <a:endParaRPr lang="it-IT" sz="2000" dirty="0">
                        <a:solidFill>
                          <a:schemeClr val="tx1"/>
                        </a:solidFill>
                        <a:effectLst/>
                      </a:endParaRPr>
                    </a:p>
                    <a:p>
                      <a:pPr algn="ctr">
                        <a:lnSpc>
                          <a:spcPct val="107000"/>
                        </a:lnSpc>
                      </a:pPr>
                      <a:r>
                        <a:rPr lang="it-IT" sz="2000" dirty="0">
                          <a:solidFill>
                            <a:schemeClr val="tx1"/>
                          </a:solidFill>
                          <a:effectLst/>
                        </a:rPr>
                        <a:t>L’attuale LM in Scienze Infermieristiche e ostetriche (con un maggior orientamento manageriale)</a:t>
                      </a:r>
                      <a:endParaRPr lang="it-IT"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00" marR="17300" marT="8650" marB="865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pPr>
                      <a:endParaRPr lang="it-IT" sz="2000" dirty="0">
                        <a:solidFill>
                          <a:schemeClr val="accent1"/>
                        </a:solidFill>
                        <a:effectLst/>
                      </a:endParaRPr>
                    </a:p>
                    <a:p>
                      <a:pPr algn="ctr">
                        <a:lnSpc>
                          <a:spcPct val="107000"/>
                        </a:lnSpc>
                      </a:pPr>
                      <a:r>
                        <a:rPr lang="it-IT" sz="2000" dirty="0">
                          <a:solidFill>
                            <a:schemeClr val="accent1"/>
                          </a:solidFill>
                          <a:effectLst/>
                        </a:rPr>
                        <a:t>Corso di Laurea Magistrale in Scienze Infermieristiche in cure primarie e infermieristica di famiglia e comunità</a:t>
                      </a:r>
                      <a:endParaRPr lang="it-IT" sz="2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00" marR="17300" marT="8650" marB="865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pPr>
                      <a:endParaRPr lang="it-IT" sz="2000" dirty="0">
                        <a:solidFill>
                          <a:schemeClr val="accent1"/>
                        </a:solidFill>
                        <a:effectLst/>
                      </a:endParaRPr>
                    </a:p>
                    <a:p>
                      <a:pPr algn="ctr">
                        <a:lnSpc>
                          <a:spcPct val="107000"/>
                        </a:lnSpc>
                      </a:pPr>
                      <a:r>
                        <a:rPr lang="it-IT" sz="2000" dirty="0">
                          <a:solidFill>
                            <a:schemeClr val="accent1"/>
                          </a:solidFill>
                          <a:effectLst/>
                        </a:rPr>
                        <a:t>Corso di Laurea Magistrale in Scienze Infermieristiche in cure neonatali e pediatriche</a:t>
                      </a:r>
                      <a:endParaRPr lang="it-IT" sz="2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00" marR="17300" marT="8650" marB="865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pPr>
                      <a:endParaRPr lang="it-IT" sz="2000" dirty="0">
                        <a:solidFill>
                          <a:schemeClr val="accent1"/>
                        </a:solidFill>
                        <a:effectLst/>
                      </a:endParaRPr>
                    </a:p>
                    <a:p>
                      <a:pPr algn="ctr">
                        <a:lnSpc>
                          <a:spcPct val="107000"/>
                        </a:lnSpc>
                      </a:pPr>
                      <a:r>
                        <a:rPr lang="it-IT" sz="2000" dirty="0">
                          <a:solidFill>
                            <a:schemeClr val="accent1"/>
                          </a:solidFill>
                          <a:effectLst/>
                        </a:rPr>
                        <a:t>Corso di Laurea Magistrale in Scienze Infermieristiche in cure intensive ed emergenza</a:t>
                      </a:r>
                      <a:endParaRPr lang="it-IT" sz="2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300" marR="17300" marT="8650" marB="865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10736625"/>
                  </a:ext>
                </a:extLst>
              </a:tr>
            </a:tbl>
          </a:graphicData>
        </a:graphic>
      </p:graphicFrame>
    </p:spTree>
    <p:extLst>
      <p:ext uri="{BB962C8B-B14F-4D97-AF65-F5344CB8AC3E}">
        <p14:creationId xmlns:p14="http://schemas.microsoft.com/office/powerpoint/2010/main" val="2723062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a:extLst>
              <a:ext uri="{FF2B5EF4-FFF2-40B4-BE49-F238E27FC236}">
                <a16:creationId xmlns:a16="http://schemas.microsoft.com/office/drawing/2014/main" id="{D6D997F6-03B5-3A7F-1F35-AC64C3B60B83}"/>
              </a:ext>
            </a:extLst>
          </p:cNvPr>
          <p:cNvGraphicFramePr>
            <a:graphicFrameLocks noGrp="1"/>
          </p:cNvGraphicFramePr>
          <p:nvPr>
            <p:extLst>
              <p:ext uri="{D42A27DB-BD31-4B8C-83A1-F6EECF244321}">
                <p14:modId xmlns:p14="http://schemas.microsoft.com/office/powerpoint/2010/main" val="4151325947"/>
              </p:ext>
            </p:extLst>
          </p:nvPr>
        </p:nvGraphicFramePr>
        <p:xfrm>
          <a:off x="1393430" y="1605459"/>
          <a:ext cx="9517377" cy="4719829"/>
        </p:xfrm>
        <a:graphic>
          <a:graphicData uri="http://schemas.openxmlformats.org/drawingml/2006/table">
            <a:tbl>
              <a:tblPr firstRow="1" bandRow="1"/>
              <a:tblGrid>
                <a:gridCol w="1727232">
                  <a:extLst>
                    <a:ext uri="{9D8B030D-6E8A-4147-A177-3AD203B41FA5}">
                      <a16:colId xmlns:a16="http://schemas.microsoft.com/office/drawing/2014/main" val="3758299041"/>
                    </a:ext>
                  </a:extLst>
                </a:gridCol>
                <a:gridCol w="2435004">
                  <a:extLst>
                    <a:ext uri="{9D8B030D-6E8A-4147-A177-3AD203B41FA5}">
                      <a16:colId xmlns:a16="http://schemas.microsoft.com/office/drawing/2014/main" val="110955533"/>
                    </a:ext>
                  </a:extLst>
                </a:gridCol>
                <a:gridCol w="2761536">
                  <a:extLst>
                    <a:ext uri="{9D8B030D-6E8A-4147-A177-3AD203B41FA5}">
                      <a16:colId xmlns:a16="http://schemas.microsoft.com/office/drawing/2014/main" val="2950359019"/>
                    </a:ext>
                  </a:extLst>
                </a:gridCol>
                <a:gridCol w="2593605">
                  <a:extLst>
                    <a:ext uri="{9D8B030D-6E8A-4147-A177-3AD203B41FA5}">
                      <a16:colId xmlns:a16="http://schemas.microsoft.com/office/drawing/2014/main" val="1640550806"/>
                    </a:ext>
                  </a:extLst>
                </a:gridCol>
              </a:tblGrid>
              <a:tr h="285811">
                <a:tc>
                  <a:txBody>
                    <a:bodyPr/>
                    <a:lstStyle/>
                    <a:p>
                      <a:endParaRPr lang="it-IT"/>
                    </a:p>
                  </a:txBody>
                  <a:tcPr>
                    <a:lnT w="19050" cap="flat" cmpd="sng" algn="ctr">
                      <a:solidFill>
                        <a:srgbClr val="000000"/>
                      </a:solidFill>
                      <a:prstDash val="solid"/>
                      <a:round/>
                      <a:headEnd type="none" w="med" len="med"/>
                      <a:tailEnd type="none" w="med" len="med"/>
                    </a:lnT>
                  </a:tcPr>
                </a:tc>
                <a:tc>
                  <a:txBody>
                    <a:bodyPr/>
                    <a:lstStyle/>
                    <a:p>
                      <a:pPr algn="ctr">
                        <a:lnSpc>
                          <a:spcPct val="107000"/>
                        </a:lnSpc>
                        <a:spcAft>
                          <a:spcPts val="800"/>
                        </a:spcAft>
                      </a:pPr>
                      <a:r>
                        <a:rPr lang="it-IT" sz="1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GENERALISTA</a:t>
                      </a:r>
                    </a:p>
                  </a:txBody>
                  <a:tcPr marL="21431" marR="21431" marT="5239" marB="5239" anchor="ctr">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tc>
                  <a:txBody>
                    <a:bodyPr/>
                    <a:lstStyle/>
                    <a:p>
                      <a:pPr algn="ctr">
                        <a:lnSpc>
                          <a:spcPct val="107000"/>
                        </a:lnSpc>
                        <a:spcAft>
                          <a:spcPts val="800"/>
                        </a:spcAft>
                      </a:pPr>
                      <a:r>
                        <a:rPr lang="it-IT" sz="1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ESPERTO (SENIOR)           </a:t>
                      </a: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tc>
                  <a:txBody>
                    <a:bodyPr/>
                    <a:lstStyle/>
                    <a:p>
                      <a:pPr algn="ctr">
                        <a:lnSpc>
                          <a:spcPct val="107000"/>
                        </a:lnSpc>
                        <a:spcAft>
                          <a:spcPts val="800"/>
                        </a:spcAft>
                      </a:pPr>
                      <a:r>
                        <a:rPr lang="it-IT" sz="1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SPECIALISTA </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extLst>
                  <a:ext uri="{0D108BD9-81ED-4DB2-BD59-A6C34878D82A}">
                    <a16:rowId xmlns:a16="http://schemas.microsoft.com/office/drawing/2014/main" val="1952297318"/>
                  </a:ext>
                </a:extLst>
              </a:tr>
              <a:tr h="476089">
                <a:tc>
                  <a:txBody>
                    <a:bodyPr/>
                    <a:lstStyle/>
                    <a:p>
                      <a:pPr>
                        <a:lnSpc>
                          <a:spcPct val="107000"/>
                        </a:lnSpc>
                        <a:spcAft>
                          <a:spcPts val="800"/>
                        </a:spcAft>
                      </a:pPr>
                      <a:r>
                        <a:rPr lang="it-IT" sz="1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Titolo di studio</a:t>
                      </a: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B w="19050" cap="flat" cmpd="sng" algn="ctr">
                      <a:solidFill>
                        <a:srgbClr val="000000"/>
                      </a:solidFill>
                      <a:prstDash val="solid"/>
                      <a:round/>
                      <a:headEnd type="none" w="med" len="med"/>
                      <a:tailEnd type="none" w="med" len="med"/>
                    </a:lnB>
                    <a:gradFill flip="none" rotWithShape="1">
                      <a:gsLst>
                        <a:gs pos="0">
                          <a:srgbClr val="D9D9D9">
                            <a:shade val="30000"/>
                            <a:satMod val="115000"/>
                          </a:srgbClr>
                        </a:gs>
                        <a:gs pos="50000">
                          <a:srgbClr val="D9D9D9">
                            <a:shade val="67500"/>
                            <a:satMod val="115000"/>
                          </a:srgbClr>
                        </a:gs>
                        <a:gs pos="100000">
                          <a:srgbClr val="D9D9D9">
                            <a:shade val="100000"/>
                            <a:satMod val="115000"/>
                          </a:srgbClr>
                        </a:gs>
                      </a:gsLst>
                      <a:lin ang="2700000" scaled="1"/>
                      <a:tileRect/>
                    </a:gradFill>
                  </a:tcPr>
                </a:tc>
                <a:tc>
                  <a:txBody>
                    <a:bodyPr/>
                    <a:lstStyle/>
                    <a:p>
                      <a:pPr algn="ctr">
                        <a:lnSpc>
                          <a:spcPct val="107000"/>
                        </a:lnSpc>
                        <a:spcAft>
                          <a:spcPts val="800"/>
                        </a:spcAft>
                      </a:pPr>
                      <a:r>
                        <a:rPr lang="it-IT"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Laurea</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tc>
                  <a:txBody>
                    <a:bodyPr/>
                    <a:lstStyle/>
                    <a:p>
                      <a:pPr algn="ctr">
                        <a:lnSpc>
                          <a:spcPct val="107000"/>
                        </a:lnSpc>
                        <a:spcAft>
                          <a:spcPts val="800"/>
                        </a:spcAft>
                      </a:pPr>
                      <a:r>
                        <a:rPr lang="it-IT"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Laurea + Esperienza/ Perf.to</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tc>
                  <a:txBody>
                    <a:bodyPr/>
                    <a:lstStyle/>
                    <a:p>
                      <a:pPr algn="ctr">
                        <a:lnSpc>
                          <a:spcPct val="107000"/>
                        </a:lnSpc>
                        <a:spcAft>
                          <a:spcPts val="800"/>
                        </a:spcAft>
                      </a:pPr>
                      <a:r>
                        <a:rPr lang="it-IT"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Laurea + Master</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extLst>
                  <a:ext uri="{0D108BD9-81ED-4DB2-BD59-A6C34878D82A}">
                    <a16:rowId xmlns:a16="http://schemas.microsoft.com/office/drawing/2014/main" val="1387591414"/>
                  </a:ext>
                </a:extLst>
              </a:tr>
              <a:tr h="759641">
                <a:tc>
                  <a:txBody>
                    <a:bodyPr/>
                    <a:lstStyle/>
                    <a:p>
                      <a:pPr>
                        <a:lnSpc>
                          <a:spcPct val="107000"/>
                        </a:lnSpc>
                        <a:spcAft>
                          <a:spcPts val="800"/>
                        </a:spcAft>
                      </a:pPr>
                      <a:r>
                        <a:rPr lang="it-IT" sz="1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Ambito operativo prevalente</a:t>
                      </a: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D9D9D9">
                            <a:shade val="30000"/>
                            <a:satMod val="115000"/>
                          </a:srgbClr>
                        </a:gs>
                        <a:gs pos="50000">
                          <a:srgbClr val="D9D9D9">
                            <a:shade val="67500"/>
                            <a:satMod val="115000"/>
                          </a:srgbClr>
                        </a:gs>
                        <a:gs pos="100000">
                          <a:srgbClr val="D9D9D9">
                            <a:shade val="100000"/>
                            <a:satMod val="115000"/>
                          </a:srgbClr>
                        </a:gs>
                      </a:gsLst>
                      <a:lin ang="2700000" scaled="1"/>
                      <a:tileRect/>
                    </a:gradFill>
                  </a:tcPr>
                </a:tc>
                <a:tc>
                  <a:txBody>
                    <a:bodyPr/>
                    <a:lstStyle/>
                    <a:p>
                      <a:pPr>
                        <a:lnSpc>
                          <a:spcPct val="107000"/>
                        </a:lnSpc>
                        <a:spcAft>
                          <a:spcPts val="800"/>
                        </a:spcAft>
                      </a:pPr>
                      <a:r>
                        <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Unità operative ospedaliere e territoriali di prevenzione, assistenza e cura alla persona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tc>
                  <a:txBody>
                    <a:bodyPr/>
                    <a:lstStyle/>
                    <a:p>
                      <a:pPr marL="0" marR="0" lvl="0" indent="0" algn="l" defTabSz="417037" rtl="0" eaLnBrk="1" fontAlgn="auto" latinLnBrk="0" hangingPunct="1">
                        <a:lnSpc>
                          <a:spcPct val="107000"/>
                        </a:lnSpc>
                        <a:spcBef>
                          <a:spcPts val="0"/>
                        </a:spcBef>
                        <a:spcAft>
                          <a:spcPts val="800"/>
                        </a:spcAft>
                        <a:buClrTx/>
                        <a:buSzTx/>
                        <a:buFontTx/>
                        <a:buNone/>
                        <a:tabLst/>
                        <a:defRPr/>
                      </a:pPr>
                      <a:r>
                        <a:rPr kumimoji="0" lang="it-IT"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Aree in cui si eseguono trattamenti che richiedono un’esperienza inf.ca certificata (es. ambulatori accessi vascolari, ferite difficili, ecc.)</a:t>
                      </a:r>
                      <a:endPar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tc>
                  <a:txBody>
                    <a:bodyPr/>
                    <a:lstStyle/>
                    <a:p>
                      <a:pPr marL="36000" marR="0" lvl="0" indent="0" algn="l" defTabSz="417037" rtl="0" eaLnBrk="1" fontAlgn="auto" latinLnBrk="0" hangingPunct="1">
                        <a:lnSpc>
                          <a:spcPct val="107000"/>
                        </a:lnSpc>
                        <a:spcBef>
                          <a:spcPts val="0"/>
                        </a:spcBef>
                        <a:spcAft>
                          <a:spcPts val="800"/>
                        </a:spcAft>
                        <a:buClrTx/>
                        <a:buSzTx/>
                        <a:buFontTx/>
                        <a:buNone/>
                        <a:tabLst/>
                        <a:defRPr/>
                      </a:pPr>
                      <a:r>
                        <a:rPr kumimoji="0" lang="it-IT"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Aree a  rilevante complessità assistenziale come l’area critica, le cure palliative, l’infermieristica di famiglia, ecc.</a:t>
                      </a:r>
                      <a:endPar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extLst>
                  <a:ext uri="{0D108BD9-81ED-4DB2-BD59-A6C34878D82A}">
                    <a16:rowId xmlns:a16="http://schemas.microsoft.com/office/drawing/2014/main" val="2335210617"/>
                  </a:ext>
                </a:extLst>
              </a:tr>
              <a:tr h="749409">
                <a:tc>
                  <a:txBody>
                    <a:bodyPr/>
                    <a:lstStyle/>
                    <a:p>
                      <a:pPr>
                        <a:lnSpc>
                          <a:spcPct val="107000"/>
                        </a:lnSpc>
                        <a:spcAft>
                          <a:spcPts val="800"/>
                        </a:spcAft>
                      </a:pPr>
                      <a:r>
                        <a:rPr lang="it-IT" sz="1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Competenze attese</a:t>
                      </a: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D9D9D9">
                            <a:shade val="30000"/>
                            <a:satMod val="115000"/>
                          </a:srgbClr>
                        </a:gs>
                        <a:gs pos="50000">
                          <a:srgbClr val="D9D9D9">
                            <a:shade val="67500"/>
                            <a:satMod val="115000"/>
                          </a:srgbClr>
                        </a:gs>
                        <a:gs pos="100000">
                          <a:srgbClr val="D9D9D9">
                            <a:shade val="100000"/>
                            <a:satMod val="115000"/>
                          </a:srgbClr>
                        </a:gs>
                      </a:gsLst>
                      <a:lin ang="2700000" scaled="1"/>
                      <a:tileRect/>
                    </a:gradFill>
                  </a:tcPr>
                </a:tc>
                <a:tc>
                  <a:txBody>
                    <a:bodyPr/>
                    <a:lstStyle/>
                    <a:p>
                      <a:pPr>
                        <a:lnSpc>
                          <a:spcPct val="107000"/>
                        </a:lnSpc>
                        <a:spcAft>
                          <a:spcPts val="800"/>
                        </a:spcAft>
                      </a:pPr>
                      <a:r>
                        <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Pratica clinica di base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tc>
                  <a:txBody>
                    <a:bodyPr/>
                    <a:lstStyle/>
                    <a:p>
                      <a:pPr>
                        <a:lnSpc>
                          <a:spcPct val="107000"/>
                        </a:lnSpc>
                        <a:spcAft>
                          <a:spcPts val="800"/>
                        </a:spcAft>
                      </a:pPr>
                      <a:r>
                        <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Pratica clinica  connessa ad interventi specifici, come la cura delle stomie, l’inserimento di PICC, ecc.</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tc>
                  <a:txBody>
                    <a:bodyPr/>
                    <a:lstStyle/>
                    <a:p>
                      <a:pPr marL="36000">
                        <a:lnSpc>
                          <a:spcPct val="107000"/>
                        </a:lnSpc>
                        <a:spcAft>
                          <a:spcPts val="800"/>
                        </a:spcAft>
                      </a:pPr>
                      <a:r>
                        <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Pratica clinica connessa ad ambiti assistenziali specifici caratterizzati da rilevante complessità assistenziale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extLst>
                  <a:ext uri="{0D108BD9-81ED-4DB2-BD59-A6C34878D82A}">
                    <a16:rowId xmlns:a16="http://schemas.microsoft.com/office/drawing/2014/main" val="872419810"/>
                  </a:ext>
                </a:extLst>
              </a:tr>
              <a:tr h="751080">
                <a:tc>
                  <a:txBody>
                    <a:bodyPr/>
                    <a:lstStyle/>
                    <a:p>
                      <a:pPr>
                        <a:lnSpc>
                          <a:spcPct val="107000"/>
                        </a:lnSpc>
                        <a:spcAft>
                          <a:spcPts val="800"/>
                        </a:spcAft>
                      </a:pPr>
                      <a:r>
                        <a:rPr lang="it-IT" sz="1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Funzioni/ Responsabilità</a:t>
                      </a: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D9D9D9">
                            <a:shade val="30000"/>
                            <a:satMod val="115000"/>
                          </a:srgbClr>
                        </a:gs>
                        <a:gs pos="50000">
                          <a:srgbClr val="D9D9D9">
                            <a:shade val="67500"/>
                            <a:satMod val="115000"/>
                          </a:srgbClr>
                        </a:gs>
                        <a:gs pos="100000">
                          <a:srgbClr val="D9D9D9">
                            <a:shade val="100000"/>
                            <a:satMod val="115000"/>
                          </a:srgbClr>
                        </a:gs>
                      </a:gsLst>
                      <a:lin ang="2700000" scaled="1"/>
                      <a:tileRect/>
                    </a:gradFill>
                  </a:tcPr>
                </a:tc>
                <a:tc>
                  <a:txBody>
                    <a:bodyPr/>
                    <a:lstStyle/>
                    <a:p>
                      <a:pPr>
                        <a:lnSpc>
                          <a:spcPct val="107000"/>
                        </a:lnSpc>
                        <a:spcAft>
                          <a:spcPts val="800"/>
                        </a:spcAft>
                      </a:pPr>
                      <a:r>
                        <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Assistenziali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tc>
                  <a:txBody>
                    <a:bodyPr/>
                    <a:lstStyle/>
                    <a:p>
                      <a:pPr>
                        <a:lnSpc>
                          <a:spcPct val="107000"/>
                        </a:lnSpc>
                        <a:spcAft>
                          <a:spcPts val="800"/>
                        </a:spcAft>
                      </a:pPr>
                      <a:r>
                        <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Assistenziali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tc>
                  <a:txBody>
                    <a:bodyPr/>
                    <a:lstStyle/>
                    <a:p>
                      <a:pPr marL="36000">
                        <a:lnSpc>
                          <a:spcPct val="107000"/>
                        </a:lnSpc>
                        <a:spcAft>
                          <a:spcPts val="800"/>
                        </a:spcAft>
                      </a:pPr>
                      <a:r>
                        <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Assistenziali/Gestionali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extLst>
                  <a:ext uri="{0D108BD9-81ED-4DB2-BD59-A6C34878D82A}">
                    <a16:rowId xmlns:a16="http://schemas.microsoft.com/office/drawing/2014/main" val="797715305"/>
                  </a:ext>
                </a:extLst>
              </a:tr>
              <a:tr h="1135043">
                <a:tc>
                  <a:txBody>
                    <a:bodyPr/>
                    <a:lstStyle/>
                    <a:p>
                      <a:pPr>
                        <a:lnSpc>
                          <a:spcPct val="107000"/>
                        </a:lnSpc>
                        <a:spcAft>
                          <a:spcPts val="800"/>
                        </a:spcAft>
                      </a:pPr>
                      <a:r>
                        <a:rPr lang="it-IT" sz="18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Riferimenti normativi</a:t>
                      </a: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D9D9D9">
                            <a:shade val="30000"/>
                            <a:satMod val="115000"/>
                          </a:srgbClr>
                        </a:gs>
                        <a:gs pos="50000">
                          <a:srgbClr val="D9D9D9">
                            <a:shade val="67500"/>
                            <a:satMod val="115000"/>
                          </a:srgbClr>
                        </a:gs>
                        <a:gs pos="100000">
                          <a:srgbClr val="D9D9D9">
                            <a:shade val="100000"/>
                            <a:satMod val="115000"/>
                          </a:srgbClr>
                        </a:gs>
                      </a:gsLst>
                      <a:lin ang="2700000" scaled="1"/>
                      <a:tileRect/>
                    </a:gradFill>
                  </a:tcPr>
                </a:tc>
                <a:tc>
                  <a:txBody>
                    <a:bodyPr/>
                    <a:lstStyle/>
                    <a:p>
                      <a:pPr>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DM 739/1994</a:t>
                      </a:r>
                    </a:p>
                    <a:p>
                      <a:pPr>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L. 42/1999</a:t>
                      </a: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tc>
                  <a:txBody>
                    <a:bodyPr/>
                    <a:lstStyle/>
                    <a:p>
                      <a:pPr>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DM 739/1994</a:t>
                      </a:r>
                    </a:p>
                    <a:p>
                      <a:pPr>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L. 42/1999</a:t>
                      </a:r>
                    </a:p>
                    <a:p>
                      <a:pPr>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L. 43/2006</a:t>
                      </a:r>
                    </a:p>
                    <a:p>
                      <a:pPr>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CCNL 2019-2021</a:t>
                      </a: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tc>
                  <a:txBody>
                    <a:bodyPr/>
                    <a:lstStyle/>
                    <a:p>
                      <a:pPr marL="36000">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DM 739/1994</a:t>
                      </a:r>
                    </a:p>
                    <a:p>
                      <a:pPr marL="36000">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L. 42/1999</a:t>
                      </a:r>
                    </a:p>
                    <a:p>
                      <a:pPr marL="36000">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L. 43/2006</a:t>
                      </a:r>
                    </a:p>
                    <a:p>
                      <a:pPr marL="36000">
                        <a:lnSpc>
                          <a:spcPct val="107000"/>
                        </a:lnSpc>
                        <a:spcAft>
                          <a:spcPts val="8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CCNL 2019-2021</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FFE599">
                            <a:shade val="30000"/>
                            <a:satMod val="115000"/>
                          </a:srgbClr>
                        </a:gs>
                        <a:gs pos="50000">
                          <a:srgbClr val="FFE599">
                            <a:shade val="67500"/>
                            <a:satMod val="115000"/>
                          </a:srgbClr>
                        </a:gs>
                        <a:gs pos="100000">
                          <a:srgbClr val="FFE599">
                            <a:shade val="100000"/>
                            <a:satMod val="115000"/>
                          </a:srgbClr>
                        </a:gs>
                      </a:gsLst>
                      <a:lin ang="2700000" scaled="1"/>
                      <a:tileRect/>
                    </a:gradFill>
                  </a:tcPr>
                </a:tc>
                <a:extLst>
                  <a:ext uri="{0D108BD9-81ED-4DB2-BD59-A6C34878D82A}">
                    <a16:rowId xmlns:a16="http://schemas.microsoft.com/office/drawing/2014/main" val="2719624009"/>
                  </a:ext>
                </a:extLst>
              </a:tr>
            </a:tbl>
          </a:graphicData>
        </a:graphic>
      </p:graphicFrame>
      <p:sp>
        <p:nvSpPr>
          <p:cNvPr id="3" name="CasellaDiTesto 2">
            <a:extLst>
              <a:ext uri="{FF2B5EF4-FFF2-40B4-BE49-F238E27FC236}">
                <a16:creationId xmlns:a16="http://schemas.microsoft.com/office/drawing/2014/main" id="{B48D665A-7429-DE6A-D09C-BC2FBF274002}"/>
              </a:ext>
            </a:extLst>
          </p:cNvPr>
          <p:cNvSpPr txBox="1"/>
          <p:nvPr/>
        </p:nvSpPr>
        <p:spPr>
          <a:xfrm>
            <a:off x="520117" y="59313"/>
            <a:ext cx="11249637" cy="954107"/>
          </a:xfrm>
          <a:prstGeom prst="rect">
            <a:avLst/>
          </a:prstGeom>
          <a:solidFill>
            <a:schemeClr val="bg1"/>
          </a:solidFill>
          <a:ln>
            <a:solidFill>
              <a:schemeClr val="tx1"/>
            </a:solidFill>
          </a:ln>
        </p:spPr>
        <p:txBody>
          <a:bodyPr wrap="square">
            <a:spAutoFit/>
          </a:bodyPr>
          <a:lstStyle/>
          <a:p>
            <a:pPr marL="457200" marR="0" lvl="0" indent="-457200" algn="ctr" defTabSz="6858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2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IL PROFILO DELL’INFERMIERE CLINICO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Times New Roman" panose="02020603050405020304" pitchFamily="18" charset="0"/>
              </a:rPr>
              <a:t>(SCENARIO ATTUALE)</a:t>
            </a:r>
            <a:endParaRPr kumimoji="0" lang="it-IT"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F7A5D673-E5BB-BFF1-AE02-CE531712EABE}"/>
              </a:ext>
            </a:extLst>
          </p:cNvPr>
          <p:cNvSpPr txBox="1"/>
          <p:nvPr/>
        </p:nvSpPr>
        <p:spPr>
          <a:xfrm>
            <a:off x="8295468" y="6531792"/>
            <a:ext cx="3711272" cy="369332"/>
          </a:xfrm>
          <a:prstGeom prst="rect">
            <a:avLst/>
          </a:prstGeom>
          <a:noFill/>
        </p:spPr>
        <p:txBody>
          <a:bodyPr wrap="none" rtlCol="0">
            <a:spAutoFit/>
          </a:bodyPr>
          <a:lstStyle/>
          <a:p>
            <a:r>
              <a:rPr lang="it-IT" dirty="0"/>
              <a:t>Slide Prof. L. Lancia gennaio 2024</a:t>
            </a:r>
          </a:p>
        </p:txBody>
      </p:sp>
    </p:spTree>
    <p:extLst>
      <p:ext uri="{BB962C8B-B14F-4D97-AF65-F5344CB8AC3E}">
        <p14:creationId xmlns:p14="http://schemas.microsoft.com/office/powerpoint/2010/main" val="157135751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a:extLst>
              <a:ext uri="{FF2B5EF4-FFF2-40B4-BE49-F238E27FC236}">
                <a16:creationId xmlns:a16="http://schemas.microsoft.com/office/drawing/2014/main" id="{D6D997F6-03B5-3A7F-1F35-AC64C3B60B83}"/>
              </a:ext>
            </a:extLst>
          </p:cNvPr>
          <p:cNvGraphicFramePr>
            <a:graphicFrameLocks noGrp="1"/>
          </p:cNvGraphicFramePr>
          <p:nvPr>
            <p:extLst>
              <p:ext uri="{D42A27DB-BD31-4B8C-83A1-F6EECF244321}">
                <p14:modId xmlns:p14="http://schemas.microsoft.com/office/powerpoint/2010/main" val="3675557167"/>
              </p:ext>
            </p:extLst>
          </p:nvPr>
        </p:nvGraphicFramePr>
        <p:xfrm>
          <a:off x="1793252" y="1663700"/>
          <a:ext cx="8874749" cy="3967954"/>
        </p:xfrm>
        <a:graphic>
          <a:graphicData uri="http://schemas.openxmlformats.org/drawingml/2006/table">
            <a:tbl>
              <a:tblPr firstRow="1" bandRow="1"/>
              <a:tblGrid>
                <a:gridCol w="1667358">
                  <a:extLst>
                    <a:ext uri="{9D8B030D-6E8A-4147-A177-3AD203B41FA5}">
                      <a16:colId xmlns:a16="http://schemas.microsoft.com/office/drawing/2014/main" val="3758299041"/>
                    </a:ext>
                  </a:extLst>
                </a:gridCol>
                <a:gridCol w="2450049">
                  <a:extLst>
                    <a:ext uri="{9D8B030D-6E8A-4147-A177-3AD203B41FA5}">
                      <a16:colId xmlns:a16="http://schemas.microsoft.com/office/drawing/2014/main" val="110955533"/>
                    </a:ext>
                  </a:extLst>
                </a:gridCol>
                <a:gridCol w="2415755">
                  <a:extLst>
                    <a:ext uri="{9D8B030D-6E8A-4147-A177-3AD203B41FA5}">
                      <a16:colId xmlns:a16="http://schemas.microsoft.com/office/drawing/2014/main" val="2950359019"/>
                    </a:ext>
                  </a:extLst>
                </a:gridCol>
                <a:gridCol w="2341587">
                  <a:extLst>
                    <a:ext uri="{9D8B030D-6E8A-4147-A177-3AD203B41FA5}">
                      <a16:colId xmlns:a16="http://schemas.microsoft.com/office/drawing/2014/main" val="1640550806"/>
                    </a:ext>
                  </a:extLst>
                </a:gridCol>
              </a:tblGrid>
              <a:tr h="274418">
                <a:tc>
                  <a:txBody>
                    <a:bodyPr/>
                    <a:lstStyle/>
                    <a:p>
                      <a:endParaRPr lang="it-IT"/>
                    </a:p>
                  </a:txBody>
                  <a:tcPr>
                    <a:lnT w="19050" cap="flat" cmpd="sng" algn="ctr">
                      <a:solidFill>
                        <a:srgbClr val="000000"/>
                      </a:solidFill>
                      <a:prstDash val="solid"/>
                      <a:round/>
                      <a:headEnd type="none" w="med" len="med"/>
                      <a:tailEnd type="none" w="med" len="med"/>
                    </a:lnT>
                  </a:tcPr>
                </a:tc>
                <a:tc>
                  <a:txBody>
                    <a:bodyPr/>
                    <a:lstStyle/>
                    <a:p>
                      <a:pPr algn="ctr">
                        <a:lnSpc>
                          <a:spcPct val="107000"/>
                        </a:lnSpc>
                        <a:spcAft>
                          <a:spcPts val="800"/>
                        </a:spcAft>
                      </a:pPr>
                      <a:r>
                        <a:rPr lang="it-IT" sz="1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GENERALISTA</a:t>
                      </a:r>
                    </a:p>
                  </a:txBody>
                  <a:tcPr marL="21431" marR="21431" marT="5239" marB="5239" anchor="ctr">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it-IT" sz="1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ESPERTO (SENIOR)           </a:t>
                      </a: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it-IT" sz="1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SPECIALISTA </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52297318"/>
                  </a:ext>
                </a:extLst>
              </a:tr>
              <a:tr h="378456">
                <a:tc>
                  <a:txBody>
                    <a:bodyPr/>
                    <a:lstStyle/>
                    <a:p>
                      <a:pPr>
                        <a:lnSpc>
                          <a:spcPct val="107000"/>
                        </a:lnSpc>
                        <a:spcAft>
                          <a:spcPts val="800"/>
                        </a:spcAft>
                      </a:pPr>
                      <a:r>
                        <a:rPr lang="it-IT" sz="1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Titolo di studio</a:t>
                      </a: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B w="19050" cap="flat" cmpd="sng" algn="ctr">
                      <a:solidFill>
                        <a:srgbClr val="000000"/>
                      </a:solidFill>
                      <a:prstDash val="solid"/>
                      <a:round/>
                      <a:headEnd type="none" w="med" len="med"/>
                      <a:tailEnd type="none" w="med" len="med"/>
                    </a:lnB>
                    <a:gradFill flip="none" rotWithShape="1">
                      <a:gsLst>
                        <a:gs pos="0">
                          <a:srgbClr val="D9D9D9">
                            <a:shade val="30000"/>
                            <a:satMod val="115000"/>
                          </a:srgbClr>
                        </a:gs>
                        <a:gs pos="50000">
                          <a:srgbClr val="D9D9D9">
                            <a:shade val="67500"/>
                            <a:satMod val="115000"/>
                          </a:srgbClr>
                        </a:gs>
                        <a:gs pos="100000">
                          <a:srgbClr val="D9D9D9">
                            <a:shade val="100000"/>
                            <a:satMod val="115000"/>
                          </a:srgbClr>
                        </a:gs>
                      </a:gsLst>
                      <a:lin ang="2700000" scaled="1"/>
                      <a:tileRect/>
                    </a:gradFill>
                  </a:tcPr>
                </a:tc>
                <a:tc>
                  <a:txBody>
                    <a:bodyPr/>
                    <a:lstStyle/>
                    <a:p>
                      <a:pPr algn="ctr">
                        <a:lnSpc>
                          <a:spcPct val="107000"/>
                        </a:lnSpc>
                        <a:spcAft>
                          <a:spcPts val="800"/>
                        </a:spcAft>
                      </a:pPr>
                      <a:r>
                        <a:rPr lang="it-IT"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Laurea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17037" rtl="0" eaLnBrk="1" fontAlgn="auto" latinLnBrk="0" hangingPunct="1">
                        <a:lnSpc>
                          <a:spcPct val="107000"/>
                        </a:lnSpc>
                        <a:spcBef>
                          <a:spcPts val="0"/>
                        </a:spcBef>
                        <a:spcAft>
                          <a:spcPts val="800"/>
                        </a:spcAft>
                        <a:buClrTx/>
                        <a:buSzTx/>
                        <a:buFontTx/>
                        <a:buNone/>
                        <a:tabLst/>
                        <a:defRPr/>
                      </a:pPr>
                      <a:r>
                        <a:rPr kumimoji="0" lang="it-IT"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Laurea + Master</a:t>
                      </a:r>
                      <a:endParaRPr lang="it-IT"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17037" rtl="0" eaLnBrk="1" fontAlgn="auto" latinLnBrk="0" hangingPunct="1">
                        <a:lnSpc>
                          <a:spcPct val="107000"/>
                        </a:lnSpc>
                        <a:spcBef>
                          <a:spcPts val="0"/>
                        </a:spcBef>
                        <a:spcAft>
                          <a:spcPts val="800"/>
                        </a:spcAft>
                        <a:buClrTx/>
                        <a:buSzTx/>
                        <a:buFontTx/>
                        <a:buNone/>
                        <a:tabLst/>
                        <a:defRPr/>
                      </a:pPr>
                      <a:r>
                        <a:rPr kumimoji="0" lang="it-IT"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Laurea Magistrale</a:t>
                      </a:r>
                      <a:endParaRPr lang="it-IT"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87591414"/>
                  </a:ext>
                </a:extLst>
              </a:tr>
              <a:tr h="729360">
                <a:tc>
                  <a:txBody>
                    <a:bodyPr/>
                    <a:lstStyle/>
                    <a:p>
                      <a:pPr>
                        <a:lnSpc>
                          <a:spcPct val="107000"/>
                        </a:lnSpc>
                        <a:spcAft>
                          <a:spcPts val="800"/>
                        </a:spcAft>
                      </a:pPr>
                      <a:r>
                        <a:rPr lang="it-IT" sz="1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Ambito operativo prevalente</a:t>
                      </a: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D9D9D9">
                            <a:shade val="30000"/>
                            <a:satMod val="115000"/>
                          </a:srgbClr>
                        </a:gs>
                        <a:gs pos="50000">
                          <a:srgbClr val="D9D9D9">
                            <a:shade val="67500"/>
                            <a:satMod val="115000"/>
                          </a:srgbClr>
                        </a:gs>
                        <a:gs pos="100000">
                          <a:srgbClr val="D9D9D9">
                            <a:shade val="100000"/>
                            <a:satMod val="115000"/>
                          </a:srgbClr>
                        </a:gs>
                      </a:gsLst>
                      <a:lin ang="2700000" scaled="1"/>
                      <a:tileRect/>
                    </a:gradFill>
                  </a:tcPr>
                </a:tc>
                <a:tc>
                  <a:txBody>
                    <a:bodyPr/>
                    <a:lstStyle/>
                    <a:p>
                      <a:pPr>
                        <a:lnSpc>
                          <a:spcPct val="107000"/>
                        </a:lnSpc>
                        <a:spcAft>
                          <a:spcPts val="800"/>
                        </a:spcAft>
                      </a:pPr>
                      <a:r>
                        <a:rPr lang="it-I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Unità operative ospedaliere e territoriali di prevenzione, assistenza e cura alla persona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17037" rtl="0" eaLnBrk="1" fontAlgn="auto" latinLnBrk="0" hangingPunct="1">
                        <a:lnSpc>
                          <a:spcPct val="107000"/>
                        </a:lnSpc>
                        <a:spcBef>
                          <a:spcPts val="0"/>
                        </a:spcBef>
                        <a:spcAft>
                          <a:spcPts val="80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Aree in cui si eseguono trattamenti che richiedono un’esperienza inf.ca certificata (es. ambulatori accessi vascolari, ferite difficili, ecc.)</a:t>
                      </a:r>
                      <a:endPar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36000" marR="0" lvl="0" indent="0" algn="l" defTabSz="417037" rtl="0" eaLnBrk="1" fontAlgn="auto" latinLnBrk="0" hangingPunct="1">
                        <a:lnSpc>
                          <a:spcPct val="107000"/>
                        </a:lnSpc>
                        <a:spcBef>
                          <a:spcPts val="0"/>
                        </a:spcBef>
                        <a:spcAft>
                          <a:spcPts val="800"/>
                        </a:spcAft>
                        <a:buClrTx/>
                        <a:buSzTx/>
                        <a:buFontTx/>
                        <a:buNone/>
                        <a:tabLst/>
                        <a:defRPr/>
                      </a:pPr>
                      <a:r>
                        <a:rPr kumimoji="0" lang="it-IT"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Aree a  rilevante complessità assistenziale come l’area critica, le cure palliative, l’infermieristica di famiglia, pediatrica, ecc.</a:t>
                      </a:r>
                      <a:endParaRPr kumimoji="0" lang="it-IT"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35210617"/>
                  </a:ext>
                </a:extLst>
              </a:tr>
              <a:tr h="719536">
                <a:tc>
                  <a:txBody>
                    <a:bodyPr/>
                    <a:lstStyle/>
                    <a:p>
                      <a:pPr>
                        <a:lnSpc>
                          <a:spcPct val="107000"/>
                        </a:lnSpc>
                        <a:spcAft>
                          <a:spcPts val="800"/>
                        </a:spcAft>
                      </a:pPr>
                      <a:r>
                        <a:rPr lang="it-IT" sz="1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Competenze attese</a:t>
                      </a: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D9D9D9">
                            <a:shade val="30000"/>
                            <a:satMod val="115000"/>
                          </a:srgbClr>
                        </a:gs>
                        <a:gs pos="50000">
                          <a:srgbClr val="D9D9D9">
                            <a:shade val="67500"/>
                            <a:satMod val="115000"/>
                          </a:srgbClr>
                        </a:gs>
                        <a:gs pos="100000">
                          <a:srgbClr val="D9D9D9">
                            <a:shade val="100000"/>
                            <a:satMod val="115000"/>
                          </a:srgbClr>
                        </a:gs>
                      </a:gsLst>
                      <a:lin ang="2700000" scaled="1"/>
                      <a:tileRect/>
                    </a:gradFill>
                  </a:tcPr>
                </a:tc>
                <a:tc>
                  <a:txBody>
                    <a:bodyPr/>
                    <a:lstStyle/>
                    <a:p>
                      <a:pPr>
                        <a:lnSpc>
                          <a:spcPct val="107000"/>
                        </a:lnSpc>
                        <a:spcAft>
                          <a:spcPts val="800"/>
                        </a:spcAft>
                      </a:pPr>
                      <a:r>
                        <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Pratica clinica di base</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800"/>
                        </a:spcAft>
                      </a:pPr>
                      <a:r>
                        <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Pratica clinica  connessa ad interventi specifici, come la cura delle stomie, l’inserimento di PICC, ecc.</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36000">
                        <a:lnSpc>
                          <a:spcPct val="107000"/>
                        </a:lnSpc>
                        <a:spcAft>
                          <a:spcPts val="800"/>
                        </a:spcAft>
                      </a:pPr>
                      <a:r>
                        <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Pratica clinica connessa ad ambiti assistenziali specifici caratterizzati da rilevante complessità assistenziale</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72419810"/>
                  </a:ext>
                </a:extLst>
              </a:tr>
              <a:tr h="721140">
                <a:tc>
                  <a:txBody>
                    <a:bodyPr/>
                    <a:lstStyle/>
                    <a:p>
                      <a:pPr>
                        <a:lnSpc>
                          <a:spcPct val="107000"/>
                        </a:lnSpc>
                        <a:spcAft>
                          <a:spcPts val="800"/>
                        </a:spcAft>
                      </a:pPr>
                      <a:r>
                        <a:rPr lang="it-IT" sz="1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Funzioni/ Responsabilità</a:t>
                      </a: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D9D9D9">
                            <a:shade val="30000"/>
                            <a:satMod val="115000"/>
                          </a:srgbClr>
                        </a:gs>
                        <a:gs pos="50000">
                          <a:srgbClr val="D9D9D9">
                            <a:shade val="67500"/>
                            <a:satMod val="115000"/>
                          </a:srgbClr>
                        </a:gs>
                        <a:gs pos="100000">
                          <a:srgbClr val="D9D9D9">
                            <a:shade val="100000"/>
                            <a:satMod val="115000"/>
                          </a:srgbClr>
                        </a:gs>
                      </a:gsLst>
                      <a:lin ang="2700000" scaled="1"/>
                      <a:tileRect/>
                    </a:gradFill>
                  </a:tcPr>
                </a:tc>
                <a:tc>
                  <a:txBody>
                    <a:bodyPr/>
                    <a:lstStyle/>
                    <a:p>
                      <a:pPr>
                        <a:lnSpc>
                          <a:spcPct val="107000"/>
                        </a:lnSpc>
                        <a:spcAft>
                          <a:spcPts val="800"/>
                        </a:spcAft>
                      </a:pPr>
                      <a:r>
                        <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Assistenziali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800"/>
                        </a:spcAft>
                      </a:pPr>
                      <a:r>
                        <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Assistenziali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36000">
                        <a:lnSpc>
                          <a:spcPct val="107000"/>
                        </a:lnSpc>
                        <a:spcAft>
                          <a:spcPts val="800"/>
                        </a:spcAft>
                      </a:pPr>
                      <a:r>
                        <a:rPr lang="it-IT"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Assistenziali/Gestionali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97715305"/>
                  </a:ext>
                </a:extLst>
              </a:tr>
              <a:tr h="1089797">
                <a:tc>
                  <a:txBody>
                    <a:bodyPr/>
                    <a:lstStyle/>
                    <a:p>
                      <a:pPr>
                        <a:lnSpc>
                          <a:spcPct val="107000"/>
                        </a:lnSpc>
                        <a:spcAft>
                          <a:spcPts val="800"/>
                        </a:spcAft>
                      </a:pPr>
                      <a:r>
                        <a:rPr lang="it-IT" sz="1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Riferimenti normativi</a:t>
                      </a: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rgbClr val="D9D9D9">
                            <a:shade val="30000"/>
                            <a:satMod val="115000"/>
                          </a:srgbClr>
                        </a:gs>
                        <a:gs pos="50000">
                          <a:srgbClr val="D9D9D9">
                            <a:shade val="67500"/>
                            <a:satMod val="115000"/>
                          </a:srgbClr>
                        </a:gs>
                        <a:gs pos="100000">
                          <a:srgbClr val="D9D9D9">
                            <a:shade val="100000"/>
                            <a:satMod val="115000"/>
                          </a:srgbClr>
                        </a:gs>
                      </a:gsLst>
                      <a:lin ang="2700000" scaled="1"/>
                      <a:tileRect/>
                    </a:gradFill>
                  </a:tcPr>
                </a:tc>
                <a:tc>
                  <a:txBody>
                    <a:bodyPr/>
                    <a:lstStyle/>
                    <a:p>
                      <a:pPr>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DM 739/1994</a:t>
                      </a:r>
                    </a:p>
                    <a:p>
                      <a:pPr>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L. 42/1999</a:t>
                      </a: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DM 739/1994</a:t>
                      </a:r>
                    </a:p>
                    <a:p>
                      <a:pPr>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L. 42/1999</a:t>
                      </a:r>
                    </a:p>
                    <a:p>
                      <a:pPr>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L. 43/2006</a:t>
                      </a:r>
                    </a:p>
                    <a:p>
                      <a:pPr>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CCNL 2019-2021</a:t>
                      </a:r>
                    </a:p>
                  </a:txBody>
                  <a:tcPr marL="21431" marR="21431" marT="5239" marB="523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36000">
                        <a:lnSpc>
                          <a:spcPct val="107000"/>
                        </a:lnSpc>
                        <a:spcAft>
                          <a:spcPts val="800"/>
                        </a:spcAft>
                      </a:pPr>
                      <a:r>
                        <a:rPr lang="it-IT"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DM 739/1994</a:t>
                      </a:r>
                    </a:p>
                    <a:p>
                      <a:pPr marL="36000">
                        <a:lnSpc>
                          <a:spcPct val="107000"/>
                        </a:lnSpc>
                        <a:spcAft>
                          <a:spcPts val="800"/>
                        </a:spcAft>
                      </a:pPr>
                      <a:r>
                        <a:rPr lang="it-IT" sz="1200" dirty="0">
                          <a:effectLst/>
                          <a:latin typeface="Calibri" panose="020F0502020204030204" pitchFamily="34" charset="0"/>
                          <a:ea typeface="Calibri" panose="020F0502020204030204" pitchFamily="34" charset="0"/>
                          <a:cs typeface="Times New Roman" panose="02020603050405020304" pitchFamily="18" charset="0"/>
                        </a:rPr>
                        <a:t>L. 42/1999</a:t>
                      </a:r>
                    </a:p>
                    <a:p>
                      <a:pPr marL="36000">
                        <a:lnSpc>
                          <a:spcPct val="107000"/>
                        </a:lnSpc>
                        <a:spcAft>
                          <a:spcPts val="800"/>
                        </a:spcAft>
                      </a:pPr>
                      <a:r>
                        <a:rPr lang="it-IT"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 43/2006</a:t>
                      </a:r>
                    </a:p>
                    <a:p>
                      <a:pPr marL="36000">
                        <a:lnSpc>
                          <a:spcPct val="107000"/>
                        </a:lnSpc>
                        <a:spcAft>
                          <a:spcPts val="800"/>
                        </a:spcAft>
                      </a:pPr>
                      <a:r>
                        <a:rPr lang="it-IT"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CCNL 2019-2021</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19624009"/>
                  </a:ext>
                </a:extLst>
              </a:tr>
            </a:tbl>
          </a:graphicData>
        </a:graphic>
      </p:graphicFrame>
      <p:sp>
        <p:nvSpPr>
          <p:cNvPr id="3" name="CasellaDiTesto 2">
            <a:extLst>
              <a:ext uri="{FF2B5EF4-FFF2-40B4-BE49-F238E27FC236}">
                <a16:creationId xmlns:a16="http://schemas.microsoft.com/office/drawing/2014/main" id="{B48D665A-7429-DE6A-D09C-BC2FBF274002}"/>
              </a:ext>
            </a:extLst>
          </p:cNvPr>
          <p:cNvSpPr txBox="1"/>
          <p:nvPr/>
        </p:nvSpPr>
        <p:spPr>
          <a:xfrm>
            <a:off x="520117" y="67702"/>
            <a:ext cx="11249637" cy="954107"/>
          </a:xfrm>
          <a:prstGeom prst="rect">
            <a:avLst/>
          </a:prstGeom>
          <a:solidFill>
            <a:schemeClr val="bg1"/>
          </a:solidFill>
          <a:ln>
            <a:solidFill>
              <a:schemeClr val="accent1"/>
            </a:solidFill>
          </a:ln>
        </p:spPr>
        <p:txBody>
          <a:bodyPr wrap="square">
            <a:spAutoFit/>
          </a:bodyPr>
          <a:lstStyle/>
          <a:p>
            <a:pPr marL="457200" marR="0" lvl="0" indent="-457200" algn="ctr" defTabSz="6858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2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IL PROFILO DELL’INFERMIERE CLINICO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Times New Roman" panose="02020603050405020304" pitchFamily="18" charset="0"/>
              </a:rPr>
              <a:t>(SCENARIO A REGIME AUSPICABILE)</a:t>
            </a:r>
            <a:endParaRPr kumimoji="0" lang="it-IT"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 name="Immagine 1">
            <a:extLst>
              <a:ext uri="{FF2B5EF4-FFF2-40B4-BE49-F238E27FC236}">
                <a16:creationId xmlns:a16="http://schemas.microsoft.com/office/drawing/2014/main" id="{94514D68-F66A-1F21-52E0-B67A1DF70E78}"/>
              </a:ext>
            </a:extLst>
          </p:cNvPr>
          <p:cNvPicPr>
            <a:picLocks noChangeAspect="1"/>
          </p:cNvPicPr>
          <p:nvPr/>
        </p:nvPicPr>
        <p:blipFill>
          <a:blip r:embed="rId2"/>
          <a:stretch>
            <a:fillRect/>
          </a:stretch>
        </p:blipFill>
        <p:spPr>
          <a:xfrm>
            <a:off x="0" y="6482219"/>
            <a:ext cx="12192000" cy="375781"/>
          </a:xfrm>
          <a:prstGeom prst="rect">
            <a:avLst/>
          </a:prstGeom>
        </p:spPr>
      </p:pic>
      <p:sp>
        <p:nvSpPr>
          <p:cNvPr id="4" name="CasellaDiTesto 3">
            <a:extLst>
              <a:ext uri="{FF2B5EF4-FFF2-40B4-BE49-F238E27FC236}">
                <a16:creationId xmlns:a16="http://schemas.microsoft.com/office/drawing/2014/main" id="{88A36DFE-7A10-8F6A-EF47-B328B78580ED}"/>
              </a:ext>
            </a:extLst>
          </p:cNvPr>
          <p:cNvSpPr txBox="1"/>
          <p:nvPr/>
        </p:nvSpPr>
        <p:spPr>
          <a:xfrm>
            <a:off x="8001000" y="5762532"/>
            <a:ext cx="3711272" cy="369332"/>
          </a:xfrm>
          <a:prstGeom prst="rect">
            <a:avLst/>
          </a:prstGeom>
          <a:noFill/>
        </p:spPr>
        <p:txBody>
          <a:bodyPr wrap="none" rtlCol="0">
            <a:spAutoFit/>
          </a:bodyPr>
          <a:lstStyle/>
          <a:p>
            <a:r>
              <a:rPr lang="it-IT" dirty="0"/>
              <a:t>Slide Prof. L. Lancia gennaio 2024</a:t>
            </a:r>
          </a:p>
        </p:txBody>
      </p:sp>
    </p:spTree>
    <p:extLst>
      <p:ext uri="{BB962C8B-B14F-4D97-AF65-F5344CB8AC3E}">
        <p14:creationId xmlns:p14="http://schemas.microsoft.com/office/powerpoint/2010/main" val="92142703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1C11B-1AD0-ED7F-EF0F-96D9A9A376B6}"/>
            </a:ext>
          </a:extLst>
        </p:cNvPr>
        <p:cNvGrpSpPr/>
        <p:nvPr/>
      </p:nvGrpSpPr>
      <p:grpSpPr>
        <a:xfrm>
          <a:off x="0" y="0"/>
          <a:ext cx="0" cy="0"/>
          <a:chOff x="0" y="0"/>
          <a:chExt cx="0" cy="0"/>
        </a:xfrm>
      </p:grpSpPr>
      <p:sp>
        <p:nvSpPr>
          <p:cNvPr id="9" name="AutoShape 2" descr="Potrebbe essere un'immagine raffigurante 1 persona e testo">
            <a:extLst>
              <a:ext uri="{FF2B5EF4-FFF2-40B4-BE49-F238E27FC236}">
                <a16:creationId xmlns:a16="http://schemas.microsoft.com/office/drawing/2014/main" id="{AE48F82C-5C92-C1E7-94CC-2446F8769C4D}"/>
              </a:ext>
            </a:extLst>
          </p:cNvPr>
          <p:cNvSpPr>
            <a:spLocks noChangeAspect="1" noChangeArrowheads="1"/>
          </p:cNvSpPr>
          <p:nvPr/>
        </p:nvSpPr>
        <p:spPr bwMode="auto">
          <a:xfrm>
            <a:off x="2667000" y="1104900"/>
            <a:ext cx="5753100" cy="5753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descr="Immagine che contiene testo, Viso umano, vestiti, schermata&#10;&#10;Descrizione generata automaticamente">
            <a:extLst>
              <a:ext uri="{FF2B5EF4-FFF2-40B4-BE49-F238E27FC236}">
                <a16:creationId xmlns:a16="http://schemas.microsoft.com/office/drawing/2014/main" id="{DD205EE4-3B12-EF8A-BED3-69380267A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406400"/>
            <a:ext cx="6045200" cy="6045200"/>
          </a:xfrm>
          <a:prstGeom prst="rect">
            <a:avLst/>
          </a:prstGeom>
        </p:spPr>
      </p:pic>
      <p:sp>
        <p:nvSpPr>
          <p:cNvPr id="2" name="CasellaDiTesto 1">
            <a:extLst>
              <a:ext uri="{FF2B5EF4-FFF2-40B4-BE49-F238E27FC236}">
                <a16:creationId xmlns:a16="http://schemas.microsoft.com/office/drawing/2014/main" id="{45225468-58F7-FDEE-0D6B-34F15B84F0AD}"/>
              </a:ext>
            </a:extLst>
          </p:cNvPr>
          <p:cNvSpPr txBox="1"/>
          <p:nvPr/>
        </p:nvSpPr>
        <p:spPr>
          <a:xfrm>
            <a:off x="7048500" y="1917700"/>
            <a:ext cx="4686300"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2100" i="1" u="none" strike="noStrike" dirty="0">
                <a:solidFill>
                  <a:srgbClr val="222222"/>
                </a:solidFill>
                <a:effectLst/>
                <a:latin typeface="Century Gothic" panose="020B0502020202020204" pitchFamily="34" charset="0"/>
              </a:rPr>
              <a:t>I perni sui quali incardinare il cambiamento:</a:t>
            </a:r>
          </a:p>
          <a:p>
            <a:pPr marL="342900" indent="-342900">
              <a:buFontTx/>
              <a:buChar char="-"/>
            </a:pPr>
            <a:r>
              <a:rPr lang="it-IT" sz="2100" i="1" u="none" strike="noStrike" dirty="0">
                <a:solidFill>
                  <a:srgbClr val="222222"/>
                </a:solidFill>
                <a:effectLst/>
                <a:latin typeface="Century Gothic" panose="020B0502020202020204" pitchFamily="34" charset="0"/>
              </a:rPr>
              <a:t>la competenza</a:t>
            </a:r>
          </a:p>
          <a:p>
            <a:pPr marL="342900" indent="-342900">
              <a:buFontTx/>
              <a:buChar char="-"/>
            </a:pPr>
            <a:r>
              <a:rPr lang="it-IT" sz="2100" i="1" u="none" strike="noStrike" dirty="0">
                <a:solidFill>
                  <a:srgbClr val="222222"/>
                </a:solidFill>
                <a:effectLst/>
                <a:latin typeface="Century Gothic" panose="020B0502020202020204" pitchFamily="34" charset="0"/>
              </a:rPr>
              <a:t>la responsabilità</a:t>
            </a:r>
          </a:p>
          <a:p>
            <a:pPr marL="342900" indent="-342900">
              <a:buFontTx/>
              <a:buChar char="-"/>
            </a:pPr>
            <a:r>
              <a:rPr lang="it-IT" sz="2100" i="1" u="none" strike="noStrike" dirty="0">
                <a:solidFill>
                  <a:srgbClr val="222222"/>
                </a:solidFill>
                <a:effectLst/>
                <a:latin typeface="Century Gothic" panose="020B0502020202020204" pitchFamily="34" charset="0"/>
              </a:rPr>
              <a:t>i contenuti dell’infermieristica</a:t>
            </a:r>
          </a:p>
          <a:p>
            <a:pPr marL="342900" indent="-342900">
              <a:buFontTx/>
              <a:buChar char="-"/>
            </a:pPr>
            <a:endParaRPr lang="it-IT" sz="2100" i="1" dirty="0">
              <a:solidFill>
                <a:srgbClr val="222222"/>
              </a:solidFill>
              <a:latin typeface="Century Gothic" panose="020B0502020202020204" pitchFamily="34" charset="0"/>
            </a:endParaRPr>
          </a:p>
        </p:txBody>
      </p:sp>
    </p:spTree>
    <p:extLst>
      <p:ext uri="{BB962C8B-B14F-4D97-AF65-F5344CB8AC3E}">
        <p14:creationId xmlns:p14="http://schemas.microsoft.com/office/powerpoint/2010/main" val="232655642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corso In Asfalto Vettoriali, Illustrazioni e Clipart">
            <a:extLst>
              <a:ext uri="{FF2B5EF4-FFF2-40B4-BE49-F238E27FC236}">
                <a16:creationId xmlns:a16="http://schemas.microsoft.com/office/drawing/2014/main" id="{6BB05AFE-C75C-1462-0562-727DB6AEA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825" y="41883"/>
            <a:ext cx="9421231" cy="68161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iscussione Illustrazioni, Vettoriali E Clipart Stock – (282,718  Illustrazioni Stock)">
            <a:extLst>
              <a:ext uri="{FF2B5EF4-FFF2-40B4-BE49-F238E27FC236}">
                <a16:creationId xmlns:a16="http://schemas.microsoft.com/office/drawing/2014/main" id="{6CF40DC9-8C2D-9D48-1250-BC763728C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10" y="2279499"/>
            <a:ext cx="2798752" cy="2270473"/>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21BFB6E1-EC25-B11B-B2ED-A1F21EEB8AF2}"/>
              </a:ext>
            </a:extLst>
          </p:cNvPr>
          <p:cNvSpPr txBox="1"/>
          <p:nvPr/>
        </p:nvSpPr>
        <p:spPr>
          <a:xfrm>
            <a:off x="7738318" y="6028182"/>
            <a:ext cx="1425347" cy="656590"/>
          </a:xfrm>
          <a:prstGeom prst="rect">
            <a:avLst/>
          </a:prstGeom>
          <a:solidFill>
            <a:schemeClr val="accent4"/>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it-IT" sz="1800" b="0" i="0" u="none" strike="noStrike" cap="none" spc="0" normalizeH="0" baseline="0" dirty="0">
                <a:ln>
                  <a:noFill/>
                </a:ln>
                <a:solidFill>
                  <a:srgbClr val="000000"/>
                </a:solidFill>
                <a:effectLst/>
                <a:uFillTx/>
                <a:latin typeface="Trebuchet MS"/>
                <a:ea typeface="Trebuchet MS"/>
                <a:cs typeface="Trebuchet MS"/>
                <a:sym typeface="Trebuchet MS"/>
              </a:rPr>
              <a:t>START</a:t>
            </a:r>
          </a:p>
          <a:p>
            <a:pPr marL="0" marR="0" indent="0" algn="l" defTabSz="914400" rtl="0" fontAlgn="auto" latinLnBrk="0" hangingPunct="0">
              <a:lnSpc>
                <a:spcPct val="100000"/>
              </a:lnSpc>
              <a:spcBef>
                <a:spcPts val="0"/>
              </a:spcBef>
              <a:spcAft>
                <a:spcPts val="0"/>
              </a:spcAft>
              <a:buClrTx/>
              <a:buSzTx/>
              <a:buFontTx/>
              <a:buNone/>
              <a:tabLst/>
            </a:pPr>
            <a:r>
              <a:rPr kumimoji="0" lang="it-IT" sz="1800" b="0" i="0" u="none" strike="noStrike" cap="none" spc="0" normalizeH="0" baseline="0" dirty="0" err="1">
                <a:ln>
                  <a:noFill/>
                </a:ln>
                <a:solidFill>
                  <a:srgbClr val="000000"/>
                </a:solidFill>
                <a:effectLst/>
                <a:uFillTx/>
                <a:latin typeface="Trebuchet MS"/>
                <a:ea typeface="Trebuchet MS"/>
                <a:cs typeface="Trebuchet MS"/>
                <a:sym typeface="Trebuchet MS"/>
              </a:rPr>
              <a:t>Nextgen</a:t>
            </a:r>
            <a:endParaRPr kumimoji="0" lang="it-IT" sz="1800" b="0" i="0" u="none" strike="noStrike" cap="none" spc="0" normalizeH="0" baseline="0" dirty="0">
              <a:ln>
                <a:noFill/>
              </a:ln>
              <a:solidFill>
                <a:srgbClr val="000000"/>
              </a:solidFill>
              <a:effectLst/>
              <a:uFillTx/>
              <a:latin typeface="Trebuchet MS"/>
              <a:ea typeface="Trebuchet MS"/>
              <a:cs typeface="Trebuchet MS"/>
              <a:sym typeface="Trebuchet MS"/>
            </a:endParaRPr>
          </a:p>
        </p:txBody>
      </p:sp>
      <p:sp>
        <p:nvSpPr>
          <p:cNvPr id="3" name="CasellaDiTesto 2">
            <a:extLst>
              <a:ext uri="{FF2B5EF4-FFF2-40B4-BE49-F238E27FC236}">
                <a16:creationId xmlns:a16="http://schemas.microsoft.com/office/drawing/2014/main" id="{14336623-A337-6E47-C25C-5627E999E1A1}"/>
              </a:ext>
            </a:extLst>
          </p:cNvPr>
          <p:cNvSpPr txBox="1"/>
          <p:nvPr/>
        </p:nvSpPr>
        <p:spPr>
          <a:xfrm>
            <a:off x="4437479" y="47047"/>
            <a:ext cx="4360157" cy="656590"/>
          </a:xfrm>
          <a:prstGeom prst="rect">
            <a:avLst/>
          </a:prstGeom>
          <a:solidFill>
            <a:schemeClr val="accent4"/>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it-IT" sz="1800" b="0" i="0" u="none" strike="noStrike" cap="none" spc="0" normalizeH="0" baseline="0" dirty="0">
                <a:ln>
                  <a:noFill/>
                </a:ln>
                <a:solidFill>
                  <a:srgbClr val="000000"/>
                </a:solidFill>
                <a:effectLst/>
                <a:uFillTx/>
                <a:latin typeface="Trebuchet MS"/>
                <a:ea typeface="Trebuchet MS"/>
                <a:cs typeface="Trebuchet MS"/>
                <a:sym typeface="Trebuchet MS"/>
              </a:rPr>
              <a:t>TARGET</a:t>
            </a:r>
          </a:p>
          <a:p>
            <a:pPr marL="0" marR="0" indent="0" algn="l" defTabSz="914400" rtl="0" fontAlgn="auto" latinLnBrk="0" hangingPunct="0">
              <a:lnSpc>
                <a:spcPct val="100000"/>
              </a:lnSpc>
              <a:spcBef>
                <a:spcPts val="0"/>
              </a:spcBef>
              <a:spcAft>
                <a:spcPts val="0"/>
              </a:spcAft>
              <a:buClrTx/>
              <a:buSzTx/>
              <a:buFontTx/>
              <a:buNone/>
              <a:tabLst/>
            </a:pPr>
            <a:r>
              <a:rPr kumimoji="0" lang="it-IT" sz="1800" b="0" i="0" u="none" strike="noStrike" cap="none" spc="0" normalizeH="0" baseline="0" dirty="0">
                <a:ln>
                  <a:noFill/>
                </a:ln>
                <a:solidFill>
                  <a:srgbClr val="000000"/>
                </a:solidFill>
                <a:effectLst/>
                <a:uFillTx/>
                <a:latin typeface="Trebuchet MS"/>
                <a:ea typeface="Trebuchet MS"/>
                <a:cs typeface="Trebuchet MS"/>
                <a:sym typeface="Trebuchet MS"/>
              </a:rPr>
              <a:t>Popolazione e Sistema Salute</a:t>
            </a:r>
          </a:p>
        </p:txBody>
      </p:sp>
      <p:sp>
        <p:nvSpPr>
          <p:cNvPr id="5" name="CasellaDiTesto 4">
            <a:extLst>
              <a:ext uri="{FF2B5EF4-FFF2-40B4-BE49-F238E27FC236}">
                <a16:creationId xmlns:a16="http://schemas.microsoft.com/office/drawing/2014/main" id="{E88C01EB-3E63-7FC3-66C1-0020D124B874}"/>
              </a:ext>
            </a:extLst>
          </p:cNvPr>
          <p:cNvSpPr txBox="1"/>
          <p:nvPr/>
        </p:nvSpPr>
        <p:spPr>
          <a:xfrm>
            <a:off x="6580458" y="3344681"/>
            <a:ext cx="5209759" cy="1312803"/>
          </a:xfrm>
          <a:prstGeom prst="flowChartTerminator">
            <a:avLst/>
          </a:prstGeom>
          <a:solidFill>
            <a:schemeClr val="accent4">
              <a:lumMod val="20000"/>
              <a:lumOff val="8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it-IT" sz="1800" b="0" i="0" u="none" strike="noStrike" cap="none" spc="0" normalizeH="0" baseline="0" dirty="0">
                <a:ln>
                  <a:noFill/>
                </a:ln>
                <a:solidFill>
                  <a:srgbClr val="000000"/>
                </a:solidFill>
                <a:effectLst/>
                <a:uFillTx/>
                <a:latin typeface="Trebuchet MS"/>
                <a:ea typeface="Trebuchet MS"/>
                <a:cs typeface="Trebuchet MS"/>
                <a:sym typeface="Trebuchet MS"/>
              </a:rPr>
              <a:t>Revisione della formazione specialistica con focus clinico-&gt; LM </a:t>
            </a:r>
            <a:r>
              <a:rPr kumimoji="0" lang="it-IT" sz="1800" b="0" i="0" u="none" strike="noStrike" cap="none" spc="0" normalizeH="0" baseline="0" dirty="0" err="1">
                <a:ln>
                  <a:noFill/>
                </a:ln>
                <a:solidFill>
                  <a:srgbClr val="000000"/>
                </a:solidFill>
                <a:effectLst/>
                <a:uFillTx/>
                <a:latin typeface="Trebuchet MS"/>
                <a:ea typeface="Trebuchet MS"/>
                <a:cs typeface="Trebuchet MS"/>
                <a:sym typeface="Trebuchet MS"/>
              </a:rPr>
              <a:t>IFeC</a:t>
            </a:r>
            <a:r>
              <a:rPr kumimoji="0" lang="it-IT" sz="1800" b="0" i="0" u="none" strike="noStrike" cap="none" spc="0" normalizeH="0" baseline="0" dirty="0">
                <a:ln>
                  <a:noFill/>
                </a:ln>
                <a:solidFill>
                  <a:srgbClr val="000000"/>
                </a:solidFill>
                <a:effectLst/>
                <a:uFillTx/>
                <a:latin typeface="Trebuchet MS"/>
                <a:ea typeface="Trebuchet MS"/>
                <a:cs typeface="Trebuchet MS"/>
                <a:sym typeface="Trebuchet MS"/>
              </a:rPr>
              <a:t>, area critica, neonatologica pediatrica.</a:t>
            </a:r>
          </a:p>
        </p:txBody>
      </p:sp>
      <p:sp>
        <p:nvSpPr>
          <p:cNvPr id="6" name="CasellaDiTesto 5">
            <a:extLst>
              <a:ext uri="{FF2B5EF4-FFF2-40B4-BE49-F238E27FC236}">
                <a16:creationId xmlns:a16="http://schemas.microsoft.com/office/drawing/2014/main" id="{75FAAE68-7BB1-5947-D5EB-8863CA73A4C2}"/>
              </a:ext>
            </a:extLst>
          </p:cNvPr>
          <p:cNvSpPr txBox="1"/>
          <p:nvPr/>
        </p:nvSpPr>
        <p:spPr>
          <a:xfrm>
            <a:off x="3883351" y="5310514"/>
            <a:ext cx="3245427" cy="923290"/>
          </a:xfrm>
          <a:prstGeom prst="flowChartTerminator">
            <a:avLst/>
          </a:prstGeom>
          <a:solidFill>
            <a:schemeClr val="accent4">
              <a:lumMod val="20000"/>
              <a:lumOff val="8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it-IT" sz="1800" b="0" i="0" u="none" strike="noStrike" cap="none" spc="0" normalizeH="0" baseline="0" dirty="0">
                <a:ln>
                  <a:noFill/>
                </a:ln>
                <a:solidFill>
                  <a:srgbClr val="000000"/>
                </a:solidFill>
                <a:effectLst/>
                <a:uFillTx/>
                <a:latin typeface="Trebuchet MS"/>
                <a:ea typeface="Trebuchet MS"/>
                <a:cs typeface="Trebuchet MS"/>
                <a:sym typeface="Trebuchet MS"/>
              </a:rPr>
              <a:t>Sostegno alla formazione Qualità e nuovi approcci</a:t>
            </a:r>
          </a:p>
        </p:txBody>
      </p:sp>
      <p:sp>
        <p:nvSpPr>
          <p:cNvPr id="9" name="CasellaDiTesto 8">
            <a:extLst>
              <a:ext uri="{FF2B5EF4-FFF2-40B4-BE49-F238E27FC236}">
                <a16:creationId xmlns:a16="http://schemas.microsoft.com/office/drawing/2014/main" id="{4CA1A282-5560-E130-8183-6C243D778F04}"/>
              </a:ext>
            </a:extLst>
          </p:cNvPr>
          <p:cNvSpPr txBox="1"/>
          <p:nvPr/>
        </p:nvSpPr>
        <p:spPr>
          <a:xfrm>
            <a:off x="2743201" y="2931882"/>
            <a:ext cx="2868342" cy="1312803"/>
          </a:xfrm>
          <a:prstGeom prst="flowChartTerminator">
            <a:avLst/>
          </a:prstGeom>
          <a:solidFill>
            <a:schemeClr val="accent4">
              <a:lumMod val="20000"/>
              <a:lumOff val="8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it-IT" sz="1800" b="0" i="0" u="none" strike="noStrike" cap="none" spc="0" normalizeH="0" baseline="0" dirty="0">
                <a:ln>
                  <a:noFill/>
                </a:ln>
                <a:solidFill>
                  <a:srgbClr val="000000"/>
                </a:solidFill>
                <a:effectLst/>
                <a:uFillTx/>
                <a:latin typeface="Trebuchet MS"/>
                <a:ea typeface="Trebuchet MS"/>
                <a:cs typeface="Trebuchet MS"/>
                <a:sym typeface="Trebuchet MS"/>
              </a:rPr>
              <a:t>Revisioni normative «L.43/2006», Decreti, L.502/92,…</a:t>
            </a:r>
          </a:p>
        </p:txBody>
      </p:sp>
      <p:sp>
        <p:nvSpPr>
          <p:cNvPr id="10" name="CasellaDiTesto 9">
            <a:extLst>
              <a:ext uri="{FF2B5EF4-FFF2-40B4-BE49-F238E27FC236}">
                <a16:creationId xmlns:a16="http://schemas.microsoft.com/office/drawing/2014/main" id="{2FC689AE-B68F-60DA-D434-63D78E480DD0}"/>
              </a:ext>
            </a:extLst>
          </p:cNvPr>
          <p:cNvSpPr txBox="1"/>
          <p:nvPr/>
        </p:nvSpPr>
        <p:spPr>
          <a:xfrm>
            <a:off x="7733490" y="1762445"/>
            <a:ext cx="4056727" cy="923290"/>
          </a:xfrm>
          <a:prstGeom prst="flowChartTerminator">
            <a:avLst/>
          </a:prstGeom>
          <a:solidFill>
            <a:schemeClr val="accent4">
              <a:lumMod val="20000"/>
              <a:lumOff val="8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it-IT" sz="1800" b="0" i="0" u="none" strike="noStrike" cap="none" spc="0" normalizeH="0" baseline="0" dirty="0">
                <a:ln>
                  <a:noFill/>
                </a:ln>
                <a:solidFill>
                  <a:srgbClr val="000000"/>
                </a:solidFill>
                <a:effectLst/>
                <a:uFillTx/>
                <a:latin typeface="Trebuchet MS"/>
                <a:ea typeface="Trebuchet MS"/>
                <a:cs typeface="Trebuchet MS"/>
                <a:sym typeface="Trebuchet MS"/>
              </a:rPr>
              <a:t>Modelli organizzativi e »filiera assistenziale»</a:t>
            </a:r>
          </a:p>
        </p:txBody>
      </p:sp>
      <p:sp>
        <p:nvSpPr>
          <p:cNvPr id="12" name="CasellaDiTesto 11">
            <a:extLst>
              <a:ext uri="{FF2B5EF4-FFF2-40B4-BE49-F238E27FC236}">
                <a16:creationId xmlns:a16="http://schemas.microsoft.com/office/drawing/2014/main" id="{0B2EB6E8-BBBF-0253-ED02-24DA7989075B}"/>
              </a:ext>
            </a:extLst>
          </p:cNvPr>
          <p:cNvSpPr txBox="1"/>
          <p:nvPr/>
        </p:nvSpPr>
        <p:spPr>
          <a:xfrm>
            <a:off x="2004665" y="1301679"/>
            <a:ext cx="3501400" cy="923290"/>
          </a:xfrm>
          <a:prstGeom prst="flowChartTerminator">
            <a:avLst/>
          </a:prstGeom>
          <a:solidFill>
            <a:schemeClr val="accent4">
              <a:lumMod val="20000"/>
              <a:lumOff val="8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it-IT" dirty="0"/>
              <a:t>Assetto contrattuale e ruoli, leva economica ma non solo</a:t>
            </a:r>
            <a:endParaRPr kumimoji="0" lang="it-IT" sz="1800" b="0" i="0" u="none" strike="noStrike" cap="none" spc="0" normalizeH="0" baseline="0" dirty="0">
              <a:ln>
                <a:noFill/>
              </a:ln>
              <a:solidFill>
                <a:srgbClr val="000000"/>
              </a:solidFill>
              <a:effectLst/>
              <a:uFillTx/>
              <a:latin typeface="Trebuchet MS"/>
              <a:ea typeface="Trebuchet MS"/>
              <a:cs typeface="Trebuchet MS"/>
              <a:sym typeface="Trebuchet MS"/>
            </a:endParaRPr>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4AC67A0F-C697-C04A-8960-B92E87BC45BD}"/>
                  </a:ext>
                </a:extLst>
              </p:cNvPr>
              <p:cNvSpPr txBox="1"/>
              <p:nvPr/>
            </p:nvSpPr>
            <p:spPr>
              <a:xfrm>
                <a:off x="6897441" y="-213835"/>
                <a:ext cx="2687782" cy="14041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it-IT" sz="8000" b="0" i="1" u="none" strike="noStrike" cap="none" spc="0" normalizeH="0" baseline="0" smtClean="0">
                          <a:ln>
                            <a:noFill/>
                          </a:ln>
                          <a:solidFill>
                            <a:srgbClr val="000000"/>
                          </a:solidFill>
                          <a:effectLst/>
                          <a:uFillTx/>
                          <a:latin typeface="Cambria Math" panose="02040503050406030204" pitchFamily="18" charset="0"/>
                          <a:ea typeface="Trebuchet MS"/>
                          <a:cs typeface="Trebuchet MS"/>
                          <a:sym typeface="Trebuchet MS"/>
                        </a:rPr>
                        <m:t>🎯</m:t>
                      </m:r>
                    </m:oMath>
                  </m:oMathPara>
                </a14:m>
                <a:endParaRPr kumimoji="0" lang="it-IT" sz="8000" b="0" i="0" u="none" strike="noStrike" cap="none" spc="0" normalizeH="0" baseline="0" dirty="0">
                  <a:ln>
                    <a:noFill/>
                  </a:ln>
                  <a:solidFill>
                    <a:srgbClr val="000000"/>
                  </a:solidFill>
                  <a:effectLst/>
                  <a:uFillTx/>
                  <a:ea typeface="Trebuchet MS"/>
                  <a:cs typeface="Trebuchet MS"/>
                  <a:sym typeface="Trebuchet MS"/>
                </a:endParaRPr>
              </a:p>
            </p:txBody>
          </p:sp>
        </mc:Choice>
        <mc:Fallback xmlns="">
          <p:sp>
            <p:nvSpPr>
              <p:cNvPr id="13" name="CasellaDiTesto 12">
                <a:extLst>
                  <a:ext uri="{FF2B5EF4-FFF2-40B4-BE49-F238E27FC236}">
                    <a16:creationId xmlns:a16="http://schemas.microsoft.com/office/drawing/2014/main" id="{4AC67A0F-C697-C04A-8960-B92E87BC45BD}"/>
                  </a:ext>
                </a:extLst>
              </p:cNvPr>
              <p:cNvSpPr txBox="1">
                <a:spLocks noRot="1" noChangeAspect="1" noMove="1" noResize="1" noEditPoints="1" noAdjustHandles="1" noChangeArrowheads="1" noChangeShapeType="1" noTextEdit="1"/>
              </p:cNvSpPr>
              <p:nvPr/>
            </p:nvSpPr>
            <p:spPr>
              <a:xfrm>
                <a:off x="6897441" y="-213835"/>
                <a:ext cx="2687782" cy="1404167"/>
              </a:xfrm>
              <a:prstGeom prst="rect">
                <a:avLst/>
              </a:prstGeom>
              <a:blipFill>
                <a:blip r:embed="rId4"/>
                <a:stretch>
                  <a:fillRect t="-8108" b="-18919"/>
                </a:stretch>
              </a:blipFill>
              <a:ln w="12700" cap="flat">
                <a:noFill/>
                <a:miter lim="400000"/>
              </a:ln>
              <a:effectLst/>
            </p:spPr>
            <p:txBody>
              <a:bodyPr/>
              <a:lstStyle/>
              <a:p>
                <a:r>
                  <a:rPr lang="it-IT">
                    <a:noFill/>
                  </a:rPr>
                  <a:t> </a:t>
                </a:r>
              </a:p>
            </p:txBody>
          </p:sp>
        </mc:Fallback>
      </mc:AlternateContent>
    </p:spTree>
    <p:extLst>
      <p:ext uri="{BB962C8B-B14F-4D97-AF65-F5344CB8AC3E}">
        <p14:creationId xmlns:p14="http://schemas.microsoft.com/office/powerpoint/2010/main" val="327185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0.70"/>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childTnLst>
                          </p:cTn>
                        </p:par>
                        <p:par>
                          <p:cTn id="22" fill="hold">
                            <p:stCondLst>
                              <p:cond delay="1000"/>
                            </p:stCondLst>
                            <p:childTnLst>
                              <p:par>
                                <p:cTn id="23" presetID="55"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par>
                          <p:cTn id="28" fill="hold">
                            <p:stCondLst>
                              <p:cond delay="2000"/>
                            </p:stCondLst>
                            <p:childTnLst>
                              <p:par>
                                <p:cTn id="29" presetID="55"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0.70"/>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par>
                          <p:cTn id="34" fill="hold">
                            <p:stCondLst>
                              <p:cond delay="3000"/>
                            </p:stCondLst>
                            <p:childTnLst>
                              <p:par>
                                <p:cTn id="35" presetID="55" presetClass="entr" presetSubtype="0" fill="hold" grpId="0" nodeType="afterEffect">
                                  <p:stCondLst>
                                    <p:cond delay="100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strVal val="#ppt_w*0.70"/>
                                          </p:val>
                                        </p:tav>
                                        <p:tav tm="100000">
                                          <p:val>
                                            <p:strVal val="#ppt_w"/>
                                          </p:val>
                                        </p:tav>
                                      </p:tavLst>
                                    </p:anim>
                                    <p:anim calcmode="lin" valueType="num">
                                      <p:cBhvr>
                                        <p:cTn id="38" dur="1000" fill="hold"/>
                                        <p:tgtEl>
                                          <p:spTgt spid="9"/>
                                        </p:tgtEl>
                                        <p:attrNameLst>
                                          <p:attrName>ppt_h</p:attrName>
                                        </p:attrNameLst>
                                      </p:cBhvr>
                                      <p:tavLst>
                                        <p:tav tm="0">
                                          <p:val>
                                            <p:strVal val="#ppt_h"/>
                                          </p:val>
                                        </p:tav>
                                        <p:tav tm="100000">
                                          <p:val>
                                            <p:strVal val="#ppt_h"/>
                                          </p:val>
                                        </p:tav>
                                      </p:tavLst>
                                    </p:anim>
                                    <p:animEffect transition="in" filter="fade">
                                      <p:cBhvr>
                                        <p:cTn id="39" dur="1000"/>
                                        <p:tgtEl>
                                          <p:spTgt spid="9"/>
                                        </p:tgtEl>
                                      </p:cBhvr>
                                    </p:animEffect>
                                  </p:childTnLst>
                                </p:cTn>
                              </p:par>
                            </p:childTnLst>
                          </p:cTn>
                        </p:par>
                        <p:par>
                          <p:cTn id="40" fill="hold">
                            <p:stCondLst>
                              <p:cond delay="5000"/>
                            </p:stCondLst>
                            <p:childTnLst>
                              <p:par>
                                <p:cTn id="41" presetID="55" presetClass="entr" presetSubtype="0" fill="hold" grpId="0" nodeType="afterEffect">
                                  <p:stCondLst>
                                    <p:cond delay="10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0.70"/>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par>
                          <p:cTn id="46" fill="hold">
                            <p:stCondLst>
                              <p:cond delay="7000"/>
                            </p:stCondLst>
                            <p:childTnLst>
                              <p:par>
                                <p:cTn id="47" presetID="55" presetClass="entr" presetSubtype="0" fill="hold" grpId="0" nodeType="after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strVal val="#ppt_w*0.70"/>
                                          </p:val>
                                        </p:tav>
                                        <p:tav tm="100000">
                                          <p:val>
                                            <p:strVal val="#ppt_w"/>
                                          </p:val>
                                        </p:tav>
                                      </p:tavLst>
                                    </p:anim>
                                    <p:anim calcmode="lin" valueType="num">
                                      <p:cBhvr>
                                        <p:cTn id="50" dur="1000" fill="hold"/>
                                        <p:tgtEl>
                                          <p:spTgt spid="12"/>
                                        </p:tgtEl>
                                        <p:attrNameLst>
                                          <p:attrName>ppt_h</p:attrName>
                                        </p:attrNameLst>
                                      </p:cBhvr>
                                      <p:tavLst>
                                        <p:tav tm="0">
                                          <p:val>
                                            <p:strVal val="#ppt_h"/>
                                          </p:val>
                                        </p:tav>
                                        <p:tav tm="100000">
                                          <p:val>
                                            <p:strVal val="#ppt_h"/>
                                          </p:val>
                                        </p:tav>
                                      </p:tavLst>
                                    </p:anim>
                                    <p:animEffect transition="in" filter="fade">
                                      <p:cBhvr>
                                        <p:cTn id="51" dur="1000"/>
                                        <p:tgtEl>
                                          <p:spTgt spid="12"/>
                                        </p:tgtEl>
                                      </p:cBhvr>
                                    </p:animEffect>
                                  </p:childTnLst>
                                </p:cTn>
                              </p:par>
                            </p:childTnLst>
                          </p:cTn>
                        </p:par>
                        <p:par>
                          <p:cTn id="52" fill="hold">
                            <p:stCondLst>
                              <p:cond delay="9000"/>
                            </p:stCondLst>
                            <p:childTnLst>
                              <p:par>
                                <p:cTn id="53" presetID="20" presetClass="entr" presetSubtype="0"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edge">
                                      <p:cBhvr>
                                        <p:cTn id="5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9" grpId="0" animBg="1"/>
      <p:bldP spid="10" grpId="0" animBg="1"/>
      <p:bldP spid="12" grpId="0" animBg="1"/>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284C9F2-DDF6-BD47-59E0-661547C1A778}"/>
              </a:ext>
            </a:extLst>
          </p:cNvPr>
          <p:cNvSpPr>
            <a:spLocks noGrp="1"/>
          </p:cNvSpPr>
          <p:nvPr>
            <p:ph type="title"/>
          </p:nvPr>
        </p:nvSpPr>
        <p:spPr>
          <a:xfrm>
            <a:off x="527051" y="444623"/>
            <a:ext cx="10877789" cy="646639"/>
          </a:xfrm>
        </p:spPr>
        <p:txBody>
          <a:bodyPr>
            <a:noAutofit/>
          </a:bodyPr>
          <a:lstStyle/>
          <a:p>
            <a:r>
              <a:rPr lang="it-IT" sz="2800" b="1" dirty="0">
                <a:solidFill>
                  <a:srgbClr val="C00000"/>
                </a:solidFill>
                <a:latin typeface="Century Gothic" panose="020B0502020202020204" pitchFamily="34" charset="0"/>
              </a:rPr>
              <a:t>Il modello di sviluppo della professione</a:t>
            </a:r>
          </a:p>
        </p:txBody>
      </p:sp>
      <p:pic>
        <p:nvPicPr>
          <p:cNvPr id="3" name="Picture 2" descr="Minuscoli uomini d'affari che lavorano insieme al puzzle. metafora per cooperazione o partnership, collaborazione tra team di persone illustrazione vettoriale piatta. comunicazione, concetto di lavoro di squadra">
            <a:extLst>
              <a:ext uri="{FF2B5EF4-FFF2-40B4-BE49-F238E27FC236}">
                <a16:creationId xmlns:a16="http://schemas.microsoft.com/office/drawing/2014/main" id="{EB1DC074-1B6B-8FFA-952B-21FF8202D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23" y="1514276"/>
            <a:ext cx="5087620" cy="3917305"/>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1776A621-30CB-F8CE-AABD-DD0F34569049}"/>
              </a:ext>
            </a:extLst>
          </p:cNvPr>
          <p:cNvSpPr txBox="1"/>
          <p:nvPr/>
        </p:nvSpPr>
        <p:spPr>
          <a:xfrm>
            <a:off x="5705335" y="2622568"/>
            <a:ext cx="5246079" cy="3046988"/>
          </a:xfrm>
          <a:prstGeom prst="rect">
            <a:avLst/>
          </a:prstGeom>
          <a:noFill/>
        </p:spPr>
        <p:txBody>
          <a:bodyPr wrap="square" rtlCol="0">
            <a:spAutoFit/>
          </a:bodyPr>
          <a:lstStyle/>
          <a:p>
            <a:pPr marL="342900" indent="-342900">
              <a:buFont typeface="Arial" panose="020B0604020202020204" pitchFamily="34" charset="0"/>
              <a:buChar char="•"/>
            </a:pPr>
            <a:r>
              <a:rPr lang="it-IT" sz="2400" dirty="0">
                <a:latin typeface="Century Gothic" panose="020B0502020202020204" pitchFamily="34" charset="0"/>
              </a:rPr>
              <a:t>Università</a:t>
            </a:r>
          </a:p>
          <a:p>
            <a:pPr marL="342900" indent="-342900">
              <a:buFont typeface="Arial" panose="020B0604020202020204" pitchFamily="34" charset="0"/>
              <a:buChar char="•"/>
            </a:pPr>
            <a:r>
              <a:rPr lang="it-IT" sz="2400" dirty="0">
                <a:latin typeface="Century Gothic" panose="020B0502020202020204" pitchFamily="34" charset="0"/>
              </a:rPr>
              <a:t>Aziende</a:t>
            </a:r>
          </a:p>
          <a:p>
            <a:pPr marL="342900" indent="-342900">
              <a:buFont typeface="Arial" panose="020B0604020202020204" pitchFamily="34" charset="0"/>
              <a:buChar char="•"/>
            </a:pPr>
            <a:r>
              <a:rPr lang="it-IT" sz="2400" dirty="0">
                <a:latin typeface="Century Gothic" panose="020B0502020202020204" pitchFamily="34" charset="0"/>
              </a:rPr>
              <a:t>Organizzazione del lavoro</a:t>
            </a:r>
          </a:p>
          <a:p>
            <a:pPr marL="342900" indent="-342900">
              <a:buFont typeface="Arial" panose="020B0604020202020204" pitchFamily="34" charset="0"/>
              <a:buChar char="•"/>
            </a:pPr>
            <a:r>
              <a:rPr lang="it-IT" sz="2400" dirty="0">
                <a:latin typeface="Century Gothic" panose="020B0502020202020204" pitchFamily="34" charset="0"/>
              </a:rPr>
              <a:t>Sindacati/contratti</a:t>
            </a:r>
          </a:p>
          <a:p>
            <a:pPr marL="342900" indent="-342900">
              <a:buFont typeface="Arial" panose="020B0604020202020204" pitchFamily="34" charset="0"/>
              <a:buChar char="•"/>
            </a:pPr>
            <a:r>
              <a:rPr lang="it-IT" sz="2400" dirty="0">
                <a:latin typeface="Century Gothic" panose="020B0502020202020204" pitchFamily="34" charset="0"/>
              </a:rPr>
              <a:t>OPI</a:t>
            </a:r>
          </a:p>
          <a:p>
            <a:pPr marL="342900" indent="-342900">
              <a:buFont typeface="Arial" panose="020B0604020202020204" pitchFamily="34" charset="0"/>
              <a:buChar char="•"/>
            </a:pPr>
            <a:r>
              <a:rPr lang="it-IT" sz="2400" dirty="0">
                <a:latin typeface="Century Gothic" panose="020B0502020202020204" pitchFamily="34" charset="0"/>
              </a:rPr>
              <a:t>Società scientifiche</a:t>
            </a:r>
          </a:p>
          <a:p>
            <a:pPr marL="342900" indent="-342900">
              <a:buFont typeface="Arial" panose="020B0604020202020204" pitchFamily="34" charset="0"/>
              <a:buChar char="•"/>
            </a:pPr>
            <a:r>
              <a:rPr lang="it-IT" sz="2400" dirty="0">
                <a:latin typeface="Century Gothic" panose="020B0502020202020204" pitchFamily="34" charset="0"/>
              </a:rPr>
              <a:t>Istituzioni politiche </a:t>
            </a:r>
          </a:p>
          <a:p>
            <a:pPr marL="342900" indent="-342900">
              <a:buFont typeface="Arial" panose="020B0604020202020204" pitchFamily="34" charset="0"/>
              <a:buChar char="•"/>
            </a:pPr>
            <a:endParaRPr lang="it-IT" sz="2400" dirty="0">
              <a:latin typeface="Century Gothic" panose="020B0502020202020204" pitchFamily="34" charset="0"/>
            </a:endParaRPr>
          </a:p>
        </p:txBody>
      </p:sp>
      <p:sp>
        <p:nvSpPr>
          <p:cNvPr id="7" name="CasellaDiTesto 6">
            <a:extLst>
              <a:ext uri="{FF2B5EF4-FFF2-40B4-BE49-F238E27FC236}">
                <a16:creationId xmlns:a16="http://schemas.microsoft.com/office/drawing/2014/main" id="{1C1F0965-D033-D480-CCB6-B5A890640F16}"/>
              </a:ext>
            </a:extLst>
          </p:cNvPr>
          <p:cNvSpPr txBox="1"/>
          <p:nvPr/>
        </p:nvSpPr>
        <p:spPr>
          <a:xfrm>
            <a:off x="5663417" y="1514276"/>
            <a:ext cx="5955324" cy="830997"/>
          </a:xfrm>
          <a:prstGeom prst="rect">
            <a:avLst/>
          </a:prstGeom>
          <a:noFill/>
        </p:spPr>
        <p:txBody>
          <a:bodyPr wrap="square" rtlCol="0">
            <a:spAutoFit/>
          </a:bodyPr>
          <a:lstStyle/>
          <a:p>
            <a:r>
              <a:rPr lang="it-IT" sz="2400" dirty="0">
                <a:latin typeface="Century Gothic" panose="020B0502020202020204" pitchFamily="34" charset="0"/>
              </a:rPr>
              <a:t>Sviluppo coerente ed armonioso tra i diversi livelli:</a:t>
            </a:r>
          </a:p>
        </p:txBody>
      </p:sp>
    </p:spTree>
    <p:extLst>
      <p:ext uri="{BB962C8B-B14F-4D97-AF65-F5344CB8AC3E}">
        <p14:creationId xmlns:p14="http://schemas.microsoft.com/office/powerpoint/2010/main" val="102225344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DB35D0-F610-B677-6465-74F4721853CC}"/>
              </a:ext>
            </a:extLst>
          </p:cNvPr>
          <p:cNvSpPr>
            <a:spLocks noGrp="1"/>
          </p:cNvSpPr>
          <p:nvPr>
            <p:ph type="title"/>
          </p:nvPr>
        </p:nvSpPr>
        <p:spPr>
          <a:xfrm>
            <a:off x="467544" y="620688"/>
            <a:ext cx="9652618" cy="369332"/>
          </a:xfrm>
        </p:spPr>
        <p:txBody>
          <a:bodyPr>
            <a:noAutofit/>
          </a:bodyPr>
          <a:lstStyle/>
          <a:p>
            <a:r>
              <a:rPr lang="it-IT" sz="3200" b="1" dirty="0">
                <a:solidFill>
                  <a:srgbClr val="C00000"/>
                </a:solidFill>
                <a:latin typeface="Century Gothic" panose="020B0502020202020204" pitchFamily="34" charset="0"/>
              </a:rPr>
              <a:t>Take home </a:t>
            </a:r>
            <a:r>
              <a:rPr lang="it-IT" sz="3200" b="1" dirty="0" err="1">
                <a:solidFill>
                  <a:srgbClr val="C00000"/>
                </a:solidFill>
                <a:latin typeface="Century Gothic" panose="020B0502020202020204" pitchFamily="34" charset="0"/>
              </a:rPr>
              <a:t>message</a:t>
            </a:r>
            <a:endParaRPr lang="it-IT" sz="3200" b="1" dirty="0">
              <a:solidFill>
                <a:srgbClr val="C00000"/>
              </a:solidFill>
              <a:latin typeface="Century Gothic" panose="020B0502020202020204" pitchFamily="34" charset="0"/>
            </a:endParaRPr>
          </a:p>
        </p:txBody>
      </p:sp>
      <p:sp>
        <p:nvSpPr>
          <p:cNvPr id="5" name="CasellaDiTesto 4">
            <a:extLst>
              <a:ext uri="{FF2B5EF4-FFF2-40B4-BE49-F238E27FC236}">
                <a16:creationId xmlns:a16="http://schemas.microsoft.com/office/drawing/2014/main" id="{6A99E547-39EB-D2EC-A43B-877F5CBFA01F}"/>
              </a:ext>
            </a:extLst>
          </p:cNvPr>
          <p:cNvSpPr txBox="1"/>
          <p:nvPr/>
        </p:nvSpPr>
        <p:spPr>
          <a:xfrm>
            <a:off x="2021874" y="2397948"/>
            <a:ext cx="8148252"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it-IT" sz="2800" i="1" dirty="0">
                <a:latin typeface="Century Gothic" panose="020B0502020202020204" pitchFamily="34" charset="0"/>
              </a:rPr>
              <a:t>cambia il bisogno di salute, si adeguano gli standard e i modelli organizzativi, cambiano ed evolvono i modelli di sviluppo professionali</a:t>
            </a:r>
          </a:p>
        </p:txBody>
      </p:sp>
    </p:spTree>
    <p:extLst>
      <p:ext uri="{BB962C8B-B14F-4D97-AF65-F5344CB8AC3E}">
        <p14:creationId xmlns:p14="http://schemas.microsoft.com/office/powerpoint/2010/main" val="195976346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 Carattere, numero&#10;&#10;Descrizione generata automaticamente">
            <a:extLst>
              <a:ext uri="{FF2B5EF4-FFF2-40B4-BE49-F238E27FC236}">
                <a16:creationId xmlns:a16="http://schemas.microsoft.com/office/drawing/2014/main" id="{D58E5F31-F023-FB68-B53C-0D66FD8FD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0901" y="190500"/>
            <a:ext cx="7025692" cy="3624958"/>
          </a:xfrm>
          <a:prstGeom prst="rect">
            <a:avLst/>
          </a:prstGeom>
          <a:effectLst>
            <a:outerShdw blurRad="50800" dist="50800" dir="5400000" algn="ctr" rotWithShape="0">
              <a:srgbClr val="000000">
                <a:alpha val="75000"/>
              </a:srgbClr>
            </a:outerShdw>
          </a:effectLst>
        </p:spPr>
      </p:pic>
      <p:pic>
        <p:nvPicPr>
          <p:cNvPr id="6" name="Immagine 5" descr="Immagine che contiene testo, schermata, persona&#10;&#10;Descrizione generata automaticamente">
            <a:extLst>
              <a:ext uri="{FF2B5EF4-FFF2-40B4-BE49-F238E27FC236}">
                <a16:creationId xmlns:a16="http://schemas.microsoft.com/office/drawing/2014/main" id="{8EFFAEE9-25CE-059F-C5C6-BB0AACB78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65" y="190500"/>
            <a:ext cx="3738190" cy="6477000"/>
          </a:xfrm>
          <a:prstGeom prst="rect">
            <a:avLst/>
          </a:prstGeom>
          <a:effectLst>
            <a:outerShdw blurRad="50800" dist="50800" dir="5400000" algn="ctr" rotWithShape="0">
              <a:srgbClr val="000000">
                <a:alpha val="67000"/>
              </a:srgbClr>
            </a:outerShdw>
          </a:effec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80C81-C48A-EA30-5602-F887801FF638}"/>
            </a:ext>
          </a:extLst>
        </p:cNvPr>
        <p:cNvGrpSpPr/>
        <p:nvPr/>
      </p:nvGrpSpPr>
      <p:grpSpPr>
        <a:xfrm>
          <a:off x="0" y="0"/>
          <a:ext cx="0" cy="0"/>
          <a:chOff x="0" y="0"/>
          <a:chExt cx="0" cy="0"/>
        </a:xfrm>
      </p:grpSpPr>
      <p:pic>
        <p:nvPicPr>
          <p:cNvPr id="6148" name="Picture 4" descr="La scuola ci salverà - Dacia Maraini - copertina">
            <a:extLst>
              <a:ext uri="{FF2B5EF4-FFF2-40B4-BE49-F238E27FC236}">
                <a16:creationId xmlns:a16="http://schemas.microsoft.com/office/drawing/2014/main" id="{C2F828E2-4344-B03C-A9A4-562AF041B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4" y="495300"/>
            <a:ext cx="3949444" cy="61087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D16D0807-1ED4-C0AA-0023-50EC0B291DF7}"/>
              </a:ext>
            </a:extLst>
          </p:cNvPr>
          <p:cNvSpPr txBox="1"/>
          <p:nvPr/>
        </p:nvSpPr>
        <p:spPr>
          <a:xfrm>
            <a:off x="5156200" y="2090172"/>
            <a:ext cx="6068026" cy="2677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it-IT" sz="2400" i="1" dirty="0">
                <a:latin typeface="Century Gothic" panose="020B0502020202020204" pitchFamily="34" charset="0"/>
              </a:rPr>
              <a:t>«</a:t>
            </a:r>
            <a:r>
              <a:rPr lang="it-IT" sz="2400" b="1" i="1" dirty="0">
                <a:latin typeface="Century Gothic" panose="020B0502020202020204" pitchFamily="34" charset="0"/>
              </a:rPr>
              <a:t>La Scuola è il nostro domani</a:t>
            </a:r>
            <a:r>
              <a:rPr lang="it-IT" sz="2400" i="1" dirty="0">
                <a:latin typeface="Century Gothic" panose="020B0502020202020204" pitchFamily="34" charset="0"/>
              </a:rPr>
              <a:t>.</a:t>
            </a:r>
          </a:p>
          <a:p>
            <a:pPr algn="ctr"/>
            <a:r>
              <a:rPr lang="it-IT" sz="2400" i="1" dirty="0">
                <a:latin typeface="Century Gothic" panose="020B0502020202020204" pitchFamily="34" charset="0"/>
              </a:rPr>
              <a:t>Alla Scuola, oltre che agli investimenti economici servono fiducia, entusiasmo, amore per il grande potere della conoscenza»</a:t>
            </a:r>
          </a:p>
          <a:p>
            <a:pPr algn="ctr"/>
            <a:endParaRPr lang="it-IT" sz="2400" i="1" dirty="0">
              <a:latin typeface="Century Gothic" panose="020B0502020202020204" pitchFamily="34" charset="0"/>
            </a:endParaRPr>
          </a:p>
          <a:p>
            <a:pPr algn="ctr"/>
            <a:endParaRPr lang="it-IT" sz="2400" i="1" dirty="0">
              <a:latin typeface="Century Gothic" panose="020B0502020202020204" pitchFamily="34" charset="0"/>
            </a:endParaRPr>
          </a:p>
        </p:txBody>
      </p:sp>
    </p:spTree>
    <p:extLst>
      <p:ext uri="{BB962C8B-B14F-4D97-AF65-F5344CB8AC3E}">
        <p14:creationId xmlns:p14="http://schemas.microsoft.com/office/powerpoint/2010/main" val="277026837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92BC5-9C8E-7335-2ED1-B7B59982BA9D}"/>
            </a:ext>
          </a:extLst>
        </p:cNvPr>
        <p:cNvGrpSpPr/>
        <p:nvPr/>
      </p:nvGrpSpPr>
      <p:grpSpPr>
        <a:xfrm>
          <a:off x="0" y="0"/>
          <a:ext cx="0" cy="0"/>
          <a:chOff x="0" y="0"/>
          <a:chExt cx="0" cy="0"/>
        </a:xfrm>
      </p:grpSpPr>
      <p:pic>
        <p:nvPicPr>
          <p:cNvPr id="2" name="Immagine" descr="Immagine">
            <a:extLst>
              <a:ext uri="{FF2B5EF4-FFF2-40B4-BE49-F238E27FC236}">
                <a16:creationId xmlns:a16="http://schemas.microsoft.com/office/drawing/2014/main" id="{65040FF5-9431-6146-77FC-B7B16EF8E5E5}"/>
              </a:ext>
            </a:extLst>
          </p:cNvPr>
          <p:cNvPicPr>
            <a:picLocks noChangeAspect="1"/>
          </p:cNvPicPr>
          <p:nvPr/>
        </p:nvPicPr>
        <p:blipFill>
          <a:blip r:embed="rId2"/>
          <a:stretch>
            <a:fillRect/>
          </a:stretch>
        </p:blipFill>
        <p:spPr>
          <a:xfrm>
            <a:off x="1713677" y="2573723"/>
            <a:ext cx="1957446" cy="745354"/>
          </a:xfrm>
          <a:prstGeom prst="rect">
            <a:avLst/>
          </a:prstGeom>
          <a:ln w="12700">
            <a:miter lim="400000"/>
          </a:ln>
        </p:spPr>
      </p:pic>
      <p:pic>
        <p:nvPicPr>
          <p:cNvPr id="3" name="Immagine" descr="Immagine">
            <a:extLst>
              <a:ext uri="{FF2B5EF4-FFF2-40B4-BE49-F238E27FC236}">
                <a16:creationId xmlns:a16="http://schemas.microsoft.com/office/drawing/2014/main" id="{740B1EC8-CD94-5BC8-3AB3-718620340FFD}"/>
              </a:ext>
            </a:extLst>
          </p:cNvPr>
          <p:cNvPicPr>
            <a:picLocks/>
          </p:cNvPicPr>
          <p:nvPr/>
        </p:nvPicPr>
        <p:blipFill>
          <a:blip r:embed="rId3"/>
          <a:stretch>
            <a:fillRect/>
          </a:stretch>
        </p:blipFill>
        <p:spPr>
          <a:xfrm>
            <a:off x="837608" y="2336800"/>
            <a:ext cx="3455584" cy="1628905"/>
          </a:xfrm>
          <a:prstGeom prst="rect">
            <a:avLst/>
          </a:prstGeom>
          <a:ln w="12700">
            <a:miter lim="400000"/>
          </a:ln>
        </p:spPr>
      </p:pic>
      <p:sp>
        <p:nvSpPr>
          <p:cNvPr id="4" name="Il quadro sociale,…">
            <a:extLst>
              <a:ext uri="{FF2B5EF4-FFF2-40B4-BE49-F238E27FC236}">
                <a16:creationId xmlns:a16="http://schemas.microsoft.com/office/drawing/2014/main" id="{28A3AE28-CF74-3867-3E45-82470150A811}"/>
              </a:ext>
            </a:extLst>
          </p:cNvPr>
          <p:cNvSpPr txBox="1"/>
          <p:nvPr/>
        </p:nvSpPr>
        <p:spPr>
          <a:xfrm>
            <a:off x="554246" y="2605563"/>
            <a:ext cx="3514309" cy="894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lnSpc>
                <a:spcPct val="80000"/>
              </a:lnSpc>
              <a:defRPr sz="2000">
                <a:latin typeface="Century Gothic"/>
                <a:ea typeface="Century Gothic"/>
                <a:cs typeface="Century Gothic"/>
                <a:sym typeface="Century Gothic"/>
              </a:defRPr>
            </a:pPr>
            <a:r>
              <a:t>Il quadro sociale, </a:t>
            </a:r>
          </a:p>
          <a:p>
            <a:pPr algn="ctr">
              <a:lnSpc>
                <a:spcPct val="80000"/>
              </a:lnSpc>
              <a:defRPr sz="2000">
                <a:latin typeface="Century Gothic"/>
                <a:ea typeface="Century Gothic"/>
                <a:cs typeface="Century Gothic"/>
                <a:sym typeface="Century Gothic"/>
              </a:defRPr>
            </a:pPr>
            <a:r>
              <a:t>demografico </a:t>
            </a:r>
          </a:p>
          <a:p>
            <a:pPr algn="ctr">
              <a:lnSpc>
                <a:spcPct val="80000"/>
              </a:lnSpc>
              <a:defRPr sz="2000">
                <a:latin typeface="Century Gothic"/>
                <a:ea typeface="Century Gothic"/>
                <a:cs typeface="Century Gothic"/>
                <a:sym typeface="Century Gothic"/>
              </a:defRPr>
            </a:pPr>
            <a:r>
              <a:t>ed epidemiologico</a:t>
            </a:r>
          </a:p>
        </p:txBody>
      </p:sp>
      <p:pic>
        <p:nvPicPr>
          <p:cNvPr id="5" name="Immagine" descr="Immagine">
            <a:extLst>
              <a:ext uri="{FF2B5EF4-FFF2-40B4-BE49-F238E27FC236}">
                <a16:creationId xmlns:a16="http://schemas.microsoft.com/office/drawing/2014/main" id="{09F29095-2D43-64B3-FF9A-06114496375A}"/>
              </a:ext>
            </a:extLst>
          </p:cNvPr>
          <p:cNvPicPr>
            <a:picLocks noChangeAspect="1"/>
          </p:cNvPicPr>
          <p:nvPr/>
        </p:nvPicPr>
        <p:blipFill>
          <a:blip r:embed="rId4">
            <a:alphaModFix/>
          </a:blip>
          <a:stretch>
            <a:fillRect/>
          </a:stretch>
        </p:blipFill>
        <p:spPr>
          <a:xfrm>
            <a:off x="4207351" y="2448549"/>
            <a:ext cx="3746764" cy="1331021"/>
          </a:xfrm>
          <a:prstGeom prst="rect">
            <a:avLst/>
          </a:prstGeom>
          <a:ln w="12700">
            <a:miter lim="400000"/>
          </a:ln>
          <a:effectLst>
            <a:outerShdw dist="50800" sx="1000" sy="1000" algn="ctr" rotWithShape="0">
              <a:srgbClr val="000000"/>
            </a:outerShdw>
          </a:effectLst>
        </p:spPr>
      </p:pic>
      <p:sp>
        <p:nvSpPr>
          <p:cNvPr id="6" name="Standard e…">
            <a:extLst>
              <a:ext uri="{FF2B5EF4-FFF2-40B4-BE49-F238E27FC236}">
                <a16:creationId xmlns:a16="http://schemas.microsoft.com/office/drawing/2014/main" id="{261CE55F-BB34-CF40-7983-0329F090B003}"/>
              </a:ext>
            </a:extLst>
          </p:cNvPr>
          <p:cNvSpPr txBox="1"/>
          <p:nvPr/>
        </p:nvSpPr>
        <p:spPr>
          <a:xfrm>
            <a:off x="4319670" y="2682383"/>
            <a:ext cx="3514309"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sz="2000">
                <a:latin typeface="Century Gothic"/>
                <a:ea typeface="Century Gothic"/>
                <a:cs typeface="Century Gothic"/>
                <a:sym typeface="Century Gothic"/>
              </a:defRPr>
            </a:pPr>
            <a:r>
              <a:t>Standard e </a:t>
            </a:r>
          </a:p>
          <a:p>
            <a:pPr algn="ctr">
              <a:defRPr sz="2000">
                <a:latin typeface="Century Gothic"/>
                <a:ea typeface="Century Gothic"/>
                <a:cs typeface="Century Gothic"/>
                <a:sym typeface="Century Gothic"/>
              </a:defRPr>
            </a:pPr>
            <a:r>
              <a:t>Modelli organizzativi</a:t>
            </a:r>
          </a:p>
        </p:txBody>
      </p:sp>
      <p:pic>
        <p:nvPicPr>
          <p:cNvPr id="7" name="Immagine" descr="Immagine">
            <a:extLst>
              <a:ext uri="{FF2B5EF4-FFF2-40B4-BE49-F238E27FC236}">
                <a16:creationId xmlns:a16="http://schemas.microsoft.com/office/drawing/2014/main" id="{0F3E9F3B-1C37-2488-83CA-3C0EB1FFB8E5}"/>
              </a:ext>
            </a:extLst>
          </p:cNvPr>
          <p:cNvPicPr>
            <a:picLocks noChangeAspect="1"/>
          </p:cNvPicPr>
          <p:nvPr/>
        </p:nvPicPr>
        <p:blipFill>
          <a:blip r:embed="rId4">
            <a:alphaModFix/>
          </a:blip>
          <a:stretch>
            <a:fillRect/>
          </a:stretch>
        </p:blipFill>
        <p:spPr>
          <a:xfrm>
            <a:off x="7860456" y="2413762"/>
            <a:ext cx="3746764" cy="1331021"/>
          </a:xfrm>
          <a:prstGeom prst="rect">
            <a:avLst/>
          </a:prstGeom>
          <a:ln w="12700">
            <a:miter lim="400000"/>
          </a:ln>
        </p:spPr>
      </p:pic>
      <p:sp>
        <p:nvSpPr>
          <p:cNvPr id="8" name="Modello di sviluppo professionale">
            <a:extLst>
              <a:ext uri="{FF2B5EF4-FFF2-40B4-BE49-F238E27FC236}">
                <a16:creationId xmlns:a16="http://schemas.microsoft.com/office/drawing/2014/main" id="{EB2602B8-D8FF-E2F4-9914-FD32188E1CBC}"/>
              </a:ext>
            </a:extLst>
          </p:cNvPr>
          <p:cNvSpPr txBox="1"/>
          <p:nvPr/>
        </p:nvSpPr>
        <p:spPr>
          <a:xfrm>
            <a:off x="7974552" y="2682383"/>
            <a:ext cx="3514308"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2000">
                <a:latin typeface="Century Gothic"/>
                <a:ea typeface="Century Gothic"/>
                <a:cs typeface="Century Gothic"/>
                <a:sym typeface="Century Gothic"/>
              </a:defRPr>
            </a:lvl1pPr>
          </a:lstStyle>
          <a:p>
            <a:r>
              <a:t>Modello di sviluppo professionale</a:t>
            </a:r>
          </a:p>
        </p:txBody>
      </p:sp>
    </p:spTree>
    <p:extLst>
      <p:ext uri="{BB962C8B-B14F-4D97-AF65-F5344CB8AC3E}">
        <p14:creationId xmlns:p14="http://schemas.microsoft.com/office/powerpoint/2010/main" val="354466384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Carattere, logo, schermata&#10;&#10;Descrizione generata automaticamente">
            <a:extLst>
              <a:ext uri="{FF2B5EF4-FFF2-40B4-BE49-F238E27FC236}">
                <a16:creationId xmlns:a16="http://schemas.microsoft.com/office/drawing/2014/main" id="{D0CFD55C-3D1E-EC80-6310-C547E9D46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549" y="914398"/>
            <a:ext cx="4950973" cy="4521201"/>
          </a:xfrm>
          <a:prstGeom prst="rect">
            <a:avLst/>
          </a:prstGeom>
          <a:effectLst>
            <a:outerShdw blurRad="50800" dist="50800" dir="5400000" algn="ctr" rotWithShape="0">
              <a:srgbClr val="000000">
                <a:alpha val="70000"/>
              </a:srgbClr>
            </a:outerShdw>
          </a:effectLst>
        </p:spPr>
      </p:pic>
    </p:spTree>
    <p:extLst>
      <p:ext uri="{BB962C8B-B14F-4D97-AF65-F5344CB8AC3E}">
        <p14:creationId xmlns:p14="http://schemas.microsoft.com/office/powerpoint/2010/main" val="208802588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Carattere, schermata, documento&#10;&#10;Descrizione generata automaticamente">
            <a:extLst>
              <a:ext uri="{FF2B5EF4-FFF2-40B4-BE49-F238E27FC236}">
                <a16:creationId xmlns:a16="http://schemas.microsoft.com/office/drawing/2014/main" id="{0B3F4E86-83C5-062A-BFF4-415CFDFA1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044" y="1261174"/>
            <a:ext cx="8583118" cy="3581759"/>
          </a:xfrm>
          <a:prstGeom prst="rect">
            <a:avLst/>
          </a:prstGeom>
          <a:effectLst>
            <a:outerShdw blurRad="50800" dist="50800" dir="5400000" algn="ctr" rotWithShape="0">
              <a:srgbClr val="000000">
                <a:alpha val="65000"/>
              </a:srgbClr>
            </a:outerShdw>
          </a:effectLst>
        </p:spPr>
      </p:pic>
      <p:sp>
        <p:nvSpPr>
          <p:cNvPr id="7" name="Rettangolo 6">
            <a:extLst>
              <a:ext uri="{FF2B5EF4-FFF2-40B4-BE49-F238E27FC236}">
                <a16:creationId xmlns:a16="http://schemas.microsoft.com/office/drawing/2014/main" id="{ED849D99-4DF1-8FCA-6ADF-9C42449ECD07}"/>
              </a:ext>
            </a:extLst>
          </p:cNvPr>
          <p:cNvSpPr/>
          <p:nvPr/>
        </p:nvSpPr>
        <p:spPr>
          <a:xfrm>
            <a:off x="611590" y="3360229"/>
            <a:ext cx="7588378" cy="68771"/>
          </a:xfrm>
          <a:prstGeom prst="rect">
            <a:avLst/>
          </a:prstGeom>
          <a:solidFill>
            <a:srgbClr val="FF0000"/>
          </a:solidFill>
          <a:ln w="25400" cap="flat">
            <a:solidFill>
              <a:srgbClr val="4F81BD"/>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800" i="0" u="none" strike="noStrike" normalizeH="0" baseline="0">
              <a:uFillTx/>
              <a:latin typeface="Trebuchet MS"/>
              <a:ea typeface="Trebuchet MS"/>
              <a:cs typeface="Trebuchet MS"/>
              <a:sym typeface="Trebuchet MS"/>
            </a:endParaRPr>
          </a:p>
        </p:txBody>
      </p:sp>
      <p:pic>
        <p:nvPicPr>
          <p:cNvPr id="2" name="Immagine 1" descr="Immagine che contiene testo, Carattere, logo, schermata&#10;&#10;Descrizione generata automaticamente">
            <a:extLst>
              <a:ext uri="{FF2B5EF4-FFF2-40B4-BE49-F238E27FC236}">
                <a16:creationId xmlns:a16="http://schemas.microsoft.com/office/drawing/2014/main" id="{D0CFD55C-3D1E-EC80-6310-C547E9D46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816" y="491066"/>
            <a:ext cx="2656083" cy="2425520"/>
          </a:xfrm>
          <a:prstGeom prst="rect">
            <a:avLst/>
          </a:prstGeom>
          <a:effectLst>
            <a:outerShdw blurRad="50800" dist="50800" dir="5400000" algn="ctr" rotWithShape="0">
              <a:srgbClr val="000000">
                <a:alpha val="70000"/>
              </a:srgbClr>
            </a:outerShdw>
          </a:effectLst>
        </p:spPr>
      </p:pic>
    </p:spTree>
    <p:extLst>
      <p:ext uri="{BB962C8B-B14F-4D97-AF65-F5344CB8AC3E}">
        <p14:creationId xmlns:p14="http://schemas.microsoft.com/office/powerpoint/2010/main" val="18494567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MALATTIA RENALE…"/>
          <p:cNvSpPr txBox="1"/>
          <p:nvPr/>
        </p:nvSpPr>
        <p:spPr>
          <a:xfrm>
            <a:off x="1158978" y="299298"/>
            <a:ext cx="14875055" cy="785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146957" indent="-146957">
              <a:lnSpc>
                <a:spcPct val="110000"/>
              </a:lnSpc>
              <a:buSzPct val="100000"/>
              <a:buFont typeface="Arial"/>
              <a:buChar char="•"/>
              <a:defRPr sz="2200">
                <a:latin typeface="Century Gothic"/>
                <a:ea typeface="Century Gothic"/>
                <a:cs typeface="Century Gothic"/>
                <a:sym typeface="Century Gothic"/>
              </a:defRPr>
            </a:pPr>
            <a:r>
              <a:t>MALATTIA RENALE </a:t>
            </a:r>
          </a:p>
          <a:p>
            <a:pPr marL="146957" indent="-146957">
              <a:lnSpc>
                <a:spcPct val="110000"/>
              </a:lnSpc>
              <a:buSzPct val="100000"/>
              <a:buFont typeface="Arial"/>
              <a:buChar char="•"/>
              <a:defRPr sz="2200">
                <a:latin typeface="Century Gothic"/>
                <a:ea typeface="Century Gothic"/>
                <a:cs typeface="Century Gothic"/>
                <a:sym typeface="Century Gothic"/>
              </a:defRPr>
            </a:pPr>
            <a:r>
              <a:t>MALATTIE CARDIOVASCOLARI </a:t>
            </a:r>
          </a:p>
          <a:p>
            <a:pPr marL="146957" indent="-146957">
              <a:lnSpc>
                <a:spcPct val="110000"/>
              </a:lnSpc>
              <a:buSzPct val="100000"/>
              <a:buFont typeface="Arial"/>
              <a:buChar char="•"/>
              <a:defRPr sz="2200">
                <a:latin typeface="Century Gothic"/>
                <a:ea typeface="Century Gothic"/>
                <a:cs typeface="Century Gothic"/>
                <a:sym typeface="Century Gothic"/>
              </a:defRPr>
            </a:pPr>
            <a:r>
              <a:t>PARKINSON </a:t>
            </a:r>
          </a:p>
          <a:p>
            <a:pPr marL="146957" indent="-146957">
              <a:lnSpc>
                <a:spcPct val="110000"/>
              </a:lnSpc>
              <a:buSzPct val="100000"/>
              <a:buFont typeface="Arial"/>
              <a:buChar char="•"/>
              <a:defRPr sz="2200">
                <a:latin typeface="Century Gothic"/>
                <a:ea typeface="Century Gothic"/>
                <a:cs typeface="Century Gothic"/>
                <a:sym typeface="Century Gothic"/>
              </a:defRPr>
            </a:pPr>
            <a:r>
              <a:t>MALATTIE REUMATICHE</a:t>
            </a:r>
          </a:p>
          <a:p>
            <a:pPr marL="146957" indent="-146957">
              <a:lnSpc>
                <a:spcPct val="110000"/>
              </a:lnSpc>
              <a:buSzPct val="100000"/>
              <a:buFont typeface="Arial"/>
              <a:buChar char="•"/>
              <a:defRPr sz="2200">
                <a:latin typeface="Century Gothic"/>
                <a:ea typeface="Century Gothic"/>
                <a:cs typeface="Century Gothic"/>
                <a:sym typeface="Century Gothic"/>
              </a:defRPr>
            </a:pPr>
            <a:r>
              <a:t>MALATTIE RESPIRATORIE </a:t>
            </a:r>
          </a:p>
          <a:p>
            <a:pPr marL="146957" indent="-146957">
              <a:lnSpc>
                <a:spcPct val="110000"/>
              </a:lnSpc>
              <a:buSzPct val="100000"/>
              <a:buFont typeface="Arial"/>
              <a:buChar char="•"/>
              <a:defRPr sz="2200">
                <a:latin typeface="Century Gothic"/>
                <a:ea typeface="Century Gothic"/>
                <a:cs typeface="Century Gothic"/>
                <a:sym typeface="Century Gothic"/>
              </a:defRPr>
            </a:pPr>
            <a:r>
              <a:t>MALATTIA INTESTINALE </a:t>
            </a:r>
          </a:p>
          <a:p>
            <a:pPr marL="146957" indent="-146957">
              <a:lnSpc>
                <a:spcPct val="110000"/>
              </a:lnSpc>
              <a:buSzPct val="100000"/>
              <a:buFont typeface="Arial"/>
              <a:buChar char="•"/>
              <a:defRPr sz="2200">
                <a:latin typeface="Century Gothic"/>
                <a:ea typeface="Century Gothic"/>
                <a:cs typeface="Century Gothic"/>
                <a:sym typeface="Century Gothic"/>
              </a:defRPr>
            </a:pPr>
            <a:r>
              <a:t>MALATTIE ENDOCRINE </a:t>
            </a:r>
          </a:p>
          <a:p>
            <a:pPr marL="146957" indent="-146957">
              <a:lnSpc>
                <a:spcPct val="110000"/>
              </a:lnSpc>
              <a:buSzPct val="100000"/>
              <a:buFont typeface="Arial"/>
              <a:buChar char="•"/>
              <a:defRPr sz="2200">
                <a:latin typeface="Century Gothic"/>
                <a:ea typeface="Century Gothic"/>
                <a:cs typeface="Century Gothic"/>
                <a:sym typeface="Century Gothic"/>
              </a:defRPr>
            </a:pPr>
            <a:r>
              <a:t>DISTURBI DEL SONNO </a:t>
            </a:r>
          </a:p>
          <a:p>
            <a:pPr marL="146957" indent="-146957">
              <a:lnSpc>
                <a:spcPct val="110000"/>
              </a:lnSpc>
              <a:buSzPct val="100000"/>
              <a:buFont typeface="Arial"/>
              <a:buChar char="•"/>
              <a:defRPr sz="2200">
                <a:latin typeface="Century Gothic"/>
                <a:ea typeface="Century Gothic"/>
                <a:cs typeface="Century Gothic"/>
                <a:sym typeface="Century Gothic"/>
              </a:defRPr>
            </a:pPr>
            <a:r>
              <a:t>OBESITA' </a:t>
            </a:r>
          </a:p>
          <a:p>
            <a:pPr marL="146957" indent="-146957">
              <a:lnSpc>
                <a:spcPct val="110000"/>
              </a:lnSpc>
              <a:buSzPct val="100000"/>
              <a:buFont typeface="Arial"/>
              <a:buChar char="•"/>
              <a:defRPr sz="2200">
                <a:latin typeface="Century Gothic"/>
                <a:ea typeface="Century Gothic"/>
                <a:cs typeface="Century Gothic"/>
                <a:sym typeface="Century Gothic"/>
              </a:defRPr>
            </a:pPr>
            <a:r>
              <a:t>DEPRESSIONE </a:t>
            </a:r>
          </a:p>
          <a:p>
            <a:pPr marL="146957" indent="-146957">
              <a:lnSpc>
                <a:spcPct val="110000"/>
              </a:lnSpc>
              <a:buSzPct val="100000"/>
              <a:buFont typeface="Arial"/>
              <a:buChar char="•"/>
              <a:defRPr sz="2200" i="1">
                <a:latin typeface="Century Gothic"/>
                <a:ea typeface="Century Gothic"/>
                <a:cs typeface="Century Gothic"/>
                <a:sym typeface="Century Gothic"/>
              </a:defRPr>
            </a:pPr>
            <a:r>
              <a:t>MALATTIE CRONICHE IN ETA’ EVOLUTIVA</a:t>
            </a:r>
          </a:p>
        </p:txBody>
      </p:sp>
      <p:sp>
        <p:nvSpPr>
          <p:cNvPr id="163" name="Elenco delle maggiori patologie croniche,…"/>
          <p:cNvSpPr txBox="1"/>
          <p:nvPr/>
        </p:nvSpPr>
        <p:spPr>
          <a:xfrm>
            <a:off x="1257602" y="463550"/>
            <a:ext cx="7063672"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500">
                <a:latin typeface="Century Gothic"/>
                <a:ea typeface="Century Gothic"/>
                <a:cs typeface="Century Gothic"/>
                <a:sym typeface="Century Gothic"/>
              </a:defRPr>
            </a:pPr>
            <a:r>
              <a:rPr dirty="0" err="1"/>
              <a:t>Elenco</a:t>
            </a:r>
            <a:r>
              <a:rPr dirty="0"/>
              <a:t> </a:t>
            </a:r>
            <a:r>
              <a:rPr dirty="0" err="1"/>
              <a:t>delle</a:t>
            </a:r>
            <a:r>
              <a:rPr dirty="0"/>
              <a:t> </a:t>
            </a:r>
            <a:r>
              <a:rPr dirty="0" err="1"/>
              <a:t>maggiori</a:t>
            </a:r>
            <a:r>
              <a:rPr dirty="0"/>
              <a:t> </a:t>
            </a:r>
            <a:r>
              <a:rPr b="1" dirty="0" err="1"/>
              <a:t>patologie</a:t>
            </a:r>
            <a:r>
              <a:rPr b="1" dirty="0"/>
              <a:t> </a:t>
            </a:r>
            <a:r>
              <a:rPr b="1" dirty="0" err="1"/>
              <a:t>croniche</a:t>
            </a:r>
            <a:r>
              <a:rPr dirty="0"/>
              <a:t>, </a:t>
            </a:r>
          </a:p>
          <a:p>
            <a:pPr>
              <a:defRPr sz="2100" i="1">
                <a:latin typeface="Century Gothic"/>
                <a:ea typeface="Century Gothic"/>
                <a:cs typeface="Century Gothic"/>
                <a:sym typeface="Century Gothic"/>
              </a:defRPr>
            </a:pPr>
            <a:r>
              <a:rPr dirty="0" err="1"/>
              <a:t>molte</a:t>
            </a:r>
            <a:r>
              <a:rPr dirty="0"/>
              <a:t> </a:t>
            </a:r>
            <a:r>
              <a:rPr dirty="0" err="1"/>
              <a:t>delle</a:t>
            </a:r>
            <a:r>
              <a:rPr dirty="0"/>
              <a:t> </a:t>
            </a:r>
            <a:r>
              <a:rPr dirty="0" err="1"/>
              <a:t>quali</a:t>
            </a:r>
            <a:r>
              <a:rPr dirty="0"/>
              <a:t>  senza </a:t>
            </a:r>
            <a:r>
              <a:rPr dirty="0" err="1"/>
              <a:t>una</a:t>
            </a:r>
            <a:r>
              <a:rPr dirty="0"/>
              <a:t> </a:t>
            </a:r>
            <a:r>
              <a:rPr dirty="0" err="1"/>
              <a:t>gestione</a:t>
            </a:r>
            <a:r>
              <a:rPr dirty="0"/>
              <a:t> </a:t>
            </a:r>
            <a:r>
              <a:rPr dirty="0" err="1"/>
              <a:t>programmatoria</a:t>
            </a:r>
            <a:r>
              <a:rPr dirty="0"/>
              <a:t> </a:t>
            </a:r>
            <a:r>
              <a:rPr dirty="0" err="1"/>
              <a:t>nazionale</a:t>
            </a:r>
            <a:r>
              <a:rPr dirty="0"/>
              <a:t> </a:t>
            </a:r>
            <a:r>
              <a:rPr lang="it-IT" dirty="0"/>
              <a:t>(PNC 2016)</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descr="Immagine">
            <a:extLst>
              <a:ext uri="{FF2B5EF4-FFF2-40B4-BE49-F238E27FC236}">
                <a16:creationId xmlns:a16="http://schemas.microsoft.com/office/drawing/2014/main" id="{E9F31CB6-395E-8911-B0A5-0E338614AB10}"/>
              </a:ext>
            </a:extLst>
          </p:cNvPr>
          <p:cNvPicPr>
            <a:picLocks noChangeAspect="1"/>
          </p:cNvPicPr>
          <p:nvPr/>
        </p:nvPicPr>
        <p:blipFill>
          <a:blip r:embed="rId2"/>
          <a:stretch>
            <a:fillRect/>
          </a:stretch>
        </p:blipFill>
        <p:spPr>
          <a:xfrm>
            <a:off x="485866" y="811178"/>
            <a:ext cx="10924957" cy="3291494"/>
          </a:xfrm>
          <a:prstGeom prst="rect">
            <a:avLst/>
          </a:prstGeom>
          <a:ln w="12700">
            <a:miter lim="400000"/>
          </a:ln>
          <a:effectLst>
            <a:outerShdw blurRad="50800" dist="50800" dir="5400000" algn="ctr" rotWithShape="0">
              <a:srgbClr val="000000">
                <a:alpha val="61000"/>
              </a:srgbClr>
            </a:outerShdw>
          </a:effectLst>
        </p:spPr>
      </p:pic>
      <p:sp>
        <p:nvSpPr>
          <p:cNvPr id="3" name="Campione rappresentativo della popolazione italiana frequentante il MMG, composto da 436.228 persone di 60 anni o più (di cui il 54.2% composto da donne) e in carico ad uno dei MMG partecipanti al 31 dicembre 2019.…">
            <a:extLst>
              <a:ext uri="{FF2B5EF4-FFF2-40B4-BE49-F238E27FC236}">
                <a16:creationId xmlns:a16="http://schemas.microsoft.com/office/drawing/2014/main" id="{4CF354D5-8C3F-B5B4-6AA6-A6DEA834D8F1}"/>
              </a:ext>
            </a:extLst>
          </p:cNvPr>
          <p:cNvSpPr txBox="1"/>
          <p:nvPr/>
        </p:nvSpPr>
        <p:spPr>
          <a:xfrm>
            <a:off x="900393" y="4466902"/>
            <a:ext cx="8180333"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457200">
              <a:defRPr sz="1200">
                <a:latin typeface="Helvetica"/>
                <a:ea typeface="Helvetica"/>
                <a:cs typeface="Helvetica"/>
                <a:sym typeface="Helvetica"/>
              </a:defRPr>
            </a:pPr>
            <a:r>
              <a:rPr sz="1600" dirty="0"/>
              <a:t>Campione </a:t>
            </a:r>
            <a:r>
              <a:rPr sz="1600" dirty="0" err="1"/>
              <a:t>rappresentativo</a:t>
            </a:r>
            <a:r>
              <a:rPr sz="1600" dirty="0"/>
              <a:t> </a:t>
            </a:r>
            <a:r>
              <a:rPr sz="1600" dirty="0" err="1"/>
              <a:t>della</a:t>
            </a:r>
            <a:r>
              <a:rPr sz="1600" dirty="0"/>
              <a:t> </a:t>
            </a:r>
            <a:r>
              <a:rPr sz="1600" dirty="0" err="1"/>
              <a:t>popolazione</a:t>
            </a:r>
            <a:r>
              <a:rPr sz="1600" dirty="0"/>
              <a:t> </a:t>
            </a:r>
            <a:r>
              <a:rPr sz="1600" dirty="0" err="1"/>
              <a:t>italiana</a:t>
            </a:r>
            <a:r>
              <a:rPr sz="1600" dirty="0"/>
              <a:t> </a:t>
            </a:r>
            <a:r>
              <a:rPr sz="1600" dirty="0" err="1"/>
              <a:t>frequentante</a:t>
            </a:r>
            <a:r>
              <a:rPr sz="1600" dirty="0"/>
              <a:t> il MMG, </a:t>
            </a:r>
            <a:r>
              <a:rPr sz="1600" dirty="0" err="1"/>
              <a:t>composto</a:t>
            </a:r>
            <a:r>
              <a:rPr sz="1600" dirty="0"/>
              <a:t> da 436.228 </a:t>
            </a:r>
            <a:r>
              <a:rPr sz="1600" dirty="0" err="1"/>
              <a:t>persone</a:t>
            </a:r>
            <a:r>
              <a:rPr sz="1600" dirty="0"/>
              <a:t> di 60 anni o </a:t>
            </a:r>
            <a:r>
              <a:rPr sz="1600" dirty="0" err="1"/>
              <a:t>più</a:t>
            </a:r>
            <a:r>
              <a:rPr sz="1600" dirty="0"/>
              <a:t> (di cui il 54.2% </a:t>
            </a:r>
            <a:r>
              <a:rPr sz="1600" dirty="0" err="1"/>
              <a:t>composto</a:t>
            </a:r>
            <a:r>
              <a:rPr sz="1600" dirty="0"/>
              <a:t> da </a:t>
            </a:r>
            <a:r>
              <a:rPr sz="1600" dirty="0" err="1"/>
              <a:t>donne</a:t>
            </a:r>
            <a:r>
              <a:rPr sz="1600" dirty="0"/>
              <a:t>) e in </a:t>
            </a:r>
            <a:r>
              <a:rPr sz="1600" dirty="0" err="1"/>
              <a:t>carico</a:t>
            </a:r>
            <a:r>
              <a:rPr sz="1600" dirty="0"/>
              <a:t> ad uno </a:t>
            </a:r>
            <a:r>
              <a:rPr sz="1600" dirty="0" err="1"/>
              <a:t>dei</a:t>
            </a:r>
            <a:r>
              <a:rPr sz="1600" dirty="0"/>
              <a:t> MMG </a:t>
            </a:r>
            <a:r>
              <a:rPr sz="1600" dirty="0" err="1"/>
              <a:t>partecipanti</a:t>
            </a:r>
            <a:r>
              <a:rPr sz="1600" dirty="0"/>
              <a:t> al 31 </a:t>
            </a:r>
            <a:r>
              <a:rPr sz="1600" dirty="0" err="1"/>
              <a:t>dicembre</a:t>
            </a:r>
            <a:r>
              <a:rPr sz="1600" dirty="0"/>
              <a:t> 2019. </a:t>
            </a:r>
          </a:p>
          <a:p>
            <a:pPr defTabSz="457200">
              <a:defRPr sz="1200">
                <a:latin typeface="Helvetica"/>
                <a:ea typeface="Helvetica"/>
                <a:cs typeface="Helvetica"/>
                <a:sym typeface="Helvetica"/>
              </a:defRPr>
            </a:pPr>
            <a:endParaRPr sz="1600" dirty="0"/>
          </a:p>
          <a:p>
            <a:pPr defTabSz="457200">
              <a:defRPr sz="1200">
                <a:latin typeface="Helvetica"/>
                <a:ea typeface="Helvetica"/>
                <a:cs typeface="Helvetica"/>
                <a:sym typeface="Helvetica"/>
              </a:defRPr>
            </a:pPr>
            <a:r>
              <a:rPr sz="1600" dirty="0"/>
              <a:t>(La </a:t>
            </a:r>
            <a:r>
              <a:rPr sz="1600" dirty="0" err="1"/>
              <a:t>mappa</a:t>
            </a:r>
            <a:r>
              <a:rPr sz="1600" dirty="0"/>
              <a:t> </a:t>
            </a:r>
            <a:r>
              <a:rPr sz="1600" dirty="0" err="1"/>
              <a:t>della</a:t>
            </a:r>
            <a:r>
              <a:rPr sz="1600" dirty="0"/>
              <a:t> </a:t>
            </a:r>
            <a:r>
              <a:rPr sz="1600" dirty="0" err="1"/>
              <a:t>fragilità</a:t>
            </a:r>
            <a:r>
              <a:rPr sz="1600" dirty="0"/>
              <a:t> in Italia, </a:t>
            </a:r>
            <a:r>
              <a:rPr sz="1600" dirty="0" err="1"/>
              <a:t>gradiente</a:t>
            </a:r>
            <a:r>
              <a:rPr sz="1600" dirty="0"/>
              <a:t> </a:t>
            </a:r>
            <a:r>
              <a:rPr sz="1600" dirty="0" err="1"/>
              <a:t>geografico</a:t>
            </a:r>
            <a:r>
              <a:rPr sz="1600" dirty="0"/>
              <a:t> e </a:t>
            </a:r>
            <a:r>
              <a:rPr sz="1600" dirty="0" err="1"/>
              <a:t>determinanti</a:t>
            </a:r>
            <a:r>
              <a:rPr sz="1600" dirty="0"/>
              <a:t> </a:t>
            </a:r>
            <a:r>
              <a:rPr sz="1600" dirty="0" err="1"/>
              <a:t>sociodemografici</a:t>
            </a:r>
            <a:r>
              <a:rPr sz="1600" dirty="0"/>
              <a:t>. Italia </a:t>
            </a:r>
            <a:r>
              <a:rPr sz="1600" dirty="0" err="1"/>
              <a:t>Longeva</a:t>
            </a:r>
            <a:r>
              <a:rPr sz="1600" dirty="0"/>
              <a:t>, </a:t>
            </a:r>
            <a:r>
              <a:rPr sz="1600" dirty="0" err="1"/>
              <a:t>indagine</a:t>
            </a:r>
            <a:r>
              <a:rPr sz="1600" dirty="0"/>
              <a:t> 2022) </a:t>
            </a:r>
          </a:p>
        </p:txBody>
      </p:sp>
    </p:spTree>
    <p:extLst>
      <p:ext uri="{BB962C8B-B14F-4D97-AF65-F5344CB8AC3E}">
        <p14:creationId xmlns:p14="http://schemas.microsoft.com/office/powerpoint/2010/main" val="3868054723"/>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4472C4"/>
          </a:solidFill>
          <a:prstDash val="solid"/>
          <a:miter lim="4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4472C4"/>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4472C4"/>
          </a:solidFill>
          <a:prstDash val="solid"/>
          <a:miter lim="4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4472C4"/>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7898</TotalTime>
  <Words>1424</Words>
  <Application>Microsoft Macintosh PowerPoint</Application>
  <PresentationFormat>Widescreen</PresentationFormat>
  <Paragraphs>239</Paragraphs>
  <Slides>44</Slides>
  <Notes>2</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44</vt:i4>
      </vt:variant>
    </vt:vector>
  </HeadingPairs>
  <TitlesOfParts>
    <vt:vector size="55" baseType="lpstr">
      <vt:lpstr>Arial</vt:lpstr>
      <vt:lpstr>Calibri</vt:lpstr>
      <vt:lpstr>Calibri Light</vt:lpstr>
      <vt:lpstr>Cambria Math</vt:lpstr>
      <vt:lpstr>Century Gothic</vt:lpstr>
      <vt:lpstr>Helvetica Light</vt:lpstr>
      <vt:lpstr>Lucida Grande</vt:lpstr>
      <vt:lpstr>Times New Roman</vt:lpstr>
      <vt:lpstr>Trebuchet MS</vt:lpstr>
      <vt:lpstr>Wingdings</vt:lpstr>
      <vt:lpstr>White</vt:lpstr>
      <vt:lpstr>Presentazione standard di PowerPoint</vt:lpstr>
      <vt:lpstr>“Il modello di sviluppo  della formazione magistrale”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situazione dei comuni e delle aree rurali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modello di sviluppo della professione</vt:lpstr>
      <vt:lpstr>Il modello di sviluppo della professione</vt:lpstr>
      <vt:lpstr>Il modello di sviluppo della professione</vt:lpstr>
      <vt:lpstr>Il modello di sviluppo della professione</vt:lpstr>
      <vt:lpstr>Il modello di sviluppo della professione</vt:lpstr>
      <vt:lpstr>Presentazione standard di PowerPoint</vt:lpstr>
      <vt:lpstr>La formazione: fabbisogni </vt:lpstr>
      <vt:lpstr>Presentazione standard di PowerPoint</vt:lpstr>
      <vt:lpstr>Presentazione standard di PowerPoint</vt:lpstr>
      <vt:lpstr>Presentazione standard di PowerPoint</vt:lpstr>
      <vt:lpstr>Presentazione standard di PowerPoint</vt:lpstr>
      <vt:lpstr>Attività istituzionali FNOPI</vt:lpstr>
      <vt:lpstr>Presentazione standard di PowerPoint</vt:lpstr>
      <vt:lpstr>Delle 3 aree concordate dal tavolo interministeriale sono state individuate:</vt:lpstr>
      <vt:lpstr>Presentazione standard di PowerPoint</vt:lpstr>
      <vt:lpstr>Presentazione standard di PowerPoint</vt:lpstr>
      <vt:lpstr>Presentazione standard di PowerPoint</vt:lpstr>
      <vt:lpstr>Il modello di sviluppo della professione</vt:lpstr>
      <vt:lpstr>Take home message</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Infermiere nei nuovi orizzonti di politica sanitaria  Strumenti Operativi e Gestionali</dc:title>
  <cp:lastModifiedBy>Pietro Giurdanella</cp:lastModifiedBy>
  <cp:revision>24</cp:revision>
  <dcterms:modified xsi:type="dcterms:W3CDTF">2024-10-01T11:00:18Z</dcterms:modified>
</cp:coreProperties>
</file>