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1253" r:id="rId5"/>
    <p:sldId id="1297" r:id="rId6"/>
    <p:sldId id="1266" r:id="rId7"/>
    <p:sldId id="1265" r:id="rId8"/>
    <p:sldId id="1267" r:id="rId9"/>
    <p:sldId id="1268" r:id="rId10"/>
    <p:sldId id="1269" r:id="rId11"/>
    <p:sldId id="1270" r:id="rId12"/>
    <p:sldId id="1271" r:id="rId13"/>
    <p:sldId id="1272" r:id="rId14"/>
    <p:sldId id="1273" r:id="rId15"/>
    <p:sldId id="1274" r:id="rId16"/>
    <p:sldId id="1275" r:id="rId17"/>
    <p:sldId id="1276" r:id="rId18"/>
    <p:sldId id="1277" r:id="rId19"/>
    <p:sldId id="1278" r:id="rId20"/>
    <p:sldId id="1279" r:id="rId21"/>
    <p:sldId id="1280" r:id="rId22"/>
    <p:sldId id="1281" r:id="rId23"/>
    <p:sldId id="1282" r:id="rId24"/>
    <p:sldId id="1283" r:id="rId25"/>
    <p:sldId id="1284" r:id="rId26"/>
    <p:sldId id="1286" r:id="rId27"/>
    <p:sldId id="1285" r:id="rId28"/>
    <p:sldId id="1287" r:id="rId29"/>
    <p:sldId id="364" r:id="rId30"/>
  </p:sldIdLst>
  <p:sldSz cx="12192000" cy="6858000"/>
  <p:notesSz cx="6794500" cy="9906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609801-C91F-44C6-A8B7-B2BFCB760776}" v="11" dt="2024-09-30T10:13:26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3" autoAdjust="0"/>
    <p:restoredTop sz="93155" autoAdjust="0"/>
  </p:normalViewPr>
  <p:slideViewPr>
    <p:cSldViewPr snapToGrid="0">
      <p:cViewPr varScale="1">
        <p:scale>
          <a:sx n="78" d="100"/>
          <a:sy n="78" d="100"/>
        </p:scale>
        <p:origin x="1099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73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2376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A2D287-A24A-45A5-91A6-67A20DAE9C51}" type="doc">
      <dgm:prSet loTypeId="urn:microsoft.com/office/officeart/2005/8/layout/pyramid1" loCatId="pyramid" qsTypeId="urn:microsoft.com/office/officeart/2005/8/quickstyle/3d2" qsCatId="3D" csTypeId="urn:microsoft.com/office/officeart/2005/8/colors/accent6_5" csCatId="accent6" phldr="1"/>
      <dgm:spPr/>
    </dgm:pt>
    <dgm:pt modelId="{A9FAC85E-0994-4A7D-A136-79C5873F20ED}">
      <dgm:prSet phldrT="[Testo]"/>
      <dgm:spPr/>
      <dgm:t>
        <a:bodyPr/>
        <a:lstStyle/>
        <a:p>
          <a:r>
            <a:rPr lang="it-IT" b="1" dirty="0"/>
            <a:t>Incarico di posizione</a:t>
          </a:r>
        </a:p>
      </dgm:t>
    </dgm:pt>
    <dgm:pt modelId="{64A84D68-0656-4D50-BBCF-A3CCE0BC6B41}" type="parTrans" cxnId="{1539BDD3-D005-4830-9F32-31AC3BFDF0A4}">
      <dgm:prSet/>
      <dgm:spPr/>
      <dgm:t>
        <a:bodyPr/>
        <a:lstStyle/>
        <a:p>
          <a:endParaRPr lang="it-IT"/>
        </a:p>
      </dgm:t>
    </dgm:pt>
    <dgm:pt modelId="{5204B0C2-5E1F-4564-8078-631D2F4150DD}" type="sibTrans" cxnId="{1539BDD3-D005-4830-9F32-31AC3BFDF0A4}">
      <dgm:prSet/>
      <dgm:spPr/>
      <dgm:t>
        <a:bodyPr/>
        <a:lstStyle/>
        <a:p>
          <a:endParaRPr lang="it-IT"/>
        </a:p>
      </dgm:t>
    </dgm:pt>
    <dgm:pt modelId="{03BFA2E0-9A4A-4F2C-9D27-E29F91BCD20D}">
      <dgm:prSet phldrT="[Testo]"/>
      <dgm:spPr/>
      <dgm:t>
        <a:bodyPr/>
        <a:lstStyle/>
        <a:p>
          <a:r>
            <a:rPr lang="it-IT" b="1" dirty="0"/>
            <a:t>Incarico di funzione organizzativa</a:t>
          </a:r>
        </a:p>
      </dgm:t>
    </dgm:pt>
    <dgm:pt modelId="{0B633B04-7AAA-41F9-BE15-4EA8D2781AD0}" type="parTrans" cxnId="{79781EA2-3B42-411D-AB68-F9B1BAF3DF34}">
      <dgm:prSet/>
      <dgm:spPr/>
      <dgm:t>
        <a:bodyPr/>
        <a:lstStyle/>
        <a:p>
          <a:endParaRPr lang="it-IT"/>
        </a:p>
      </dgm:t>
    </dgm:pt>
    <dgm:pt modelId="{E199FB3F-8A79-4BD3-A509-BFB7712DA702}" type="sibTrans" cxnId="{79781EA2-3B42-411D-AB68-F9B1BAF3DF34}">
      <dgm:prSet/>
      <dgm:spPr/>
      <dgm:t>
        <a:bodyPr/>
        <a:lstStyle/>
        <a:p>
          <a:endParaRPr lang="it-IT"/>
        </a:p>
      </dgm:t>
    </dgm:pt>
    <dgm:pt modelId="{F111C84F-E2E1-4F99-B0F1-01FCE04A9C58}">
      <dgm:prSet phldrT="[Testo]"/>
      <dgm:spPr/>
      <dgm:t>
        <a:bodyPr/>
        <a:lstStyle/>
        <a:p>
          <a:r>
            <a:rPr lang="it-IT" b="1" dirty="0"/>
            <a:t>Incarico di funzione professionale</a:t>
          </a:r>
        </a:p>
      </dgm:t>
    </dgm:pt>
    <dgm:pt modelId="{B89197D1-43A3-42DA-A556-D344F069C4C0}" type="parTrans" cxnId="{0EED608D-52A7-4556-B633-C4608E727A91}">
      <dgm:prSet/>
      <dgm:spPr/>
      <dgm:t>
        <a:bodyPr/>
        <a:lstStyle/>
        <a:p>
          <a:endParaRPr lang="it-IT"/>
        </a:p>
      </dgm:t>
    </dgm:pt>
    <dgm:pt modelId="{4F179EB8-7752-418F-AF97-DE4B25A5A80F}" type="sibTrans" cxnId="{0EED608D-52A7-4556-B633-C4608E727A91}">
      <dgm:prSet/>
      <dgm:spPr/>
      <dgm:t>
        <a:bodyPr/>
        <a:lstStyle/>
        <a:p>
          <a:endParaRPr lang="it-IT"/>
        </a:p>
      </dgm:t>
    </dgm:pt>
    <dgm:pt modelId="{9ADEA670-A494-4F1D-8FA8-271267238242}" type="pres">
      <dgm:prSet presAssocID="{C2A2D287-A24A-45A5-91A6-67A20DAE9C51}" presName="Name0" presStyleCnt="0">
        <dgm:presLayoutVars>
          <dgm:dir/>
          <dgm:animLvl val="lvl"/>
          <dgm:resizeHandles val="exact"/>
        </dgm:presLayoutVars>
      </dgm:prSet>
      <dgm:spPr/>
    </dgm:pt>
    <dgm:pt modelId="{6CB96D75-E839-4929-9A1E-8EAA4B9B50B8}" type="pres">
      <dgm:prSet presAssocID="{A9FAC85E-0994-4A7D-A136-79C5873F20ED}" presName="Name8" presStyleCnt="0"/>
      <dgm:spPr/>
    </dgm:pt>
    <dgm:pt modelId="{E7E85F5E-8DF0-4F9E-B755-678009BAF8A6}" type="pres">
      <dgm:prSet presAssocID="{A9FAC85E-0994-4A7D-A136-79C5873F20ED}" presName="level" presStyleLbl="node1" presStyleIdx="0" presStyleCnt="3">
        <dgm:presLayoutVars>
          <dgm:chMax val="1"/>
          <dgm:bulletEnabled val="1"/>
        </dgm:presLayoutVars>
      </dgm:prSet>
      <dgm:spPr/>
    </dgm:pt>
    <dgm:pt modelId="{6A46390A-4844-4D81-A513-934F3EBE73BD}" type="pres">
      <dgm:prSet presAssocID="{A9FAC85E-0994-4A7D-A136-79C5873F20E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BC85241-7C27-45D3-9445-EC6AA109575C}" type="pres">
      <dgm:prSet presAssocID="{03BFA2E0-9A4A-4F2C-9D27-E29F91BCD20D}" presName="Name8" presStyleCnt="0"/>
      <dgm:spPr/>
    </dgm:pt>
    <dgm:pt modelId="{C70D9C8E-53A6-436A-AB4A-051896E7D4E1}" type="pres">
      <dgm:prSet presAssocID="{03BFA2E0-9A4A-4F2C-9D27-E29F91BCD20D}" presName="level" presStyleLbl="node1" presStyleIdx="1" presStyleCnt="3">
        <dgm:presLayoutVars>
          <dgm:chMax val="1"/>
          <dgm:bulletEnabled val="1"/>
        </dgm:presLayoutVars>
      </dgm:prSet>
      <dgm:spPr/>
    </dgm:pt>
    <dgm:pt modelId="{C0962A7E-C7E8-4414-AFC3-A836E2B62126}" type="pres">
      <dgm:prSet presAssocID="{03BFA2E0-9A4A-4F2C-9D27-E29F91BCD20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EBE4A4-97AB-40B1-A405-AE62D6773D6B}" type="pres">
      <dgm:prSet presAssocID="{F111C84F-E2E1-4F99-B0F1-01FCE04A9C58}" presName="Name8" presStyleCnt="0"/>
      <dgm:spPr/>
    </dgm:pt>
    <dgm:pt modelId="{E610A935-A203-4F2B-BA00-C3A8BCBF4BC7}" type="pres">
      <dgm:prSet presAssocID="{F111C84F-E2E1-4F99-B0F1-01FCE04A9C58}" presName="level" presStyleLbl="node1" presStyleIdx="2" presStyleCnt="3" custLinFactNeighborX="0" custLinFactNeighborY="40510">
        <dgm:presLayoutVars>
          <dgm:chMax val="1"/>
          <dgm:bulletEnabled val="1"/>
        </dgm:presLayoutVars>
      </dgm:prSet>
      <dgm:spPr/>
    </dgm:pt>
    <dgm:pt modelId="{9F2F096E-FEC6-4DF0-A95C-7DF8FC6229D9}" type="pres">
      <dgm:prSet presAssocID="{F111C84F-E2E1-4F99-B0F1-01FCE04A9C5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C67B7820-0025-4048-83C7-84EA7AB90802}" type="presOf" srcId="{A9FAC85E-0994-4A7D-A136-79C5873F20ED}" destId="{6A46390A-4844-4D81-A513-934F3EBE73BD}" srcOrd="1" destOrd="0" presId="urn:microsoft.com/office/officeart/2005/8/layout/pyramid1"/>
    <dgm:cxn modelId="{0EED608D-52A7-4556-B633-C4608E727A91}" srcId="{C2A2D287-A24A-45A5-91A6-67A20DAE9C51}" destId="{F111C84F-E2E1-4F99-B0F1-01FCE04A9C58}" srcOrd="2" destOrd="0" parTransId="{B89197D1-43A3-42DA-A556-D344F069C4C0}" sibTransId="{4F179EB8-7752-418F-AF97-DE4B25A5A80F}"/>
    <dgm:cxn modelId="{26D66098-4E31-4D0E-82CB-C6FFB05E831F}" type="presOf" srcId="{C2A2D287-A24A-45A5-91A6-67A20DAE9C51}" destId="{9ADEA670-A494-4F1D-8FA8-271267238242}" srcOrd="0" destOrd="0" presId="urn:microsoft.com/office/officeart/2005/8/layout/pyramid1"/>
    <dgm:cxn modelId="{79781EA2-3B42-411D-AB68-F9B1BAF3DF34}" srcId="{C2A2D287-A24A-45A5-91A6-67A20DAE9C51}" destId="{03BFA2E0-9A4A-4F2C-9D27-E29F91BCD20D}" srcOrd="1" destOrd="0" parTransId="{0B633B04-7AAA-41F9-BE15-4EA8D2781AD0}" sibTransId="{E199FB3F-8A79-4BD3-A509-BFB7712DA702}"/>
    <dgm:cxn modelId="{CAC7C0B4-86CA-4688-808B-E74A195DB261}" type="presOf" srcId="{F111C84F-E2E1-4F99-B0F1-01FCE04A9C58}" destId="{E610A935-A203-4F2B-BA00-C3A8BCBF4BC7}" srcOrd="0" destOrd="0" presId="urn:microsoft.com/office/officeart/2005/8/layout/pyramid1"/>
    <dgm:cxn modelId="{729C7BBC-7517-47D4-9377-F5F29EF44183}" type="presOf" srcId="{F111C84F-E2E1-4F99-B0F1-01FCE04A9C58}" destId="{9F2F096E-FEC6-4DF0-A95C-7DF8FC6229D9}" srcOrd="1" destOrd="0" presId="urn:microsoft.com/office/officeart/2005/8/layout/pyramid1"/>
    <dgm:cxn modelId="{5D4678CC-BAB9-41D7-A100-D1E3A8A72C56}" type="presOf" srcId="{03BFA2E0-9A4A-4F2C-9D27-E29F91BCD20D}" destId="{C0962A7E-C7E8-4414-AFC3-A836E2B62126}" srcOrd="1" destOrd="0" presId="urn:microsoft.com/office/officeart/2005/8/layout/pyramid1"/>
    <dgm:cxn modelId="{1539BDD3-D005-4830-9F32-31AC3BFDF0A4}" srcId="{C2A2D287-A24A-45A5-91A6-67A20DAE9C51}" destId="{A9FAC85E-0994-4A7D-A136-79C5873F20ED}" srcOrd="0" destOrd="0" parTransId="{64A84D68-0656-4D50-BBCF-A3CCE0BC6B41}" sibTransId="{5204B0C2-5E1F-4564-8078-631D2F4150DD}"/>
    <dgm:cxn modelId="{4ACE54E8-95AD-4490-8B32-71E8267D43A6}" type="presOf" srcId="{03BFA2E0-9A4A-4F2C-9D27-E29F91BCD20D}" destId="{C70D9C8E-53A6-436A-AB4A-051896E7D4E1}" srcOrd="0" destOrd="0" presId="urn:microsoft.com/office/officeart/2005/8/layout/pyramid1"/>
    <dgm:cxn modelId="{1E0B48EB-6573-4C1E-96AE-C1FDA41C501E}" type="presOf" srcId="{A9FAC85E-0994-4A7D-A136-79C5873F20ED}" destId="{E7E85F5E-8DF0-4F9E-B755-678009BAF8A6}" srcOrd="0" destOrd="0" presId="urn:microsoft.com/office/officeart/2005/8/layout/pyramid1"/>
    <dgm:cxn modelId="{5B580CDA-E67C-4F7C-8A3D-6BCB19E70BD5}" type="presParOf" srcId="{9ADEA670-A494-4F1D-8FA8-271267238242}" destId="{6CB96D75-E839-4929-9A1E-8EAA4B9B50B8}" srcOrd="0" destOrd="0" presId="urn:microsoft.com/office/officeart/2005/8/layout/pyramid1"/>
    <dgm:cxn modelId="{53467AFE-5C12-4476-8375-1541EC03A307}" type="presParOf" srcId="{6CB96D75-E839-4929-9A1E-8EAA4B9B50B8}" destId="{E7E85F5E-8DF0-4F9E-B755-678009BAF8A6}" srcOrd="0" destOrd="0" presId="urn:microsoft.com/office/officeart/2005/8/layout/pyramid1"/>
    <dgm:cxn modelId="{EC50C8F9-4E35-4DF8-B074-C6693B6BF51B}" type="presParOf" srcId="{6CB96D75-E839-4929-9A1E-8EAA4B9B50B8}" destId="{6A46390A-4844-4D81-A513-934F3EBE73BD}" srcOrd="1" destOrd="0" presId="urn:microsoft.com/office/officeart/2005/8/layout/pyramid1"/>
    <dgm:cxn modelId="{1D4E6592-72FB-4E64-A15D-19658A7A4569}" type="presParOf" srcId="{9ADEA670-A494-4F1D-8FA8-271267238242}" destId="{4BC85241-7C27-45D3-9445-EC6AA109575C}" srcOrd="1" destOrd="0" presId="urn:microsoft.com/office/officeart/2005/8/layout/pyramid1"/>
    <dgm:cxn modelId="{27FC6EA3-2CCB-410D-B47B-DBAA44EC79ED}" type="presParOf" srcId="{4BC85241-7C27-45D3-9445-EC6AA109575C}" destId="{C70D9C8E-53A6-436A-AB4A-051896E7D4E1}" srcOrd="0" destOrd="0" presId="urn:microsoft.com/office/officeart/2005/8/layout/pyramid1"/>
    <dgm:cxn modelId="{C0B0C55B-1C4D-4BD1-A3A6-7083C08ED95A}" type="presParOf" srcId="{4BC85241-7C27-45D3-9445-EC6AA109575C}" destId="{C0962A7E-C7E8-4414-AFC3-A836E2B62126}" srcOrd="1" destOrd="0" presId="urn:microsoft.com/office/officeart/2005/8/layout/pyramid1"/>
    <dgm:cxn modelId="{3ED88913-80F3-407B-BBFE-F1438643EF59}" type="presParOf" srcId="{9ADEA670-A494-4F1D-8FA8-271267238242}" destId="{F3EBE4A4-97AB-40B1-A405-AE62D6773D6B}" srcOrd="2" destOrd="0" presId="urn:microsoft.com/office/officeart/2005/8/layout/pyramid1"/>
    <dgm:cxn modelId="{FFA28C7A-77FF-472F-9A8E-F72A4E1699E4}" type="presParOf" srcId="{F3EBE4A4-97AB-40B1-A405-AE62D6773D6B}" destId="{E610A935-A203-4F2B-BA00-C3A8BCBF4BC7}" srcOrd="0" destOrd="0" presId="urn:microsoft.com/office/officeart/2005/8/layout/pyramid1"/>
    <dgm:cxn modelId="{E7C6E648-B938-45CB-9A1A-9352686E8CC0}" type="presParOf" srcId="{F3EBE4A4-97AB-40B1-A405-AE62D6773D6B}" destId="{9F2F096E-FEC6-4DF0-A95C-7DF8FC6229D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85F5E-8DF0-4F9E-B755-678009BAF8A6}">
      <dsp:nvSpPr>
        <dsp:cNvPr id="0" name=""/>
        <dsp:cNvSpPr/>
      </dsp:nvSpPr>
      <dsp:spPr>
        <a:xfrm>
          <a:off x="2205826" y="0"/>
          <a:ext cx="2205826" cy="903111"/>
        </a:xfrm>
        <a:prstGeom prst="trapezoid">
          <a:avLst>
            <a:gd name="adj" fmla="val 122124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 dirty="0"/>
            <a:t>Incarico di posizione</a:t>
          </a:r>
        </a:p>
      </dsp:txBody>
      <dsp:txXfrm>
        <a:off x="2205826" y="0"/>
        <a:ext cx="2205826" cy="903111"/>
      </dsp:txXfrm>
    </dsp:sp>
    <dsp:sp modelId="{C70D9C8E-53A6-436A-AB4A-051896E7D4E1}">
      <dsp:nvSpPr>
        <dsp:cNvPr id="0" name=""/>
        <dsp:cNvSpPr/>
      </dsp:nvSpPr>
      <dsp:spPr>
        <a:xfrm>
          <a:off x="1102913" y="903111"/>
          <a:ext cx="4411652" cy="903111"/>
        </a:xfrm>
        <a:prstGeom prst="trapezoid">
          <a:avLst>
            <a:gd name="adj" fmla="val 122124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0000"/>
                <a:tint val="96000"/>
                <a:lumMod val="104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 dirty="0"/>
            <a:t>Incarico di funzione organizzativa</a:t>
          </a:r>
        </a:p>
      </dsp:txBody>
      <dsp:txXfrm>
        <a:off x="1874952" y="903111"/>
        <a:ext cx="2867573" cy="903111"/>
      </dsp:txXfrm>
    </dsp:sp>
    <dsp:sp modelId="{E610A935-A203-4F2B-BA00-C3A8BCBF4BC7}">
      <dsp:nvSpPr>
        <dsp:cNvPr id="0" name=""/>
        <dsp:cNvSpPr/>
      </dsp:nvSpPr>
      <dsp:spPr>
        <a:xfrm>
          <a:off x="0" y="1806222"/>
          <a:ext cx="6617478" cy="903111"/>
        </a:xfrm>
        <a:prstGeom prst="trapezoid">
          <a:avLst>
            <a:gd name="adj" fmla="val 122124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 dirty="0"/>
            <a:t>Incarico di funzione professionale</a:t>
          </a:r>
        </a:p>
      </dsp:txBody>
      <dsp:txXfrm>
        <a:off x="1158058" y="1806222"/>
        <a:ext cx="4301360" cy="903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7890" y="3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A76CDF-8F10-462F-80CC-1F339BD9D257}" type="datetimeFigureOut">
              <a:rPr lang="it-IT"/>
              <a:pPr>
                <a:defRPr/>
              </a:pPr>
              <a:t>30/09/2024</a:t>
            </a:fld>
            <a:endParaRPr lang="it-IT"/>
          </a:p>
        </p:txBody>
      </p:sp>
      <p:sp>
        <p:nvSpPr>
          <p:cNvPr id="187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it-IT"/>
              <a:t>Antonio Cascio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789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C6EF8A-7564-4F92-A98C-18E98CCDE2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312252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024" cy="4958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7890" y="3"/>
            <a:ext cx="2945024" cy="4958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86A2FF4-CD25-458B-B5A9-7BC411F45154}" type="datetimeFigureOut">
              <a:rPr lang="it-IT"/>
              <a:pPr>
                <a:defRPr/>
              </a:pPr>
              <a:t>30/09/2024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39838"/>
            <a:ext cx="5935662" cy="3340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134" y="4766861"/>
            <a:ext cx="5436235" cy="39002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Modifica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10146"/>
            <a:ext cx="2945024" cy="4958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it-IT"/>
              <a:t>Antonio Cascio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7890" y="9410146"/>
            <a:ext cx="2945024" cy="4958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C0C9464-D68F-4A79-844E-A514D76F1E5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7028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Antonio Cascio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0C9464-D68F-4A79-844E-A514D76F1E50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445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Antonio Cascio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0C9464-D68F-4A79-844E-A514D76F1E50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032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DDF1253-6D76-8E46-A7EA-206FBFD32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0C9464-D68F-4A79-844E-A514D76F1E50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ChangeArrowheads="1"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/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0777250" y="6434051"/>
            <a:ext cx="1146175" cy="423949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fld id="{07037539-9291-4FF0-A5A4-0578AA464705}" type="datetime1">
              <a:rPr lang="en-US" smtClean="0"/>
              <a:t>9/30/2024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62750-E739-455D-9638-F042ABA0F74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04F5A-3160-4CD5-A84C-107435034231}" type="datetime1">
              <a:rPr lang="en-US" smtClean="0"/>
              <a:t>9/30/2024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4A394-22D1-4026-885C-C7951FFF4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37577-7A0D-4D52-AA9A-D316CF792278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78012-64B0-4F5F-A0D2-857032A7A80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929F5-C079-46C6-A223-67CB54ACF1D6}" type="datetime1">
              <a:rPr lang="en-US" smtClean="0"/>
              <a:t>9/30/2024</a:t>
            </a:fld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39171-5716-4F30-AEA7-D793EE3ED7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B8CC-C6E1-438E-872A-F004E5A4BA8F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8B695-C13F-4121-8FB9-C5F64436110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1B98-A7FA-475C-93B1-F78BE9B403BD}" type="datetime1">
              <a:rPr lang="en-US" smtClean="0"/>
              <a:t>9/30/2024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113AE-26B3-4AFA-AEC4-9A938A28145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EDD53-DA7B-42BE-BAB9-564FDD6628F2}" type="datetime1">
              <a:rPr lang="en-US" smtClean="0"/>
              <a:t>9/30/2024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292C8-E498-4348-BBA9-235AC290A69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DFBED-503E-4C2D-A968-F6593F5B1229}" type="datetime1">
              <a:rPr lang="en-US" smtClean="0"/>
              <a:t>9/30/2024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96530-7E5E-4F7D-8F37-CC141706F6B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B5B65-1FB1-4337-8D6F-932D6823DB35}" type="datetime1">
              <a:rPr lang="en-US" smtClean="0"/>
              <a:t>9/30/2024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82F48-A727-489E-8E9C-B393A2B6FCB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65594-171F-421A-99C5-1AE7613FE90F}" type="datetime1">
              <a:rPr lang="en-US" smtClean="0"/>
              <a:t>9/30/2024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856C4-760C-49C4-B9E4-9ABBCBAFF64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1F997-4073-446D-A357-1A181CCFD0F1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6425-82B6-4A15-85E0-48B5F5A3020D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D230A-7B04-44DF-9A9E-05519F25B8FD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48B3C-9A78-437A-805E-0C166BBDF25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DB3A5-BDA1-4ABA-BE34-6370D842E696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FE2E-4E63-4FDD-97DA-0AE736E9219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9C5F2-2037-4002-AF62-7BE8B76ACEB5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CDF72-E8A5-44EC-8062-84203F5945E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0 w 9248"/>
              <a:gd name="T1" fmla="*/ 0 h 10000"/>
              <a:gd name="T2" fmla="*/ 9248 w 9248"/>
              <a:gd name="T3" fmla="*/ 10000 h 10000"/>
            </a:gdLst>
            <a:ahLst/>
            <a:cxnLst/>
            <a:rect l="T0" t="T1" r="T2" b="T3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3E02-3BB3-4055-816A-BBD51F2EF787}" type="datetime1">
              <a:rPr lang="en-US" smtClean="0"/>
              <a:t>9/30/2024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223D0-739A-4811-9E35-5664B78ED7C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 noChangeArrowheads="1"/>
            </p:cNvSpPr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/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7" name="Freeform 12"/>
            <p:cNvSpPr>
              <a:spLocks noChangeArrowheads="1"/>
            </p:cNvSpPr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/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8" name="Freeform 13"/>
            <p:cNvSpPr>
              <a:spLocks noChangeArrowheads="1"/>
            </p:cNvSpPr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/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9" name="Freeform 14"/>
            <p:cNvSpPr>
              <a:spLocks noChangeArrowheads="1"/>
            </p:cNvSpPr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/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0" name="Freeform 15"/>
            <p:cNvSpPr>
              <a:spLocks noChangeArrowheads="1"/>
            </p:cNvSpPr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/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1" name="Freeform 16"/>
            <p:cNvSpPr>
              <a:spLocks noChangeArrowheads="1"/>
            </p:cNvSpPr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/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2" name="Freeform 17"/>
            <p:cNvSpPr>
              <a:spLocks noChangeArrowheads="1"/>
            </p:cNvSpPr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3" name="Freeform 18"/>
            <p:cNvSpPr>
              <a:spLocks noChangeArrowheads="1"/>
            </p:cNvSpPr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/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4" name="Freeform 19"/>
            <p:cNvSpPr>
              <a:spLocks noChangeArrowheads="1"/>
            </p:cNvSpPr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/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5" name="Freeform 20"/>
            <p:cNvSpPr>
              <a:spLocks noChangeArrowheads="1"/>
            </p:cNvSpPr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/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6" name="Freeform 21"/>
            <p:cNvSpPr>
              <a:spLocks noChangeArrowheads="1"/>
            </p:cNvSpPr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7" name="Freeform 22"/>
            <p:cNvSpPr>
              <a:spLocks noChangeArrowheads="1"/>
            </p:cNvSpPr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/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 noChangeArrowheads="1"/>
            </p:cNvSpPr>
            <p:nvPr/>
          </p:nvSpPr>
          <p:spPr bwMode="auto">
            <a:xfrm>
              <a:off x="6627813" y="194833"/>
              <a:ext cx="408933" cy="3646504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/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5" name="Freeform 28"/>
            <p:cNvSpPr>
              <a:spLocks noChangeArrowheads="1"/>
            </p:cNvSpPr>
            <p:nvPr/>
          </p:nvSpPr>
          <p:spPr bwMode="auto">
            <a:xfrm>
              <a:off x="7061730" y="3771618"/>
              <a:ext cx="349763" cy="1310216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/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6" name="Freeform 29"/>
            <p:cNvSpPr>
              <a:spLocks noChangeArrowheads="1"/>
            </p:cNvSpPr>
            <p:nvPr/>
          </p:nvSpPr>
          <p:spPr bwMode="auto">
            <a:xfrm>
              <a:off x="7439105" y="5052893"/>
              <a:ext cx="357653" cy="82085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/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7" name="Freeform 30"/>
            <p:cNvSpPr>
              <a:spLocks noChangeArrowheads="1"/>
            </p:cNvSpPr>
            <p:nvPr/>
          </p:nvSpPr>
          <p:spPr bwMode="auto">
            <a:xfrm>
              <a:off x="7036746" y="3811082"/>
              <a:ext cx="457585" cy="1853508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/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8" name="Freeform 31"/>
            <p:cNvSpPr>
              <a:spLocks noChangeArrowheads="1"/>
            </p:cNvSpPr>
            <p:nvPr/>
          </p:nvSpPr>
          <p:spPr bwMode="auto">
            <a:xfrm>
              <a:off x="6993355" y="1263001"/>
              <a:ext cx="144639" cy="2508617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/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9" name="Freeform 32"/>
            <p:cNvSpPr>
              <a:spLocks noChangeArrowheads="1"/>
            </p:cNvSpPr>
            <p:nvPr/>
          </p:nvSpPr>
          <p:spPr bwMode="auto">
            <a:xfrm>
              <a:off x="7525889" y="5640911"/>
              <a:ext cx="111767" cy="232840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/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0" name="Freeform 33"/>
            <p:cNvSpPr>
              <a:spLocks noChangeArrowheads="1"/>
            </p:cNvSpPr>
            <p:nvPr/>
          </p:nvSpPr>
          <p:spPr bwMode="auto">
            <a:xfrm>
              <a:off x="7020967" y="3599290"/>
              <a:ext cx="68375" cy="42358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1" name="Freeform 34"/>
            <p:cNvSpPr>
              <a:spLocks noChangeArrowheads="1"/>
            </p:cNvSpPr>
            <p:nvPr/>
          </p:nvSpPr>
          <p:spPr bwMode="auto">
            <a:xfrm>
              <a:off x="7411493" y="2802110"/>
              <a:ext cx="1168945" cy="2250783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/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2" name="Freeform 35"/>
            <p:cNvSpPr>
              <a:spLocks noChangeArrowheads="1"/>
            </p:cNvSpPr>
            <p:nvPr/>
          </p:nvSpPr>
          <p:spPr bwMode="auto">
            <a:xfrm>
              <a:off x="7494331" y="5664590"/>
              <a:ext cx="99932" cy="209161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/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3" name="Freeform 36"/>
            <p:cNvSpPr>
              <a:spLocks noChangeArrowheads="1"/>
            </p:cNvSpPr>
            <p:nvPr/>
          </p:nvSpPr>
          <p:spPr bwMode="auto">
            <a:xfrm>
              <a:off x="7411493" y="5081833"/>
              <a:ext cx="114396" cy="559078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/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" name="Freeform 37"/>
            <p:cNvSpPr>
              <a:spLocks noChangeArrowheads="1"/>
            </p:cNvSpPr>
            <p:nvPr/>
          </p:nvSpPr>
          <p:spPr bwMode="auto">
            <a:xfrm>
              <a:off x="7411493" y="4977910"/>
              <a:ext cx="32872" cy="189429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5" name="Freeform 38"/>
            <p:cNvSpPr>
              <a:spLocks noChangeArrowheads="1"/>
            </p:cNvSpPr>
            <p:nvPr/>
          </p:nvSpPr>
          <p:spPr bwMode="auto">
            <a:xfrm>
              <a:off x="7439105" y="5434381"/>
              <a:ext cx="174882" cy="439370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/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80E504-0AB2-47AF-90C0-3B0C2E737785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Antonio Cascio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37571A-DA24-407F-B615-4C0033D94EC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C57A7E02-64B4-BE6D-0087-86D76320E26C}"/>
              </a:ext>
            </a:extLst>
          </p:cNvPr>
          <p:cNvSpPr txBox="1">
            <a:spLocks/>
          </p:cNvSpPr>
          <p:nvPr/>
        </p:nvSpPr>
        <p:spPr bwMode="auto">
          <a:xfrm>
            <a:off x="1976284" y="2278005"/>
            <a:ext cx="7747819" cy="175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La disciplina del nuovo sistema degli incarichi nel CCNL 2019-2021</a:t>
            </a:r>
          </a:p>
          <a:p>
            <a:pPr algn="ctr">
              <a:lnSpc>
                <a:spcPct val="150000"/>
              </a:lnSpc>
              <a:defRPr/>
            </a:pPr>
            <a:endParaRPr lang="it-IT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it-IT" sz="2800" b="1" i="1" dirty="0">
                <a:solidFill>
                  <a:schemeClr val="accent1">
                    <a:lumMod val="50000"/>
                  </a:schemeClr>
                </a:solidFill>
              </a:rPr>
              <a:t>Antonio Cascio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4" y="1602457"/>
            <a:ext cx="104225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endParaRPr lang="it-IT" sz="2000" b="1" u="sng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latin typeface="+mn-lt"/>
              </a:rPr>
              <a:t>incarichi si rinnovano </a:t>
            </a:r>
            <a:r>
              <a:rPr lang="it-IT" sz="2000" dirty="0">
                <a:latin typeface="+mn-lt"/>
              </a:rPr>
              <a:t>(possono) </a:t>
            </a:r>
            <a:r>
              <a:rPr lang="it-IT" sz="2000" b="1" dirty="0">
                <a:latin typeface="+mn-lt"/>
              </a:rPr>
              <a:t>alla scadenza</a:t>
            </a:r>
            <a:r>
              <a:rPr lang="it-IT" sz="2000" dirty="0">
                <a:latin typeface="+mn-lt"/>
              </a:rPr>
              <a:t>, previa valutazione positiva, mentre CCNL 21.05.2018 possono rinnovarsi alla scadenza </a:t>
            </a:r>
            <a:r>
              <a:rPr lang="it-IT" sz="2000" b="1" dirty="0">
                <a:latin typeface="+mn-lt"/>
              </a:rPr>
              <a:t>ma decorsi 10 anni </a:t>
            </a:r>
            <a:r>
              <a:rPr lang="it-IT" sz="2000" dirty="0">
                <a:latin typeface="+mn-lt"/>
              </a:rPr>
              <a:t>il personale deve  partecipare ad una </a:t>
            </a:r>
            <a:r>
              <a:rPr lang="it-IT" sz="2000" b="1" dirty="0">
                <a:latin typeface="+mn-lt"/>
              </a:rPr>
              <a:t>nuova selezione </a:t>
            </a:r>
            <a:r>
              <a:rPr lang="it-IT" sz="2000" dirty="0">
                <a:latin typeface="+mn-lt"/>
              </a:rPr>
              <a:t>per il rinnovo o conferimento di un incarico;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gli incarichi hanno sempre una durata di </a:t>
            </a:r>
            <a:r>
              <a:rPr lang="it-IT" sz="2000" b="1" dirty="0">
                <a:latin typeface="+mn-lt"/>
              </a:rPr>
              <a:t>cinque</a:t>
            </a:r>
            <a:r>
              <a:rPr lang="it-IT" sz="2000" dirty="0">
                <a:latin typeface="+mn-lt"/>
              </a:rPr>
              <a:t> anni e non una durata compresa tra tre e cinque anni;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Il CCNL vigente prevede che in caso di </a:t>
            </a:r>
            <a:r>
              <a:rPr lang="it-IT" sz="2000" b="1" dirty="0">
                <a:latin typeface="+mn-lt"/>
              </a:rPr>
              <a:t>valutazione negativa </a:t>
            </a:r>
            <a:r>
              <a:rPr lang="it-IT" sz="2000" dirty="0">
                <a:latin typeface="+mn-lt"/>
              </a:rPr>
              <a:t>la perdita dell’incarico, il nuovo CCNL prevede l’attribuzione di altro incarico di valore inferiore (per incarichi di posizione) o incarico di base  (per </a:t>
            </a:r>
            <a:r>
              <a:rPr lang="it-IT" sz="2000" dirty="0" err="1">
                <a:latin typeface="+mn-lt"/>
              </a:rPr>
              <a:t>profess</a:t>
            </a:r>
            <a:r>
              <a:rPr lang="it-IT" sz="2000" dirty="0">
                <a:latin typeface="+mn-lt"/>
              </a:rPr>
              <a:t>. della salute e dei funzionari). Solo per operatori e assistenti in caso di valutazione negativa è sempre prevista la perdita dell’incarico.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Modificata la disciplina degli incarichi al personale in </a:t>
            </a:r>
            <a:r>
              <a:rPr lang="it-IT" sz="2000" b="1" dirty="0">
                <a:latin typeface="+mn-lt"/>
              </a:rPr>
              <a:t>part time</a:t>
            </a:r>
            <a:endParaRPr lang="it-IT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F707EC3-B473-8190-8630-ADE7B5C2A9E5}"/>
              </a:ext>
            </a:extLst>
          </p:cNvPr>
          <p:cNvSpPr txBox="1"/>
          <p:nvPr/>
        </p:nvSpPr>
        <p:spPr>
          <a:xfrm>
            <a:off x="1617043" y="749441"/>
            <a:ext cx="1036540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it-IT" sz="2400" b="1" u="sng" dirty="0">
                <a:latin typeface="+mn-lt"/>
              </a:rPr>
              <a:t>Diversità rispetto al sistema precedente</a:t>
            </a:r>
          </a:p>
        </p:txBody>
      </p:sp>
    </p:spTree>
    <p:extLst>
      <p:ext uri="{BB962C8B-B14F-4D97-AF65-F5344CB8AC3E}">
        <p14:creationId xmlns:p14="http://schemas.microsoft.com/office/powerpoint/2010/main" val="1132210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12489" y="720306"/>
            <a:ext cx="9813179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n-lt"/>
                <a:cs typeface="Segoe UI" panose="020B0502040204020203" pitchFamily="34" charset="0"/>
              </a:rPr>
              <a:t>Istituzione e graduazione degli incarichi di Funzione Organizzativa e Professionale di complessità media ed elevata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2489" y="1687925"/>
            <a:ext cx="98131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b="1" dirty="0">
                <a:latin typeface="+mn-lt"/>
                <a:cs typeface="Segoe UI" panose="020B0502040204020203" pitchFamily="34" charset="0"/>
              </a:rPr>
              <a:t>La Aziende e gli Enti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, nei limiti del Fondo (art. 102),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istituiscono gli incarichi di complessità media ed elevata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ed individuano l’importo entro i limiti minimi e massimi (art. 32). </a:t>
            </a:r>
          </a:p>
          <a:p>
            <a:pPr algn="just"/>
            <a:r>
              <a:rPr lang="it-IT" sz="1600" b="1" dirty="0">
                <a:latin typeface="+mn-lt"/>
                <a:cs typeface="Segoe UI" panose="020B0502040204020203" pitchFamily="34" charset="0"/>
              </a:rPr>
              <a:t>Previo confronto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con le OO.SS. e le RSU, formulano i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criteri per la graduazione degli incarichi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lvl="0" algn="just"/>
            <a:endParaRPr lang="it-IT" sz="1600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1600" dirty="0">
                <a:latin typeface="+mn-lt"/>
                <a:cs typeface="Segoe UI" panose="020B0502040204020203" pitchFamily="34" charset="0"/>
              </a:rPr>
              <a:t>Gli incarichi di </a:t>
            </a:r>
            <a:r>
              <a:rPr lang="it-IT" sz="1600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Funzione ORGANIZZATIVA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si articolano in </a:t>
            </a:r>
          </a:p>
          <a:p>
            <a:pPr marL="285750" lvl="0" indent="-285750" algn="just">
              <a:buFontTx/>
              <a:buChar char="-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complessità media  </a:t>
            </a:r>
          </a:p>
          <a:p>
            <a:pPr marL="285750" lvl="0" indent="-285750" algn="just">
              <a:buFontTx/>
              <a:buChar char="-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complessità elevata </a:t>
            </a:r>
          </a:p>
          <a:p>
            <a:pPr marL="285750" lvl="0" indent="-285750" algn="just">
              <a:buFontTx/>
              <a:buChar char="-"/>
            </a:pPr>
            <a:endParaRPr lang="it-IT" sz="1600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1600" dirty="0">
                <a:latin typeface="+mn-lt"/>
                <a:cs typeface="Segoe UI" panose="020B0502040204020203" pitchFamily="34" charset="0"/>
              </a:rPr>
              <a:t>Gli incarichi di </a:t>
            </a:r>
            <a:r>
              <a:rPr lang="it-IT" sz="1600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Funzione PROFESSIONALE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si articolano in </a:t>
            </a:r>
          </a:p>
          <a:p>
            <a:pPr marL="285750" lvl="0" indent="-285750" algn="just">
              <a:buFontTx/>
              <a:buChar char="-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- complessità base </a:t>
            </a:r>
          </a:p>
          <a:p>
            <a:pPr marL="285750" lvl="0" indent="-285750" algn="just">
              <a:buFontTx/>
              <a:buChar char="-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- complessità media </a:t>
            </a:r>
          </a:p>
          <a:p>
            <a:pPr marL="285750" lvl="0" indent="-285750" algn="just">
              <a:buFontTx/>
              <a:buChar char="-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- complessità elevata </a:t>
            </a:r>
          </a:p>
          <a:p>
            <a:pPr marL="285750" lvl="0" indent="-285750" algn="just">
              <a:buFontTx/>
              <a:buChar char="-"/>
            </a:pPr>
            <a:endParaRPr lang="it-IT" sz="1600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1600" b="1" u="sng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Il valore dell’incarico di base</a:t>
            </a:r>
            <a:r>
              <a:rPr lang="it-IT" sz="1600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, nella sola area dei Professionisti della Salute e dei Funzionari, </a:t>
            </a:r>
            <a:r>
              <a:rPr lang="it-IT" sz="1600" b="1" u="sng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può essere elevato</a:t>
            </a:r>
            <a:r>
              <a:rPr lang="it-IT" sz="1600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, nell’ambito della contrattazione decentrata, </a:t>
            </a:r>
            <a:r>
              <a:rPr lang="it-IT" sz="1600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fino a ulteriori €. 300 (max complessivo €. 1.300</a:t>
            </a:r>
            <a:r>
              <a:rPr lang="it-IT" sz="1600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)</a:t>
            </a:r>
          </a:p>
          <a:p>
            <a:pPr lvl="0" algn="just"/>
            <a:r>
              <a:rPr lang="it-IT" sz="1600" dirty="0">
                <a:latin typeface="+mn-lt"/>
                <a:cs typeface="Segoe UI" panose="020B0502040204020203" pitchFamily="34" charset="0"/>
              </a:rPr>
              <a:t>Il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numero massimo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di incarichi di Funzione Organizzativa e Professionale di complessità Elevata </a:t>
            </a:r>
            <a:r>
              <a:rPr lang="it-IT" sz="1600" dirty="0" err="1">
                <a:latin typeface="+mn-lt"/>
                <a:cs typeface="Segoe UI" panose="020B0502040204020203" pitchFamily="34" charset="0"/>
              </a:rPr>
              <a:t>istituibili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 da ciascuna Azienda,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non può superare complessivamente il 20%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 degli incarichi di Funzione Organizzativa e Professionale di complessità Media. Tale percentuale può essere incrementata a livello aziendale compatibilmente con le risorse del Fondo (art. 102)</a:t>
            </a:r>
          </a:p>
        </p:txBody>
      </p:sp>
    </p:spTree>
    <p:extLst>
      <p:ext uri="{BB962C8B-B14F-4D97-AF65-F5344CB8AC3E}">
        <p14:creationId xmlns:p14="http://schemas.microsoft.com/office/powerpoint/2010/main" val="3817871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504334" y="726379"/>
            <a:ext cx="970381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  <a:cs typeface="Segoe UI" panose="020B0502040204020203" pitchFamily="34" charset="0"/>
              </a:rPr>
              <a:t>Contenuti degli incarichi di funzione organizzativa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04335" y="1549899"/>
            <a:ext cx="97990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Gli incarichi di Funzione Organizzativa possono essere attribuiti solo al personale inquadrato nell’area dei Professionisti della Salute e dei Funzionari</a:t>
            </a:r>
            <a:r>
              <a:rPr lang="it-IT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. </a:t>
            </a: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L’incarico di funzione organizzativa comporta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l’assunzione di specifiche responsabilità, anche gestionali e amministrative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quali:</a:t>
            </a:r>
          </a:p>
          <a:p>
            <a:pPr lvl="0" algn="just"/>
            <a:endParaRPr lang="it-IT" dirty="0">
              <a:latin typeface="+mn-lt"/>
              <a:cs typeface="Segoe U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personale del ruolo sanitario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la gestione dei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processi clinico-assistenziali, diagnostici, riabilitativi, di prevenzione e formativi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anche di tutoraggio, connessi all'esercizio della funzione sanitaria con autonomia, conoscenze e abilità, anche elevate, atti ad organizzare e coordinare fattivamente l’attività propria e dei colleghi;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personale del ruolo sociosanitario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: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la gestione dei percorsi socio sanitari integrati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formativi, di tutoraggio, connessi all'esercizio della funzione socio sanitaria con autonomia, conoscenze e abilità, anche elevate, atti ad organizzare e coordinare fattivamente l’attività propria e dei colleghi;</a:t>
            </a:r>
            <a:endParaRPr lang="it-IT" b="1" dirty="0">
              <a:solidFill>
                <a:srgbClr val="C00000"/>
              </a:solidFill>
              <a:latin typeface="+mn-lt"/>
              <a:cs typeface="Segoe UI" panose="020B0502040204020203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personale dei ruoli amministrativo, professionale e tecnico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processi connessi alla gestione di servizi complessi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caratterizzati da un grado di autonomia gestionale e organizzativa, conoscenze e abilità, anche elevate, atti ad organizzare e coordinare fattivamente l’attività propria e dei colleghi.</a:t>
            </a:r>
          </a:p>
        </p:txBody>
      </p:sp>
    </p:spTree>
    <p:extLst>
      <p:ext uri="{BB962C8B-B14F-4D97-AF65-F5344CB8AC3E}">
        <p14:creationId xmlns:p14="http://schemas.microsoft.com/office/powerpoint/2010/main" val="930870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51819" y="787400"/>
            <a:ext cx="992074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  <a:cs typeface="Segoe UI" panose="020B0502040204020203" pitchFamily="34" charset="0"/>
              </a:rPr>
              <a:t>Requisiti incarichi di funzione organizzativa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51819" y="1345448"/>
            <a:ext cx="992074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Per il conferimento degli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incarichi di funzione organizzativa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è necessario il possesso di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uno dei seguenti requisiti:</a:t>
            </a:r>
          </a:p>
          <a:p>
            <a:pPr algn="just"/>
            <a:r>
              <a:rPr lang="it-IT" dirty="0">
                <a:latin typeface="+mn-lt"/>
                <a:cs typeface="Segoe UI" panose="020B0502040204020203" pitchFamily="34" charset="0"/>
              </a:rPr>
              <a:t> </a:t>
            </a:r>
          </a:p>
          <a:p>
            <a:pPr marL="342900" lvl="0" indent="-342900" algn="just">
              <a:buAutoNum type="alphaLcParenR"/>
            </a:pPr>
            <a:r>
              <a:rPr lang="it-IT" b="1" dirty="0">
                <a:latin typeface="+mn-lt"/>
                <a:cs typeface="Segoe UI" panose="020B0502040204020203" pitchFamily="34" charset="0"/>
              </a:rPr>
              <a:t>diploma di laurea o titolo equipollente e almeno cinque anni di esperienza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professionale nel profilo di appartenenza;</a:t>
            </a:r>
          </a:p>
          <a:p>
            <a:pPr marL="342900" lvl="0" indent="-342900" algn="just">
              <a:buAutoNum type="alphaLcParenR"/>
            </a:pPr>
            <a:endParaRPr lang="it-IT" dirty="0">
              <a:latin typeface="+mn-lt"/>
              <a:cs typeface="Segoe UI" panose="020B0502040204020203" pitchFamily="34" charset="0"/>
            </a:endParaRPr>
          </a:p>
          <a:p>
            <a:pPr marL="342900" lvl="0" indent="-342900" algn="just">
              <a:buAutoNum type="alphaLcParenR"/>
            </a:pPr>
            <a:r>
              <a:rPr lang="it-IT" b="1" dirty="0">
                <a:latin typeface="+mn-lt"/>
                <a:cs typeface="Segoe UI" panose="020B0502040204020203" pitchFamily="34" charset="0"/>
              </a:rPr>
              <a:t>per la sola funzione di coordinamento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che rappresenta una tipologia di incarico nell’ambito degli incarichi di funzione organizzativa per il personale del ruolo sanitario, il possesso dei requisiti di cui all’art. 6, comma 4 e 5 della legge n. 43/2006.</a:t>
            </a:r>
          </a:p>
          <a:p>
            <a:pPr lvl="0" algn="just"/>
            <a:endParaRPr lang="it-IT" dirty="0">
              <a:latin typeface="+mn-lt"/>
              <a:cs typeface="Segoe UI" panose="020B0502040204020203" pitchFamily="34" charset="0"/>
            </a:endParaRPr>
          </a:p>
          <a:p>
            <a:pPr algn="just"/>
            <a:r>
              <a:rPr lang="it-IT" dirty="0">
                <a:latin typeface="+mn-lt"/>
                <a:cs typeface="Segoe UI" panose="020B0502040204020203" pitchFamily="34" charset="0"/>
              </a:rPr>
              <a:t>Nota: </a:t>
            </a:r>
          </a:p>
          <a:p>
            <a:pPr algn="just"/>
            <a:r>
              <a:rPr lang="it-IT" dirty="0">
                <a:latin typeface="+mn-lt"/>
                <a:cs typeface="Segoe UI" panose="020B0502040204020203" pitchFamily="34" charset="0"/>
              </a:rPr>
              <a:t>Nel computo dei cinque anni di esperienza professionale di cui al comma 2 rientrano anche i periodi di servizio maturati, con o senza soluzione di continuità, a tempo determinato e/o a tempo parziale, presso Aziende od Enti del comparto di cui all’art. 1 (Campo di applicazione) nonché presso altre amministrazioni di comparti diversi,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ovvero presso ospedali privati accreditati o presso le Università pubbliche e private dei paesi dell’Unione Europea nel medesimo o corrispondente profilo.</a:t>
            </a:r>
          </a:p>
        </p:txBody>
      </p:sp>
    </p:spTree>
    <p:extLst>
      <p:ext uri="{BB962C8B-B14F-4D97-AF65-F5344CB8AC3E}">
        <p14:creationId xmlns:p14="http://schemas.microsoft.com/office/powerpoint/2010/main" val="188524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7F6854F-627A-4924-AE76-BBCFC0727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6153883" y="818426"/>
            <a:ext cx="4019448" cy="8056791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09CFC1FD-A50E-40DB-8A35-A78439431777}"/>
              </a:ext>
            </a:extLst>
          </p:cNvPr>
          <p:cNvSpPr txBox="1"/>
          <p:nvPr/>
        </p:nvSpPr>
        <p:spPr>
          <a:xfrm>
            <a:off x="345233" y="1707502"/>
            <a:ext cx="112807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Segoe UI" panose="020B0502040204020203" pitchFamily="34" charset="0"/>
                <a:cs typeface="Segoe UI" panose="020B0502040204020203" pitchFamily="34" charset="0"/>
              </a:rPr>
              <a:t>Una prima sostanziale differenza fra gli incarichi dell’area dei professionisti della salute e dei funzionari rispetto le aree degli assistenti e degli operatori è che ai primi l’incarico di base (di funzione professionale) è assegnato a tutti </a:t>
            </a:r>
            <a:r>
              <a:rPr lang="it-IT" sz="2200" strike="sngStrike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dopo il superamento del periodo di prova (?) </a:t>
            </a:r>
            <a:r>
              <a:rPr lang="it-IT" sz="2200" dirty="0">
                <a:latin typeface="Segoe UI" panose="020B0502040204020203" pitchFamily="34" charset="0"/>
                <a:cs typeface="Segoe UI" panose="020B0502040204020203" pitchFamily="34" charset="0"/>
              </a:rPr>
              <a:t>mentre ai secondi l’incarico di base è solo potenziale</a:t>
            </a:r>
            <a:r>
              <a:rPr lang="it-IT" sz="2200" dirty="0"/>
              <a:t>.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A49749-284F-4437-B0AE-B98260927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06" y="3277162"/>
            <a:ext cx="6934200" cy="3271837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1B2AA0A-6AE2-4C17-AF1B-D7C1097C8583}"/>
              </a:ext>
            </a:extLst>
          </p:cNvPr>
          <p:cNvSpPr txBox="1"/>
          <p:nvPr/>
        </p:nvSpPr>
        <p:spPr>
          <a:xfrm>
            <a:off x="8817430" y="3774192"/>
            <a:ext cx="32470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Segoe UI" panose="020B0502040204020203" pitchFamily="34" charset="0"/>
                <a:cs typeface="Segoe UI" panose="020B0502040204020203" pitchFamily="34" charset="0"/>
              </a:rPr>
              <a:t>Ciò significa per le Aziende governare una platea di 355.200 destinatari (fonte: Conto Annuale MEF 2018).</a:t>
            </a:r>
          </a:p>
          <a:p>
            <a:endParaRPr lang="it-IT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b="1" dirty="0">
                <a:latin typeface="Segoe UI" panose="020B0502040204020203" pitchFamily="34" charset="0"/>
                <a:cs typeface="Segoe UI" panose="020B0502040204020203" pitchFamily="34" charset="0"/>
              </a:rPr>
              <a:t>Tali incarichi tuttavia non sono tutti graduati,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avendo il CCNL individuato per gli incarichi di base un importo già predefinito</a:t>
            </a:r>
          </a:p>
        </p:txBody>
      </p:sp>
    </p:spTree>
    <p:extLst>
      <p:ext uri="{BB962C8B-B14F-4D97-AF65-F5344CB8AC3E}">
        <p14:creationId xmlns:p14="http://schemas.microsoft.com/office/powerpoint/2010/main" val="44088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32154" y="729732"/>
            <a:ext cx="10284541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</a:rPr>
              <a:t>Contenuti degli incarichi di funzione professionale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33832" y="1572917"/>
            <a:ext cx="103828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Nell’ambito dell’area dei </a:t>
            </a:r>
            <a:r>
              <a:rPr lang="it-IT" sz="2000" b="1" u="sng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professionisti della salute e dei funzionari </a:t>
            </a: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(complessità media o elevata)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ruolo sanitario: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attività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con rilevanti contenuti professionali e specialistici, anche di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tipo clinico-assistenziali, diagnostici, riabilitativi, di prevenzione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con eventuali funzioni di processo; responsabilità di risultato.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ruolo sociosanitario: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attività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con rilevanti contenuti professionali e specialistici ad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alta integrazione socio sanitaria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con eventuali funzioni di processo; responsabilità di risultato;</a:t>
            </a:r>
            <a:endParaRPr lang="it-IT" sz="2000" b="1" dirty="0">
              <a:solidFill>
                <a:srgbClr val="C00000"/>
              </a:solidFill>
              <a:latin typeface="+mn-lt"/>
              <a:cs typeface="Segoe U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 ruoli amministrativo, tecnico e professionale: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attività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caratterizzate da rilevanti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conoscenze specialistiche in materia amministrativa/contabile, tecnica o professionale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, anche trasversale, con funzioni di processo; responsabilità di risultato.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it-IT" sz="2000" dirty="0"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841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32155" y="1554601"/>
            <a:ext cx="102845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Nell’ambito dell’area </a:t>
            </a:r>
            <a:r>
              <a:rPr lang="it-IT" sz="2000" b="1" u="sng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degli assistenti </a:t>
            </a: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(complessità base, media o elevata)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il ruolo sanitario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 attività caratterizzate da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significativa conoscenza ed esperienza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maturate negli ambiti professionali e specialistici;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C00000"/>
                </a:solidFill>
                <a:latin typeface="+mn-lt"/>
                <a:cs typeface="Segoe UI" panose="020B0502040204020203" pitchFamily="34" charset="0"/>
              </a:rPr>
              <a:t>Per i ruoli amministrativo, tecnico e professionale: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punto di riferimento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del processo tecnico organizzativo o amministrativo contabile.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lvl="0" algn="just"/>
            <a:endParaRPr lang="it-IT" sz="2000" b="1" dirty="0">
              <a:solidFill>
                <a:srgbClr val="C00000"/>
              </a:solidFill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2000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Nell’ambito dell’area degli </a:t>
            </a:r>
            <a:r>
              <a:rPr lang="it-IT" sz="2000" b="1" u="sng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operatori</a:t>
            </a:r>
            <a:r>
              <a:rPr lang="it-IT" sz="2000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 (complessità base, media o elevata)</a:t>
            </a:r>
            <a:r>
              <a:rPr lang="it-IT" sz="2000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: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Per il ruolo sanitario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 attività con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particolari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contenuti professionali e specialistici;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Per il ruolo sociosanitario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 svolgimento di funzioni di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tutoraggio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nei confronti degli altri operatori della stessa unità organizzativa;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Per i ruoli amministrativo, tecnico e professionale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 svolgimento di </a:t>
            </a:r>
            <a:r>
              <a:rPr lang="it-IT" sz="2000" u="sng" dirty="0">
                <a:latin typeface="+mn-lt"/>
                <a:cs typeface="Segoe UI" panose="020B0502040204020203" pitchFamily="34" charset="0"/>
              </a:rPr>
              <a:t>funzioni di primo coordinamento operativo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nell'ambito del gruppo di lavoro di riferimento.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00FE7C9-CBA9-1E00-18BC-756B3EAE5684}"/>
              </a:ext>
            </a:extLst>
          </p:cNvPr>
          <p:cNvSpPr txBox="1"/>
          <p:nvPr/>
        </p:nvSpPr>
        <p:spPr>
          <a:xfrm>
            <a:off x="1632154" y="729732"/>
            <a:ext cx="10284541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</a:rPr>
              <a:t>Contenuti degli incarichi di funzione professionale</a:t>
            </a:r>
          </a:p>
        </p:txBody>
      </p:sp>
    </p:spTree>
    <p:extLst>
      <p:ext uri="{BB962C8B-B14F-4D97-AF65-F5344CB8AC3E}">
        <p14:creationId xmlns:p14="http://schemas.microsoft.com/office/powerpoint/2010/main" val="1962815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12489" y="754548"/>
            <a:ext cx="103435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</a:rPr>
              <a:t>Requisiti incarichi di funzione professionale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2490" y="1292932"/>
            <a:ext cx="103435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b="1" dirty="0">
                <a:latin typeface="+mn-lt"/>
                <a:cs typeface="Segoe UI" panose="020B0502040204020203" pitchFamily="34" charset="0"/>
              </a:rPr>
              <a:t>Area professionisti della salute e dei funzionari</a:t>
            </a:r>
          </a:p>
          <a:p>
            <a:pPr lvl="0" algn="ctr"/>
            <a:endParaRPr lang="it-IT" b="1" dirty="0">
              <a:latin typeface="+mn-lt"/>
              <a:cs typeface="Segoe UI" panose="020B0502040204020203" pitchFamily="34" charset="0"/>
            </a:endParaRPr>
          </a:p>
          <a:p>
            <a:pPr lvl="0" algn="ctr"/>
            <a:r>
              <a:rPr lang="it-IT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Incarico di base</a:t>
            </a:r>
          </a:p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Automaticamente</a:t>
            </a:r>
            <a:r>
              <a:rPr lang="it-IT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riconosciuto al personale neoassunto e al personale già in servizio non destinatario di un incarico di media o elevata complessità.</a:t>
            </a:r>
          </a:p>
          <a:p>
            <a:pPr lvl="0" algn="just"/>
            <a:endParaRPr lang="it-IT" dirty="0">
              <a:latin typeface="+mn-lt"/>
              <a:cs typeface="Segoe UI" panose="020B0502040204020203" pitchFamily="34" charset="0"/>
            </a:endParaRPr>
          </a:p>
          <a:p>
            <a:pPr lvl="0" algn="ctr"/>
            <a:r>
              <a:rPr lang="it-IT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Incarico di complessità media ed elevata</a:t>
            </a:r>
          </a:p>
          <a:p>
            <a:pPr algn="just"/>
            <a:r>
              <a:rPr lang="it-IT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RUOLO SANITARIO</a:t>
            </a:r>
          </a:p>
          <a:p>
            <a:pPr algn="just"/>
            <a:r>
              <a:rPr lang="it-IT" dirty="0">
                <a:latin typeface="+mn-lt"/>
                <a:cs typeface="Segoe UI" panose="020B0502040204020203" pitchFamily="34" charset="0"/>
              </a:rPr>
              <a:t>fermo restando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per tutte le tipologie di incarico la valutazione positiva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della performance individuale con riferimento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all’ultimo biennio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o comunque le ultime due valutazioni disponibili … e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assenza di provvedimenti disciplinari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negli ultimi due anni superiori alla multa:</a:t>
            </a:r>
          </a:p>
          <a:p>
            <a:pPr algn="just"/>
            <a:endParaRPr lang="it-IT" dirty="0">
              <a:latin typeface="+mn-lt"/>
              <a:cs typeface="Segoe UI" panose="020B0502040204020203" pitchFamily="34" charset="0"/>
            </a:endParaRPr>
          </a:p>
          <a:p>
            <a:pPr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“professionista specialista”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</a:t>
            </a: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possesso del master di primo livello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per le funzioni specialistiche secondo quanto disposto dall’art. 6 della Legge n. 43/2006;</a:t>
            </a:r>
          </a:p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“professionista esperto”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acquisizione di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competenze avanzate tramite percorsi formativi complementari individuati dall’Azienda o Ente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con apposito regolamento, unitamente al possesso di una esperienza professionale di tre anni;</a:t>
            </a:r>
          </a:p>
          <a:p>
            <a:pPr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“funzione professionale”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5 anni di esperienza professionale maturati nel profilo di appartenenza.</a:t>
            </a:r>
          </a:p>
        </p:txBody>
      </p:sp>
    </p:spTree>
    <p:extLst>
      <p:ext uri="{BB962C8B-B14F-4D97-AF65-F5344CB8AC3E}">
        <p14:creationId xmlns:p14="http://schemas.microsoft.com/office/powerpoint/2010/main" val="1852489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2488" y="1566525"/>
            <a:ext cx="103435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b="1" dirty="0">
                <a:latin typeface="+mn-lt"/>
                <a:cs typeface="Segoe UI" panose="020B0502040204020203" pitchFamily="34" charset="0"/>
              </a:rPr>
              <a:t>Area professionisti della salute e dei funzionari</a:t>
            </a:r>
          </a:p>
          <a:p>
            <a:pPr lvl="0" algn="ctr"/>
            <a:endParaRPr lang="it-IT" b="1" dirty="0">
              <a:latin typeface="+mn-lt"/>
              <a:cs typeface="Segoe UI" panose="020B0502040204020203" pitchFamily="34" charset="0"/>
            </a:endParaRPr>
          </a:p>
          <a:p>
            <a:pPr lvl="0" algn="ctr"/>
            <a:r>
              <a:rPr lang="it-IT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Incarico di complessità media ed elevata (segue)</a:t>
            </a:r>
          </a:p>
          <a:p>
            <a:pPr algn="just"/>
            <a:endParaRPr lang="it-IT" b="1" dirty="0">
              <a:latin typeface="+mn-lt"/>
            </a:endParaRPr>
          </a:p>
          <a:p>
            <a:pPr algn="just"/>
            <a:r>
              <a:rPr lang="it-IT" dirty="0">
                <a:latin typeface="+mn-lt"/>
                <a:cs typeface="Segoe UI" panose="020B0502040204020203" pitchFamily="34" charset="0"/>
              </a:rPr>
              <a:t>fermo restando …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valutazione positiva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e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assenza di provvedimenti disciplinari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 …:</a:t>
            </a:r>
          </a:p>
          <a:p>
            <a:pPr algn="just"/>
            <a:endParaRPr lang="it-IT" b="1" dirty="0">
              <a:solidFill>
                <a:srgbClr val="00B050"/>
              </a:solidFill>
              <a:latin typeface="+mn-lt"/>
              <a:cs typeface="Segoe UI" panose="020B0502040204020203" pitchFamily="34" charset="0"/>
            </a:endParaRPr>
          </a:p>
          <a:p>
            <a:pPr algn="just"/>
            <a:r>
              <a:rPr lang="it-IT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RUOLO SOCIOSANITARIO</a:t>
            </a:r>
          </a:p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“professionista specialista”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possesso del master di primo livello per le funzioni specialistiche; </a:t>
            </a:r>
          </a:p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“professionista esperto”: </a:t>
            </a:r>
            <a:r>
              <a:rPr lang="it-IT" u="sng" dirty="0">
                <a:latin typeface="+mn-lt"/>
                <a:cs typeface="Segoe UI" panose="020B0502040204020203" pitchFamily="34" charset="0"/>
              </a:rPr>
              <a:t>acquisizione di competenze avanzate tramite percorsi formativi complementari individuati dall’Azienda o Ente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con apposito regolamento, unitamente al possesso di una esperienza professionale di 3 anni;</a:t>
            </a:r>
          </a:p>
          <a:p>
            <a:pPr algn="just"/>
            <a:r>
              <a:rPr lang="it-IT" b="1" dirty="0">
                <a:latin typeface="+mn-lt"/>
                <a:cs typeface="Segoe UI" panose="020B0502040204020203" pitchFamily="34" charset="0"/>
              </a:rPr>
              <a:t>Incarico di “funzione professionale”: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5 anni di esperienza professionale maturati nel profilo di appartenenza.</a:t>
            </a:r>
          </a:p>
          <a:p>
            <a:pPr algn="just"/>
            <a:endParaRPr lang="it-IT" dirty="0">
              <a:solidFill>
                <a:srgbClr val="FF0000"/>
              </a:solidFill>
              <a:latin typeface="+mn-lt"/>
              <a:cs typeface="Segoe UI" panose="020B0502040204020203" pitchFamily="34" charset="0"/>
            </a:endParaRPr>
          </a:p>
          <a:p>
            <a:pPr algn="just"/>
            <a:r>
              <a:rPr lang="it-IT" b="1" dirty="0">
                <a:solidFill>
                  <a:srgbClr val="1E3ADA"/>
                </a:solidFill>
                <a:latin typeface="+mn-lt"/>
                <a:cs typeface="Segoe UI" panose="020B0502040204020203" pitchFamily="34" charset="0"/>
              </a:rPr>
              <a:t>Ruoli amministrativo, professionale e tecnico</a:t>
            </a:r>
          </a:p>
          <a:p>
            <a:pPr algn="just"/>
            <a:r>
              <a:rPr lang="it-IT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Incarico di “funzione professionale”: </a:t>
            </a: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5 anni di esperienza professionale maturati nel profilo di appartenenza.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4F1A453-5F38-9982-E82A-77FB0ADC97BE}"/>
              </a:ext>
            </a:extLst>
          </p:cNvPr>
          <p:cNvSpPr txBox="1"/>
          <p:nvPr/>
        </p:nvSpPr>
        <p:spPr>
          <a:xfrm>
            <a:off x="1612489" y="754548"/>
            <a:ext cx="103435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</a:rPr>
              <a:t>Requisiti incarichi di funzione professionale</a:t>
            </a:r>
          </a:p>
        </p:txBody>
      </p:sp>
    </p:spTree>
    <p:extLst>
      <p:ext uri="{BB962C8B-B14F-4D97-AF65-F5344CB8AC3E}">
        <p14:creationId xmlns:p14="http://schemas.microsoft.com/office/powerpoint/2010/main" val="897681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2488" y="1710573"/>
            <a:ext cx="1034353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000" b="1" dirty="0">
                <a:latin typeface="+mn-lt"/>
                <a:cs typeface="Segoe UI" panose="020B0502040204020203" pitchFamily="34" charset="0"/>
              </a:rPr>
              <a:t>Area degli assistenti e area degli operatori</a:t>
            </a:r>
          </a:p>
          <a:p>
            <a:pPr marL="285750" lvl="0" indent="-285750" algn="just">
              <a:buFont typeface="Symbol" panose="05050102010706020507" pitchFamily="18" charset="2"/>
              <a:buChar char="Þ"/>
            </a:pPr>
            <a:endParaRPr lang="it-IT" sz="2000" dirty="0">
              <a:latin typeface="+mn-lt"/>
            </a:endParaRPr>
          </a:p>
          <a:p>
            <a:pPr lvl="0" algn="ctr"/>
            <a:r>
              <a:rPr lang="it-IT" sz="2000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Incarico di complessità base, media ed elevata</a:t>
            </a:r>
            <a:endParaRPr lang="it-IT" sz="2000" dirty="0">
              <a:solidFill>
                <a:srgbClr val="FF0000"/>
              </a:solidFill>
              <a:latin typeface="+mn-lt"/>
              <a:cs typeface="Segoe UI" panose="020B0502040204020203" pitchFamily="34" charset="0"/>
            </a:endParaRPr>
          </a:p>
          <a:p>
            <a:pPr algn="just"/>
            <a:endParaRPr lang="it-IT" sz="2000" b="1" dirty="0">
              <a:latin typeface="+mn-lt"/>
            </a:endParaRPr>
          </a:p>
          <a:p>
            <a:pPr algn="just"/>
            <a:r>
              <a:rPr lang="it-IT" sz="2000" dirty="0">
                <a:latin typeface="+mn-lt"/>
              </a:rPr>
              <a:t>Per gli incarichi di qualsiasi complessità:</a:t>
            </a:r>
          </a:p>
          <a:p>
            <a:pPr algn="just"/>
            <a:endParaRPr lang="it-IT" sz="2000" dirty="0">
              <a:latin typeface="+mn-lt"/>
            </a:endParaRPr>
          </a:p>
          <a:p>
            <a:pPr marL="285750" indent="-285750" algn="just">
              <a:buFontTx/>
              <a:buChar char="-"/>
            </a:pPr>
            <a:r>
              <a:rPr lang="it-IT" sz="2000" dirty="0">
                <a:latin typeface="+mn-lt"/>
              </a:rPr>
              <a:t>il </a:t>
            </a:r>
            <a:r>
              <a:rPr lang="it-IT" sz="2000" b="1" dirty="0">
                <a:latin typeface="+mn-lt"/>
              </a:rPr>
              <a:t>possesso di almeno </a:t>
            </a:r>
            <a:r>
              <a:rPr lang="it-IT" sz="2000" b="1" u="sng" dirty="0">
                <a:highlight>
                  <a:srgbClr val="FFFF00"/>
                </a:highlight>
                <a:latin typeface="+mn-lt"/>
              </a:rPr>
              <a:t>quindici anni </a:t>
            </a:r>
            <a:r>
              <a:rPr lang="it-IT" sz="2000" b="1" dirty="0">
                <a:latin typeface="+mn-lt"/>
              </a:rPr>
              <a:t>di esperienza nel profilo di appartenenza</a:t>
            </a:r>
            <a:r>
              <a:rPr lang="it-IT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it-IT" sz="2000" dirty="0">
                <a:latin typeface="+mn-lt"/>
              </a:rPr>
              <a:t>il titolo di abilitazione se richiesto per l’esercizio della professione;</a:t>
            </a:r>
          </a:p>
          <a:p>
            <a:pPr marL="285750" indent="-285750" algn="just">
              <a:buFontTx/>
              <a:buChar char="-"/>
            </a:pPr>
            <a:r>
              <a:rPr lang="it-IT" sz="2000" b="1" dirty="0">
                <a:latin typeface="+mn-lt"/>
              </a:rPr>
              <a:t>valutazione positiva </a:t>
            </a:r>
            <a:r>
              <a:rPr lang="it-IT" sz="2000" dirty="0">
                <a:latin typeface="+mn-lt"/>
              </a:rPr>
              <a:t>della performance individuale con riferimento all’ultimo biennio o comunque le ultime due valutazioni …;</a:t>
            </a:r>
          </a:p>
          <a:p>
            <a:pPr marL="285750" indent="-285750" algn="just">
              <a:buFontTx/>
              <a:buChar char="-"/>
            </a:pPr>
            <a:r>
              <a:rPr lang="it-IT" sz="2000" b="1" dirty="0">
                <a:latin typeface="+mn-lt"/>
              </a:rPr>
              <a:t>assenza di provvedimenti disciplinari </a:t>
            </a:r>
            <a:r>
              <a:rPr lang="it-IT" sz="2000" dirty="0">
                <a:latin typeface="+mn-lt"/>
              </a:rPr>
              <a:t>negli ultimi due anni superiori alla multa.</a:t>
            </a:r>
            <a:r>
              <a:rPr lang="it-IT" sz="2000" baseline="30000" dirty="0">
                <a:latin typeface="+mn-lt"/>
              </a:rPr>
              <a:t> </a:t>
            </a:r>
            <a:endParaRPr lang="it-IT" sz="2000" dirty="0">
              <a:latin typeface="+mn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61EA838-5C5E-61C3-AE70-5DA346A5C473}"/>
              </a:ext>
            </a:extLst>
          </p:cNvPr>
          <p:cNvSpPr txBox="1"/>
          <p:nvPr/>
        </p:nvSpPr>
        <p:spPr>
          <a:xfrm>
            <a:off x="1612489" y="754548"/>
            <a:ext cx="103435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+mn-lt"/>
              </a:rPr>
              <a:t>Requisiti incarichi di funzione professionale</a:t>
            </a:r>
          </a:p>
        </p:txBody>
      </p:sp>
    </p:spTree>
    <p:extLst>
      <p:ext uri="{BB962C8B-B14F-4D97-AF65-F5344CB8AC3E}">
        <p14:creationId xmlns:p14="http://schemas.microsoft.com/office/powerpoint/2010/main" val="271608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A55B114-430E-44DD-A83E-FDA2E0A2B2F0}"/>
              </a:ext>
            </a:extLst>
          </p:cNvPr>
          <p:cNvSpPr txBox="1"/>
          <p:nvPr/>
        </p:nvSpPr>
        <p:spPr>
          <a:xfrm>
            <a:off x="1101212" y="627061"/>
            <a:ext cx="10933472" cy="56323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it-IT" sz="2000" b="1" u="sng" dirty="0">
                <a:latin typeface="+mn-lt"/>
              </a:rPr>
              <a:t>PREMESSA</a:t>
            </a:r>
          </a:p>
          <a:p>
            <a:pPr marL="0" indent="0" algn="ctr">
              <a:buNone/>
            </a:pPr>
            <a:endParaRPr lang="it-IT" sz="2000" b="1" u="sng" dirty="0">
              <a:latin typeface="+mn-lt"/>
            </a:endParaRPr>
          </a:p>
          <a:p>
            <a:pPr marL="0" indent="0" algn="just">
              <a:buNone/>
            </a:pPr>
            <a:r>
              <a:rPr lang="it-IT" sz="2000" dirty="0">
                <a:latin typeface="+mn-lt"/>
              </a:rPr>
              <a:t>Il nuovo CCNL ridisegna  quasi integralmente il sistema degli incarichi già ridefinito con il CCNL del 21.05.2018, La disciplina risulta assai più complessa ed estesa  perché, tra l’altro: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vi è stato un grande </a:t>
            </a:r>
            <a:r>
              <a:rPr lang="it-IT" sz="2000" b="1" dirty="0">
                <a:latin typeface="+mn-lt"/>
              </a:rPr>
              <a:t>incremento dei destinatari </a:t>
            </a:r>
            <a:r>
              <a:rPr lang="it-IT" sz="2000" dirty="0">
                <a:latin typeface="+mn-lt"/>
              </a:rPr>
              <a:t>degli incarichi (è escluso solo il personale collocato nell’area del personale di supporto);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gli  stessi vengono </a:t>
            </a:r>
            <a:r>
              <a:rPr lang="it-IT" sz="2000" b="1" dirty="0">
                <a:latin typeface="+mn-lt"/>
              </a:rPr>
              <a:t>collegati alle singole aree di inquadramento</a:t>
            </a:r>
            <a:r>
              <a:rPr lang="it-IT" sz="2000" dirty="0">
                <a:latin typeface="+mn-lt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all’interno di ogni area di inquadramento gli incarichi vengono </a:t>
            </a:r>
            <a:r>
              <a:rPr lang="it-IT" sz="2000" b="1" dirty="0">
                <a:latin typeface="+mn-lt"/>
              </a:rPr>
              <a:t>articolati in più tipologie e loro volta tra i ruoli</a:t>
            </a:r>
            <a:r>
              <a:rPr lang="it-IT" sz="2000" dirty="0">
                <a:latin typeface="+mn-lt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vi è </a:t>
            </a:r>
            <a:r>
              <a:rPr lang="it-IT" sz="2000" b="1" dirty="0">
                <a:latin typeface="+mn-lt"/>
              </a:rPr>
              <a:t>un’estesa descrizione dei contenuti di tali tipologie</a:t>
            </a:r>
            <a:r>
              <a:rPr lang="it-IT" sz="2000" dirty="0">
                <a:latin typeface="+mn-lt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sono stati </a:t>
            </a:r>
            <a:r>
              <a:rPr lang="it-IT" sz="2000" b="1" dirty="0">
                <a:latin typeface="+mn-lt"/>
              </a:rPr>
              <a:t>individuati nel dettaglio i valori delle indennità  </a:t>
            </a:r>
            <a:r>
              <a:rPr lang="it-IT" sz="2000" dirty="0">
                <a:latin typeface="+mn-lt"/>
              </a:rPr>
              <a:t>sia in relazione alle singole aree sia in relazione alle varie tipologie di incarichi;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è stata molto </a:t>
            </a:r>
            <a:r>
              <a:rPr lang="it-IT" sz="2000" b="1" dirty="0">
                <a:latin typeface="+mn-lt"/>
              </a:rPr>
              <a:t>più dettagliata</a:t>
            </a:r>
            <a:r>
              <a:rPr lang="it-IT" sz="2000" dirty="0">
                <a:latin typeface="+mn-lt"/>
              </a:rPr>
              <a:t>, diversamente dal CCNL 21.05.2018, </a:t>
            </a:r>
            <a:r>
              <a:rPr lang="it-IT" sz="2000" b="1" dirty="0">
                <a:latin typeface="+mn-lt"/>
              </a:rPr>
              <a:t>la procedura di istituzione, conferimento e  revoca </a:t>
            </a:r>
            <a:r>
              <a:rPr lang="it-IT" sz="2000" dirty="0">
                <a:latin typeface="+mn-lt"/>
              </a:rPr>
              <a:t>degli incarichi  e quella di </a:t>
            </a:r>
            <a:r>
              <a:rPr lang="it-IT" sz="2000" b="1" dirty="0">
                <a:latin typeface="+mn-lt"/>
              </a:rPr>
              <a:t>valutazione</a:t>
            </a:r>
            <a:r>
              <a:rPr lang="it-IT" sz="2000" dirty="0">
                <a:latin typeface="+mn-lt"/>
              </a:rPr>
              <a:t> dei  titolari degli stessi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b="1" dirty="0">
                <a:latin typeface="+mn-lt"/>
              </a:rPr>
              <a:t>a tutto il personale  </a:t>
            </a:r>
            <a:r>
              <a:rPr lang="it-IT" sz="2000" dirty="0">
                <a:latin typeface="+mn-lt"/>
              </a:rPr>
              <a:t>a parte quello inquadrato nell’area del personale di supporto dovrà essere </a:t>
            </a:r>
            <a:r>
              <a:rPr lang="it-IT" sz="2000" b="1" dirty="0">
                <a:latin typeface="+mn-lt"/>
              </a:rPr>
              <a:t>conferito (o sarà conferibile</a:t>
            </a:r>
            <a:r>
              <a:rPr lang="it-IT" sz="2000" dirty="0">
                <a:latin typeface="+mn-lt"/>
              </a:rPr>
              <a:t>) un incarico</a:t>
            </a:r>
          </a:p>
        </p:txBody>
      </p:sp>
    </p:spTree>
    <p:extLst>
      <p:ext uri="{BB962C8B-B14F-4D97-AF65-F5344CB8AC3E}">
        <p14:creationId xmlns:p14="http://schemas.microsoft.com/office/powerpoint/2010/main" val="843697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553496" y="631413"/>
            <a:ext cx="9910271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j-lt"/>
                <a:cs typeface="Segoe UI" panose="020B0502040204020203" pitchFamily="34" charset="0"/>
              </a:rPr>
              <a:t>Trattamento economico degli incarichi di Funzione del personale dell’ Area dei Professionisti della Salute e dei Funzionari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53497" y="1710573"/>
            <a:ext cx="99102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it-IT" b="1" dirty="0">
              <a:solidFill>
                <a:srgbClr val="FF0000"/>
              </a:solidFill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Il trattamento economico degli incarichi di Funzione, sia di Organizzazione che Professionali, si compone di una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parte fissa e di una parte variabile</a:t>
            </a:r>
            <a:r>
              <a:rPr lang="it-IT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Per i soli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incarichi di media ed elevata complessità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l’indennità parte fissa assorbe e ricomprende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+mn-lt"/>
                <a:cs typeface="Segoe UI" panose="020B0502040204020203" pitchFamily="34" charset="0"/>
              </a:rPr>
              <a:t>l’eventuale valore dell’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indennità di coordinamento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già ad esaurimento, nella misura annua lorda di €. 1.678,48 per tredici mensilità;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+mn-lt"/>
                <a:cs typeface="Segoe UI" panose="020B0502040204020203" pitchFamily="34" charset="0"/>
              </a:rPr>
              <a:t>l’eventuale valore dell’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indennità di cui all’art. 86, comma 5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del CCNL del 21.5.2018 nella misura annua lorda di euro 309,84 per dodici mensilità. </a:t>
            </a: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Al fine di operare la stessa valorizzazione prevista per gli incarichi di base, 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attuale valore degli incarichi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già attribuiti, a decorrere dalla data di applicazione del nuovo sistema, sarà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incrementato di €. 930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al fine di compensare interamente l’assorbimento della parte comune dell’ex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indennità di qualificazione professionale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(art. 99 comma 6) che cesserà di essere corrisposta a tutto il personale dell’Area. L’indennità relativa agli incarichi di funzione di complessità media ed elevata </a:t>
            </a:r>
            <a:r>
              <a:rPr lang="it-IT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assorbe il compenso per lavoro straordinario</a:t>
            </a: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. </a:t>
            </a:r>
          </a:p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Resta ferma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anche per questo personale, la possibilità di effettuare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Pronte Disponibilità</a:t>
            </a:r>
          </a:p>
        </p:txBody>
      </p:sp>
    </p:spTree>
    <p:extLst>
      <p:ext uri="{BB962C8B-B14F-4D97-AF65-F5344CB8AC3E}">
        <p14:creationId xmlns:p14="http://schemas.microsoft.com/office/powerpoint/2010/main" val="2889742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592826" y="717357"/>
            <a:ext cx="984565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n-lt"/>
              </a:rPr>
              <a:t>Trasposizione degli incarichi già assegnati nel nuovo sistema degli incarichi nell’Area dei Professionisti della Salute e dei Funzionari</a:t>
            </a:r>
            <a:endParaRPr lang="it-IT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92826" y="1548860"/>
            <a:ext cx="984565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b="1" dirty="0">
                <a:latin typeface="+mn-lt"/>
              </a:rPr>
              <a:t>A decorrere dal 1 gennaio 2023 </a:t>
            </a:r>
          </a:p>
          <a:p>
            <a:pPr lvl="0" algn="just"/>
            <a:endParaRPr lang="it-IT" dirty="0">
              <a:latin typeface="+mn-lt"/>
            </a:endParaRPr>
          </a:p>
          <a:p>
            <a:pPr lvl="0" algn="just"/>
            <a:r>
              <a:rPr lang="it-IT" dirty="0">
                <a:latin typeface="+mn-lt"/>
              </a:rPr>
              <a:t>Gli </a:t>
            </a:r>
            <a:r>
              <a:rPr lang="it-IT" b="1" dirty="0">
                <a:latin typeface="+mn-lt"/>
              </a:rPr>
              <a:t>incarichi di organizzazione e professionali</a:t>
            </a:r>
            <a:r>
              <a:rPr lang="it-IT" dirty="0">
                <a:latin typeface="+mn-lt"/>
              </a:rPr>
              <a:t>, di cui al CCNL del 21.5.2018, </a:t>
            </a:r>
          </a:p>
          <a:p>
            <a:pPr marL="285750" lvl="0" indent="-285750" algn="just">
              <a:buFontTx/>
              <a:buChar char="-"/>
            </a:pPr>
            <a:r>
              <a:rPr lang="it-IT" b="1" dirty="0">
                <a:latin typeface="+mn-lt"/>
              </a:rPr>
              <a:t>in essere</a:t>
            </a:r>
            <a:r>
              <a:rPr lang="it-IT" dirty="0">
                <a:latin typeface="+mn-lt"/>
              </a:rPr>
              <a:t> alla data del 15.06.2022 (data sottoscrizione Ipotesi Ccnl) </a:t>
            </a:r>
          </a:p>
          <a:p>
            <a:pPr marL="285750" lvl="0" indent="-285750" algn="just">
              <a:buFontTx/>
              <a:buChar char="-"/>
            </a:pPr>
            <a:r>
              <a:rPr lang="it-IT" dirty="0">
                <a:latin typeface="+mn-lt"/>
              </a:rPr>
              <a:t>- </a:t>
            </a:r>
            <a:r>
              <a:rPr lang="it-IT" b="1" dirty="0">
                <a:latin typeface="+mn-lt"/>
              </a:rPr>
              <a:t>o quelli che saranno conferiti </a:t>
            </a:r>
            <a:r>
              <a:rPr lang="it-IT" dirty="0">
                <a:latin typeface="+mn-lt"/>
              </a:rPr>
              <a:t>in virtù di una procedura già avviata sempre alla data del 15.06.2022 (</a:t>
            </a:r>
            <a:r>
              <a:rPr lang="it-IT" b="1" dirty="0">
                <a:latin typeface="+mn-lt"/>
              </a:rPr>
              <a:t>sottoscrizione dell’ipotesi Ccnl</a:t>
            </a:r>
            <a:r>
              <a:rPr lang="it-IT" dirty="0">
                <a:latin typeface="+mn-lt"/>
              </a:rPr>
              <a:t>) </a:t>
            </a:r>
          </a:p>
          <a:p>
            <a:pPr lvl="0" algn="just"/>
            <a:r>
              <a:rPr lang="it-IT" dirty="0">
                <a:latin typeface="+mn-lt"/>
              </a:rPr>
              <a:t>fermo restando il valore economico già individuato, </a:t>
            </a:r>
            <a:r>
              <a:rPr lang="it-IT" b="1" dirty="0">
                <a:latin typeface="+mn-lt"/>
              </a:rPr>
              <a:t>valorizzato dei €. 930 </a:t>
            </a:r>
            <a:r>
              <a:rPr lang="it-IT" dirty="0">
                <a:latin typeface="+mn-lt"/>
              </a:rPr>
              <a:t>della parte comune dell’ex indennità di qualificazione professionale, </a:t>
            </a:r>
            <a:r>
              <a:rPr lang="it-IT" b="1" dirty="0">
                <a:latin typeface="+mn-lt"/>
              </a:rPr>
              <a:t>sono automaticamente collocati all’interno del nuovo sistema degli incarichi</a:t>
            </a:r>
            <a:r>
              <a:rPr lang="it-IT" dirty="0">
                <a:latin typeface="+mn-lt"/>
              </a:rPr>
              <a:t>, </a:t>
            </a:r>
            <a:r>
              <a:rPr lang="it-IT" b="1" dirty="0">
                <a:latin typeface="+mn-lt"/>
              </a:rPr>
              <a:t>senza necessità di attivazione di una nuova procedura selettiva </a:t>
            </a:r>
            <a:r>
              <a:rPr lang="it-IT" dirty="0">
                <a:latin typeface="+mn-lt"/>
              </a:rPr>
              <a:t>secondo i seguenti criteri: </a:t>
            </a:r>
          </a:p>
          <a:p>
            <a:pPr marL="285750" lvl="0" indent="-285750" algn="just">
              <a:buFontTx/>
              <a:buChar char="-"/>
            </a:pPr>
            <a:r>
              <a:rPr lang="it-IT" dirty="0">
                <a:latin typeface="+mn-lt"/>
              </a:rPr>
              <a:t>gli incarichi di organizzazione, ivi inclusi gli incarichi di posizione organizzativa ad esaurimento e non ancora scaduti ai sensi dell’art. 22 </a:t>
            </a:r>
            <a:r>
              <a:rPr lang="it-IT" dirty="0" err="1">
                <a:latin typeface="+mn-lt"/>
              </a:rPr>
              <a:t>ccnl</a:t>
            </a:r>
            <a:r>
              <a:rPr lang="it-IT" dirty="0">
                <a:latin typeface="+mn-lt"/>
              </a:rPr>
              <a:t> 2018 e di coordinamento, assumono la denominazione di “</a:t>
            </a:r>
            <a:r>
              <a:rPr lang="it-IT" b="1" dirty="0">
                <a:latin typeface="+mn-lt"/>
              </a:rPr>
              <a:t>Incarichi di funzione organizzativa</a:t>
            </a:r>
            <a:r>
              <a:rPr lang="it-IT" dirty="0">
                <a:latin typeface="+mn-lt"/>
              </a:rPr>
              <a:t>”. </a:t>
            </a:r>
          </a:p>
          <a:p>
            <a:pPr marL="285750" lvl="0" indent="-285750" algn="just">
              <a:buFontTx/>
              <a:buChar char="-"/>
            </a:pPr>
            <a:r>
              <a:rPr lang="it-IT" dirty="0">
                <a:latin typeface="+mn-lt"/>
              </a:rPr>
              <a:t>- gli incarichi professionali assumono la denominazione di “</a:t>
            </a:r>
            <a:r>
              <a:rPr lang="it-IT" b="1" dirty="0">
                <a:latin typeface="+mn-lt"/>
              </a:rPr>
              <a:t>Incarichi di funzione professionale</a:t>
            </a:r>
            <a:r>
              <a:rPr lang="it-IT" dirty="0">
                <a:latin typeface="+mn-lt"/>
              </a:rPr>
              <a:t>”.</a:t>
            </a:r>
          </a:p>
          <a:p>
            <a:pPr lvl="0" algn="just"/>
            <a:endParaRPr lang="it-IT" dirty="0">
              <a:latin typeface="+mn-lt"/>
            </a:endParaRPr>
          </a:p>
          <a:p>
            <a:pPr lvl="0" algn="just"/>
            <a:r>
              <a:rPr lang="it-IT" b="1" dirty="0">
                <a:latin typeface="+mn-lt"/>
              </a:rPr>
              <a:t>Resta ferma</a:t>
            </a:r>
            <a:r>
              <a:rPr lang="it-IT" dirty="0">
                <a:latin typeface="+mn-lt"/>
              </a:rPr>
              <a:t> in ogni caso la </a:t>
            </a:r>
            <a:r>
              <a:rPr lang="it-IT" b="1" dirty="0">
                <a:latin typeface="+mn-lt"/>
              </a:rPr>
              <a:t>durata precedentemente definita</a:t>
            </a:r>
            <a:r>
              <a:rPr lang="it-IT" dirty="0">
                <a:latin typeface="+mn-lt"/>
              </a:rPr>
              <a:t>. </a:t>
            </a:r>
            <a:endParaRPr lang="it-IT" sz="1600" dirty="0">
              <a:solidFill>
                <a:srgbClr val="FF0000"/>
              </a:solidFill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57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92825" y="1524961"/>
            <a:ext cx="9845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b="1" dirty="0">
                <a:latin typeface="+mn-lt"/>
                <a:cs typeface="Segoe UI" panose="020B0502040204020203" pitchFamily="34" charset="0"/>
              </a:rPr>
              <a:t>A decorrere dal 1 gennaio 2023 </a:t>
            </a:r>
          </a:p>
          <a:p>
            <a:pPr lvl="0" algn="just"/>
            <a:endParaRPr lang="it-IT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La trasposizione economica degli incarichi già assegnati avviene con le modalità che sono state fissate dagli art. 32 comma 7 e art. 99 commi 7,8,9 </a:t>
            </a: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incarico assegnato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in base al previgente sistema degli incarichi sarà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riclassificato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</a:t>
            </a:r>
          </a:p>
          <a:p>
            <a:pPr lvl="0" algn="just"/>
            <a:r>
              <a:rPr lang="it-IT" dirty="0">
                <a:latin typeface="+mn-lt"/>
                <a:cs typeface="Segoe UI" panose="020B0502040204020203" pitchFamily="34" charset="0"/>
              </a:rPr>
              <a:t>•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di complessità elevata: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  <a:cs typeface="Segoe UI" panose="020B0502040204020203" pitchFamily="34" charset="0"/>
              </a:rPr>
              <a:t>se l’importo attuale, maggiorato dei € 930, risulterà maggiore a €. 9.500. In tal caso l’importo di € 9.500 costituirà la «parte fissa» e l’ammontare eventualmente eccedente, la «parte variabile»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+mn-lt"/>
                <a:cs typeface="Segoe UI" panose="020B0502040204020203" pitchFamily="34" charset="0"/>
              </a:rPr>
              <a:t>di complessità media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  <a:cs typeface="Segoe UI" panose="020B0502040204020203" pitchFamily="34" charset="0"/>
              </a:rPr>
              <a:t>se l’importo attuale, maggiorato dei € 930, risulterà compreso tra € 4.000 e € 9.500. In tal caso l’importo di € 4.000 costituirà la «parte fissa» e l’ammontare eventualmente eccedente, la «parte variabile»;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n-lt"/>
                <a:cs typeface="Segoe UI" panose="020B0502040204020203" pitchFamily="34" charset="0"/>
              </a:rPr>
              <a:t>se l’importo attuale, maggiorato dei € 930, risulterà comunque inferiore alla parte fissa prevista per questa tipologia di incarichi. </a:t>
            </a:r>
          </a:p>
          <a:p>
            <a:pPr lvl="1" algn="just"/>
            <a:r>
              <a:rPr lang="it-IT" dirty="0">
                <a:latin typeface="+mn-lt"/>
                <a:cs typeface="Segoe UI" panose="020B0502040204020203" pitchFamily="34" charset="0"/>
              </a:rPr>
              <a:t>NB: In tal caso l’incarico sarà automaticamente valorizzato a €. 4.000 che costituirà la «parte fissa» e non ci sarà attribuzione di «parte variabile»</a:t>
            </a:r>
            <a:endParaRPr lang="it-IT" sz="1000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BE16A7B-3A03-2044-33D1-F14AC3800608}"/>
              </a:ext>
            </a:extLst>
          </p:cNvPr>
          <p:cNvSpPr txBox="1"/>
          <p:nvPr/>
        </p:nvSpPr>
        <p:spPr>
          <a:xfrm>
            <a:off x="1592826" y="717357"/>
            <a:ext cx="984565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n-lt"/>
              </a:rPr>
              <a:t>Trasposizione degli incarichi già assegnati nel nuovo sistema degli incarichi nell’Area dei Professionisti della Salute e dei Funzionari</a:t>
            </a:r>
            <a:endParaRPr lang="it-IT" b="1" dirty="0"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315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12489" y="696885"/>
            <a:ext cx="9766765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n-lt"/>
                <a:cs typeface="Segoe UI" panose="020B0502040204020203" pitchFamily="34" charset="0"/>
              </a:rPr>
              <a:t>Conferimento, durata, rinnovo e revoca degli incarichi di funzione organizzativa e professionale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2490" y="1654675"/>
            <a:ext cx="97667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+mn-lt"/>
                <a:cs typeface="Segoe UI" panose="020B0502040204020203" pitchFamily="34" charset="0"/>
              </a:rPr>
              <a:t>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attribuzione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degli incarichi avviene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tramite selezione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+mn-lt"/>
                <a:cs typeface="Segoe UI" panose="020B0502040204020203" pitchFamily="34" charset="0"/>
              </a:rPr>
              <a:t>Nell’ambito della selezione sono da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valorizzare la laurea magistrale o specialistica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il master universitario di primo o secondo livello o eventuali percorsi formativi.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Gli incarichi </a:t>
            </a:r>
            <a:r>
              <a:rPr lang="it-IT" b="1" u="sng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possono</a:t>
            </a:r>
            <a:r>
              <a:rPr lang="it-IT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 essere rinnovati previa valutazione positiva, al termine dell’incarico</a:t>
            </a: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, fermo restando l’</a:t>
            </a:r>
            <a:r>
              <a:rPr lang="it-IT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assenza di provvedimenti disciplinari </a:t>
            </a:r>
            <a:r>
              <a:rPr lang="it-IT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negli ultimi 2 anni superiori alla multa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+mn-lt"/>
                <a:cs typeface="Segoe UI" panose="020B0502040204020203" pitchFamily="34" charset="0"/>
              </a:rPr>
              <a:t>Se al termine dell’incarico la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valutazione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è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 negativa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 o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vi sono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provvedimenti disciplinari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negli ultimi 2 anni superiori alla multa </a:t>
            </a:r>
          </a:p>
          <a:p>
            <a:pPr marL="742950" lvl="1" indent="-285750" algn="just">
              <a:buFontTx/>
              <a:buChar char="-"/>
            </a:pPr>
            <a:r>
              <a:rPr lang="it-IT" dirty="0">
                <a:latin typeface="+mn-lt"/>
                <a:cs typeface="Segoe UI" panose="020B0502040204020203" pitchFamily="34" charset="0"/>
              </a:rPr>
              <a:t>per il personale appartenente all’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area degli operatori e all’area degli assistenti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: la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perdita dell’incarico</a:t>
            </a:r>
            <a:r>
              <a:rPr lang="it-IT" dirty="0">
                <a:latin typeface="+mn-lt"/>
                <a:cs typeface="Segoe UI" panose="020B0502040204020203" pitchFamily="34" charset="0"/>
              </a:rPr>
              <a:t>; </a:t>
            </a:r>
          </a:p>
          <a:p>
            <a:pPr marL="742950" lvl="1" indent="-285750" algn="just">
              <a:buFontTx/>
              <a:buChar char="-"/>
            </a:pPr>
            <a:r>
              <a:rPr lang="it-IT" dirty="0">
                <a:latin typeface="+mn-lt"/>
                <a:cs typeface="Segoe UI" panose="020B0502040204020203" pitchFamily="34" charset="0"/>
              </a:rPr>
              <a:t>- per il personale appartenente all’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area dei professionisti della salute e dei funzionari</a:t>
            </a:r>
            <a:r>
              <a:rPr lang="it-IT" dirty="0">
                <a:latin typeface="+mn-lt"/>
                <a:cs typeface="Segoe UI" panose="020B0502040204020203" pitchFamily="34" charset="0"/>
              </a:rPr>
              <a:t>, con l’esclusione degli incarichi di funzione professionale di base, l’attribuzione di un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incarico professionale di complessità base</a:t>
            </a:r>
            <a:r>
              <a:rPr lang="it-IT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marL="742950" lvl="1" indent="-285750" algn="just">
              <a:buFontTx/>
              <a:buChar char="-"/>
            </a:pPr>
            <a:r>
              <a:rPr lang="it-IT" b="1" dirty="0">
                <a:latin typeface="+mn-lt"/>
                <a:cs typeface="Segoe UI" panose="020B0502040204020203" pitchFamily="34" charset="0"/>
              </a:rPr>
              <a:t>Non si dà luogo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alla corresponsione della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retribuzione di premialità </a:t>
            </a:r>
            <a:r>
              <a:rPr lang="it-IT" dirty="0">
                <a:latin typeface="+mn-lt"/>
                <a:cs typeface="Segoe UI" panose="020B0502040204020203" pitchFamily="34" charset="0"/>
              </a:rPr>
              <a:t>nell’anno di mancato rinnovo dell’incarico di complessità media ed elevata e per quello di complessità base nell’anno della valutazione negativa.</a:t>
            </a:r>
            <a:endParaRPr lang="it-IT" sz="1000" dirty="0"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31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563328" y="693843"/>
            <a:ext cx="1022554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+mn-lt"/>
                <a:cs typeface="Segoe UI" panose="020B0502040204020203" pitchFamily="34" charset="0"/>
              </a:rPr>
              <a:t>Norma di salvaguardia in caso </a:t>
            </a:r>
            <a:r>
              <a:rPr lang="it-IT" b="1" dirty="0">
                <a:highlight>
                  <a:srgbClr val="FFFF00"/>
                </a:highlight>
                <a:latin typeface="+mn-lt"/>
                <a:cs typeface="Segoe UI" panose="020B0502040204020203" pitchFamily="34" charset="0"/>
              </a:rPr>
              <a:t>di revoca </a:t>
            </a:r>
            <a:r>
              <a:rPr lang="it-IT" b="1" dirty="0">
                <a:latin typeface="+mn-lt"/>
                <a:cs typeface="Segoe UI" panose="020B0502040204020203" pitchFamily="34" charset="0"/>
              </a:rPr>
              <a:t>per processi di riorganizzazione derivanti dalla modifica dell’Atto Aziendale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63329" y="1604624"/>
            <a:ext cx="102255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>
                <a:latin typeface="+mn-lt"/>
                <a:cs typeface="Segoe UI" panose="020B0502040204020203" pitchFamily="34" charset="0"/>
              </a:rPr>
              <a:t>Qualora a seguito di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processi di riorganizzazione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derivanti dalla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modifica dell’atto aziendale, venga revocato l’incarico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prima della relativa scadenza o alla scadenza stessa, al personale: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appartenente </a:t>
            </a:r>
            <a:r>
              <a:rPr lang="it-IT" sz="1600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all’</a:t>
            </a:r>
            <a:r>
              <a:rPr lang="it-IT" sz="1600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area degli operatori e all’area degli assistenti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: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può essere affidato altro incarico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di funzione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anche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 di valore economico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inferiore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;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1600" dirty="0">
                <a:latin typeface="+mn-lt"/>
                <a:cs typeface="Segoe UI" panose="020B0502040204020203" pitchFamily="34" charset="0"/>
              </a:rPr>
              <a:t>appartenente </a:t>
            </a:r>
            <a:r>
              <a:rPr lang="it-IT" sz="1600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all’</a:t>
            </a:r>
            <a:r>
              <a:rPr lang="it-IT" sz="1600" b="1" dirty="0">
                <a:solidFill>
                  <a:srgbClr val="FF0000"/>
                </a:solidFill>
                <a:latin typeface="+mn-lt"/>
                <a:cs typeface="Segoe UI" panose="020B0502040204020203" pitchFamily="34" charset="0"/>
              </a:rPr>
              <a:t>area dei professionisti della salute e dei funzionari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: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può essere affidato altro incarico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di funzione anche di valore economico inferiore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ma non al di sotto del valore dell’indennità di funzione di parte fissa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corrispondente alla complessità dell’incarico revocato;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1600" b="1" dirty="0">
                <a:latin typeface="+mn-lt"/>
                <a:cs typeface="Segoe UI" panose="020B0502040204020203" pitchFamily="34" charset="0"/>
              </a:rPr>
              <a:t>Qualora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 il dipendente, appartenente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all’area dei professionisti della salute e dei funzionari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, già titolare di incarico di funzione di complessità media o elevata, per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effetto della relativa revoca ritornasse titolare di un incarico di base, viene garantita la parte fissa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dell’indennità di funzione corrispondente alla fascia di complessità dell’incarico revocato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fino alla naturale scadenza dell’incarico precedentemente assegnato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1600" b="1" dirty="0">
                <a:latin typeface="+mn-lt"/>
                <a:cs typeface="Segoe UI" panose="020B0502040204020203" pitchFamily="34" charset="0"/>
              </a:rPr>
              <a:t>Qualora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 il dipendente, appartenente all’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area degli operatori e all’area degli assistenti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, per effetto della revoca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non sia destinatario di altro incarico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, purché abbia maturato almeno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15 anni continuativi di incarichi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con valutazioni di fine incarico nonché valutazioni annuali di performance individuale positive nell’ultimo biennio ha </a:t>
            </a:r>
            <a:r>
              <a:rPr lang="it-IT" sz="1600" b="1" dirty="0">
                <a:latin typeface="+mn-lt"/>
                <a:cs typeface="Segoe UI" panose="020B0502040204020203" pitchFamily="34" charset="0"/>
              </a:rPr>
              <a:t>diritto ad un assegno a titolo personale non riassorbibile di importo pari al valore di un differenziale </a:t>
            </a:r>
            <a:r>
              <a:rPr lang="it-IT" sz="1600" dirty="0">
                <a:latin typeface="+mn-lt"/>
                <a:cs typeface="Segoe UI" panose="020B0502040204020203" pitchFamily="34" charset="0"/>
              </a:rPr>
              <a:t>dell’area nel quale è inquadrato. Nel computo dei 15 anni rientra l’incarico di funzione professionale di complessità bassa, media o elevata.</a:t>
            </a:r>
          </a:p>
        </p:txBody>
      </p:sp>
    </p:spTree>
    <p:extLst>
      <p:ext uri="{BB962C8B-B14F-4D97-AF65-F5344CB8AC3E}">
        <p14:creationId xmlns:p14="http://schemas.microsoft.com/office/powerpoint/2010/main" val="455153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563327" y="790883"/>
            <a:ext cx="9549921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it-IT" sz="1800" b="1" dirty="0">
                <a:latin typeface="+mn-lt"/>
              </a:rPr>
              <a:t>Cronologia adempimenti aziendali in materia di incarichi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563329" y="861920"/>
            <a:ext cx="9549921" cy="62478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Provvedimento di istituzione degli incarichi;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Formulazione preventiva dei criteri per la graduazione  degli incarichi  (ad eccezione degli incarichi di base) ai fini dell’attribuzione della relativa indennità (previo confronto con le OO.SS.);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Definizione del trattamento economico;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Formulazione dei criteri  per l’affidamento o  la revoca degli incarichi  (previo confronto OO.SS);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Descrizione di ciascun incarico e definizione dei criteri selettivi;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Indizione dell’avviso di selezione ed effettuazione della selezione;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Conferimento dell’incarico con provvedimento scritto e motivato  contenente:</a:t>
            </a:r>
          </a:p>
          <a:p>
            <a:pPr marL="342900" indent="376238">
              <a:buFont typeface="+mj-lt"/>
              <a:buAutoNum type="alphaLcParenR"/>
            </a:pPr>
            <a:r>
              <a:rPr lang="it-IT" sz="1600" dirty="0">
                <a:latin typeface="+mn-lt"/>
              </a:rPr>
              <a:t>descrizione delle linee di attività</a:t>
            </a:r>
          </a:p>
          <a:p>
            <a:pPr marL="342900" indent="376238">
              <a:buFont typeface="+mj-lt"/>
              <a:buAutoNum type="alphaLcParenR"/>
            </a:pPr>
            <a:r>
              <a:rPr lang="it-IT" sz="1600" dirty="0">
                <a:latin typeface="+mn-lt"/>
              </a:rPr>
              <a:t>i criteri e la procedura di valutazione</a:t>
            </a:r>
          </a:p>
          <a:p>
            <a:pPr marL="342900" indent="376238">
              <a:buFont typeface="+mj-lt"/>
              <a:buAutoNum type="alphaLcParenR"/>
            </a:pPr>
            <a:r>
              <a:rPr lang="it-IT" sz="1600" dirty="0">
                <a:latin typeface="+mn-lt"/>
              </a:rPr>
              <a:t>il trattamento economico</a:t>
            </a:r>
          </a:p>
          <a:p>
            <a:pPr marL="342900" indent="376238">
              <a:buFont typeface="+mj-lt"/>
              <a:buAutoNum type="alphaLcParenR"/>
            </a:pPr>
            <a:r>
              <a:rPr lang="it-IT" sz="1600" dirty="0">
                <a:latin typeface="+mn-lt"/>
              </a:rPr>
              <a:t>gli obiettivi generali da conseguire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Effettuazione delle valutazioni A) annuale; B) al termine dell’incarico (tre mesi prima della scadenza)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Provvedimento di rinnovo o di affidamento di altro incarico per valutazione positiva al termine dell’incarico; oppure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Provvedimento di revoca in caso di valutazione negativa annuale o di procedimenti disciplinari conclusi &gt; multa;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Provvedimento di conferimento di altro incarico a seguito di modifica dell’atto aziendale o (dove contrattualmente previsto) di revoca del precedente incarico per valutazione negativa alla scadenza o per provvedimenti disciplinari negli ultimi due anni superiori alla multa.</a:t>
            </a:r>
          </a:p>
          <a:p>
            <a:pPr marL="342900" indent="376238">
              <a:buFont typeface="+mj-lt"/>
              <a:buAutoNum type="alphaLcParenR"/>
            </a:pPr>
            <a:endParaRPr lang="it-IT" sz="1600" dirty="0">
              <a:latin typeface="+mn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3192973-66E8-990F-2180-2EE15E8DBE92}"/>
              </a:ext>
            </a:extLst>
          </p:cNvPr>
          <p:cNvSpPr txBox="1"/>
          <p:nvPr/>
        </p:nvSpPr>
        <p:spPr>
          <a:xfrm>
            <a:off x="1563327" y="783193"/>
            <a:ext cx="10333703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it-IT" sz="1800" b="1" dirty="0">
                <a:latin typeface="+mn-lt"/>
              </a:rPr>
              <a:t>Cronologia adempimenti aziendali in materia di incarichi</a:t>
            </a:r>
          </a:p>
        </p:txBody>
      </p:sp>
    </p:spTree>
    <p:extLst>
      <p:ext uri="{BB962C8B-B14F-4D97-AF65-F5344CB8AC3E}">
        <p14:creationId xmlns:p14="http://schemas.microsoft.com/office/powerpoint/2010/main" val="999516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egnaposto contenuto 2"/>
          <p:cNvSpPr>
            <a:spLocks noGrp="1"/>
          </p:cNvSpPr>
          <p:nvPr>
            <p:ph idx="1"/>
          </p:nvPr>
        </p:nvSpPr>
        <p:spPr>
          <a:xfrm>
            <a:off x="1012723" y="2133600"/>
            <a:ext cx="10923638" cy="3778250"/>
          </a:xfrm>
        </p:spPr>
        <p:txBody>
          <a:bodyPr anchor="ctr"/>
          <a:lstStyle/>
          <a:p>
            <a:pPr marL="0" indent="0" algn="ctr">
              <a:buFont typeface="Wingdings 3" pitchFamily="18" charset="2"/>
              <a:buNone/>
            </a:pPr>
            <a:r>
              <a:rPr lang="it-IT" sz="3600" b="1" dirty="0"/>
              <a:t>GRAZIE PER L’ATTENZIONE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A55B114-430E-44DD-A83E-FDA2E0A2B2F0}"/>
              </a:ext>
            </a:extLst>
          </p:cNvPr>
          <p:cNvSpPr txBox="1"/>
          <p:nvPr/>
        </p:nvSpPr>
        <p:spPr>
          <a:xfrm>
            <a:off x="1671484" y="1291902"/>
            <a:ext cx="9636296" cy="526297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Il </a:t>
            </a:r>
            <a:r>
              <a:rPr lang="it-IT" sz="2400" dirty="0">
                <a:latin typeface="+mn-lt"/>
                <a:cs typeface="Segoe UI" panose="020B0502040204020203" pitchFamily="34" charset="0"/>
              </a:rPr>
              <a:t>nuovo</a:t>
            </a: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 CCNL 2019-2021 continua nel percorso già avviato con il precedente CCNL 21.5.2018 che all’art. 16 prevedeva incarichi di organizzazione e incarichi professionali.</a:t>
            </a:r>
          </a:p>
          <a:p>
            <a:pPr algn="just"/>
            <a:endParaRPr lang="it-I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Con il CCNL 2019-2021 si prosegue in tale percorso prevedendo 3 tipologie di incarico:</a:t>
            </a:r>
          </a:p>
          <a:p>
            <a:pPr algn="just"/>
            <a:endParaRPr lang="it-I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Incarico di posizione:</a:t>
            </a: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 destinata al solo personale inquadrato nell’area di elevata qualificazione;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Incarico di funzione organizzativa:</a:t>
            </a: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 riservata al solo personale inquadrato nell’area dei professionisti della salute e dei funzionari;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Incarico di funzione professionale:</a:t>
            </a: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 per il personale inquadrato nell’area dei professionisti della salute e dei funzionari, nell’area degli assistenti e nell’area degli operatori.</a:t>
            </a:r>
          </a:p>
        </p:txBody>
      </p:sp>
    </p:spTree>
    <p:extLst>
      <p:ext uri="{BB962C8B-B14F-4D97-AF65-F5344CB8AC3E}">
        <p14:creationId xmlns:p14="http://schemas.microsoft.com/office/powerpoint/2010/main" val="3395463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CFC1FD-A50E-40DB-8A35-A78439431777}"/>
              </a:ext>
            </a:extLst>
          </p:cNvPr>
          <p:cNvSpPr txBox="1"/>
          <p:nvPr/>
        </p:nvSpPr>
        <p:spPr>
          <a:xfrm>
            <a:off x="1645920" y="1460926"/>
            <a:ext cx="104164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Gli incarichi di posizione sono sovraordinati agli incarichi di funzione organizzativa;</a:t>
            </a:r>
          </a:p>
          <a:p>
            <a:pPr algn="just"/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Gli incarichi di funzione organizzativa sono sovraordinati agli incarichi di funzione professionale.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0A678A03-760B-4C2D-BC26-9A6326CDCB2F}"/>
              </a:ext>
            </a:extLst>
          </p:cNvPr>
          <p:cNvGraphicFramePr/>
          <p:nvPr/>
        </p:nvGraphicFramePr>
        <p:xfrm>
          <a:off x="129592" y="3295915"/>
          <a:ext cx="6617478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96E8193-266F-4EC0-A28E-F90C72D7D5EA}"/>
              </a:ext>
            </a:extLst>
          </p:cNvPr>
          <p:cNvGraphicFramePr>
            <a:graphicFrameLocks noGrp="1"/>
          </p:cNvGraphicFramePr>
          <p:nvPr/>
        </p:nvGraphicFramePr>
        <p:xfrm>
          <a:off x="5985588" y="3440290"/>
          <a:ext cx="2032000" cy="601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918330813"/>
                    </a:ext>
                  </a:extLst>
                </a:gridCol>
              </a:tblGrid>
              <a:tr h="314351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Range incarico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859188"/>
                  </a:ext>
                </a:extLst>
              </a:tr>
              <a:tr h="286963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10.000 – 20.000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817822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22E0A2E-8234-4A03-99DF-ABC656C1681A}"/>
              </a:ext>
            </a:extLst>
          </p:cNvPr>
          <p:cNvGraphicFramePr>
            <a:graphicFrameLocks noGrp="1"/>
          </p:cNvGraphicFramePr>
          <p:nvPr/>
        </p:nvGraphicFramePr>
        <p:xfrm>
          <a:off x="5985587" y="4140547"/>
          <a:ext cx="5640354" cy="77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118">
                  <a:extLst>
                    <a:ext uri="{9D8B030D-6E8A-4147-A177-3AD203B41FA5}">
                      <a16:colId xmlns:a16="http://schemas.microsoft.com/office/drawing/2014/main" val="3918330813"/>
                    </a:ext>
                  </a:extLst>
                </a:gridCol>
                <a:gridCol w="1880118">
                  <a:extLst>
                    <a:ext uri="{9D8B030D-6E8A-4147-A177-3AD203B41FA5}">
                      <a16:colId xmlns:a16="http://schemas.microsoft.com/office/drawing/2014/main" val="369422058"/>
                    </a:ext>
                  </a:extLst>
                </a:gridCol>
                <a:gridCol w="1880118">
                  <a:extLst>
                    <a:ext uri="{9D8B030D-6E8A-4147-A177-3AD203B41FA5}">
                      <a16:colId xmlns:a16="http://schemas.microsoft.com/office/drawing/2014/main" val="1937559757"/>
                    </a:ext>
                  </a:extLst>
                </a:gridCol>
              </a:tblGrid>
              <a:tr h="314351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Complessità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Complessità elevata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Destinatari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859188"/>
                  </a:ext>
                </a:extLst>
              </a:tr>
              <a:tr h="286963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4.000 – 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9.501 – 13.500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Area professionisti salute e funzionari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817822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26C8567-2465-4BC7-9D38-1FE0AFC13214}"/>
              </a:ext>
            </a:extLst>
          </p:cNvPr>
          <p:cNvGraphicFramePr>
            <a:graphicFrameLocks noGrp="1"/>
          </p:cNvGraphicFramePr>
          <p:nvPr/>
        </p:nvGraphicFramePr>
        <p:xfrm>
          <a:off x="5985586" y="4976647"/>
          <a:ext cx="607682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9205">
                  <a:extLst>
                    <a:ext uri="{9D8B030D-6E8A-4147-A177-3AD203B41FA5}">
                      <a16:colId xmlns:a16="http://schemas.microsoft.com/office/drawing/2014/main" val="3918330813"/>
                    </a:ext>
                  </a:extLst>
                </a:gridCol>
                <a:gridCol w="1519205">
                  <a:extLst>
                    <a:ext uri="{9D8B030D-6E8A-4147-A177-3AD203B41FA5}">
                      <a16:colId xmlns:a16="http://schemas.microsoft.com/office/drawing/2014/main" val="369422058"/>
                    </a:ext>
                  </a:extLst>
                </a:gridCol>
                <a:gridCol w="1519205">
                  <a:extLst>
                    <a:ext uri="{9D8B030D-6E8A-4147-A177-3AD203B41FA5}">
                      <a16:colId xmlns:a16="http://schemas.microsoft.com/office/drawing/2014/main" val="1937559757"/>
                    </a:ext>
                  </a:extLst>
                </a:gridCol>
                <a:gridCol w="1519205">
                  <a:extLst>
                    <a:ext uri="{9D8B030D-6E8A-4147-A177-3AD203B41FA5}">
                      <a16:colId xmlns:a16="http://schemas.microsoft.com/office/drawing/2014/main" val="4019887225"/>
                    </a:ext>
                  </a:extLst>
                </a:gridCol>
              </a:tblGrid>
              <a:tr h="589383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Complessità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Complessità media</a:t>
                      </a:r>
                    </a:p>
                    <a:p>
                      <a:pPr algn="ctr"/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Complessità elevata</a:t>
                      </a:r>
                    </a:p>
                    <a:p>
                      <a:pPr algn="ctr"/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Destinatari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859188"/>
                  </a:ext>
                </a:extLst>
              </a:tr>
              <a:tr h="757778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 (fino a 1.300)</a:t>
                      </a:r>
                    </a:p>
                    <a:p>
                      <a:pPr algn="ctr"/>
                      <a:r>
                        <a:rPr lang="it-IT" sz="1200" dirty="0"/>
                        <a:t>930</a:t>
                      </a:r>
                    </a:p>
                    <a:p>
                      <a:pPr algn="ctr"/>
                      <a:r>
                        <a:rPr lang="it-IT" sz="12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4.000 – 9.500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1.800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9.501 – 13.500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3.000</a:t>
                      </a:r>
                    </a:p>
                    <a:p>
                      <a:pPr algn="ctr"/>
                      <a:r>
                        <a:rPr lang="it-IT" sz="1200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- Area professionisti salute e funzionari</a:t>
                      </a:r>
                    </a:p>
                    <a:p>
                      <a:pPr algn="ctr"/>
                      <a:r>
                        <a:rPr lang="it-IT" sz="1100" dirty="0"/>
                        <a:t>- Area degli assistenti</a:t>
                      </a:r>
                    </a:p>
                    <a:p>
                      <a:pPr algn="ctr"/>
                      <a:r>
                        <a:rPr lang="it-IT" sz="1100" dirty="0"/>
                        <a:t>- Area degli Operatori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817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79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17043" y="759272"/>
            <a:ext cx="10470180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latin typeface="+mn-lt"/>
                <a:cs typeface="Segoe UI" panose="020B0502040204020203" pitchFamily="34" charset="0"/>
              </a:rPr>
              <a:t>Incarichi di Posizione per l’Area del personale di elevata qualificazione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3" y="1457990"/>
            <a:ext cx="10470181" cy="53245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lvl="0"/>
            <a:r>
              <a:rPr lang="it-IT" sz="2000" dirty="0">
                <a:latin typeface="+mn-lt"/>
                <a:cs typeface="Segoe UI" panose="020B0502040204020203" pitchFamily="34" charset="0"/>
              </a:rPr>
              <a:t>A tutto il personale inquadrato nell’area di Elevata Qualificazione è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attribuito un incarico di Posizione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L’incarico di posizione assicura lo svolgimento di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funzioni organizzative e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professionali caratterizzate da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livelli di competenza e responsabilità professionale, amministrativa e gestionale nonché autonomia, conoscenze e abilità particolarmente elevate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, atte ad organizzare e coordinare fattivamente l’attività propria e dei colleghi in proficua collaborazione con i medesimi, anche in presenza di eventi straordinari, costituendo il collegamento con i dirigenti di riferimento.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Si caratterizza nei diversi ruoli: sanitario, socio sanitario, amministrativo, professionale e tecnico, per le proprie peculiarità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Qualora l’incarico di posizione conferito al personale del ruolo sanitario sia caratterizzato al suo interno anche dallo svolgimento di “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funzioni di coordinamento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” o di “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professionista specialista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”, oltre ai requisiti previsti per l’accesso all’area di elevata qualificazione è richiesto il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possesso dei requisiti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previsti dalle relative disposizioni legislative di cui all’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art. 6 della Legge 43/2006</a:t>
            </a:r>
          </a:p>
        </p:txBody>
      </p:sp>
    </p:spTree>
    <p:extLst>
      <p:ext uri="{BB962C8B-B14F-4D97-AF65-F5344CB8AC3E}">
        <p14:creationId xmlns:p14="http://schemas.microsoft.com/office/powerpoint/2010/main" val="289582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3" y="1395980"/>
            <a:ext cx="10470180" cy="53245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just"/>
            <a:r>
              <a:rPr lang="it-IT" sz="2000" b="1" dirty="0">
                <a:latin typeface="+mn-lt"/>
                <a:cs typeface="Segoe UI" panose="020B0502040204020203" pitchFamily="34" charset="0"/>
              </a:rPr>
              <a:t>Le Aziende ed Enti formulano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, previo confronto con le OO.SS. e la RSU,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i criteri per la graduazione degli incarichi di posizione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2000" dirty="0">
                <a:latin typeface="+mn-lt"/>
                <a:cs typeface="Segoe UI" panose="020B0502040204020203" pitchFamily="34" charset="0"/>
              </a:rPr>
              <a:t>La graduazione è effettuata dalle Aziende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sulla base dei parametri individuati nel Ccnl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dimensione organizzativa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di riferimento;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presenza di eterogeneità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e dinamicità delle condizioni ambientali di riferimento;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grado di complessità, autonomia e responsabilità, anche amministrativa e gestionale, e controllo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secondo gli obiettivi di pertinenza dell’incarico oggetto di assegnazione;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livello di governo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dei processi nell’attività/servizio di riferimento;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grado di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competenza specialistico - funzionale o professionale;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valenza strategica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dell’incarico oggetto di assegnazione rispetto alla mission e agli obiettivi propri dell’Azienda o Ente; </a:t>
            </a:r>
          </a:p>
          <a:p>
            <a:pPr marL="342900" lvl="0" indent="-342900" algn="just">
              <a:buAutoNum type="alphaLcParenR"/>
            </a:pPr>
            <a:r>
              <a:rPr lang="it-IT" sz="2000" b="1" dirty="0">
                <a:latin typeface="+mn-lt"/>
                <a:cs typeface="Segoe UI" panose="020B0502040204020203" pitchFamily="34" charset="0"/>
              </a:rPr>
              <a:t>affidamento di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programmi di aggiornamento, tirocinio e formazione in rapporto alle esigenze formative dell’Azienda o Ente.</a:t>
            </a:r>
            <a:endParaRPr lang="it-IT" sz="2000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67D06C-A323-2A88-DA6C-7334E3AA2762}"/>
              </a:ext>
            </a:extLst>
          </p:cNvPr>
          <p:cNvSpPr txBox="1"/>
          <p:nvPr/>
        </p:nvSpPr>
        <p:spPr>
          <a:xfrm>
            <a:off x="1617043" y="778938"/>
            <a:ext cx="10470180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latin typeface="+mn-lt"/>
                <a:cs typeface="Segoe UI" panose="020B0502040204020203" pitchFamily="34" charset="0"/>
              </a:rPr>
              <a:t>Incarichi di Posizione per l’Area del personale di elevata qualificazione</a:t>
            </a:r>
          </a:p>
        </p:txBody>
      </p:sp>
    </p:spTree>
    <p:extLst>
      <p:ext uri="{BB962C8B-B14F-4D97-AF65-F5344CB8AC3E}">
        <p14:creationId xmlns:p14="http://schemas.microsoft.com/office/powerpoint/2010/main" val="391478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4" y="1443300"/>
            <a:ext cx="99715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2000" b="1" dirty="0">
                <a:latin typeface="+mn-lt"/>
                <a:cs typeface="Segoe UI" panose="020B0502040204020203" pitchFamily="34" charset="0"/>
              </a:rPr>
              <a:t>Valori indennità di posizione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per l'area del personale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EQ</a:t>
            </a: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algn="just"/>
            <a:r>
              <a:rPr lang="it-IT" sz="2000" dirty="0">
                <a:latin typeface="+mn-lt"/>
                <a:cs typeface="Segoe UI" panose="020B0502040204020203" pitchFamily="34" charset="0"/>
              </a:rPr>
              <a:t>Il trattamento economico, derivante dall’attribuzione dell’incarico di posizione, assume la denominazione di «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Indennità di Posizione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» ed è composto dalla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parte fissa (€.10.000) dell’incarico e dalla eventuale parte variabile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Complessivamente non può superare i €. 20.000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per 13 </a:t>
            </a:r>
            <a:r>
              <a:rPr lang="it-IT" sz="2000" dirty="0">
                <a:latin typeface="+mn-lt"/>
              </a:rPr>
              <a:t>mensilità</a:t>
            </a:r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lvl="0" algn="just"/>
            <a:endParaRPr lang="it-IT" sz="2000" dirty="0">
              <a:latin typeface="+mn-lt"/>
              <a:cs typeface="Segoe UI" panose="020B0502040204020203" pitchFamily="34" charset="0"/>
            </a:endParaRPr>
          </a:p>
          <a:p>
            <a:pPr lvl="0" algn="just"/>
            <a:r>
              <a:rPr lang="it-IT" sz="2000" dirty="0">
                <a:latin typeface="+mn-lt"/>
                <a:cs typeface="Segoe UI" panose="020B0502040204020203" pitchFamily="34" charset="0"/>
              </a:rPr>
              <a:t>Il valore dell’indennità di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posizione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parte fissa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assorbe e ricomprende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: </a:t>
            </a:r>
          </a:p>
          <a:p>
            <a:pPr marL="285750" lvl="0" indent="-285750" algn="just">
              <a:buFontTx/>
              <a:buChar char="-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l’eventuale valore dell’indennità di coordinamento, già ad esaurimento, nella misura annua lorda di euro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 1.678,48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per tredici mensilità; </a:t>
            </a:r>
          </a:p>
          <a:p>
            <a:pPr marL="285750" lvl="0" indent="-285750" algn="just">
              <a:buFontTx/>
              <a:buChar char="-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l’eventuale valore dell’indennità di cui all’art. 86, comma 5, del CCNL del 21.5.2018 nella misura annua lorda di euro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309,84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per dodici mensilità</a:t>
            </a:r>
          </a:p>
          <a:p>
            <a:pPr lvl="0" algn="just"/>
            <a:endParaRPr lang="it-IT" sz="2000" b="1" dirty="0">
              <a:latin typeface="+mn-lt"/>
              <a:cs typeface="Segoe UI" panose="020B0502040204020203" pitchFamily="34" charset="0"/>
            </a:endParaRPr>
          </a:p>
          <a:p>
            <a:pPr algn="just"/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NB </a:t>
            </a:r>
            <a:r>
              <a:rPr kumimoji="0" lang="it-IT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Negli incarichi di posizione non vi è suddivisione tra incarichi di base, media ed elevata complessità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fermo restando l’obbligo della loro descrizione e graduazione a livello aziendale in funzione anche dell’attribuzione del valore economico della parte variabile dell’indennità di posizione.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B08D0BF-D283-4FE9-7B25-5E6B3A0A998D}"/>
              </a:ext>
            </a:extLst>
          </p:cNvPr>
          <p:cNvSpPr txBox="1"/>
          <p:nvPr/>
        </p:nvSpPr>
        <p:spPr>
          <a:xfrm>
            <a:off x="1617043" y="788770"/>
            <a:ext cx="10470180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latin typeface="+mn-lt"/>
                <a:cs typeface="Segoe UI" panose="020B0502040204020203" pitchFamily="34" charset="0"/>
              </a:rPr>
              <a:t>Incarichi di Posizione per l’Area del personale di elevata qualificazione</a:t>
            </a:r>
          </a:p>
        </p:txBody>
      </p:sp>
    </p:spTree>
    <p:extLst>
      <p:ext uri="{BB962C8B-B14F-4D97-AF65-F5344CB8AC3E}">
        <p14:creationId xmlns:p14="http://schemas.microsoft.com/office/powerpoint/2010/main" val="1416518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80209F-1A62-4FFE-9AF0-8E8BF2453F86}"/>
              </a:ext>
            </a:extLst>
          </p:cNvPr>
          <p:cNvSpPr txBox="1"/>
          <p:nvPr/>
        </p:nvSpPr>
        <p:spPr>
          <a:xfrm>
            <a:off x="1617043" y="749441"/>
            <a:ext cx="1036540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it-IT" sz="2400" b="1" dirty="0">
                <a:latin typeface="+mn-lt"/>
                <a:cs typeface="Segoe UI" panose="020B0502040204020203" pitchFamily="34" charset="0"/>
              </a:rPr>
              <a:t>Conferimento, durata rinnovo e revoca degli Incarichi di Posizione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4" y="1248494"/>
            <a:ext cx="1036540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Gli incarichi di posizione sono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conferiti a tempo determinato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per la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durata di 5 anni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o, per rapporti a tempo determinato, e per il personale in comando, anche di durata inferiore corrispondente alla durata dell’incarico o del comando. La durata può essere inferiore anche nel caso in cui coincida con il conseguimento del limite di età per il collocamento a riposo dell’interessato.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Le Aziende ed Enti,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previo confronto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ex art. 6 comma 3, lett. d) (Confronto), formulano in via preventiva i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criteri per l’affidamento e la revoca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degli incarichi di posizione.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Il valore dell’incarico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assorbe il compenso per lavoro straordinario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Il titolare di Incarico di Posizione può effettuare le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Pronte Disponibilità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nel qual caso si procede al pagamento come previsto dallo specifico articolo.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In caso di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assenza temporanea o impedimento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del titolare dell’incarico è possibile affidare un incarico ad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interim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 ad altro titolare di incarico di posizione, in possesso dei relativi requisiti,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per un periodo non superiore a 12 mesi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. In questo caso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l’interim è retribuito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con un importo, a titolo di retribuzione di premialità, pari al </a:t>
            </a:r>
            <a:r>
              <a:rPr lang="it-IT" sz="2000" b="1" dirty="0">
                <a:latin typeface="+mn-lt"/>
                <a:cs typeface="Segoe UI" panose="020B0502040204020203" pitchFamily="34" charset="0"/>
              </a:rPr>
              <a:t>20% del valore complessivo dell’incarico </a:t>
            </a:r>
            <a:r>
              <a:rPr lang="it-IT" sz="2000" dirty="0">
                <a:latin typeface="+mn-lt"/>
                <a:cs typeface="Segoe UI" panose="020B0502040204020203" pitchFamily="34" charset="0"/>
              </a:rPr>
              <a:t>su cui è attivato l’interim</a:t>
            </a:r>
            <a:endParaRPr lang="it-IT" sz="2000" b="1" dirty="0"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8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1">
            <a:extLst>
              <a:ext uri="{FF2B5EF4-FFF2-40B4-BE49-F238E27FC236}">
                <a16:creationId xmlns:a16="http://schemas.microsoft.com/office/drawing/2014/main" id="{B4E75290-FC27-27F6-3EEF-97BC78E1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64296530-7E5E-4F7D-8F37-CC141706F6B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1EF80-F466-4FA0-8D72-4791C0D495EE}"/>
              </a:ext>
            </a:extLst>
          </p:cNvPr>
          <p:cNvSpPr txBox="1"/>
          <p:nvPr/>
        </p:nvSpPr>
        <p:spPr>
          <a:xfrm>
            <a:off x="1617044" y="2015412"/>
            <a:ext cx="104225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  <a:cs typeface="Segoe UI" panose="020B0502040204020203" pitchFamily="34" charset="0"/>
              </a:rPr>
              <a:t>	</a:t>
            </a:r>
            <a:r>
              <a:rPr lang="it-IT" sz="2000" b="1" dirty="0">
                <a:latin typeface="+mn-lt"/>
              </a:rPr>
              <a:t>Gli incarichi possono essere rinnovati </a:t>
            </a:r>
            <a:r>
              <a:rPr lang="it-IT" sz="2000" dirty="0">
                <a:latin typeface="+mn-lt"/>
              </a:rPr>
              <a:t>al termine, in presenza di </a:t>
            </a:r>
            <a:r>
              <a:rPr lang="it-IT" sz="2000" b="1" dirty="0">
                <a:latin typeface="+mn-lt"/>
              </a:rPr>
              <a:t>valutazione positiva </a:t>
            </a:r>
            <a:r>
              <a:rPr lang="it-IT" sz="2000" dirty="0">
                <a:latin typeface="+mn-lt"/>
              </a:rPr>
              <a:t>al termine dell’incarico e in </a:t>
            </a:r>
            <a:r>
              <a:rPr lang="it-IT" sz="2000" b="1" dirty="0">
                <a:latin typeface="+mn-lt"/>
              </a:rPr>
              <a:t>assenza di provvedimenti disciplinari </a:t>
            </a:r>
            <a:r>
              <a:rPr lang="it-IT" sz="2000" dirty="0">
                <a:latin typeface="+mn-lt"/>
              </a:rPr>
              <a:t>superiori alla multa negli ultimi 2 anni.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it-IT" sz="2000" dirty="0"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</a:rPr>
              <a:t>	</a:t>
            </a:r>
            <a:r>
              <a:rPr lang="it-IT" sz="2000" b="1" dirty="0">
                <a:latin typeface="+mn-lt"/>
              </a:rPr>
              <a:t>Se</a:t>
            </a:r>
            <a:r>
              <a:rPr lang="it-IT" sz="2000" dirty="0">
                <a:latin typeface="+mn-lt"/>
              </a:rPr>
              <a:t> al termine dell’incarico la </a:t>
            </a:r>
            <a:r>
              <a:rPr lang="it-IT" sz="2000" b="1" dirty="0">
                <a:latin typeface="+mn-lt"/>
              </a:rPr>
              <a:t>valutazione</a:t>
            </a:r>
            <a:r>
              <a:rPr lang="it-IT" sz="2000" dirty="0">
                <a:latin typeface="+mn-lt"/>
              </a:rPr>
              <a:t> è </a:t>
            </a:r>
            <a:r>
              <a:rPr lang="it-IT" sz="2000" b="1" dirty="0">
                <a:latin typeface="+mn-lt"/>
              </a:rPr>
              <a:t>negativa</a:t>
            </a:r>
            <a:r>
              <a:rPr lang="it-IT" sz="2000" dirty="0">
                <a:latin typeface="+mn-lt"/>
              </a:rPr>
              <a:t> o vi sono stati </a:t>
            </a:r>
            <a:r>
              <a:rPr lang="it-IT" sz="2000" b="1" dirty="0">
                <a:latin typeface="+mn-lt"/>
              </a:rPr>
              <a:t>provvedimenti disciplinari </a:t>
            </a:r>
            <a:r>
              <a:rPr lang="it-IT" sz="2000" dirty="0">
                <a:latin typeface="+mn-lt"/>
              </a:rPr>
              <a:t>superiori alla multa, al dipendente viene affidato </a:t>
            </a:r>
            <a:r>
              <a:rPr lang="it-IT" sz="2000" b="1" dirty="0">
                <a:latin typeface="+mn-lt"/>
              </a:rPr>
              <a:t>altro incarico </a:t>
            </a:r>
            <a:r>
              <a:rPr lang="it-IT" sz="2000" dirty="0">
                <a:latin typeface="+mn-lt"/>
              </a:rPr>
              <a:t>di posizione di </a:t>
            </a:r>
            <a:r>
              <a:rPr lang="it-IT" sz="2000" b="1" dirty="0">
                <a:latin typeface="+mn-lt"/>
              </a:rPr>
              <a:t>valore economico complessivo inferiore </a:t>
            </a:r>
            <a:r>
              <a:rPr lang="it-IT" sz="2000" dirty="0">
                <a:latin typeface="+mn-lt"/>
              </a:rPr>
              <a:t>e </a:t>
            </a:r>
            <a:r>
              <a:rPr lang="it-IT" sz="2000" b="1" dirty="0">
                <a:latin typeface="+mn-lt"/>
              </a:rPr>
              <a:t>non si dà luogo alla corresponsione della parte variabile nel primo anno di affidamento</a:t>
            </a:r>
            <a:r>
              <a:rPr lang="it-IT" sz="2000" dirty="0">
                <a:latin typeface="+mn-lt"/>
              </a:rPr>
              <a:t>, ferma restando la garanzia della parte fissa dell’indennità di posizione.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it-IT" sz="2000" dirty="0"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it-IT" sz="2000" dirty="0">
                <a:latin typeface="+mn-lt"/>
              </a:rPr>
              <a:t>	</a:t>
            </a:r>
            <a:r>
              <a:rPr lang="it-IT" sz="2000" b="1" dirty="0">
                <a:latin typeface="+mn-lt"/>
              </a:rPr>
              <a:t>Non si dà luogo alla corresponsione della retribuzione di premialità nell’anno di mancato rinnovo dell’incarico</a:t>
            </a:r>
            <a:r>
              <a:rPr lang="it-IT" sz="2000" dirty="0">
                <a:latin typeface="+mn-lt"/>
              </a:rPr>
              <a:t>.</a:t>
            </a:r>
            <a:endParaRPr lang="it-IT" sz="2000" b="1" dirty="0"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2D1F9FD-DD50-CF7C-472E-BC8F2FADE963}"/>
              </a:ext>
            </a:extLst>
          </p:cNvPr>
          <p:cNvSpPr txBox="1"/>
          <p:nvPr/>
        </p:nvSpPr>
        <p:spPr>
          <a:xfrm>
            <a:off x="1617043" y="749441"/>
            <a:ext cx="1036540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it-IT" sz="2400" b="1" dirty="0">
                <a:latin typeface="+mn-lt"/>
                <a:cs typeface="Segoe UI" panose="020B0502040204020203" pitchFamily="34" charset="0"/>
              </a:rPr>
              <a:t>Conferimento, durata rinnovo e revoca degli Incarichi di Posizione</a:t>
            </a:r>
          </a:p>
        </p:txBody>
      </p:sp>
    </p:spTree>
    <p:extLst>
      <p:ext uri="{BB962C8B-B14F-4D97-AF65-F5344CB8AC3E}">
        <p14:creationId xmlns:p14="http://schemas.microsoft.com/office/powerpoint/2010/main" val="3493410402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66F9A7D754B040903C9F60AE0448C1" ma:contentTypeVersion="14" ma:contentTypeDescription="Creare un nuovo documento." ma:contentTypeScope="" ma:versionID="2f4923fcce12886db030acf25b6273f2">
  <xsd:schema xmlns:xsd="http://www.w3.org/2001/XMLSchema" xmlns:xs="http://www.w3.org/2001/XMLSchema" xmlns:p="http://schemas.microsoft.com/office/2006/metadata/properties" xmlns:ns3="a8b22163-a684-4d95-ac21-99b58d252318" xmlns:ns4="54235d7d-53ef-49f0-af50-945a336d4273" targetNamespace="http://schemas.microsoft.com/office/2006/metadata/properties" ma:root="true" ma:fieldsID="02d512a137d86f2bc6b60343f0d7f3dd" ns3:_="" ns4:_="">
    <xsd:import namespace="a8b22163-a684-4d95-ac21-99b58d252318"/>
    <xsd:import namespace="54235d7d-53ef-49f0-af50-945a336d427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b22163-a684-4d95-ac21-99b58d252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35d7d-53ef-49f0-af50-945a336d427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8b22163-a684-4d95-ac21-99b58d252318" xsi:nil="true"/>
  </documentManagement>
</p:properties>
</file>

<file path=customXml/itemProps1.xml><?xml version="1.0" encoding="utf-8"?>
<ds:datastoreItem xmlns:ds="http://schemas.openxmlformats.org/officeDocument/2006/customXml" ds:itemID="{6D56E636-39BD-4359-84B7-B678F56C05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DA8B4E-D0E0-43FB-95BF-23C77FA627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b22163-a684-4d95-ac21-99b58d252318"/>
    <ds:schemaRef ds:uri="54235d7d-53ef-49f0-af50-945a336d42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E6F5E1-4DD1-4B0A-AE2E-5370C1F0CA96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54235d7d-53ef-49f0-af50-945a336d4273"/>
    <ds:schemaRef ds:uri="a8b22163-a684-4d95-ac21-99b58d25231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57125</TotalTime>
  <Words>3891</Words>
  <Application>Microsoft Office PowerPoint</Application>
  <PresentationFormat>Widescreen</PresentationFormat>
  <Paragraphs>278</Paragraphs>
  <Slides>26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Segoe UI</vt:lpstr>
      <vt:lpstr>Symbol</vt:lpstr>
      <vt:lpstr>Wingdings</vt:lpstr>
      <vt:lpstr>Wingdings 3</vt:lpstr>
      <vt:lpstr>Filo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STRUMENTI PER L’APPLICAZIONE DELLE DISPOSIZIONI PREVISTE DAL CC SSR</dc:title>
  <dc:creator>Andreani Sara</dc:creator>
  <cp:lastModifiedBy>Cascio Antonio</cp:lastModifiedBy>
  <cp:revision>619</cp:revision>
  <cp:lastPrinted>2023-12-05T13:22:59Z</cp:lastPrinted>
  <dcterms:created xsi:type="dcterms:W3CDTF">2017-07-03T10:09:07Z</dcterms:created>
  <dcterms:modified xsi:type="dcterms:W3CDTF">2024-10-01T12:46:51Z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0x010100FC66F9A7D754B040903C9F60AE0448C1</vt:lpwstr>
  </property>
</Properties>
</file>