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134958810" r:id="rId3"/>
    <p:sldId id="2134958811" r:id="rId4"/>
    <p:sldId id="2134958812" r:id="rId5"/>
    <p:sldId id="2134958813" r:id="rId6"/>
    <p:sldId id="260" r:id="rId7"/>
    <p:sldId id="259" r:id="rId8"/>
    <p:sldId id="2134958806" r:id="rId9"/>
    <p:sldId id="2134958809" r:id="rId10"/>
    <p:sldId id="1039" r:id="rId11"/>
    <p:sldId id="1141" r:id="rId12"/>
    <p:sldId id="2134958814" r:id="rId13"/>
    <p:sldId id="1146" r:id="rId14"/>
    <p:sldId id="1050" r:id="rId1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E7"/>
    <a:srgbClr val="E4850A"/>
    <a:srgbClr val="004E5A"/>
    <a:srgbClr val="92D051"/>
    <a:srgbClr val="69E781"/>
    <a:srgbClr val="EC3A3B"/>
    <a:srgbClr val="5EB2FC"/>
    <a:srgbClr val="FABD23"/>
    <a:srgbClr val="C40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98" autoAdjust="0"/>
    <p:restoredTop sz="96009" autoAdjust="0"/>
  </p:normalViewPr>
  <p:slideViewPr>
    <p:cSldViewPr snapToGrid="0" snapToObjects="1">
      <p:cViewPr varScale="1">
        <p:scale>
          <a:sx n="62" d="100"/>
          <a:sy n="62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100DC-E2EB-2548-86A5-6D654753667C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CAF9E-22EB-BE47-8C44-AFB2EE3526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1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4FDB8-A49F-B243-ABE1-93513214F1D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9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4FDB8-A49F-B243-ABE1-93513214F1D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57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4FDB8-A49F-B243-ABE1-93513214F1D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2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4FDB8-A49F-B243-ABE1-93513214F1D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30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4FDB8-A49F-B243-ABE1-93513214F1D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0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4FDB8-A49F-B243-ABE1-93513214F1D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28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4FDB8-A49F-B243-ABE1-93513214F1D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759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4FDB8-A49F-B243-ABE1-93513214F1D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86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034" y="2125979"/>
            <a:ext cx="1037037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067" y="3840480"/>
            <a:ext cx="854031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9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664">
              <a:spcBef>
                <a:spcPts val="110"/>
              </a:spcBef>
            </a:pPr>
            <a:r>
              <a:rPr lang="it-IT" spc="-5"/>
              <a:t>Dicembre</a:t>
            </a:r>
            <a:r>
              <a:rPr lang="it-IT" spc="-50"/>
              <a:t> </a:t>
            </a:r>
            <a:r>
              <a:rPr lang="it-IT"/>
              <a:t>2019</a:t>
            </a:r>
            <a:endParaRPr lang="it-IT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12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91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94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9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664">
              <a:spcBef>
                <a:spcPts val="110"/>
              </a:spcBef>
            </a:pPr>
            <a:r>
              <a:rPr lang="it-IT" spc="-5"/>
              <a:t>Dicembre</a:t>
            </a:r>
            <a:r>
              <a:rPr lang="it-IT" spc="-50"/>
              <a:t> </a:t>
            </a:r>
            <a:r>
              <a:rPr lang="it-IT"/>
              <a:t>2019</a:t>
            </a:r>
            <a:endParaRPr lang="it-IT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83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2674" cy="6855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5"/>
          </a:p>
        </p:txBody>
      </p:sp>
      <p:sp>
        <p:nvSpPr>
          <p:cNvPr id="17" name="bk object 17"/>
          <p:cNvSpPr/>
          <p:nvPr/>
        </p:nvSpPr>
        <p:spPr>
          <a:xfrm>
            <a:off x="108411" y="636027"/>
            <a:ext cx="5627402" cy="5673839"/>
          </a:xfrm>
          <a:custGeom>
            <a:avLst/>
            <a:gdLst/>
            <a:ahLst/>
            <a:cxnLst/>
            <a:rect l="l" t="t" r="r" b="b"/>
            <a:pathLst>
              <a:path w="4232275" h="5689600">
                <a:moveTo>
                  <a:pt x="0" y="5689092"/>
                </a:moveTo>
                <a:lnTo>
                  <a:pt x="4232148" y="5689092"/>
                </a:lnTo>
                <a:lnTo>
                  <a:pt x="4232148" y="0"/>
                </a:lnTo>
                <a:lnTo>
                  <a:pt x="0" y="0"/>
                </a:lnTo>
                <a:lnTo>
                  <a:pt x="0" y="5689092"/>
                </a:lnTo>
                <a:close/>
              </a:path>
            </a:pathLst>
          </a:custGeom>
          <a:ln w="19811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7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91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022" y="1577340"/>
            <a:ext cx="530719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3229" y="1577340"/>
            <a:ext cx="530719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9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664">
              <a:spcBef>
                <a:spcPts val="110"/>
              </a:spcBef>
            </a:pPr>
            <a:r>
              <a:rPr lang="it-IT" spc="-5"/>
              <a:t>Dicembre</a:t>
            </a:r>
            <a:r>
              <a:rPr lang="it-IT" spc="-50"/>
              <a:t> </a:t>
            </a:r>
            <a:r>
              <a:rPr lang="it-IT"/>
              <a:t>2019</a:t>
            </a:r>
            <a:endParaRPr lang="it-IT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89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91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9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664">
              <a:spcBef>
                <a:spcPts val="110"/>
              </a:spcBef>
            </a:pPr>
            <a:r>
              <a:rPr lang="it-IT" spc="-5"/>
              <a:t>Dicembre</a:t>
            </a:r>
            <a:r>
              <a:rPr lang="it-IT" spc="-50"/>
              <a:t> </a:t>
            </a:r>
            <a:r>
              <a:rPr lang="it-IT"/>
              <a:t>2019</a:t>
            </a:r>
            <a:endParaRPr lang="it-IT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779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2674" cy="6855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5"/>
          </a:p>
        </p:txBody>
      </p:sp>
      <p:sp>
        <p:nvSpPr>
          <p:cNvPr id="17" name="bk object 17"/>
          <p:cNvSpPr/>
          <p:nvPr/>
        </p:nvSpPr>
        <p:spPr>
          <a:xfrm>
            <a:off x="1" y="3579078"/>
            <a:ext cx="12192844" cy="1806003"/>
          </a:xfrm>
          <a:custGeom>
            <a:avLst/>
            <a:gdLst/>
            <a:ahLst/>
            <a:cxnLst/>
            <a:rect l="l" t="t" r="r" b="b"/>
            <a:pathLst>
              <a:path w="9170035" h="1811020">
                <a:moveTo>
                  <a:pt x="0" y="1810512"/>
                </a:moveTo>
                <a:lnTo>
                  <a:pt x="9169908" y="1810512"/>
                </a:lnTo>
                <a:lnTo>
                  <a:pt x="9169908" y="0"/>
                </a:lnTo>
                <a:lnTo>
                  <a:pt x="0" y="0"/>
                </a:lnTo>
                <a:lnTo>
                  <a:pt x="0" y="1810512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sz="1795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9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664">
              <a:spcBef>
                <a:spcPts val="110"/>
              </a:spcBef>
            </a:pPr>
            <a:r>
              <a:rPr lang="it-IT" spc="-5"/>
              <a:t>Dicembre</a:t>
            </a:r>
            <a:r>
              <a:rPr lang="it-IT" spc="-50"/>
              <a:t> </a:t>
            </a:r>
            <a:r>
              <a:rPr lang="it-IT"/>
              <a:t>2019</a:t>
            </a:r>
            <a:endParaRPr lang="it-IT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4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2674" cy="68557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3913" y="448461"/>
            <a:ext cx="965261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3208" y="1064932"/>
            <a:ext cx="731688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657010" y="6524907"/>
            <a:ext cx="1393973" cy="168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9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664">
              <a:spcBef>
                <a:spcPts val="110"/>
              </a:spcBef>
            </a:pPr>
            <a:r>
              <a:rPr lang="it-IT" spc="-5"/>
              <a:t>Dicembre</a:t>
            </a:r>
            <a:r>
              <a:rPr lang="it-IT" spc="-50"/>
              <a:t> </a:t>
            </a:r>
            <a:r>
              <a:rPr lang="it-IT"/>
              <a:t>2019</a:t>
            </a:r>
            <a:endParaRPr lang="it-IT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022" y="6377939"/>
            <a:ext cx="280610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4319" y="6377939"/>
            <a:ext cx="280610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17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920">
        <a:defRPr>
          <a:latin typeface="+mn-lt"/>
          <a:ea typeface="+mn-ea"/>
          <a:cs typeface="+mn-cs"/>
        </a:defRPr>
      </a:lvl2pPr>
      <a:lvl3pPr marL="911840">
        <a:defRPr>
          <a:latin typeface="+mn-lt"/>
          <a:ea typeface="+mn-ea"/>
          <a:cs typeface="+mn-cs"/>
        </a:defRPr>
      </a:lvl3pPr>
      <a:lvl4pPr marL="1367760">
        <a:defRPr>
          <a:latin typeface="+mn-lt"/>
          <a:ea typeface="+mn-ea"/>
          <a:cs typeface="+mn-cs"/>
        </a:defRPr>
      </a:lvl4pPr>
      <a:lvl5pPr marL="1823679">
        <a:defRPr>
          <a:latin typeface="+mn-lt"/>
          <a:ea typeface="+mn-ea"/>
          <a:cs typeface="+mn-cs"/>
        </a:defRPr>
      </a:lvl5pPr>
      <a:lvl6pPr marL="2279599">
        <a:defRPr>
          <a:latin typeface="+mn-lt"/>
          <a:ea typeface="+mn-ea"/>
          <a:cs typeface="+mn-cs"/>
        </a:defRPr>
      </a:lvl6pPr>
      <a:lvl7pPr marL="2735519">
        <a:defRPr>
          <a:latin typeface="+mn-lt"/>
          <a:ea typeface="+mn-ea"/>
          <a:cs typeface="+mn-cs"/>
        </a:defRPr>
      </a:lvl7pPr>
      <a:lvl8pPr marL="3191439">
        <a:defRPr>
          <a:latin typeface="+mn-lt"/>
          <a:ea typeface="+mn-ea"/>
          <a:cs typeface="+mn-cs"/>
        </a:defRPr>
      </a:lvl8pPr>
      <a:lvl9pPr marL="36473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920">
        <a:defRPr>
          <a:latin typeface="+mn-lt"/>
          <a:ea typeface="+mn-ea"/>
          <a:cs typeface="+mn-cs"/>
        </a:defRPr>
      </a:lvl2pPr>
      <a:lvl3pPr marL="911840">
        <a:defRPr>
          <a:latin typeface="+mn-lt"/>
          <a:ea typeface="+mn-ea"/>
          <a:cs typeface="+mn-cs"/>
        </a:defRPr>
      </a:lvl3pPr>
      <a:lvl4pPr marL="1367760">
        <a:defRPr>
          <a:latin typeface="+mn-lt"/>
          <a:ea typeface="+mn-ea"/>
          <a:cs typeface="+mn-cs"/>
        </a:defRPr>
      </a:lvl4pPr>
      <a:lvl5pPr marL="1823679">
        <a:defRPr>
          <a:latin typeface="+mn-lt"/>
          <a:ea typeface="+mn-ea"/>
          <a:cs typeface="+mn-cs"/>
        </a:defRPr>
      </a:lvl5pPr>
      <a:lvl6pPr marL="2279599">
        <a:defRPr>
          <a:latin typeface="+mn-lt"/>
          <a:ea typeface="+mn-ea"/>
          <a:cs typeface="+mn-cs"/>
        </a:defRPr>
      </a:lvl6pPr>
      <a:lvl7pPr marL="2735519">
        <a:defRPr>
          <a:latin typeface="+mn-lt"/>
          <a:ea typeface="+mn-ea"/>
          <a:cs typeface="+mn-cs"/>
        </a:defRPr>
      </a:lvl7pPr>
      <a:lvl8pPr marL="3191439">
        <a:defRPr>
          <a:latin typeface="+mn-lt"/>
          <a:ea typeface="+mn-ea"/>
          <a:cs typeface="+mn-cs"/>
        </a:defRPr>
      </a:lvl8pPr>
      <a:lvl9pPr marL="364735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7B42D31-0E51-1E4A-9441-4B2FFAB299FB}"/>
              </a:ext>
            </a:extLst>
          </p:cNvPr>
          <p:cNvSpPr/>
          <p:nvPr/>
        </p:nvSpPr>
        <p:spPr>
          <a:xfrm>
            <a:off x="0" y="3326860"/>
            <a:ext cx="12192000" cy="2500008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Il </a:t>
            </a:r>
            <a:r>
              <a:rPr lang="it-IT" sz="3200" b="1" i="1" dirty="0" err="1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metamodello</a:t>
            </a:r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 di sviluppo assistenziale-organizzativo</a:t>
            </a:r>
          </a:p>
          <a:p>
            <a:pPr algn="ctr"/>
            <a:r>
              <a:rPr lang="it-IT" sz="4000" b="1" i="1" dirty="0" err="1">
                <a:solidFill>
                  <a:schemeClr val="bg1"/>
                </a:solidFill>
              </a:rPr>
              <a:t>carmelo</a:t>
            </a:r>
            <a:r>
              <a:rPr lang="it-IT" sz="4000" b="1" i="1" dirty="0">
                <a:solidFill>
                  <a:schemeClr val="bg1"/>
                </a:solidFill>
              </a:rPr>
              <a:t> </a:t>
            </a:r>
            <a:r>
              <a:rPr lang="it-IT" sz="4000" b="1" i="1" dirty="0" err="1">
                <a:solidFill>
                  <a:schemeClr val="bg1"/>
                </a:solidFill>
              </a:rPr>
              <a:t>gagliano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F431EE4-5B0B-564C-B6D9-D4211631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970" y="3654"/>
            <a:ext cx="2791629" cy="927653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F04ADB8D-0047-7045-B24B-4062BF10123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209314" y="6525586"/>
            <a:ext cx="2285999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b="0" spc="-10" dirty="0"/>
              <a:t>Bologna, 01 ottobre 2024</a:t>
            </a:r>
            <a:endParaRPr sz="1200" b="0" spc="-1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1703E7-6FBA-4578-BD7D-1C2C9CA18265}"/>
              </a:ext>
            </a:extLst>
          </p:cNvPr>
          <p:cNvSpPr txBox="1"/>
          <p:nvPr/>
        </p:nvSpPr>
        <p:spPr>
          <a:xfrm>
            <a:off x="1013664" y="1349262"/>
            <a:ext cx="10710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0" dirty="0">
                <a:solidFill>
                  <a:srgbClr val="1C1C1A"/>
                </a:solidFill>
                <a:effectLst/>
                <a:latin typeface="ubuntu" panose="020B0504030602030204" pitchFamily="34" charset="0"/>
              </a:rPr>
              <a:t>Modello di sviluppo della formazione specialistica infermieristica e prospettive di carriera professionale</a:t>
            </a:r>
          </a:p>
        </p:txBody>
      </p:sp>
      <p:pic>
        <p:nvPicPr>
          <p:cNvPr id="1026" name="Picture 2" descr="Ordine Professioni Infermieristiche – Bologna">
            <a:extLst>
              <a:ext uri="{FF2B5EF4-FFF2-40B4-BE49-F238E27FC236}">
                <a16:creationId xmlns:a16="http://schemas.microsoft.com/office/drawing/2014/main" id="{203A3444-DBA5-708D-24BF-71241702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73" cy="15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11AB8AB8-3B29-BC4E-BDC8-B171F5D0F7A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165771" y="6525586"/>
            <a:ext cx="223565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b="0" spc="-5" dirty="0"/>
              <a:t>Bologna, 01 ottobre 2024</a:t>
            </a:r>
            <a:endParaRPr sz="1200" b="0" spc="-10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9839CBC-6E3C-6C40-A45C-B94857DA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91343" y="123659"/>
            <a:ext cx="7674428" cy="1006131"/>
          </a:xfrm>
        </p:spPr>
        <p:txBody>
          <a:bodyPr/>
          <a:lstStyle/>
          <a:p>
            <a:pPr algn="ctr"/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Il </a:t>
            </a:r>
            <a:r>
              <a:rPr lang="it-IT" sz="3200" b="1" i="1" dirty="0" err="1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metamodello</a:t>
            </a:r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 di sviluppo assistenziale-organizzativo</a:t>
            </a:r>
          </a:p>
        </p:txBody>
      </p:sp>
      <p:pic>
        <p:nvPicPr>
          <p:cNvPr id="3" name="Picture 2" descr="Ordine Professioni Infermieristiche – Bologna">
            <a:extLst>
              <a:ext uri="{FF2B5EF4-FFF2-40B4-BE49-F238E27FC236}">
                <a16:creationId xmlns:a16="http://schemas.microsoft.com/office/drawing/2014/main" id="{902C2CF6-2B3F-160E-7A68-BDC38692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73" cy="15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6C64C0BE-C9C1-0204-A36F-AFB2A0C3E6CD}"/>
              </a:ext>
            </a:extLst>
          </p:cNvPr>
          <p:cNvSpPr/>
          <p:nvPr/>
        </p:nvSpPr>
        <p:spPr>
          <a:xfrm>
            <a:off x="521775" y="1689314"/>
            <a:ext cx="7577196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raggiungere tali obiettivi, è necessario  agire su alcuni fondamentali cardini del sistema professionale e organizzativo, in particolare: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progettare una nuova dimensione del professionista infermiere </a:t>
            </a:r>
            <a:r>
              <a:rPr lang="it-IT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 in senso verticale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(line gerarchica/asse del management)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orizzontale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(sviluppo dei ruoli professionali/asse della clinica), superando le logiche prestazionali/esecutive, a favore dell’applicazione di modelli organizzativi a sostegno della presa in carico della persona assistita e dei loro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caregiver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D77D7BD-61D4-5A55-5F33-FDF607A7A5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48" t="16117" r="73559" b="36535"/>
          <a:stretch/>
        </p:blipFill>
        <p:spPr>
          <a:xfrm>
            <a:off x="8196176" y="164617"/>
            <a:ext cx="3844163" cy="51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7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C97731-78A0-934C-42A2-10C13922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72" y="225230"/>
            <a:ext cx="8216568" cy="984885"/>
          </a:xfrm>
        </p:spPr>
        <p:txBody>
          <a:bodyPr/>
          <a:lstStyle/>
          <a:p>
            <a:pPr marL="357188" indent="-357188" algn="ctr"/>
            <a:r>
              <a:rPr lang="it-IT" sz="2000" dirty="0">
                <a:solidFill>
                  <a:srgbClr val="FF0000"/>
                </a:solidFill>
                <a:latin typeface="Century Gothic" panose="020B0502020202020204" pitchFamily="34" charset="0"/>
                <a:cs typeface="Century Gothic"/>
              </a:rPr>
              <a:t>Evoluzione della professione infermieristica e stratificazione professionale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entury Gothic"/>
              </a:rPr>
            </a:br>
            <a:endParaRPr lang="it-IT" sz="2400" dirty="0"/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4FE7CC99-73E2-7608-BD75-40E27AC6E1D1}"/>
              </a:ext>
            </a:extLst>
          </p:cNvPr>
          <p:cNvGrpSpPr/>
          <p:nvPr/>
        </p:nvGrpSpPr>
        <p:grpSpPr>
          <a:xfrm>
            <a:off x="6117771" y="1014944"/>
            <a:ext cx="6096000" cy="4475451"/>
            <a:chOff x="2229389" y="1480458"/>
            <a:chExt cx="6836234" cy="4727543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947802F9-A005-C26F-BF7B-B4CE0D6D2AC8}"/>
                </a:ext>
              </a:extLst>
            </p:cNvPr>
            <p:cNvGrpSpPr/>
            <p:nvPr/>
          </p:nvGrpSpPr>
          <p:grpSpPr>
            <a:xfrm>
              <a:off x="2229389" y="1480458"/>
              <a:ext cx="6836234" cy="4727543"/>
              <a:chOff x="4885504" y="1410789"/>
              <a:chExt cx="6836234" cy="4727543"/>
            </a:xfrm>
          </p:grpSpPr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F25AA36D-EA07-5AB9-55A1-4C2D6894A057}"/>
                  </a:ext>
                </a:extLst>
              </p:cNvPr>
              <p:cNvSpPr/>
              <p:nvPr/>
            </p:nvSpPr>
            <p:spPr>
              <a:xfrm>
                <a:off x="6905899" y="2356297"/>
                <a:ext cx="2882531" cy="945508"/>
              </a:xfrm>
              <a:custGeom>
                <a:avLst/>
                <a:gdLst>
                  <a:gd name="connsiteX0" fmla="*/ 0 w 2882531"/>
                  <a:gd name="connsiteY0" fmla="*/ 945508 h 945508"/>
                  <a:gd name="connsiteX1" fmla="*/ 674913 w 2882531"/>
                  <a:gd name="connsiteY1" fmla="*/ 0 h 945508"/>
                  <a:gd name="connsiteX2" fmla="*/ 2207618 w 2882531"/>
                  <a:gd name="connsiteY2" fmla="*/ 0 h 945508"/>
                  <a:gd name="connsiteX3" fmla="*/ 2882531 w 2882531"/>
                  <a:gd name="connsiteY3" fmla="*/ 945508 h 945508"/>
                  <a:gd name="connsiteX4" fmla="*/ 0 w 2882531"/>
                  <a:gd name="connsiteY4" fmla="*/ 945508 h 94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531" h="945508">
                    <a:moveTo>
                      <a:pt x="0" y="945508"/>
                    </a:moveTo>
                    <a:lnTo>
                      <a:pt x="674913" y="0"/>
                    </a:lnTo>
                    <a:lnTo>
                      <a:pt x="2207618" y="0"/>
                    </a:lnTo>
                    <a:lnTo>
                      <a:pt x="2882531" y="945508"/>
                    </a:lnTo>
                    <a:lnTo>
                      <a:pt x="0" y="945508"/>
                    </a:lnTo>
                    <a:close/>
                  </a:path>
                </a:pathLst>
              </a:custGeom>
              <a:solidFill>
                <a:srgbClr val="0066CC">
                  <a:alpha val="50196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34923" tIns="30480" rIns="534923" bIns="3048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it-IT" sz="2000" kern="1200"/>
              </a:p>
            </p:txBody>
          </p:sp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CB6FDC75-47DB-B1E5-48DD-9D27364FE95E}"/>
                  </a:ext>
                </a:extLst>
              </p:cNvPr>
              <p:cNvSpPr/>
              <p:nvPr/>
            </p:nvSpPr>
            <p:spPr>
              <a:xfrm>
                <a:off x="8826140" y="1410789"/>
                <a:ext cx="1631564" cy="945508"/>
              </a:xfrm>
              <a:custGeom>
                <a:avLst/>
                <a:gdLst>
                  <a:gd name="connsiteX0" fmla="*/ 0 w 1631564"/>
                  <a:gd name="connsiteY0" fmla="*/ 945508 h 945508"/>
                  <a:gd name="connsiteX1" fmla="*/ 674913 w 1631564"/>
                  <a:gd name="connsiteY1" fmla="*/ 0 h 945508"/>
                  <a:gd name="connsiteX2" fmla="*/ 956651 w 1631564"/>
                  <a:gd name="connsiteY2" fmla="*/ 0 h 945508"/>
                  <a:gd name="connsiteX3" fmla="*/ 1631564 w 1631564"/>
                  <a:gd name="connsiteY3" fmla="*/ 945508 h 945508"/>
                  <a:gd name="connsiteX4" fmla="*/ 0 w 1631564"/>
                  <a:gd name="connsiteY4" fmla="*/ 945508 h 94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1564" h="945508">
                    <a:moveTo>
                      <a:pt x="0" y="945508"/>
                    </a:moveTo>
                    <a:lnTo>
                      <a:pt x="674913" y="0"/>
                    </a:lnTo>
                    <a:lnTo>
                      <a:pt x="956651" y="0"/>
                    </a:lnTo>
                    <a:lnTo>
                      <a:pt x="1631564" y="945508"/>
                    </a:lnTo>
                    <a:lnTo>
                      <a:pt x="0" y="945508"/>
                    </a:lnTo>
                    <a:close/>
                  </a:path>
                </a:pathLst>
              </a:custGeom>
              <a:solidFill>
                <a:srgbClr val="0066CC">
                  <a:alpha val="50196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000" kern="1200" err="1">
                    <a:solidFill>
                      <a:schemeClr val="tx2">
                        <a:lumMod val="75000"/>
                      </a:schemeClr>
                    </a:solidFill>
                  </a:rPr>
                  <a:t>Coord</a:t>
                </a:r>
                <a:r>
                  <a:rPr lang="it-IT" sz="2000" kern="1200">
                    <a:solidFill>
                      <a:schemeClr val="tx2">
                        <a:lumMod val="75000"/>
                      </a:schemeClr>
                    </a:solidFill>
                  </a:rPr>
                  <a:t>. </a:t>
                </a:r>
                <a:r>
                  <a:rPr lang="it-IT" sz="2000" kern="1200" err="1">
                    <a:solidFill>
                      <a:schemeClr val="tx2">
                        <a:lumMod val="75000"/>
                      </a:schemeClr>
                    </a:solidFill>
                  </a:rPr>
                  <a:t>Infer-mieristico</a:t>
                </a:r>
                <a:endParaRPr lang="it-IT" sz="2000" kern="12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Figura a mano libera: forma 30">
                <a:extLst>
                  <a:ext uri="{FF2B5EF4-FFF2-40B4-BE49-F238E27FC236}">
                    <a16:creationId xmlns:a16="http://schemas.microsoft.com/office/drawing/2014/main" id="{D8A7D555-BCCB-36D0-912A-A21ADF766BD2}"/>
                  </a:ext>
                </a:extLst>
              </p:cNvPr>
              <p:cNvSpPr/>
              <p:nvPr/>
            </p:nvSpPr>
            <p:spPr>
              <a:xfrm>
                <a:off x="6252751" y="3301806"/>
                <a:ext cx="4188828" cy="945508"/>
              </a:xfrm>
              <a:custGeom>
                <a:avLst/>
                <a:gdLst>
                  <a:gd name="connsiteX0" fmla="*/ 0 w 4188828"/>
                  <a:gd name="connsiteY0" fmla="*/ 945508 h 945508"/>
                  <a:gd name="connsiteX1" fmla="*/ 674913 w 4188828"/>
                  <a:gd name="connsiteY1" fmla="*/ 0 h 945508"/>
                  <a:gd name="connsiteX2" fmla="*/ 3513915 w 4188828"/>
                  <a:gd name="connsiteY2" fmla="*/ 0 h 945508"/>
                  <a:gd name="connsiteX3" fmla="*/ 4188828 w 4188828"/>
                  <a:gd name="connsiteY3" fmla="*/ 945508 h 945508"/>
                  <a:gd name="connsiteX4" fmla="*/ 0 w 4188828"/>
                  <a:gd name="connsiteY4" fmla="*/ 945508 h 94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8828" h="945508">
                    <a:moveTo>
                      <a:pt x="0" y="945508"/>
                    </a:moveTo>
                    <a:lnTo>
                      <a:pt x="674913" y="0"/>
                    </a:lnTo>
                    <a:lnTo>
                      <a:pt x="3513915" y="0"/>
                    </a:lnTo>
                    <a:lnTo>
                      <a:pt x="4188828" y="945508"/>
                    </a:lnTo>
                    <a:lnTo>
                      <a:pt x="0" y="945508"/>
                    </a:lnTo>
                    <a:close/>
                  </a:path>
                </a:pathLst>
              </a:custGeom>
              <a:solidFill>
                <a:srgbClr val="0066CC">
                  <a:alpha val="50196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3525" tIns="30480" rIns="763525" bIns="3048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000" kern="1200">
                    <a:solidFill>
                      <a:srgbClr val="0D727D"/>
                    </a:solidFill>
                  </a:rPr>
                  <a:t>Infermiere Generalista</a:t>
                </a:r>
              </a:p>
            </p:txBody>
          </p:sp>
          <p:sp>
            <p:nvSpPr>
              <p:cNvPr id="32" name="Figura a mano libera: forma 31">
                <a:extLst>
                  <a:ext uri="{FF2B5EF4-FFF2-40B4-BE49-F238E27FC236}">
                    <a16:creationId xmlns:a16="http://schemas.microsoft.com/office/drawing/2014/main" id="{64126C5B-A80F-063B-FB7C-D7EDA4403DDB}"/>
                  </a:ext>
                </a:extLst>
              </p:cNvPr>
              <p:cNvSpPr/>
              <p:nvPr/>
            </p:nvSpPr>
            <p:spPr>
              <a:xfrm>
                <a:off x="5599616" y="4247315"/>
                <a:ext cx="5495098" cy="945508"/>
              </a:xfrm>
              <a:custGeom>
                <a:avLst/>
                <a:gdLst>
                  <a:gd name="connsiteX0" fmla="*/ 0 w 5495098"/>
                  <a:gd name="connsiteY0" fmla="*/ 945508 h 945508"/>
                  <a:gd name="connsiteX1" fmla="*/ 674913 w 5495098"/>
                  <a:gd name="connsiteY1" fmla="*/ 0 h 945508"/>
                  <a:gd name="connsiteX2" fmla="*/ 4820185 w 5495098"/>
                  <a:gd name="connsiteY2" fmla="*/ 0 h 945508"/>
                  <a:gd name="connsiteX3" fmla="*/ 5495098 w 5495098"/>
                  <a:gd name="connsiteY3" fmla="*/ 945508 h 945508"/>
                  <a:gd name="connsiteX4" fmla="*/ 0 w 5495098"/>
                  <a:gd name="connsiteY4" fmla="*/ 945508 h 94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95098" h="945508">
                    <a:moveTo>
                      <a:pt x="0" y="945508"/>
                    </a:moveTo>
                    <a:lnTo>
                      <a:pt x="674913" y="0"/>
                    </a:lnTo>
                    <a:lnTo>
                      <a:pt x="4820185" y="0"/>
                    </a:lnTo>
                    <a:lnTo>
                      <a:pt x="5495098" y="945508"/>
                    </a:lnTo>
                    <a:lnTo>
                      <a:pt x="0" y="94550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992122" tIns="30480" rIns="992123" bIns="3048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000" kern="1200" dirty="0"/>
                  <a:t>Assistente</a:t>
                </a:r>
                <a:br>
                  <a:rPr lang="it-IT" sz="2000" kern="1200" dirty="0"/>
                </a:br>
                <a:r>
                  <a:rPr lang="it-IT" sz="2000" kern="1200" dirty="0"/>
                  <a:t> infermiere</a:t>
                </a:r>
              </a:p>
            </p:txBody>
          </p:sp>
          <p:sp>
            <p:nvSpPr>
              <p:cNvPr id="33" name="Figura a mano libera: forma 32">
                <a:extLst>
                  <a:ext uri="{FF2B5EF4-FFF2-40B4-BE49-F238E27FC236}">
                    <a16:creationId xmlns:a16="http://schemas.microsoft.com/office/drawing/2014/main" id="{31951057-145D-A020-7A7E-655086A4FA12}"/>
                  </a:ext>
                </a:extLst>
              </p:cNvPr>
              <p:cNvSpPr/>
              <p:nvPr/>
            </p:nvSpPr>
            <p:spPr>
              <a:xfrm>
                <a:off x="4885504" y="5192824"/>
                <a:ext cx="6836234" cy="945508"/>
              </a:xfrm>
              <a:custGeom>
                <a:avLst/>
                <a:gdLst>
                  <a:gd name="connsiteX0" fmla="*/ 0 w 6749143"/>
                  <a:gd name="connsiteY0" fmla="*/ 945508 h 945508"/>
                  <a:gd name="connsiteX1" fmla="*/ 674913 w 6749143"/>
                  <a:gd name="connsiteY1" fmla="*/ 0 h 945508"/>
                  <a:gd name="connsiteX2" fmla="*/ 6074230 w 6749143"/>
                  <a:gd name="connsiteY2" fmla="*/ 0 h 945508"/>
                  <a:gd name="connsiteX3" fmla="*/ 6749143 w 6749143"/>
                  <a:gd name="connsiteY3" fmla="*/ 945508 h 945508"/>
                  <a:gd name="connsiteX4" fmla="*/ 0 w 6749143"/>
                  <a:gd name="connsiteY4" fmla="*/ 945508 h 94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143" h="945508">
                    <a:moveTo>
                      <a:pt x="0" y="945508"/>
                    </a:moveTo>
                    <a:lnTo>
                      <a:pt x="674913" y="0"/>
                    </a:lnTo>
                    <a:lnTo>
                      <a:pt x="6074230" y="0"/>
                    </a:lnTo>
                    <a:lnTo>
                      <a:pt x="6749143" y="945508"/>
                    </a:lnTo>
                    <a:lnTo>
                      <a:pt x="0" y="94550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11580" tIns="30480" rIns="1211581" bIns="3048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000" kern="1200"/>
                  <a:t>OSS</a:t>
                </a:r>
                <a:endParaRPr lang="it-IT" sz="4800" kern="1200"/>
              </a:p>
            </p:txBody>
          </p:sp>
        </p:grp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66E95ABE-4579-1DA3-489A-4F7A42D623D3}"/>
                </a:ext>
              </a:extLst>
            </p:cNvPr>
            <p:cNvGrpSpPr/>
            <p:nvPr/>
          </p:nvGrpSpPr>
          <p:grpSpPr>
            <a:xfrm>
              <a:off x="4776643" y="2425966"/>
              <a:ext cx="1828811" cy="1060269"/>
              <a:chOff x="7454526" y="2368731"/>
              <a:chExt cx="1828811" cy="1060269"/>
            </a:xfrm>
          </p:grpSpPr>
          <p:cxnSp>
            <p:nvCxnSpPr>
              <p:cNvPr id="8" name="Connettore diritto 7">
                <a:extLst>
                  <a:ext uri="{FF2B5EF4-FFF2-40B4-BE49-F238E27FC236}">
                    <a16:creationId xmlns:a16="http://schemas.microsoft.com/office/drawing/2014/main" id="{2DB71495-7C0F-74D4-E1CC-65824E81F1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54526" y="2368731"/>
                <a:ext cx="383184" cy="106026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diritto 9">
                <a:extLst>
                  <a:ext uri="{FF2B5EF4-FFF2-40B4-BE49-F238E27FC236}">
                    <a16:creationId xmlns:a16="http://schemas.microsoft.com/office/drawing/2014/main" id="{2835C1AB-F9FE-7AD1-EB91-5E36A4F613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42209" y="2368731"/>
                <a:ext cx="148046" cy="106026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447E232A-30EC-7569-3154-50C7BAD59D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0224" y="2368731"/>
                <a:ext cx="0" cy="106026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diritto 19">
                <a:extLst>
                  <a:ext uri="{FF2B5EF4-FFF2-40B4-BE49-F238E27FC236}">
                    <a16:creationId xmlns:a16="http://schemas.microsoft.com/office/drawing/2014/main" id="{48E778DA-FE29-DFA8-D9E1-437166B15E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2773" y="2368731"/>
                <a:ext cx="235135" cy="106026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diritto 22">
                <a:extLst>
                  <a:ext uri="{FF2B5EF4-FFF2-40B4-BE49-F238E27FC236}">
                    <a16:creationId xmlns:a16="http://schemas.microsoft.com/office/drawing/2014/main" id="{07F6CE3A-2062-4469-5B1B-013774376B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7908" y="2368731"/>
                <a:ext cx="435429" cy="106026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5F8DCF5-B773-B4EA-359D-937F310B581F}"/>
              </a:ext>
            </a:extLst>
          </p:cNvPr>
          <p:cNvSpPr txBox="1"/>
          <p:nvPr/>
        </p:nvSpPr>
        <p:spPr>
          <a:xfrm>
            <a:off x="8200591" y="2063022"/>
            <a:ext cx="220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7030A0"/>
                </a:solidFill>
              </a:rPr>
              <a:t>Infermiere Specialista di area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7F48AE1-3089-4196-1A9F-69D11F87ED06}"/>
              </a:ext>
            </a:extLst>
          </p:cNvPr>
          <p:cNvSpPr txBox="1"/>
          <p:nvPr/>
        </p:nvSpPr>
        <p:spPr>
          <a:xfrm>
            <a:off x="-13836" y="1287025"/>
            <a:ext cx="6768393" cy="51244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b="1" dirty="0"/>
              <a:t>2 carriere </a:t>
            </a:r>
            <a:r>
              <a:rPr lang="it-IT" sz="2400" dirty="0"/>
              <a:t>e 2 modelli di coordinamento</a:t>
            </a:r>
          </a:p>
          <a:p>
            <a:pPr marL="539750" lvl="1" indent="-285750">
              <a:buFont typeface="Arial" panose="020B0604020202020204" pitchFamily="34" charset="0"/>
              <a:buChar char="•"/>
            </a:pPr>
            <a:r>
              <a:rPr lang="it-IT" sz="2400" b="1" dirty="0"/>
              <a:t>Verticale</a:t>
            </a:r>
            <a:r>
              <a:rPr lang="it-IT" sz="2400" dirty="0"/>
              <a:t> - il management infermieristico: presidio </a:t>
            </a:r>
            <a:br>
              <a:rPr lang="it-IT" sz="2400" dirty="0"/>
            </a:br>
            <a:r>
              <a:rPr lang="it-IT" sz="2400" dirty="0"/>
              <a:t>sul funzionamento dell’organizzazione. </a:t>
            </a:r>
            <a:endParaRPr lang="it-IT" sz="2400" dirty="0">
              <a:solidFill>
                <a:srgbClr val="C00000"/>
              </a:solidFill>
            </a:endParaRPr>
          </a:p>
          <a:p>
            <a:pPr marL="539750" lvl="1" indent="-285750">
              <a:buFont typeface="Arial" panose="020B0604020202020204" pitchFamily="34" charset="0"/>
              <a:buChar char="•"/>
            </a:pPr>
            <a:r>
              <a:rPr lang="it-IT" sz="2400" b="1" dirty="0"/>
              <a:t>Orizzontale</a:t>
            </a:r>
            <a:r>
              <a:rPr lang="it-IT" sz="2400" dirty="0"/>
              <a:t> - l’expertise e le alte competenze: presidio sulla qualità delle cure e la complessità assistenziale 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400" dirty="0"/>
              <a:t>Servono percorsi di crescita tra Generalisti con esperienza </a:t>
            </a:r>
            <a:br>
              <a:rPr lang="it-IT" sz="2400" dirty="0"/>
            </a:br>
            <a:r>
              <a:rPr lang="it-IT" sz="2400" dirty="0"/>
              <a:t>specifica e Specialisti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400" dirty="0"/>
              <a:t>... e percorsi di crescita della figura di supporto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400" dirty="0"/>
              <a:t>…ai laici (volontari ospedalieri e di EU, Care-</a:t>
            </a:r>
            <a:r>
              <a:rPr lang="it-IT" sz="2400" dirty="0" err="1"/>
              <a:t>giver</a:t>
            </a:r>
            <a:r>
              <a:rPr lang="it-IT" sz="2400" dirty="0"/>
              <a:t>)</a:t>
            </a:r>
            <a:br>
              <a:rPr lang="it-IT" sz="2400" dirty="0"/>
            </a:br>
            <a:r>
              <a:rPr lang="it-IT" sz="2400" dirty="0"/>
              <a:t>è attribuita una funzione complementare locale </a:t>
            </a:r>
          </a:p>
        </p:txBody>
      </p:sp>
      <p:pic>
        <p:nvPicPr>
          <p:cNvPr id="3" name="Picture 2" descr="Ordine Professioni Infermieristiche – Bologna">
            <a:extLst>
              <a:ext uri="{FF2B5EF4-FFF2-40B4-BE49-F238E27FC236}">
                <a16:creationId xmlns:a16="http://schemas.microsoft.com/office/drawing/2014/main" id="{FD323B1D-E135-3E18-730F-F54854015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54898" cy="12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85371DA-36B9-8E04-56BB-ABC3896D8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571" y="3654"/>
            <a:ext cx="2299028" cy="763963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370192CB-D119-2803-1C16-647C28D31A3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165771" y="6525586"/>
            <a:ext cx="223565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b="0" spc="-5" dirty="0"/>
              <a:t>Bologna, 01 ottobre 2024</a:t>
            </a:r>
            <a:endParaRPr sz="1200" b="0" spc="-10" dirty="0"/>
          </a:p>
        </p:txBody>
      </p:sp>
    </p:spTree>
    <p:extLst>
      <p:ext uri="{BB962C8B-B14F-4D97-AF65-F5344CB8AC3E}">
        <p14:creationId xmlns:p14="http://schemas.microsoft.com/office/powerpoint/2010/main" val="90863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83E67-0232-DDFA-A448-443F4A53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887" y="409656"/>
            <a:ext cx="8697684" cy="307777"/>
          </a:xfrm>
        </p:spPr>
        <p:txBody>
          <a:bodyPr/>
          <a:lstStyle/>
          <a:p>
            <a:pPr algn="ctr"/>
            <a:r>
              <a:rPr lang="it-IT" sz="2000" dirty="0"/>
              <a:t>modello organizzativo con stratificazione assistenziale – ipotesi </a:t>
            </a:r>
          </a:p>
        </p:txBody>
      </p:sp>
      <p:pic>
        <p:nvPicPr>
          <p:cNvPr id="5" name="Picture 2" descr="Ordine Professioni Infermieristiche – Bologna">
            <a:extLst>
              <a:ext uri="{FF2B5EF4-FFF2-40B4-BE49-F238E27FC236}">
                <a16:creationId xmlns:a16="http://schemas.microsoft.com/office/drawing/2014/main" id="{AB93819A-6784-D527-837D-761FF7E7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53886" cy="10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23F64F4-3C83-55F2-B0B5-5C393021A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571" y="3654"/>
            <a:ext cx="2299028" cy="763963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219BDF78-9F80-91FD-C053-E2E3642BBB5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165771" y="6525586"/>
            <a:ext cx="223565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b="0" spc="-5" dirty="0"/>
              <a:t>Bologna, 01 ottobre 2024</a:t>
            </a:r>
            <a:endParaRPr sz="1200" b="0" spc="-1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205176-5B4A-4885-A43C-9B333C2BA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869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ACB76520-859E-490B-9B8E-EFD29835F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74365"/>
              </p:ext>
            </p:extLst>
          </p:nvPr>
        </p:nvGraphicFramePr>
        <p:xfrm>
          <a:off x="119772" y="1079373"/>
          <a:ext cx="11891414" cy="5139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416">
                  <a:extLst>
                    <a:ext uri="{9D8B030D-6E8A-4147-A177-3AD203B41FA5}">
                      <a16:colId xmlns:a16="http://schemas.microsoft.com/office/drawing/2014/main" val="2596027527"/>
                    </a:ext>
                  </a:extLst>
                </a:gridCol>
                <a:gridCol w="2899811">
                  <a:extLst>
                    <a:ext uri="{9D8B030D-6E8A-4147-A177-3AD203B41FA5}">
                      <a16:colId xmlns:a16="http://schemas.microsoft.com/office/drawing/2014/main" val="3686102233"/>
                    </a:ext>
                  </a:extLst>
                </a:gridCol>
                <a:gridCol w="4402053">
                  <a:extLst>
                    <a:ext uri="{9D8B030D-6E8A-4147-A177-3AD203B41FA5}">
                      <a16:colId xmlns:a16="http://schemas.microsoft.com/office/drawing/2014/main" val="2218725812"/>
                    </a:ext>
                  </a:extLst>
                </a:gridCol>
                <a:gridCol w="2772134">
                  <a:extLst>
                    <a:ext uri="{9D8B030D-6E8A-4147-A177-3AD203B41FA5}">
                      <a16:colId xmlns:a16="http://schemas.microsoft.com/office/drawing/2014/main" val="1989927345"/>
                    </a:ext>
                  </a:extLst>
                </a:gridCol>
              </a:tblGrid>
              <a:tr h="1389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</a:rPr>
                        <a:t>Bassa Intensità di cura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Tri-Co: MEWS 0-2, IDA 20-28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 Intensità di cura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Tri-Co: MEWS 3-4, IDA 12-28; </a:t>
                      </a:r>
                      <a:br>
                        <a:rPr lang="it-IT" sz="1200" dirty="0">
                          <a:effectLst/>
                        </a:rPr>
                      </a:br>
                      <a:r>
                        <a:rPr lang="it-IT" sz="1200" dirty="0">
                          <a:effectLst/>
                        </a:rPr>
                        <a:t>MEWS 0-2, IDA 12-19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Alta Intensità di cura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Tri-Co: MEWS &gt; 4 o IDA &lt; 12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extLst>
                  <a:ext uri="{0D108BD9-81ED-4DB2-BD59-A6C34878D82A}">
                    <a16:rowId xmlns:a16="http://schemas.microsoft.com/office/drawing/2014/main" val="2274645568"/>
                  </a:ext>
                </a:extLst>
              </a:tr>
              <a:tr h="96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Livello di assistenza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Monitoraggio generale e supporto alle funzioni quotidiane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Monitoraggio continuo e non invasivo di:  temperatura saturazione ossigeno, frequenza cardiaca/respiratoria, diuresi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Ev. Supporto non invasivo della funzione respiratoria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Definizioni da area Critica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extLst>
                  <a:ext uri="{0D108BD9-81ED-4DB2-BD59-A6C34878D82A}">
                    <a16:rowId xmlns:a16="http://schemas.microsoft.com/office/drawing/2014/main" val="2975891518"/>
                  </a:ext>
                </a:extLst>
              </a:tr>
              <a:tr h="817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Proporzione infermiere/ paziente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 1/ 6-9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 1/ 7-10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1/ 3-4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 1/ 4-5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1/2-3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extLst>
                  <a:ext uri="{0D108BD9-81ED-4DB2-BD59-A6C34878D82A}">
                    <a16:rowId xmlns:a16="http://schemas.microsoft.com/office/drawing/2014/main" val="1693265525"/>
                  </a:ext>
                </a:extLst>
              </a:tr>
              <a:tr h="562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Infermieri specialista di area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 err="1">
                          <a:effectLst/>
                        </a:rPr>
                        <a:t>ca</a:t>
                      </a:r>
                      <a:r>
                        <a:rPr lang="it-IT" sz="1200" dirty="0">
                          <a:effectLst/>
                        </a:rPr>
                        <a:t> 10 %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 err="1">
                          <a:effectLst/>
                        </a:rPr>
                        <a:t>ca</a:t>
                      </a:r>
                      <a:r>
                        <a:rPr lang="it-IT" sz="1200" dirty="0">
                          <a:effectLst/>
                        </a:rPr>
                        <a:t> 10 – 15 %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15 – 20 %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extLst>
                  <a:ext uri="{0D108BD9-81ED-4DB2-BD59-A6C34878D82A}">
                    <a16:rowId xmlns:a16="http://schemas.microsoft.com/office/drawing/2014/main" val="4217772123"/>
                  </a:ext>
                </a:extLst>
              </a:tr>
              <a:tr h="562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Infermieri generalisti / esperti di dominio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60 %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60 - 65 %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65 – 70 %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extLst>
                  <a:ext uri="{0D108BD9-81ED-4DB2-BD59-A6C34878D82A}">
                    <a16:rowId xmlns:a16="http://schemas.microsoft.com/office/drawing/2014/main" val="1423860884"/>
                  </a:ext>
                </a:extLst>
              </a:tr>
              <a:tr h="562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Assistente Infermiere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 err="1">
                          <a:effectLst/>
                        </a:rPr>
                        <a:t>ca</a:t>
                      </a:r>
                      <a:r>
                        <a:rPr lang="it-IT" sz="1200" dirty="0">
                          <a:effectLst/>
                        </a:rPr>
                        <a:t> 20 – 30 %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 err="1">
                          <a:effectLst/>
                        </a:rPr>
                        <a:t>ca</a:t>
                      </a:r>
                      <a:r>
                        <a:rPr lang="it-IT" sz="1200" dirty="0">
                          <a:effectLst/>
                        </a:rPr>
                        <a:t> 20-25 %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 err="1">
                          <a:effectLst/>
                        </a:rPr>
                        <a:t>ca</a:t>
                      </a:r>
                      <a:r>
                        <a:rPr lang="it-IT" sz="1200" dirty="0">
                          <a:effectLst/>
                        </a:rPr>
                        <a:t> 10-15 %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extLst>
                  <a:ext uri="{0D108BD9-81ED-4DB2-BD59-A6C34878D82A}">
                    <a16:rowId xmlns:a16="http://schemas.microsoft.com/office/drawing/2014/main" val="3266237495"/>
                  </a:ext>
                </a:extLst>
              </a:tr>
              <a:tr h="27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O.S.S.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 err="1">
                          <a:effectLst/>
                        </a:rPr>
                        <a:t>ca</a:t>
                      </a:r>
                      <a:r>
                        <a:rPr lang="it-IT" sz="1200" dirty="0">
                          <a:effectLst/>
                        </a:rPr>
                        <a:t> 10 %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 err="1">
                          <a:effectLst/>
                        </a:rPr>
                        <a:t>ca</a:t>
                      </a:r>
                      <a:r>
                        <a:rPr lang="it-IT" sz="1200" dirty="0">
                          <a:effectLst/>
                        </a:rPr>
                        <a:t> 20-25 %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 err="1">
                          <a:effectLst/>
                        </a:rPr>
                        <a:t>ca</a:t>
                      </a:r>
                      <a:r>
                        <a:rPr lang="it-IT" sz="1200" dirty="0">
                          <a:effectLst/>
                        </a:rPr>
                        <a:t> 0 – 5 %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7" marR="4607" marT="640" marB="0" anchor="ctr"/>
                </a:tc>
                <a:extLst>
                  <a:ext uri="{0D108BD9-81ED-4DB2-BD59-A6C34878D82A}">
                    <a16:rowId xmlns:a16="http://schemas.microsoft.com/office/drawing/2014/main" val="337097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73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C97731-78A0-934C-42A2-10C13922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857" y="134283"/>
            <a:ext cx="3940629" cy="442658"/>
          </a:xfrm>
        </p:spPr>
        <p:txBody>
          <a:bodyPr/>
          <a:lstStyle/>
          <a:p>
            <a:pPr marL="542925" indent="-542925"/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entury Gothic"/>
              </a:rPr>
              <a:t>Assistenza territoriale</a:t>
            </a:r>
            <a:b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entury Gothic"/>
              </a:rPr>
            </a:br>
            <a:endParaRPr lang="it-IT" sz="28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E50F17F9-04FD-9AF4-7BF9-6CD3961C0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223017"/>
              </p:ext>
            </p:extLst>
          </p:nvPr>
        </p:nvGraphicFramePr>
        <p:xfrm>
          <a:off x="214191" y="1078697"/>
          <a:ext cx="11847181" cy="5320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3070">
                  <a:extLst>
                    <a:ext uri="{9D8B030D-6E8A-4147-A177-3AD203B41FA5}">
                      <a16:colId xmlns:a16="http://schemas.microsoft.com/office/drawing/2014/main" val="2583387739"/>
                    </a:ext>
                  </a:extLst>
                </a:gridCol>
                <a:gridCol w="2278251">
                  <a:extLst>
                    <a:ext uri="{9D8B030D-6E8A-4147-A177-3AD203B41FA5}">
                      <a16:colId xmlns:a16="http://schemas.microsoft.com/office/drawing/2014/main" val="4207444810"/>
                    </a:ext>
                  </a:extLst>
                </a:gridCol>
                <a:gridCol w="1921790">
                  <a:extLst>
                    <a:ext uri="{9D8B030D-6E8A-4147-A177-3AD203B41FA5}">
                      <a16:colId xmlns:a16="http://schemas.microsoft.com/office/drawing/2014/main" val="4052830916"/>
                    </a:ext>
                  </a:extLst>
                </a:gridCol>
                <a:gridCol w="1104070">
                  <a:extLst>
                    <a:ext uri="{9D8B030D-6E8A-4147-A177-3AD203B41FA5}">
                      <a16:colId xmlns:a16="http://schemas.microsoft.com/office/drawing/2014/main" val="3756828301"/>
                    </a:ext>
                  </a:extLst>
                </a:gridCol>
              </a:tblGrid>
              <a:tr h="37900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</a:pPr>
                      <a:r>
                        <a:rPr lang="it-IT" sz="1100">
                          <a:effectLst/>
                        </a:rPr>
                        <a:t>Servizi</a:t>
                      </a:r>
                      <a:endParaRPr lang="it-IT" sz="11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</a:pPr>
                      <a:r>
                        <a:rPr lang="it-IT" sz="1100" dirty="0">
                          <a:effectLst/>
                        </a:rPr>
                        <a:t>Mattina L-S</a:t>
                      </a:r>
                      <a:endParaRPr lang="it-IT" sz="1100" dirty="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</a:pPr>
                      <a:r>
                        <a:rPr lang="it-IT" sz="1100" dirty="0">
                          <a:effectLst/>
                        </a:rPr>
                        <a:t>Pomeriggio L-S</a:t>
                      </a:r>
                      <a:endParaRPr lang="it-IT" sz="1100" dirty="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</a:pPr>
                      <a:r>
                        <a:rPr lang="it-IT" sz="1100" dirty="0">
                          <a:effectLst/>
                        </a:rPr>
                        <a:t>Domenica</a:t>
                      </a:r>
                      <a:endParaRPr lang="it-IT" sz="1100" dirty="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extLst>
                  <a:ext uri="{0D108BD9-81ED-4DB2-BD59-A6C34878D82A}">
                    <a16:rowId xmlns:a16="http://schemas.microsoft.com/office/drawing/2014/main" val="4078735462"/>
                  </a:ext>
                </a:extLst>
              </a:tr>
              <a:tr h="356715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PUA</a:t>
                      </a:r>
                      <a:endParaRPr lang="it-IT" sz="11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it-IT" sz="1100" err="1">
                          <a:solidFill>
                            <a:schemeClr val="tx1"/>
                          </a:solidFill>
                          <a:effectLst/>
                        </a:rPr>
                        <a:t>IFeC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it-IT" sz="1100" err="1">
                          <a:solidFill>
                            <a:schemeClr val="tx1"/>
                          </a:solidFill>
                          <a:effectLst/>
                        </a:rPr>
                        <a:t>IFeC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-</a:t>
                      </a:r>
                      <a:endParaRPr lang="it-IT" sz="11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extLst>
                  <a:ext uri="{0D108BD9-81ED-4DB2-BD59-A6C34878D82A}">
                    <a16:rowId xmlns:a16="http://schemas.microsoft.com/office/drawing/2014/main" val="1919269597"/>
                  </a:ext>
                </a:extLst>
              </a:tr>
              <a:tr h="41200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Ambulatorio cronicità multiprofessionale</a:t>
                      </a:r>
                      <a:endParaRPr lang="it-IT" sz="11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8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8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8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extLst>
                  <a:ext uri="{0D108BD9-81ED-4DB2-BD59-A6C34878D82A}">
                    <a16:rowId xmlns:a16="http://schemas.microsoft.com/office/drawing/2014/main" val="3951104552"/>
                  </a:ext>
                </a:extLst>
              </a:tr>
              <a:tr h="37900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effectLst/>
                        </a:rPr>
                        <a:t>Attività </a:t>
                      </a:r>
                      <a:r>
                        <a:rPr lang="it-IT" sz="1100" dirty="0" err="1">
                          <a:effectLst/>
                        </a:rPr>
                        <a:t>IFeC</a:t>
                      </a:r>
                      <a:endParaRPr lang="it-IT" sz="1100" dirty="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u="sng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it-IT" sz="1100" err="1">
                          <a:solidFill>
                            <a:schemeClr val="tx1"/>
                          </a:solidFill>
                          <a:effectLst/>
                        </a:rPr>
                        <a:t>IFeC</a:t>
                      </a: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</a:rPr>
                        <a:t> – 1 OSS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u="sng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it-IT" sz="1100" err="1">
                          <a:solidFill>
                            <a:schemeClr val="tx1"/>
                          </a:solidFill>
                          <a:effectLst/>
                        </a:rPr>
                        <a:t>IFeC</a:t>
                      </a: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</a:rPr>
                        <a:t> – 1 OSS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u="sng">
                          <a:effectLst/>
                        </a:rPr>
                        <a:t>2</a:t>
                      </a:r>
                      <a:r>
                        <a:rPr lang="it-IT" sz="1100">
                          <a:effectLst/>
                        </a:rPr>
                        <a:t> </a:t>
                      </a:r>
                      <a:r>
                        <a:rPr lang="it-IT" sz="1100" err="1">
                          <a:effectLst/>
                        </a:rPr>
                        <a:t>IFeC</a:t>
                      </a:r>
                      <a:r>
                        <a:rPr lang="it-IT" sz="1100">
                          <a:effectLst/>
                        </a:rPr>
                        <a:t> H 12</a:t>
                      </a:r>
                      <a:r>
                        <a:rPr lang="it-IT" sz="900">
                          <a:effectLst/>
                        </a:rPr>
                        <a:t> </a:t>
                      </a:r>
                      <a:endParaRPr lang="it-IT" sz="11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extLst>
                  <a:ext uri="{0D108BD9-81ED-4DB2-BD59-A6C34878D82A}">
                    <a16:rowId xmlns:a16="http://schemas.microsoft.com/office/drawing/2014/main" val="2372811175"/>
                  </a:ext>
                </a:extLst>
              </a:tr>
              <a:tr h="656701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effectLst/>
                        </a:rPr>
                        <a:t>Specialistiche ambulatoriali </a:t>
                      </a:r>
                      <a:r>
                        <a:rPr lang="it-IT" sz="1100" dirty="0">
                          <a:solidFill>
                            <a:srgbClr val="FFC000"/>
                          </a:solidFill>
                          <a:effectLst/>
                        </a:rPr>
                        <a:t>numero variabile in funzione dei servizi offerti; con prevalenza % OSS / Assistente Infermiere</a:t>
                      </a:r>
                      <a:endParaRPr lang="it-IT" sz="11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80% OSS/Assistente infermiere + </a:t>
                      </a:r>
                      <a:r>
                        <a:rPr lang="it-IT" sz="1100" strike="noStrike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 Infermiere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it-IT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80% </a:t>
                      </a:r>
                      <a:r>
                        <a:rPr lang="it-IT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OSS/Assistente Infermiere +</a:t>
                      </a:r>
                      <a:r>
                        <a:rPr lang="it-IT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 20% Infermiere </a:t>
                      </a:r>
                      <a:endParaRPr lang="it-IT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-</a:t>
                      </a:r>
                      <a:endParaRPr lang="it-IT" sz="11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extLst>
                  <a:ext uri="{0D108BD9-81ED-4DB2-BD59-A6C34878D82A}">
                    <a16:rowId xmlns:a16="http://schemas.microsoft.com/office/drawing/2014/main" val="1925410468"/>
                  </a:ext>
                </a:extLst>
              </a:tr>
              <a:tr h="37900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Ambulatorio </a:t>
                      </a:r>
                      <a:r>
                        <a:rPr lang="it-IT" sz="1100" err="1">
                          <a:effectLst/>
                        </a:rPr>
                        <a:t>IFeC</a:t>
                      </a:r>
                      <a:endParaRPr lang="it-IT" sz="11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it-IT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IFeC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it-IT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IFeC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-</a:t>
                      </a:r>
                      <a:endParaRPr lang="it-IT" sz="11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extLst>
                  <a:ext uri="{0D108BD9-81ED-4DB2-BD59-A6C34878D82A}">
                    <a16:rowId xmlns:a16="http://schemas.microsoft.com/office/drawing/2014/main" val="1196129791"/>
                  </a:ext>
                </a:extLst>
              </a:tr>
              <a:tr h="947202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Ambulatorio infermieristico </a:t>
                      </a:r>
                      <a:r>
                        <a:rPr lang="it-IT" sz="1100">
                          <a:solidFill>
                            <a:srgbClr val="FFC000"/>
                          </a:solidFill>
                          <a:effectLst/>
                        </a:rPr>
                        <a:t>(composizione professionale in base alle caratteristiche degli ambulatori)</a:t>
                      </a:r>
                      <a:endParaRPr lang="it-IT" sz="11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1 Infermiere/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Infermieri di dominio esperti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OSS / Assistente infermiere della </a:t>
                      </a:r>
                      <a:r>
                        <a:rPr lang="it-IT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CdC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1 Infermiere/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Infermieri di dominio esperti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it-IT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+ OSS / Assistente infermiere della </a:t>
                      </a:r>
                      <a:r>
                        <a:rPr lang="it-IT" sz="11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CdC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-</a:t>
                      </a:r>
                      <a:endParaRPr lang="it-IT" sz="11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extLst>
                  <a:ext uri="{0D108BD9-81ED-4DB2-BD59-A6C34878D82A}">
                    <a16:rowId xmlns:a16="http://schemas.microsoft.com/office/drawing/2014/main" val="75954130"/>
                  </a:ext>
                </a:extLst>
              </a:tr>
              <a:tr h="658007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 </a:t>
                      </a:r>
                      <a:r>
                        <a:rPr lang="it-IT" sz="1100" b="1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Variabile in funzione delle quote di servizio e dell’orografia, con una quota </a:t>
                      </a:r>
                      <a:r>
                        <a:rPr lang="it-IT" sz="1100" b="1" err="1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IFeC</a:t>
                      </a:r>
                      <a:r>
                        <a:rPr lang="it-IT" sz="1100" b="1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lang="it-IT" sz="1100" b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b="1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personale dedicato ad ADI è afferente al Distretto</a:t>
                      </a: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Infermieri / Infermieri di dominio esperti</a:t>
                      </a: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Infermieri / Infermieri di dominio esperti</a:t>
                      </a: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1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extLst>
                  <a:ext uri="{0D108BD9-81ED-4DB2-BD59-A6C34878D82A}">
                    <a16:rowId xmlns:a16="http://schemas.microsoft.com/office/drawing/2014/main" val="450939891"/>
                  </a:ext>
                </a:extLst>
              </a:tr>
              <a:tr h="720698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Punto Prelievi</a:t>
                      </a:r>
                      <a:endParaRPr lang="it-IT" sz="11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</a:rPr>
                        <a:t> ricompresa nel personale specialistiche ambulatoriali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-</a:t>
                      </a:r>
                      <a:endParaRPr lang="it-IT" sz="11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extLst>
                  <a:ext uri="{0D108BD9-81ED-4DB2-BD59-A6C34878D82A}">
                    <a16:rowId xmlns:a16="http://schemas.microsoft.com/office/drawing/2014/main" val="3245889475"/>
                  </a:ext>
                </a:extLst>
              </a:tr>
              <a:tr h="367861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effectLst/>
                        </a:rPr>
                        <a:t>CUP</a:t>
                      </a:r>
                      <a:endParaRPr lang="it-IT" sz="1100" dirty="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effectLst/>
                        </a:rPr>
                        <a:t>1 amministrativo</a:t>
                      </a:r>
                      <a:endParaRPr lang="it-IT" sz="1100" dirty="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1 amministrativo</a:t>
                      </a:r>
                      <a:endParaRPr lang="it-IT" sz="110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effectLst/>
                        </a:rPr>
                        <a:t>-</a:t>
                      </a:r>
                      <a:endParaRPr lang="it-IT" sz="1100" dirty="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692" marR="43692" marT="0" marB="0" anchor="ctr"/>
                </a:tc>
                <a:extLst>
                  <a:ext uri="{0D108BD9-81ED-4DB2-BD59-A6C34878D82A}">
                    <a16:rowId xmlns:a16="http://schemas.microsoft.com/office/drawing/2014/main" val="651916139"/>
                  </a:ext>
                </a:extLst>
              </a:tr>
            </a:tbl>
          </a:graphicData>
        </a:graphic>
      </p:graphicFrame>
      <p:sp>
        <p:nvSpPr>
          <p:cNvPr id="4" name="object 5">
            <a:extLst>
              <a:ext uri="{FF2B5EF4-FFF2-40B4-BE49-F238E27FC236}">
                <a16:creationId xmlns:a16="http://schemas.microsoft.com/office/drawing/2014/main" id="{77C6B6E9-170A-ED43-38C6-05B4A85D4D2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165771" y="6525586"/>
            <a:ext cx="223565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b="0" spc="-5" dirty="0"/>
              <a:t>Bologna, 01 ottobre 2024</a:t>
            </a:r>
            <a:endParaRPr sz="1200" b="0" spc="-10" dirty="0"/>
          </a:p>
        </p:txBody>
      </p:sp>
      <p:pic>
        <p:nvPicPr>
          <p:cNvPr id="5" name="Picture 2" descr="Ordine Professioni Infermieristiche – Bologna">
            <a:extLst>
              <a:ext uri="{FF2B5EF4-FFF2-40B4-BE49-F238E27FC236}">
                <a16:creationId xmlns:a16="http://schemas.microsoft.com/office/drawing/2014/main" id="{E6C6159C-9484-C472-B4A7-81A4BD34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53886" cy="10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97F2F03-4E5F-B6FC-2E27-65EB6D5DA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571" y="3654"/>
            <a:ext cx="2299028" cy="7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9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11AB8AB8-3B29-BC4E-BDC8-B171F5D0F7A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165771" y="6525586"/>
            <a:ext cx="223565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b="0" spc="-5" dirty="0"/>
              <a:t>Bologna, 01 ottobre 2024</a:t>
            </a:r>
            <a:endParaRPr sz="1200" b="0" spc="-10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9839CBC-6E3C-6C40-A45C-B94857DA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91343" y="123659"/>
            <a:ext cx="7674428" cy="1006131"/>
          </a:xfrm>
        </p:spPr>
        <p:txBody>
          <a:bodyPr/>
          <a:lstStyle/>
          <a:p>
            <a:pPr algn="ctr"/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Il </a:t>
            </a:r>
            <a:r>
              <a:rPr lang="it-IT" sz="3200" b="1" i="1" dirty="0" err="1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metamodello</a:t>
            </a:r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 di sviluppo assistenziale-organizzativo</a:t>
            </a:r>
          </a:p>
        </p:txBody>
      </p:sp>
      <p:pic>
        <p:nvPicPr>
          <p:cNvPr id="3" name="Picture 2" descr="Ordine Professioni Infermieristiche – Bologna">
            <a:extLst>
              <a:ext uri="{FF2B5EF4-FFF2-40B4-BE49-F238E27FC236}">
                <a16:creationId xmlns:a16="http://schemas.microsoft.com/office/drawing/2014/main" id="{902C2CF6-2B3F-160E-7A68-BDC38692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73" cy="15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8296109-058A-0A21-2BE1-A3232A031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970" y="3654"/>
            <a:ext cx="2791629" cy="92765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1377F3-759B-441C-06F3-2419EC4F3F99}"/>
              </a:ext>
            </a:extLst>
          </p:cNvPr>
          <p:cNvSpPr txBox="1"/>
          <p:nvPr/>
        </p:nvSpPr>
        <p:spPr>
          <a:xfrm>
            <a:off x="272144" y="1764559"/>
            <a:ext cx="11713028" cy="4023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tale processo di</a:t>
            </a:r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shifting</a:t>
            </a:r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primario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verso il cittadino e la professione, può avvenire se esiste uno </a:t>
            </a:r>
            <a:r>
              <a:rPr lang="it-IT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shifting</a:t>
            </a:r>
            <a:r>
              <a:rPr lang="it-IT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“secondario”, 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all’interno del sistema sanitario, con tre ingredienti, ognuno dei quali va governato:</a:t>
            </a:r>
          </a:p>
          <a:p>
            <a:pPr marL="342900" lvl="0" indent="-342900" algn="just">
              <a:lnSpc>
                <a:spcPct val="14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Comparsa di nuove competenze e loro ricomposizione in un </a:t>
            </a:r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professionale più stratificato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riduzione delle distanze di competenze tra le diverse figure e in ambito di assistenza territoriale maggiore coinvolgimento del cittadino e sua rete primaria;</a:t>
            </a:r>
          </a:p>
          <a:p>
            <a:pPr marL="342900" lvl="0" indent="-342900" algn="just">
              <a:lnSpc>
                <a:spcPct val="14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spostamento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attività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quindi anche </a:t>
            </a:r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competenze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dall’ospedale al territorio;</a:t>
            </a:r>
          </a:p>
          <a:p>
            <a:pPr marL="342900" lvl="0" indent="-342900" algn="just">
              <a:lnSpc>
                <a:spcPct val="14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shifting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 natura </a:t>
            </a:r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culturale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il progressivo arretramento delle aree di competenza esclusiva a favore della crescita di aree di collaborazione tra figure diverse e con diverso livello di competenza. </a:t>
            </a:r>
          </a:p>
          <a:p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BC50B37-00DA-4359-A698-1E2FD441B396}"/>
              </a:ext>
            </a:extLst>
          </p:cNvPr>
          <p:cNvSpPr/>
          <p:nvPr/>
        </p:nvSpPr>
        <p:spPr>
          <a:xfrm>
            <a:off x="8949322" y="5233576"/>
            <a:ext cx="2668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Grazie….</a:t>
            </a:r>
          </a:p>
        </p:txBody>
      </p:sp>
    </p:spTree>
    <p:extLst>
      <p:ext uri="{BB962C8B-B14F-4D97-AF65-F5344CB8AC3E}">
        <p14:creationId xmlns:p14="http://schemas.microsoft.com/office/powerpoint/2010/main" val="162285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11AB8AB8-3B29-BC4E-BDC8-B171F5D0F7A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165771" y="6525586"/>
            <a:ext cx="223565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b="0" spc="-5" dirty="0"/>
              <a:t>Bologna, 01 ottobre 2024</a:t>
            </a:r>
            <a:endParaRPr sz="1200" b="0" spc="-10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9839CBC-6E3C-6C40-A45C-B94857DA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91343" y="123659"/>
            <a:ext cx="7674428" cy="1006131"/>
          </a:xfrm>
        </p:spPr>
        <p:txBody>
          <a:bodyPr/>
          <a:lstStyle/>
          <a:p>
            <a:pPr algn="ctr"/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Il </a:t>
            </a:r>
            <a:r>
              <a:rPr lang="it-IT" sz="3200" b="1" i="1" dirty="0" err="1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metamodello</a:t>
            </a:r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 di sviluppo assistenziale-organizzativo</a:t>
            </a:r>
          </a:p>
        </p:txBody>
      </p:sp>
      <p:pic>
        <p:nvPicPr>
          <p:cNvPr id="3" name="Picture 2" descr="Ordine Professioni Infermieristiche – Bologna">
            <a:extLst>
              <a:ext uri="{FF2B5EF4-FFF2-40B4-BE49-F238E27FC236}">
                <a16:creationId xmlns:a16="http://schemas.microsoft.com/office/drawing/2014/main" id="{902C2CF6-2B3F-160E-7A68-BDC38692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73" cy="15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8296109-058A-0A21-2BE1-A3232A031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970" y="3654"/>
            <a:ext cx="2791629" cy="92765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84DDAA-4034-5FE6-7D28-72AFFA9FD8E5}"/>
              </a:ext>
            </a:extLst>
          </p:cNvPr>
          <p:cNvSpPr txBox="1"/>
          <p:nvPr/>
        </p:nvSpPr>
        <p:spPr>
          <a:xfrm>
            <a:off x="159430" y="1659057"/>
            <a:ext cx="3541712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l" defTabSz="95885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charset="0"/>
              </a:rPr>
              <a:t>Tutta l’azione della Federazione ha avuto alla base la visione di una professione </a:t>
            </a:r>
            <a:r>
              <a:rPr lang="it-IT" sz="2400" kern="0" dirty="0"/>
              <a:t>che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CA00A8-0B60-FA65-EA58-131FECA16DED}"/>
              </a:ext>
            </a:extLst>
          </p:cNvPr>
          <p:cNvSpPr txBox="1"/>
          <p:nvPr/>
        </p:nvSpPr>
        <p:spPr>
          <a:xfrm>
            <a:off x="57035" y="4534147"/>
            <a:ext cx="5105400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defRPr/>
            </a:pPr>
            <a:r>
              <a:rPr lang="it-IT" sz="2800" b="1" i="1" kern="0" dirty="0">
                <a:solidFill>
                  <a:srgbClr val="E4850A"/>
                </a:solidFill>
              </a:rPr>
              <a:t>- mantiene e rafforza la propria identità;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D1E7F5-5EB0-8689-B2F3-482065B20678}"/>
              </a:ext>
            </a:extLst>
          </p:cNvPr>
          <p:cNvSpPr txBox="1"/>
          <p:nvPr/>
        </p:nvSpPr>
        <p:spPr>
          <a:xfrm>
            <a:off x="-72685" y="5633794"/>
            <a:ext cx="5105400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defRPr/>
            </a:pPr>
            <a:r>
              <a:rPr lang="it-IT" sz="2800" b="1" i="1" kern="0" dirty="0">
                <a:solidFill>
                  <a:srgbClr val="E4850A"/>
                </a:solidFill>
              </a:rPr>
              <a:t>- si sviluppa e si differenzia </a:t>
            </a:r>
          </a:p>
          <a:p>
            <a:endParaRPr lang="it-IT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D6E2250E-5B1B-8DAA-2AA2-11BBE56938CB}"/>
              </a:ext>
            </a:extLst>
          </p:cNvPr>
          <p:cNvSpPr/>
          <p:nvPr/>
        </p:nvSpPr>
        <p:spPr>
          <a:xfrm rot="5400000">
            <a:off x="1229892" y="3950566"/>
            <a:ext cx="1074215" cy="2923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68E8CB-062D-07B4-E60B-1BB393CE0288}"/>
              </a:ext>
            </a:extLst>
          </p:cNvPr>
          <p:cNvSpPr txBox="1"/>
          <p:nvPr/>
        </p:nvSpPr>
        <p:spPr>
          <a:xfrm>
            <a:off x="6300085" y="1249639"/>
            <a:ext cx="3058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kern="0" dirty="0">
                <a:solidFill>
                  <a:schemeClr val="accent3">
                    <a:lumMod val="50000"/>
                  </a:schemeClr>
                </a:solidFill>
              </a:rPr>
              <a:t>l’aumento dei gradi di autonomia e di responsabilità</a:t>
            </a:r>
            <a:endParaRPr lang="it-IT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E202F1A-9FC2-1F51-3652-816736B78871}"/>
              </a:ext>
            </a:extLst>
          </p:cNvPr>
          <p:cNvSpPr txBox="1"/>
          <p:nvPr/>
        </p:nvSpPr>
        <p:spPr>
          <a:xfrm>
            <a:off x="8841341" y="2812703"/>
            <a:ext cx="3309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kern="0" dirty="0">
                <a:solidFill>
                  <a:schemeClr val="accent3">
                    <a:lumMod val="50000"/>
                  </a:schemeClr>
                </a:solidFill>
              </a:rPr>
              <a:t>l’apertura di nuovi spazi e l’esercizio di nuovi ruoli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F86CAC-8910-1B5C-1D37-861FECC93E8C}"/>
              </a:ext>
            </a:extLst>
          </p:cNvPr>
          <p:cNvSpPr txBox="1"/>
          <p:nvPr/>
        </p:nvSpPr>
        <p:spPr>
          <a:xfrm>
            <a:off x="6300085" y="4697709"/>
            <a:ext cx="41039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kern="0" dirty="0">
                <a:solidFill>
                  <a:schemeClr val="accent3">
                    <a:lumMod val="50000"/>
                  </a:schemeClr>
                </a:solidFill>
              </a:rPr>
              <a:t>lo sviluppo di competenze e ruoli di natura specialistica</a:t>
            </a:r>
          </a:p>
          <a:p>
            <a:endParaRPr lang="it-IT" dirty="0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13187ED4-BF56-D1CF-2F0D-0DF8909146F1}"/>
              </a:ext>
            </a:extLst>
          </p:cNvPr>
          <p:cNvSpPr/>
          <p:nvPr/>
        </p:nvSpPr>
        <p:spPr>
          <a:xfrm rot="16200000">
            <a:off x="5323761" y="1741181"/>
            <a:ext cx="391886" cy="11611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67E21383-ADD7-CA5B-137A-110AFC908097}"/>
              </a:ext>
            </a:extLst>
          </p:cNvPr>
          <p:cNvSpPr/>
          <p:nvPr/>
        </p:nvSpPr>
        <p:spPr>
          <a:xfrm rot="10800000">
            <a:off x="4672960" y="1659057"/>
            <a:ext cx="389127" cy="43697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EC32EA16-F997-AF92-F145-BB94189CE189}"/>
              </a:ext>
            </a:extLst>
          </p:cNvPr>
          <p:cNvSpPr/>
          <p:nvPr/>
        </p:nvSpPr>
        <p:spPr>
          <a:xfrm rot="16200000">
            <a:off x="6440800" y="1962804"/>
            <a:ext cx="376870" cy="33092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2653F0BB-0637-425A-85D5-D1E0D7740B40}"/>
              </a:ext>
            </a:extLst>
          </p:cNvPr>
          <p:cNvSpPr/>
          <p:nvPr/>
        </p:nvSpPr>
        <p:spPr>
          <a:xfrm rot="16200000">
            <a:off x="5393858" y="4851983"/>
            <a:ext cx="391886" cy="11611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70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ccia 1">
            <a:extLst>
              <a:ext uri="{FF2B5EF4-FFF2-40B4-BE49-F238E27FC236}">
                <a16:creationId xmlns:a16="http://schemas.microsoft.com/office/drawing/2014/main" id="{13A7604D-7874-5D94-F79F-22DBD7C45A28}"/>
              </a:ext>
            </a:extLst>
          </p:cNvPr>
          <p:cNvSpPr/>
          <p:nvPr/>
        </p:nvSpPr>
        <p:spPr>
          <a:xfrm>
            <a:off x="653143" y="1328058"/>
            <a:ext cx="10748282" cy="5036456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kern="0" dirty="0"/>
              <a:t> </a:t>
            </a:r>
            <a:r>
              <a:rPr lang="it-IT" sz="2800" b="1" kern="0" dirty="0">
                <a:solidFill>
                  <a:srgbClr val="FFFF00"/>
                </a:solidFill>
              </a:rPr>
              <a:t>l’aumento dei gradi di autonomia e di responsabilità</a:t>
            </a:r>
          </a:p>
          <a:p>
            <a:pPr algn="ctr"/>
            <a:endParaRPr lang="it-IT" sz="2400" b="1" kern="0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ambulatori infermieristici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l’infermiere di famiglia e comunità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presa in carico e il case management 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libera professione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dirigenza infermieristica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dipartimento delle professioni sanitarie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l’inclusione della professione nei vertici strategici delle aziende</a:t>
            </a:r>
          </a:p>
          <a:p>
            <a:pPr algn="ctr"/>
            <a:endParaRPr lang="it-IT" sz="2400" dirty="0"/>
          </a:p>
        </p:txBody>
      </p:sp>
      <p:pic>
        <p:nvPicPr>
          <p:cNvPr id="6" name="Picture 2" descr="Ordine Professioni Infermieristiche – Bologna">
            <a:extLst>
              <a:ext uri="{FF2B5EF4-FFF2-40B4-BE49-F238E27FC236}">
                <a16:creationId xmlns:a16="http://schemas.microsoft.com/office/drawing/2014/main" id="{902C2CF6-2B3F-160E-7A68-BDC38692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73" cy="15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4">
            <a:extLst>
              <a:ext uri="{FF2B5EF4-FFF2-40B4-BE49-F238E27FC236}">
                <a16:creationId xmlns:a16="http://schemas.microsoft.com/office/drawing/2014/main" id="{E9839CBC-6E3C-6C40-A45C-B94857DA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705758" y="86247"/>
            <a:ext cx="7674428" cy="1006131"/>
          </a:xfrm>
        </p:spPr>
        <p:txBody>
          <a:bodyPr/>
          <a:lstStyle/>
          <a:p>
            <a:pPr algn="ctr"/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Il </a:t>
            </a:r>
            <a:r>
              <a:rPr lang="it-IT" sz="3200" b="1" i="1" dirty="0" err="1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metamodello</a:t>
            </a:r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 di sviluppo assistenziale-organizzativo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8296109-058A-0A21-2BE1-A3232A031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970" y="3654"/>
            <a:ext cx="2791629" cy="927653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11AB8AB8-3B29-BC4E-BDC8-B171F5D0F7A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165771" y="6525586"/>
            <a:ext cx="223565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b="0" spc="-5" dirty="0"/>
              <a:t>Bologna, 01 ottobre 2024</a:t>
            </a:r>
            <a:endParaRPr sz="1200" b="0" spc="-10" dirty="0"/>
          </a:p>
        </p:txBody>
      </p:sp>
    </p:spTree>
    <p:extLst>
      <p:ext uri="{BB962C8B-B14F-4D97-AF65-F5344CB8AC3E}">
        <p14:creationId xmlns:p14="http://schemas.microsoft.com/office/powerpoint/2010/main" val="61702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BF4F83E1-2FD4-10B0-93D6-DA82C6FC0BCD}"/>
              </a:ext>
            </a:extLst>
          </p:cNvPr>
          <p:cNvSpPr/>
          <p:nvPr/>
        </p:nvSpPr>
        <p:spPr>
          <a:xfrm>
            <a:off x="97971" y="1129791"/>
            <a:ext cx="11527972" cy="52348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kern="0" dirty="0">
                <a:solidFill>
                  <a:srgbClr val="FFFF00"/>
                </a:solidFill>
              </a:rPr>
              <a:t>l’apertura di nuovi spazi e l’esercizio di nuovi ruoli</a:t>
            </a:r>
          </a:p>
          <a:p>
            <a:endParaRPr lang="it-IT" sz="2800" b="1" kern="0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IFeC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OsCo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ambito militare e Polizia di Stato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infermieri di bordo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infermieri INAIL e INPS</a:t>
            </a:r>
          </a:p>
          <a:p>
            <a:pPr algn="ctr"/>
            <a:endParaRPr lang="it-IT" sz="2400" dirty="0"/>
          </a:p>
        </p:txBody>
      </p:sp>
      <p:pic>
        <p:nvPicPr>
          <p:cNvPr id="6" name="Picture 2" descr="Ordine Professioni Infermieristiche – Bologna">
            <a:extLst>
              <a:ext uri="{FF2B5EF4-FFF2-40B4-BE49-F238E27FC236}">
                <a16:creationId xmlns:a16="http://schemas.microsoft.com/office/drawing/2014/main" id="{902C2CF6-2B3F-160E-7A68-BDC38692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73" cy="15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4">
            <a:extLst>
              <a:ext uri="{FF2B5EF4-FFF2-40B4-BE49-F238E27FC236}">
                <a16:creationId xmlns:a16="http://schemas.microsoft.com/office/drawing/2014/main" id="{E9839CBC-6E3C-6C40-A45C-B94857DA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91343" y="123659"/>
            <a:ext cx="7674428" cy="1006131"/>
          </a:xfrm>
        </p:spPr>
        <p:txBody>
          <a:bodyPr/>
          <a:lstStyle/>
          <a:p>
            <a:pPr algn="ctr"/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Il </a:t>
            </a:r>
            <a:r>
              <a:rPr lang="it-IT" sz="3200" b="1" i="1" dirty="0" err="1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metamodello</a:t>
            </a:r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 di sviluppo assistenziale-organizzativo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8296109-058A-0A21-2BE1-A3232A031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970" y="3654"/>
            <a:ext cx="2791629" cy="927653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11AB8AB8-3B29-BC4E-BDC8-B171F5D0F7A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165771" y="6525586"/>
            <a:ext cx="223565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b="0" spc="-5" dirty="0"/>
              <a:t>Bologna, 01 ottobre 2024</a:t>
            </a:r>
            <a:endParaRPr sz="1200" b="0" spc="-10" dirty="0"/>
          </a:p>
        </p:txBody>
      </p:sp>
    </p:spTree>
    <p:extLst>
      <p:ext uri="{BB962C8B-B14F-4D97-AF65-F5344CB8AC3E}">
        <p14:creationId xmlns:p14="http://schemas.microsoft.com/office/powerpoint/2010/main" val="117728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BE5E12A-B3D0-A933-48D8-F61F285E25AE}"/>
              </a:ext>
            </a:extLst>
          </p:cNvPr>
          <p:cNvSpPr/>
          <p:nvPr/>
        </p:nvSpPr>
        <p:spPr>
          <a:xfrm>
            <a:off x="353786" y="1441099"/>
            <a:ext cx="4001671" cy="10061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kern="0" dirty="0">
                <a:solidFill>
                  <a:srgbClr val="FFFF00"/>
                </a:solidFill>
              </a:rPr>
              <a:t>lo sviluppo di competenze e ruoli di natura specialistica</a:t>
            </a:r>
          </a:p>
        </p:txBody>
      </p:sp>
      <p:pic>
        <p:nvPicPr>
          <p:cNvPr id="6" name="Picture 2" descr="Ordine Professioni Infermieristiche – Bologna">
            <a:extLst>
              <a:ext uri="{FF2B5EF4-FFF2-40B4-BE49-F238E27FC236}">
                <a16:creationId xmlns:a16="http://schemas.microsoft.com/office/drawing/2014/main" id="{902C2CF6-2B3F-160E-7A68-BDC38692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" y="49770"/>
            <a:ext cx="1396850" cy="12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4">
            <a:extLst>
              <a:ext uri="{FF2B5EF4-FFF2-40B4-BE49-F238E27FC236}">
                <a16:creationId xmlns:a16="http://schemas.microsoft.com/office/drawing/2014/main" id="{E9839CBC-6E3C-6C40-A45C-B94857DA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91343" y="123659"/>
            <a:ext cx="7674428" cy="1006131"/>
          </a:xfrm>
        </p:spPr>
        <p:txBody>
          <a:bodyPr/>
          <a:lstStyle/>
          <a:p>
            <a:pPr algn="ctr"/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Il </a:t>
            </a:r>
            <a:r>
              <a:rPr lang="it-IT" sz="3200" b="1" i="1" dirty="0" err="1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metamodello</a:t>
            </a:r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 di sviluppo assistenziale-organizzativo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8296109-058A-0A21-2BE1-A3232A031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970" y="3654"/>
            <a:ext cx="2791629" cy="927653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11AB8AB8-3B29-BC4E-BDC8-B171F5D0F7A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165771" y="6525586"/>
            <a:ext cx="223565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b="0" spc="-5" dirty="0"/>
              <a:t>Bologna, 01 ottobre 2024</a:t>
            </a:r>
            <a:endParaRPr sz="1200" b="0" spc="-1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2188B1-B44E-EE9C-79FA-3610E582AF33}"/>
              </a:ext>
            </a:extLst>
          </p:cNvPr>
          <p:cNvSpPr txBox="1"/>
          <p:nvPr/>
        </p:nvSpPr>
        <p:spPr>
          <a:xfrm>
            <a:off x="5050972" y="1298368"/>
            <a:ext cx="6966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it-IT" sz="2400" b="1" kern="0" dirty="0"/>
              <a:t>La pratica specialistica e il suo riconoscimento organizzativo </a:t>
            </a:r>
          </a:p>
          <a:p>
            <a:pPr marL="360363" marR="0" lvl="0" indent="-360363" algn="l" defTabSz="95885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kern="0" dirty="0"/>
              <a:t>Lo sviluppo della specializzazione, che arricchisce e rafforza la professione nel suo insieme, implica:</a:t>
            </a:r>
          </a:p>
          <a:p>
            <a:pPr marL="800100" marR="0" lvl="1" indent="-342900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kern="0" dirty="0"/>
              <a:t>una </a:t>
            </a:r>
            <a:r>
              <a:rPr lang="it-IT" b="1" kern="0" dirty="0">
                <a:solidFill>
                  <a:srgbClr val="FF0000"/>
                </a:solidFill>
              </a:rPr>
              <a:t>rivisitazione della organizzazione del lavoro infermieristico </a:t>
            </a:r>
            <a:r>
              <a:rPr lang="it-IT" kern="0" dirty="0"/>
              <a:t>che valorizzi insieme sia le nuove competenze specialistiche che le accresciute competenze e gradi di autonomia che caratterizzano tutta la professione;</a:t>
            </a:r>
          </a:p>
          <a:p>
            <a:pPr marL="800100" marR="0" lvl="1" indent="-342900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kern="0" dirty="0"/>
              <a:t>il </a:t>
            </a:r>
            <a:r>
              <a:rPr lang="it-IT" b="1" kern="0" dirty="0">
                <a:solidFill>
                  <a:srgbClr val="FF0000"/>
                </a:solidFill>
              </a:rPr>
              <a:t>riconoscimento in termini contrattuali e di carriera </a:t>
            </a:r>
            <a:r>
              <a:rPr lang="it-IT" kern="0" dirty="0"/>
              <a:t>delle nuove competenze. 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C2E64E3-C28B-095A-ABAC-68DE0D8E0BFB}"/>
              </a:ext>
            </a:extLst>
          </p:cNvPr>
          <p:cNvSpPr txBox="1"/>
          <p:nvPr/>
        </p:nvSpPr>
        <p:spPr>
          <a:xfrm>
            <a:off x="174171" y="2720712"/>
            <a:ext cx="469718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5885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000" b="1" kern="0" dirty="0"/>
              <a:t>La pratica infermieristica: tra </a:t>
            </a:r>
            <a:r>
              <a:rPr lang="it-IT" sz="2000" b="1" kern="0" dirty="0" err="1"/>
              <a:t>generalismo</a:t>
            </a:r>
            <a:r>
              <a:rPr lang="it-IT" sz="2000" b="1" kern="0" dirty="0"/>
              <a:t> e specialismo</a:t>
            </a:r>
          </a:p>
          <a:p>
            <a:pPr marL="342900" marR="0" lvl="0" indent="-342900" algn="l" defTabSz="95885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2000" kern="0" dirty="0"/>
              <a:t>Le competenze e la pratica specialistica </a:t>
            </a:r>
            <a:r>
              <a:rPr lang="it-IT" sz="2000" b="1" kern="0" dirty="0">
                <a:solidFill>
                  <a:srgbClr val="FF0000"/>
                </a:solidFill>
              </a:rPr>
              <a:t>aumentano l’estensione della professione</a:t>
            </a:r>
            <a:r>
              <a:rPr lang="it-IT" sz="2000" kern="0" dirty="0"/>
              <a:t> e </a:t>
            </a:r>
            <a:r>
              <a:rPr lang="it-IT" sz="2000" b="1" kern="0" dirty="0">
                <a:solidFill>
                  <a:srgbClr val="4949E7"/>
                </a:solidFill>
              </a:rPr>
              <a:t>il grado di differenziazione</a:t>
            </a:r>
            <a:r>
              <a:rPr lang="it-IT" sz="2000" kern="0" dirty="0"/>
              <a:t> che la caratterizza. Siamo impegnati perché ciò rafforzi l’identità della professione nella differenziazione di ruoli e percorsi.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877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2DE5AE-EF78-03F2-DE51-6DB3436F196A}"/>
              </a:ext>
            </a:extLst>
          </p:cNvPr>
          <p:cNvSpPr txBox="1"/>
          <p:nvPr/>
        </p:nvSpPr>
        <p:spPr>
          <a:xfrm rot="10800000" flipV="1">
            <a:off x="6957872" y="1552949"/>
            <a:ext cx="4681966" cy="24929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…valorizza le professioni sanitarie agendo su un ripensamento delle competenze necessarie </a:t>
            </a:r>
          </a:p>
          <a:p>
            <a:pPr fontAlgn="base"/>
            <a:r>
              <a:rPr lang="it-IT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 mix - </a:t>
            </a:r>
            <a:r>
              <a:rPr lang="it-IT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i="1" dirty="0"/>
              <a:t>Numero di unità di personale,</a:t>
            </a:r>
            <a:r>
              <a:rPr lang="en-US" i="1" dirty="0"/>
              <a:t>​</a:t>
            </a:r>
          </a:p>
          <a:p>
            <a:pPr fontAlgn="base"/>
            <a:r>
              <a:rPr lang="it-IT" i="1" dirty="0"/>
              <a:t>personale con expertise, </a:t>
            </a:r>
            <a:r>
              <a:rPr lang="en-US" i="1" dirty="0"/>
              <a:t>​</a:t>
            </a:r>
            <a:r>
              <a:rPr lang="it-IT" i="1" dirty="0"/>
              <a:t>personale junior vs senior</a:t>
            </a:r>
            <a:r>
              <a:rPr lang="en-US" i="1" dirty="0"/>
              <a:t>​ </a:t>
            </a:r>
            <a:r>
              <a:rPr lang="en-US" b="1" i="1" dirty="0">
                <a:solidFill>
                  <a:srgbClr val="FF0000"/>
                </a:solidFill>
              </a:rPr>
              <a:t>)</a:t>
            </a:r>
          </a:p>
          <a:p>
            <a:endParaRPr lang="it-IT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DCD3CA-0D4E-36FA-BAE0-41DC994353AC}"/>
              </a:ext>
            </a:extLst>
          </p:cNvPr>
          <p:cNvSpPr txBox="1"/>
          <p:nvPr/>
        </p:nvSpPr>
        <p:spPr>
          <a:xfrm>
            <a:off x="438336" y="2730335"/>
            <a:ext cx="4523649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Interviene su un cambio di ruoli in sostituzione (</a:t>
            </a:r>
            <a:r>
              <a:rPr lang="it-IT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</a:t>
            </a:r>
            <a:r>
              <a:rPr lang="it-IT" sz="2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shifting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2400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it-IT" sz="2400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affiancamento</a:t>
            </a:r>
            <a:r>
              <a:rPr lang="it-IT" sz="24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</a:t>
            </a:r>
            <a:r>
              <a:rPr lang="it-IT" sz="2400" b="1" i="1" spc="-4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</a:t>
            </a:r>
            <a:r>
              <a:rPr lang="it-IT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altre</a:t>
            </a:r>
            <a:r>
              <a:rPr lang="it-IT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professioni</a:t>
            </a:r>
            <a:r>
              <a:rPr lang="it-IT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sanitarie..</a:t>
            </a:r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006142-0128-8EBB-98DA-DC06BA23EDCF}"/>
              </a:ext>
            </a:extLst>
          </p:cNvPr>
          <p:cNvSpPr txBox="1"/>
          <p:nvPr/>
        </p:nvSpPr>
        <p:spPr>
          <a:xfrm>
            <a:off x="5279571" y="4686843"/>
            <a:ext cx="5074097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..e il modello </a:t>
            </a:r>
            <a:r>
              <a:rPr lang="it-IT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 mix/task </a:t>
            </a:r>
            <a:r>
              <a:rPr lang="it-IT" sz="2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</a:t>
            </a:r>
            <a:r>
              <a:rPr lang="it-IT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vedrà coinvolti non solo medici e infermieri  ma anche il personale di supporto………</a:t>
            </a:r>
            <a:endParaRPr lang="it-IT" sz="2400" dirty="0"/>
          </a:p>
        </p:txBody>
      </p:sp>
      <p:sp>
        <p:nvSpPr>
          <p:cNvPr id="11" name="Freccia a sinistra 10">
            <a:extLst>
              <a:ext uri="{FF2B5EF4-FFF2-40B4-BE49-F238E27FC236}">
                <a16:creationId xmlns:a16="http://schemas.microsoft.com/office/drawing/2014/main" id="{97D0B07E-13DE-9B86-439E-5AEB6B030595}"/>
              </a:ext>
            </a:extLst>
          </p:cNvPr>
          <p:cNvSpPr/>
          <p:nvPr/>
        </p:nvSpPr>
        <p:spPr>
          <a:xfrm>
            <a:off x="5410200" y="2971800"/>
            <a:ext cx="1099457" cy="33745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" descr="Ordine Professioni Infermieristiche – Bologna">
            <a:extLst>
              <a:ext uri="{FF2B5EF4-FFF2-40B4-BE49-F238E27FC236}">
                <a16:creationId xmlns:a16="http://schemas.microsoft.com/office/drawing/2014/main" id="{902C2CF6-2B3F-160E-7A68-BDC38692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73" cy="15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olo 4">
            <a:extLst>
              <a:ext uri="{FF2B5EF4-FFF2-40B4-BE49-F238E27FC236}">
                <a16:creationId xmlns:a16="http://schemas.microsoft.com/office/drawing/2014/main" id="{E9839CBC-6E3C-6C40-A45C-B94857DA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91343" y="123659"/>
            <a:ext cx="7674428" cy="1006131"/>
          </a:xfrm>
        </p:spPr>
        <p:txBody>
          <a:bodyPr/>
          <a:lstStyle/>
          <a:p>
            <a:pPr algn="ctr"/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Il </a:t>
            </a:r>
            <a:r>
              <a:rPr lang="it-IT" sz="3200" b="1" i="1" dirty="0" err="1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metamodello</a:t>
            </a:r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 di sviluppo assistenziale-organizzativo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8296109-058A-0A21-2BE1-A3232A031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970" y="3654"/>
            <a:ext cx="2791629" cy="927653"/>
          </a:xfrm>
          <a:prstGeom prst="rect">
            <a:avLst/>
          </a:prstGeom>
        </p:spPr>
      </p:pic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5FAD6003-B54F-737C-5909-8F6CB747CF8D}"/>
              </a:ext>
            </a:extLst>
          </p:cNvPr>
          <p:cNvSpPr/>
          <p:nvPr/>
        </p:nvSpPr>
        <p:spPr>
          <a:xfrm>
            <a:off x="8077200" y="653231"/>
            <a:ext cx="326571" cy="7970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C0670915-EF34-2278-5096-C9B78E7D576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165771" y="6525586"/>
            <a:ext cx="223565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b="0" spc="-5" dirty="0"/>
              <a:t>Bologna, 01 ottobre 2024</a:t>
            </a:r>
            <a:endParaRPr sz="1200" b="0" spc="-10" dirty="0"/>
          </a:p>
        </p:txBody>
      </p:sp>
      <p:sp>
        <p:nvSpPr>
          <p:cNvPr id="2" name="Freccia angolare in su 1">
            <a:extLst>
              <a:ext uri="{FF2B5EF4-FFF2-40B4-BE49-F238E27FC236}">
                <a16:creationId xmlns:a16="http://schemas.microsoft.com/office/drawing/2014/main" id="{E5AF965B-D7C7-4F84-B797-00212B44DA6A}"/>
              </a:ext>
            </a:extLst>
          </p:cNvPr>
          <p:cNvSpPr/>
          <p:nvPr/>
        </p:nvSpPr>
        <p:spPr>
          <a:xfrm rot="5400000">
            <a:off x="3288817" y="4311707"/>
            <a:ext cx="815053" cy="156532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74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CB5E00-D4ED-A9BA-283E-F9FB4CAB856C}"/>
              </a:ext>
            </a:extLst>
          </p:cNvPr>
          <p:cNvSpPr txBox="1"/>
          <p:nvPr/>
        </p:nvSpPr>
        <p:spPr>
          <a:xfrm>
            <a:off x="195943" y="1989539"/>
            <a:ext cx="6553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sviluppare le competenze agite dalla professione infermieristica per una </a:t>
            </a:r>
            <a:r>
              <a:rPr lang="it-IT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migliore qualità dell’assistenza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determinando….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725184-7DDC-DC1A-00F7-0FB3E2CFC4A7}"/>
              </a:ext>
            </a:extLst>
          </p:cNvPr>
          <p:cNvSpPr txBox="1"/>
          <p:nvPr/>
        </p:nvSpPr>
        <p:spPr>
          <a:xfrm>
            <a:off x="2645231" y="3437300"/>
            <a:ext cx="690154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passaggio </a:t>
            </a:r>
            <a:r>
              <a:rPr lang="it-IT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una logica prestazionale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verso….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08EB2BC-EDFC-97AD-59A5-3DD2484F3B8A}"/>
              </a:ext>
            </a:extLst>
          </p:cNvPr>
          <p:cNvSpPr txBox="1"/>
          <p:nvPr/>
        </p:nvSpPr>
        <p:spPr>
          <a:xfrm>
            <a:off x="4430486" y="4612250"/>
            <a:ext cx="7593025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presa in carico dell’assistito e del più generale </a:t>
            </a:r>
            <a:r>
              <a:rPr lang="it-IT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“sistema assistenza”.</a:t>
            </a:r>
            <a:endParaRPr lang="it-IT" sz="2800" dirty="0"/>
          </a:p>
        </p:txBody>
      </p:sp>
      <p:sp>
        <p:nvSpPr>
          <p:cNvPr id="3" name="Freccia angolare bidirezionale 2">
            <a:extLst>
              <a:ext uri="{FF2B5EF4-FFF2-40B4-BE49-F238E27FC236}">
                <a16:creationId xmlns:a16="http://schemas.microsoft.com/office/drawing/2014/main" id="{D949D1DD-197B-5B8D-5814-5B7B0F1BA614}"/>
              </a:ext>
            </a:extLst>
          </p:cNvPr>
          <p:cNvSpPr/>
          <p:nvPr/>
        </p:nvSpPr>
        <p:spPr>
          <a:xfrm rot="5400000">
            <a:off x="1555111" y="3352112"/>
            <a:ext cx="751972" cy="905748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ngolare bidirezionale 4">
            <a:extLst>
              <a:ext uri="{FF2B5EF4-FFF2-40B4-BE49-F238E27FC236}">
                <a16:creationId xmlns:a16="http://schemas.microsoft.com/office/drawing/2014/main" id="{8E50F7A3-B6CF-F938-6485-262E81277482}"/>
              </a:ext>
            </a:extLst>
          </p:cNvPr>
          <p:cNvSpPr/>
          <p:nvPr/>
        </p:nvSpPr>
        <p:spPr>
          <a:xfrm rot="5400000">
            <a:off x="3307711" y="4525458"/>
            <a:ext cx="751972" cy="905748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" descr="Ordine Professioni Infermieristiche – Bologna">
            <a:extLst>
              <a:ext uri="{FF2B5EF4-FFF2-40B4-BE49-F238E27FC236}">
                <a16:creationId xmlns:a16="http://schemas.microsoft.com/office/drawing/2014/main" id="{902C2CF6-2B3F-160E-7A68-BDC38692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73" cy="15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8296109-058A-0A21-2BE1-A3232A031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970" y="3654"/>
            <a:ext cx="2791629" cy="927653"/>
          </a:xfrm>
          <a:prstGeom prst="rect">
            <a:avLst/>
          </a:prstGeom>
        </p:spPr>
      </p:pic>
      <p:sp>
        <p:nvSpPr>
          <p:cNvPr id="13" name="Titolo 4">
            <a:extLst>
              <a:ext uri="{FF2B5EF4-FFF2-40B4-BE49-F238E27FC236}">
                <a16:creationId xmlns:a16="http://schemas.microsoft.com/office/drawing/2014/main" id="{E9839CBC-6E3C-6C40-A45C-B94857DA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91343" y="123659"/>
            <a:ext cx="7674428" cy="1006131"/>
          </a:xfrm>
        </p:spPr>
        <p:txBody>
          <a:bodyPr/>
          <a:lstStyle/>
          <a:p>
            <a:pPr algn="ctr"/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Il </a:t>
            </a:r>
            <a:r>
              <a:rPr lang="it-IT" sz="3200" b="1" i="1" dirty="0" err="1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metamodello</a:t>
            </a:r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 di sviluppo assistenziale-organizzativo </a:t>
            </a:r>
            <a:endParaRPr lang="it-IT" sz="3200" b="1" i="1" dirty="0">
              <a:effectLst/>
              <a:latin typeface="ubuntu" panose="020B0504030602030204" pitchFamily="34" charset="0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11AB8AB8-3B29-BC4E-BDC8-B171F5D0F7A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165771" y="6525586"/>
            <a:ext cx="223565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b="0" spc="-5" dirty="0"/>
              <a:t>Bologna, 01 ottobre 2024</a:t>
            </a:r>
            <a:endParaRPr sz="1200" b="0" spc="-10" dirty="0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40187D58-9FB6-E299-1D66-B801066B01B8}"/>
              </a:ext>
            </a:extLst>
          </p:cNvPr>
          <p:cNvSpPr/>
          <p:nvPr/>
        </p:nvSpPr>
        <p:spPr>
          <a:xfrm>
            <a:off x="5105400" y="1129791"/>
            <a:ext cx="283029" cy="7534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96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rdine Professioni Infermieristiche – Bologna">
            <a:extLst>
              <a:ext uri="{FF2B5EF4-FFF2-40B4-BE49-F238E27FC236}">
                <a16:creationId xmlns:a16="http://schemas.microsoft.com/office/drawing/2014/main" id="{902C2CF6-2B3F-160E-7A68-BDC38692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73" cy="15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4">
            <a:extLst>
              <a:ext uri="{FF2B5EF4-FFF2-40B4-BE49-F238E27FC236}">
                <a16:creationId xmlns:a16="http://schemas.microsoft.com/office/drawing/2014/main" id="{E9839CBC-6E3C-6C40-A45C-B94857DA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91343" y="123659"/>
            <a:ext cx="7674428" cy="1006131"/>
          </a:xfrm>
        </p:spPr>
        <p:txBody>
          <a:bodyPr/>
          <a:lstStyle/>
          <a:p>
            <a:pPr algn="ctr"/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Il </a:t>
            </a:r>
            <a:r>
              <a:rPr lang="it-IT" sz="3200" b="1" i="1" dirty="0" err="1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metamodello</a:t>
            </a:r>
            <a:r>
              <a:rPr lang="it-IT" sz="32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 di sviluppo assistenziale-organizzativo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8296109-058A-0A21-2BE1-A3232A031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970" y="3654"/>
            <a:ext cx="2791629" cy="927653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11AB8AB8-3B29-BC4E-BDC8-B171F5D0F7A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165771" y="6525586"/>
            <a:ext cx="223565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b="0" spc="-5" dirty="0"/>
              <a:t>Bologna, 01 ottobre 2024</a:t>
            </a:r>
            <a:endParaRPr sz="1200" b="0" spc="-1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20F8A5D-FB28-64D2-280E-7FFD12E3B31A}"/>
              </a:ext>
            </a:extLst>
          </p:cNvPr>
          <p:cNvSpPr txBox="1"/>
          <p:nvPr/>
        </p:nvSpPr>
        <p:spPr>
          <a:xfrm>
            <a:off x="4234543" y="1555545"/>
            <a:ext cx="7794171" cy="573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it-IT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maggiore progressiva sgranatura professionale del sistema infermieristico, con l’inserimento di due nuove figure: Infermiere Specialista, Assistente infermiere</a:t>
            </a:r>
          </a:p>
          <a:p>
            <a:pPr marL="34290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endParaRPr lang="it-IT" sz="24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it-IT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nuovi modelli di cooperazione e distribuzione dei compiti</a:t>
            </a:r>
          </a:p>
          <a:p>
            <a:pPr algn="just">
              <a:lnSpc>
                <a:spcPct val="140000"/>
              </a:lnSpc>
            </a:pPr>
            <a:endParaRPr lang="it-IT" sz="24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it-IT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attivazione governata dei cittadini e delle loro reti private di assistenza – Sanità Digitale SD</a:t>
            </a:r>
          </a:p>
          <a:p>
            <a:pPr algn="just">
              <a:lnSpc>
                <a:spcPct val="140000"/>
              </a:lnSpc>
            </a:pPr>
            <a:endParaRPr lang="it-IT" sz="1800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40000"/>
              </a:lnSpc>
            </a:pPr>
            <a:endParaRPr lang="it-IT" sz="1800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endParaRPr lang="it-IT" sz="1800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40000"/>
              </a:lnSpc>
            </a:pPr>
            <a:endParaRPr lang="it-IT" sz="1800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B55832-D364-AE11-499A-E67F0CB92207}"/>
              </a:ext>
            </a:extLst>
          </p:cNvPr>
          <p:cNvSpPr txBox="1"/>
          <p:nvPr/>
        </p:nvSpPr>
        <p:spPr>
          <a:xfrm>
            <a:off x="163286" y="2866801"/>
            <a:ext cx="3820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…da una logica prestazionale alla presa in carico della persona...</a:t>
            </a:r>
          </a:p>
        </p:txBody>
      </p:sp>
    </p:spTree>
    <p:extLst>
      <p:ext uri="{BB962C8B-B14F-4D97-AF65-F5344CB8AC3E}">
        <p14:creationId xmlns:p14="http://schemas.microsoft.com/office/powerpoint/2010/main" val="362580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11AB8AB8-3B29-BC4E-BDC8-B171F5D0F7A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165771" y="6525586"/>
            <a:ext cx="223565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b="0" spc="-5" dirty="0"/>
              <a:t>Bologna, 01 ottobre 2024</a:t>
            </a:r>
            <a:endParaRPr sz="1200" b="0" spc="-10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9839CBC-6E3C-6C40-A45C-B94857DA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502228" y="144187"/>
            <a:ext cx="7856739" cy="369332"/>
          </a:xfrm>
        </p:spPr>
        <p:txBody>
          <a:bodyPr/>
          <a:lstStyle/>
          <a:p>
            <a:pPr algn="l"/>
            <a:r>
              <a:rPr lang="it-IT" sz="24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Il </a:t>
            </a:r>
            <a:r>
              <a:rPr lang="it-IT" sz="2400" b="1" i="1" dirty="0" err="1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metamodello</a:t>
            </a:r>
            <a:r>
              <a:rPr lang="it-IT" sz="2400" b="1" i="1" dirty="0">
                <a:solidFill>
                  <a:srgbClr val="FF0000"/>
                </a:solidFill>
                <a:effectLst/>
                <a:latin typeface="ubuntu" panose="020B0504030602030204" pitchFamily="34" charset="0"/>
              </a:rPr>
              <a:t> di sviluppo assistenziale-organizzativo</a:t>
            </a:r>
          </a:p>
        </p:txBody>
      </p:sp>
      <p:pic>
        <p:nvPicPr>
          <p:cNvPr id="3" name="Picture 2" descr="Ordine Professioni Infermieristiche – Bologna">
            <a:extLst>
              <a:ext uri="{FF2B5EF4-FFF2-40B4-BE49-F238E27FC236}">
                <a16:creationId xmlns:a16="http://schemas.microsoft.com/office/drawing/2014/main" id="{902C2CF6-2B3F-160E-7A68-BDC38692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73" cy="15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8296109-058A-0A21-2BE1-A3232A031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970" y="3654"/>
            <a:ext cx="2791629" cy="9276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51E0042-B495-469B-9F29-EC872180EA62}"/>
              </a:ext>
            </a:extLst>
          </p:cNvPr>
          <p:cNvPicPr/>
          <p:nvPr/>
        </p:nvPicPr>
        <p:blipFill rotWithShape="1">
          <a:blip r:embed="rId5"/>
          <a:srcRect l="12398" t="43215" r="73166" b="37792"/>
          <a:stretch/>
        </p:blipFill>
        <p:spPr bwMode="auto">
          <a:xfrm>
            <a:off x="1768374" y="1120280"/>
            <a:ext cx="10423626" cy="5272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66B0CB-EBE5-4A84-B6AB-1CF1C47C8E19}"/>
              </a:ext>
            </a:extLst>
          </p:cNvPr>
          <p:cNvSpPr txBox="1"/>
          <p:nvPr/>
        </p:nvSpPr>
        <p:spPr>
          <a:xfrm>
            <a:off x="700785" y="2156547"/>
            <a:ext cx="2052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7030A0"/>
                </a:solidFill>
              </a:rPr>
              <a:t>Dimensioni dello sviluppo di carriera della professione infermieristica </a:t>
            </a:r>
          </a:p>
          <a:p>
            <a:endParaRPr lang="it-IT" dirty="0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83F7FA59-4C05-B10E-2452-EB2408E7A08C}"/>
              </a:ext>
            </a:extLst>
          </p:cNvPr>
          <p:cNvSpPr/>
          <p:nvPr/>
        </p:nvSpPr>
        <p:spPr>
          <a:xfrm rot="2438910">
            <a:off x="2520644" y="484723"/>
            <a:ext cx="274284" cy="15130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A7194DFF-7A5E-1F7E-45EA-91CCB4893A4A}"/>
              </a:ext>
            </a:extLst>
          </p:cNvPr>
          <p:cNvSpPr/>
          <p:nvPr/>
        </p:nvSpPr>
        <p:spPr>
          <a:xfrm>
            <a:off x="2753160" y="3124200"/>
            <a:ext cx="958869" cy="2177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422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1229</Words>
  <Application>Microsoft Office PowerPoint</Application>
  <PresentationFormat>Widescreen</PresentationFormat>
  <Paragraphs>176</Paragraphs>
  <Slides>14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Symbol</vt:lpstr>
      <vt:lpstr>Times New Roman</vt:lpstr>
      <vt:lpstr>ubuntu</vt:lpstr>
      <vt:lpstr>Wingdings</vt:lpstr>
      <vt:lpstr>Office Theme</vt:lpstr>
      <vt:lpstr>Presentazione standard di PowerPoint</vt:lpstr>
      <vt:lpstr>Il metamodello di sviluppo assistenziale-organizzativo</vt:lpstr>
      <vt:lpstr>Il metamodello di sviluppo assistenziale-organizzativo</vt:lpstr>
      <vt:lpstr>Il metamodello di sviluppo assistenziale-organizzativo</vt:lpstr>
      <vt:lpstr>Il metamodello di sviluppo assistenziale-organizzativo</vt:lpstr>
      <vt:lpstr>Il metamodello di sviluppo assistenziale-organizzativo</vt:lpstr>
      <vt:lpstr>Il metamodello di sviluppo assistenziale-organizzativo </vt:lpstr>
      <vt:lpstr>Il metamodello di sviluppo assistenziale-organizzativo</vt:lpstr>
      <vt:lpstr>Il metamodello di sviluppo assistenziale-organizzativo</vt:lpstr>
      <vt:lpstr>Il metamodello di sviluppo assistenziale-organizzativo</vt:lpstr>
      <vt:lpstr>Evoluzione della professione infermieristica e stratificazione professionale </vt:lpstr>
      <vt:lpstr>modello organizzativo con stratificazione assistenziale – ipotesi </vt:lpstr>
      <vt:lpstr>Assistenza territoriale </vt:lpstr>
      <vt:lpstr>Il metamodello di sviluppo assistenziale-organizzativo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Advisory Board</dc:title>
  <dc:creator>FEDERICO CESCHEL</dc:creator>
  <cp:lastModifiedBy>Carmelo Gagliano</cp:lastModifiedBy>
  <cp:revision>220</cp:revision>
  <cp:lastPrinted>2022-02-11T13:53:44Z</cp:lastPrinted>
  <dcterms:created xsi:type="dcterms:W3CDTF">2021-05-20T08:51:26Z</dcterms:created>
  <dcterms:modified xsi:type="dcterms:W3CDTF">2024-10-01T07:28:26Z</dcterms:modified>
</cp:coreProperties>
</file>