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7" r:id="rId6"/>
    <p:sldId id="261" r:id="rId7"/>
    <p:sldId id="295" r:id="rId8"/>
    <p:sldId id="296" r:id="rId9"/>
    <p:sldId id="297" r:id="rId10"/>
    <p:sldId id="258" r:id="rId11"/>
    <p:sldId id="289" r:id="rId12"/>
    <p:sldId id="276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54730-5EBA-4920-A6C4-7F8458A7F940}" type="datetime1">
              <a:rPr lang="it-IT" smtClean="0"/>
              <a:t>12/06/2024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C1C34-318D-43A8-83F5-3AC8647FE75E}" type="datetime1">
              <a:rPr lang="it-IT" smtClean="0"/>
              <a:pPr/>
              <a:t>12/06/2024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95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5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37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25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81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11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i merca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Segnaposto contenut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uto d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6" name="Segnaposto tes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7" name="Segnaposto tes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8" name="Segnaposto tes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9" name="Segnaposto tes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Segnaposto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7" name="Segnaposto piè di pa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38" name="Segnaposto numero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Fai clic sull'icona per aggiungere l'elemento grafico SmartArt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4 pers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8 pers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55" name="Segnaposto immagin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4" name="Segnaposto tes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2" name="Segnaposto tes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59" name="Segnaposto tes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3" name="Segnaposto tes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0" name="Segnaposto tes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4" name="Segnaposto tes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1" name="Segnaposto tes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5" name="Segnaposto tes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4" name="Segnaposto contenuto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contenuto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Segnaposto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emento gra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tes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5" name="Segnaposto tes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6" name="Segnaposto tes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7" name="Segnaposto tes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1" name="Segnaposto tes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3" name="Segnaposto tes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4" name="Segnaposto tes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13" name="Segnaposto tes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8" name="Segnaposto tes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3" name="Segnaposto tes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4" name="Segnaposto tes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/>
          <a:p>
            <a:pPr rtl="0"/>
            <a: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PROSPETTIVE FUTURE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r>
              <a:rPr lang="it-IT" i="1"/>
              <a:t>Vincenzo Scialò, RN, MSN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A14CA9-5152-BC29-31CC-1CDBA8DF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466" y="1186663"/>
            <a:ext cx="3443273" cy="437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6186B4-336B-F4BF-F24E-0DC44707CD33}"/>
              </a:ext>
            </a:extLst>
          </p:cNvPr>
          <p:cNvSpPr txBox="1"/>
          <p:nvPr/>
        </p:nvSpPr>
        <p:spPr>
          <a:xfrm>
            <a:off x="4480560" y="1186663"/>
            <a:ext cx="69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C3D19E9-E023-5677-65CC-B83CF2CB922D}"/>
              </a:ext>
            </a:extLst>
          </p:cNvPr>
          <p:cNvSpPr txBox="1">
            <a:spLocks/>
          </p:cNvSpPr>
          <p:nvPr/>
        </p:nvSpPr>
        <p:spPr>
          <a:xfrm>
            <a:off x="877824" y="2126865"/>
            <a:ext cx="4587240" cy="26042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L’applcazione </a:t>
            </a:r>
          </a:p>
          <a:p>
            <a:r>
              <a:rPr lang="it-IT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Dell’AI</a:t>
            </a:r>
          </a:p>
          <a:p>
            <a:r>
              <a:rPr lang="it-IT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sistema</a:t>
            </a:r>
          </a:p>
          <a:p>
            <a:r>
              <a:rPr lang="it-IT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triage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14E753-D957-A7B1-C332-9BDB4D322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7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9E49D6D9-EAE1-FDB7-8FDC-DB361CAB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36" y="0"/>
            <a:ext cx="891212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B31693EC-CBEF-7238-4FD6-7702DB129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7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E32F97-42CE-180D-1887-619BDEB3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4" y="178259"/>
            <a:ext cx="10336067" cy="6154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1AF39CA-A1A9-AF82-8340-3F344F3D5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7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60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F79C2B7C-2255-E366-717F-A4276BE99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63" y="512064"/>
            <a:ext cx="10916817" cy="5788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2816248-CDCC-65D1-A379-1CE13F4EE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7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3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F3C23D-123C-827C-E11D-4C10CD4C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3" y="526632"/>
            <a:ext cx="10851366" cy="5896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9CB064E-960A-A6B7-FEB2-848E2BAEA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7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7688" y="2126865"/>
            <a:ext cx="4587240" cy="2604270"/>
          </a:xfrm>
        </p:spPr>
        <p:txBody>
          <a:bodyPr rtlCol="0"/>
          <a:lstStyle/>
          <a:p>
            <a:pPr rtl="0"/>
            <a: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</a:t>
            </a:r>
            <a:b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SCIENTIFICO - DISCIPLINARE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75D382-8BA5-F1B2-C225-886E97EC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7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CF6F06D-0EAD-BF57-3373-12A342DA610B}"/>
              </a:ext>
            </a:extLst>
          </p:cNvPr>
          <p:cNvSpPr txBox="1"/>
          <p:nvPr/>
        </p:nvSpPr>
        <p:spPr>
          <a:xfrm>
            <a:off x="85344" y="2551837"/>
            <a:ext cx="57409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>
                <a:solidFill>
                  <a:srgbClr val="00264C"/>
                </a:solidFill>
                <a:effectLst/>
                <a:highlight>
                  <a:srgbClr val="FFFFFF"/>
                </a:highlight>
                <a:latin typeface="Titillium Web" panose="00000500000000000000" pitchFamily="2" charset="0"/>
              </a:rPr>
              <a:t>Decreto Ministeriale n. 639 del 02-05-2024</a:t>
            </a:r>
          </a:p>
          <a:p>
            <a:pPr algn="l"/>
            <a:r>
              <a:rPr lang="it-IT" b="0" i="0">
                <a:solidFill>
                  <a:srgbClr val="00264C"/>
                </a:solidFill>
                <a:effectLst/>
                <a:highlight>
                  <a:srgbClr val="FFFFFF"/>
                </a:highlight>
                <a:latin typeface="Titillium Web" panose="00000500000000000000" pitchFamily="2" charset="0"/>
              </a:rPr>
              <a:t>Determinazione dei gruppi scientifico-disciplinari e delle relative declaratorie, nonché la razionalizzazione e l’aggiornamento dei settori scientifico-disciplinari e la riconduzione di questi ultimi ai gruppi scientifico-disciplinare.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A33791D-9A65-D174-8DB6-8B82E8CB2238}"/>
              </a:ext>
            </a:extLst>
          </p:cNvPr>
          <p:cNvSpPr txBox="1"/>
          <p:nvPr/>
        </p:nvSpPr>
        <p:spPr>
          <a:xfrm>
            <a:off x="5654040" y="152205"/>
            <a:ext cx="60990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0" i="0">
                <a:effectLst/>
                <a:latin typeface="-apple-system"/>
              </a:rPr>
              <a:t>Nello specifico, il processo di manutenzione che questo decreto ha portato avanti, ha visto la </a:t>
            </a:r>
            <a:r>
              <a:rPr lang="it-IT" sz="2000" b="1" i="0">
                <a:effectLst/>
                <a:latin typeface="-apple-system"/>
              </a:rPr>
              <a:t>creazione del nuovo SSD MEDS-24/C Scienze infermieristiche generali, cliniche, pediatriche e ostetrico ginecologiche e neonatali </a:t>
            </a:r>
            <a:r>
              <a:rPr lang="it-IT" sz="2000" b="0" i="0">
                <a:effectLst/>
                <a:latin typeface="-apple-system"/>
              </a:rPr>
              <a:t>che ha visto unire il </a:t>
            </a:r>
            <a:r>
              <a:rPr lang="it-IT" sz="2000" b="1" i="0">
                <a:effectLst/>
                <a:latin typeface="-apple-system"/>
              </a:rPr>
              <a:t>MED/45 Scienze infermieristiche generali, cliniche e pediatriche</a:t>
            </a:r>
            <a:r>
              <a:rPr lang="it-IT" sz="2000" b="0" i="0">
                <a:effectLst/>
                <a:latin typeface="-apple-system"/>
              </a:rPr>
              <a:t>, con il </a:t>
            </a:r>
            <a:r>
              <a:rPr lang="it-IT" sz="2000" b="1" i="0">
                <a:effectLst/>
                <a:latin typeface="-apple-system"/>
              </a:rPr>
              <a:t>MED/47 Scienze infermieristiche ostetrico-ginecologiche</a:t>
            </a:r>
            <a:endParaRPr lang="it-IT" sz="200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3A2ED39-646F-4155-BEB8-F8ADFA83BA4A}"/>
              </a:ext>
            </a:extLst>
          </p:cNvPr>
          <p:cNvSpPr txBox="1"/>
          <p:nvPr/>
        </p:nvSpPr>
        <p:spPr>
          <a:xfrm>
            <a:off x="5654040" y="2989393"/>
            <a:ext cx="60990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/>
            <a:r>
              <a:rPr lang="it-IT" sz="2100" b="0" i="1">
                <a:effectLst/>
                <a:latin typeface="-apple-system"/>
              </a:rPr>
              <a:t>«Il settore si interessa dell'attività </a:t>
            </a:r>
            <a:r>
              <a:rPr lang="it-IT" sz="2100" b="1" i="1">
                <a:effectLst/>
                <a:latin typeface="-apple-system"/>
              </a:rPr>
              <a:t>scientifica</a:t>
            </a:r>
            <a:r>
              <a:rPr lang="it-IT" sz="2100" b="0" i="1">
                <a:effectLst/>
                <a:latin typeface="-apple-system"/>
              </a:rPr>
              <a:t> e </a:t>
            </a:r>
            <a:r>
              <a:rPr lang="it-IT" sz="2100" b="1" i="1">
                <a:effectLst/>
                <a:latin typeface="-apple-system"/>
              </a:rPr>
              <a:t>didattico-formativa</a:t>
            </a:r>
            <a:r>
              <a:rPr lang="it-IT" sz="2100" b="0" i="1">
                <a:effectLst/>
                <a:latin typeface="-apple-system"/>
              </a:rPr>
              <a:t>, nonché dell'attività </a:t>
            </a:r>
            <a:r>
              <a:rPr lang="it-IT" sz="2100" b="1" i="1">
                <a:effectLst/>
                <a:latin typeface="-apple-system"/>
              </a:rPr>
              <a:t>assistenziale</a:t>
            </a:r>
            <a:r>
              <a:rPr lang="it-IT" sz="2100" b="0" i="1">
                <a:effectLst/>
                <a:latin typeface="-apple-system"/>
              </a:rPr>
              <a:t> a essa congrua nel campo dell’infermieristica generale, dell’infermieristica pediatrica e neonatale, dell’infermieristica clinica di comunità e delle cure primarie, nonché dell’infermieristica clinica in ambito medico, chirurgico, dell’urgenza/emergenza e dell’area critica, delle cure palliative, della salute mentale con riferimento ai bisogni di assistenza infermieristica delle persone di ogni età, delle famiglie e della comunità.</a:t>
            </a:r>
            <a:endParaRPr lang="it-IT" sz="2100" b="0" i="0">
              <a:effectLst/>
              <a:latin typeface="-apple-system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D96EE7D8-C317-7D68-CEFA-EEB0B99CB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7281672" cy="2435056"/>
          </a:xfrm>
        </p:spPr>
        <p:txBody>
          <a:bodyPr rtlCol="0"/>
          <a:lstStyle/>
          <a:p>
            <a:pPr rtl="0"/>
            <a:r>
              <a:rPr lang="it-IT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«CI SONO TRE TIPI DI PERSONE: QUELLE CHE FANNO ACCADERE LE COSE, QUELLE CHE GUARDANO LE COSE Accadere e quelle che si stupiscono di ciò che accade»</a:t>
            </a:r>
            <a:br>
              <a:rPr lang="it-IT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Heinz von foerster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5502055"/>
            <a:ext cx="2563368" cy="1002081"/>
          </a:xfrm>
        </p:spPr>
        <p:txBody>
          <a:bodyPr rtlCol="0">
            <a:normAutofit/>
          </a:bodyPr>
          <a:lstStyle/>
          <a:p>
            <a:pPr rtl="0"/>
            <a:r>
              <a:rPr lang="it-IT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Vincenzo Scialò, RN, MSN</a:t>
            </a:r>
          </a:p>
          <a:p>
            <a:pPr rtl="0"/>
            <a:r>
              <a:rPr lang="it-IT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Vincenzo.scialo@aosp.bo.it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089D9FA-9EA4-C415-146E-C931BF534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7" y="0"/>
            <a:ext cx="1034717" cy="1034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a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37_TF56180624_Win32" id="{D3997735-0022-4ADB-B481-82DB79589012}" vid="{D160C44F-0E59-43D7-A4EF-160DF92B4A1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vendita semplice e minimalista</Template>
  <TotalTime>41</TotalTime>
  <Words>250</Words>
  <Application>Microsoft Office PowerPoint</Application>
  <PresentationFormat>Widescreen</PresentationFormat>
  <Paragraphs>22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Tenorite</vt:lpstr>
      <vt:lpstr>Titillium Web</vt:lpstr>
      <vt:lpstr>Monolinea</vt:lpstr>
      <vt:lpstr>PROSPETTIVE FUTURE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NUOVO  SETTORE SCIENTIFICO - DISCIPLINARE</vt:lpstr>
      <vt:lpstr>Presentazione standard di PowerPoint</vt:lpstr>
      <vt:lpstr>«CI SONO TRE TIPI DI PERSONE: QUELLE CHE FANNO ACCADERE LE COSE, QUELLE CHE GUARDANO LE COSE Accadere e quelle che si stupiscono di ciò che accade»  Heinz von foerster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PROSPETTIVE FUTURE</dc:title>
  <dc:creator>Vincenzo Scialò</dc:creator>
  <cp:lastModifiedBy>Vincenzo Scialò</cp:lastModifiedBy>
  <cp:revision>1</cp:revision>
  <dcterms:created xsi:type="dcterms:W3CDTF">2024-06-12T10:43:10Z</dcterms:created>
  <dcterms:modified xsi:type="dcterms:W3CDTF">2024-06-12T11:24:35Z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