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2" r:id="rId5"/>
    <p:sldId id="263" r:id="rId6"/>
    <p:sldId id="264" r:id="rId7"/>
    <p:sldId id="267" r:id="rId8"/>
    <p:sldId id="265" r:id="rId9"/>
    <p:sldId id="266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A45299-A054-4823-DD24-C5E4D540E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BAF3D8F-1D0C-ED7F-709E-11471CDC5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8ED4A9-3B38-5314-85A4-7C0ACC02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851F28-B54D-62F8-E99D-80D845D5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2A1429-EB26-5761-8F01-C9EB4C90A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43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319DC-5542-0F35-160D-4C376FBDB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5564764-8A84-2D3D-D454-D7BFC0613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9C4F74-7D4A-850F-5558-B72833D2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BBACF6-752B-F884-7CAB-10C212D8E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66314F-337F-8188-2A24-0C22D7A1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17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CE631CB-45AD-1665-F370-8503155690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BE21F5-54AF-973B-A70B-C9F3A3B60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A7E1CA-ADC6-B6E6-7EE2-E7DDA5CF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E4724A-1547-2E14-1519-21FD42306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83D9B5-E1B9-BC9E-F09C-F18CBC59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983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80B152-5CAD-F40D-D887-FB74F5238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53D5C9-FE3D-B5AF-1084-8C85204A5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9D964A-F120-C694-47F2-823391EA8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D93467-5260-D5E7-3368-DA55DD6F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87D66F-85E3-36E4-756C-287BE794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56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D96462-660E-7D11-AD77-9941D275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0342B5-7D23-AE6F-8ECB-99E665D5E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E63E78-8BE4-3A05-1CC0-A76796646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D6C13D-EF59-0A8F-6771-AF8A66F2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C50149-2888-2725-0A98-B0C03FB9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03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15FF3-955A-5908-96E4-4C91BD0B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1923F5-101F-084B-4B8D-0FA6CF0C17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9D5E58A-752C-291D-39D3-DCAF46A82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544030-4D0A-B66D-11AF-0DC253143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C63803-379E-8D80-5191-F529B8E9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AA9B68-D7A0-BE41-01B6-2E7C6FA7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35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4A268D-625C-8694-D0D5-0C61A5DD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7F2117-B469-F012-0D18-9DAD60A45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9098A3-E338-1AFA-0DED-8751207A5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C48AC1-C70B-FFD9-A167-32E7739D5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7C3F0BE-DD83-B29E-569B-C50BE7FD84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BF23009-EB05-FE48-B987-A98B1ADD0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7BA66C9-7970-09BF-0516-42A5637D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FEF182-1F3A-6076-F551-62220A03B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638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F9406-FA25-8F9A-B44F-917F62106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3C2AEFE-F16A-A277-AFAE-0E7B7CD9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CD81F69-FEDB-1588-7964-4F82C0B1A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42D6CE2-345E-A9D4-C406-53C0DECD8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29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6401B3E-4C14-DC3B-B208-4385ADCB0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60146A7-11AB-8DD0-081E-A0C92242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6475E1-60E3-2A46-5278-45865807A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94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F2424C-60FE-28B3-6D1D-4B6F2171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283121-08B5-AA39-15D0-A05D60A8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42761D-3332-1E62-31C4-E96007551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C8B60FF-5108-587A-9365-FFAB246D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92A26-0B9D-545B-774F-8B84E769B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188A60-BDB6-8FAC-8768-06A2DAC9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66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8DD462-31B6-54D8-2E7A-3402901D3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41367F-5B86-B499-CC3C-2C6C8605B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351CA5-BAA7-5251-C56C-05ED3D325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D840EF-2EDE-A9E5-1BD0-A2C50B52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ADE6F8-4E09-C9F7-7BD6-6FA43FC26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CBCCDA-4378-1974-3EDC-B00C55EB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761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2566ED6-5107-AECD-6B9E-E085A126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AAC048-B2C1-1E22-D920-26E65CAC4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E8A9FD-10B7-48FE-05BE-0C0BFF9833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B038B-CCCA-4A67-8F51-7F2F14A00825}" type="datetimeFigureOut">
              <a:rPr lang="it-IT" smtClean="0"/>
              <a:t>11/06/2024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C165D2-D574-7F49-80F2-3CB7FACD7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5B5724-E9D3-0912-06FB-92C3F39B1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68D10-E582-47B6-BCB0-74087C2F22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551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ruzzo24ore.tv/news/Sanita-Abruzzo-Da-Aprile-Attivo-Fascicolo-Sanitario-Elettronico-ASL1-L-Aquila-Avezzano-Sulmona/167366.ht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nurse.it/infermieri-medici-e-oss-tutto-inizia-dalle-nostre-mani-come-prevenire-le-infezioni/27827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nzianievita.it/salute-e-benessere/levoluzione-dellassistenza-infermieristica-geriatrica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gita.com/story.php?title=il_ruolo_dellinfermiere_durante_la_terapia_del_dolore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1786B5-4380-009A-A2A5-106D259AE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9563"/>
            <a:ext cx="9144000" cy="2387600"/>
          </a:xfrm>
        </p:spPr>
        <p:txBody>
          <a:bodyPr>
            <a:normAutofit/>
          </a:bodyPr>
          <a:lstStyle/>
          <a:p>
            <a:r>
              <a:rPr lang="it-IT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SEE &amp; TREAT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1BC3AE2-0F8A-100C-478C-059B73862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40038"/>
            <a:ext cx="9144000" cy="1655762"/>
          </a:xfrm>
        </p:spPr>
        <p:txBody>
          <a:bodyPr/>
          <a:lstStyle/>
          <a:p>
            <a:r>
              <a:rPr lang="it-IT" dirty="0"/>
              <a:t> </a:t>
            </a:r>
            <a:r>
              <a:rPr lang="it-IT" sz="4000" dirty="0"/>
              <a:t>LE ESPERIENZE DEI PROFESSIONISTI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7F94C40-2308-EC38-1947-72133B9BD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77" y="3769036"/>
            <a:ext cx="5435245" cy="173927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96FACAC-1181-412B-299F-80C3A530C369}"/>
              </a:ext>
            </a:extLst>
          </p:cNvPr>
          <p:cNvSpPr txBox="1"/>
          <p:nvPr/>
        </p:nvSpPr>
        <p:spPr>
          <a:xfrm>
            <a:off x="2245360" y="6129535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335419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325119"/>
            <a:ext cx="104394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: </a:t>
            </a:r>
            <a:r>
              <a:rPr lang="it-IT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sensazione di corpo estraneo nell’occhio</a:t>
            </a:r>
            <a:br>
              <a:rPr lang="it-IT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8EBA5E-C349-A6B5-35F9-827E7D02B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771969"/>
            <a:ext cx="6365240" cy="4466272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it-IT" b="1" i="1" dirty="0"/>
          </a:p>
          <a:p>
            <a:pPr marL="0" indent="0" algn="just">
              <a:buNone/>
            </a:pPr>
            <a:r>
              <a:rPr lang="it-IT" b="1" i="1" dirty="0"/>
              <a:t>Paziente donna di anni 76 con sensazione di corpo estraneo all’occhio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b="1" dirty="0"/>
              <a:t>Triage</a:t>
            </a:r>
            <a:r>
              <a:rPr lang="it-IT" dirty="0"/>
              <a:t>: osservazione e raccolta dati , nega traumi, no iperemia, no alterazione del visus, no febbre, si procede con la valutazione dei criteri di esclusione per percorso </a:t>
            </a:r>
            <a:r>
              <a:rPr lang="it-IT" dirty="0" err="1"/>
              <a:t>see&amp;treat</a:t>
            </a:r>
            <a:r>
              <a:rPr lang="it-IT" dirty="0"/>
              <a:t> e si conferma inserimento nel percorso S&amp;T con codice bianco. </a:t>
            </a:r>
          </a:p>
          <a:p>
            <a:pPr marL="0" indent="0">
              <a:buNone/>
            </a:pPr>
            <a:r>
              <a:rPr lang="it-IT" dirty="0"/>
              <a:t>La paziente viene accompagnata al piano superiore dall’OSS.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Ambulatorio </a:t>
            </a:r>
            <a:r>
              <a:rPr lang="it-IT" b="1" dirty="0" err="1"/>
              <a:t>see&amp;treat</a:t>
            </a:r>
            <a:r>
              <a:rPr lang="it-IT" dirty="0"/>
              <a:t>: accoglimento e presa in carico da parte dell’infermiere </a:t>
            </a:r>
            <a:r>
              <a:rPr lang="it-IT" dirty="0" err="1"/>
              <a:t>see&amp;treat</a:t>
            </a:r>
            <a:r>
              <a:rPr lang="it-IT" dirty="0"/>
              <a:t> che rivaluta l’appropriatezza del percorso.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5F663A5-0D18-91E9-3682-93A8B0A27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65060" y="2621280"/>
            <a:ext cx="4292926" cy="238823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FE3105-E526-D02B-1413-2B461E3A924D}"/>
              </a:ext>
            </a:extLst>
          </p:cNvPr>
          <p:cNvSpPr txBox="1"/>
          <p:nvPr/>
        </p:nvSpPr>
        <p:spPr>
          <a:xfrm>
            <a:off x="2207586" y="6454655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293368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ttangolo con angoli arrotondati 1"/>
          <p:cNvSpPr/>
          <p:nvPr/>
        </p:nvSpPr>
        <p:spPr>
          <a:xfrm>
            <a:off x="2189520" y="343800"/>
            <a:ext cx="8286480" cy="249840"/>
          </a:xfrm>
          <a:prstGeom prst="roundRect">
            <a:avLst>
              <a:gd name="adj" fmla="val 16667"/>
            </a:avLst>
          </a:prstGeom>
          <a:solidFill>
            <a:srgbClr val="B4C7DC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TRIAGE: CORPO ESTRANEO CONGIUNTIVALE</a:t>
            </a:r>
            <a:endParaRPr lang="it-IT" sz="1800" b="0" strike="noStrike" spc="-1">
              <a:latin typeface="Arial"/>
            </a:endParaRPr>
          </a:p>
        </p:txBody>
      </p:sp>
      <p:sp>
        <p:nvSpPr>
          <p:cNvPr id="131" name="Freccia in giù 2"/>
          <p:cNvSpPr/>
          <p:nvPr/>
        </p:nvSpPr>
        <p:spPr>
          <a:xfrm>
            <a:off x="6022440" y="595440"/>
            <a:ext cx="167040" cy="333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Rettangolo con angoli arrotondati 3"/>
          <p:cNvSpPr/>
          <p:nvPr/>
        </p:nvSpPr>
        <p:spPr>
          <a:xfrm>
            <a:off x="2189520" y="931320"/>
            <a:ext cx="8286480" cy="68616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1" strike="noStrike" spc="-1">
                <a:solidFill>
                  <a:srgbClr val="FFFFFF"/>
                </a:solidFill>
                <a:latin typeface="Calibri"/>
                <a:ea typeface="DejaVu Sans"/>
              </a:rPr>
              <a:t>Segnali d’allarme /esclusione</a:t>
            </a:r>
            <a:endParaRPr lang="it-IT" sz="1200" b="0" strike="noStrike" spc="-1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it-IT" sz="1100" b="1" strike="noStrike" spc="-1">
                <a:solidFill>
                  <a:srgbClr val="FFFFFF"/>
                </a:solidFill>
                <a:latin typeface="Calibri"/>
                <a:ea typeface="DejaVu Sans"/>
              </a:rPr>
              <a:t>Età &lt;16 anni</a:t>
            </a:r>
            <a:endParaRPr lang="it-IT" sz="1100" b="0" strike="noStrike" spc="-1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it-IT" sz="1100" b="1" strike="noStrike" spc="-1">
                <a:solidFill>
                  <a:srgbClr val="FFFFFF"/>
                </a:solidFill>
                <a:latin typeface="Calibri"/>
                <a:ea typeface="DejaVu Sans"/>
              </a:rPr>
              <a:t>NRS &gt; 7</a:t>
            </a:r>
            <a:endParaRPr lang="it-IT" sz="1100" b="0" strike="noStrike" spc="-1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it-IT" sz="1100" b="1" strike="noStrike" spc="-1">
                <a:solidFill>
                  <a:srgbClr val="FFFFFF"/>
                </a:solidFill>
                <a:latin typeface="Calibri"/>
                <a:ea typeface="DejaVu Sans"/>
              </a:rPr>
              <a:t>Alterazioni del visus</a:t>
            </a:r>
            <a:endParaRPr lang="it-IT" sz="1100" b="0" strike="noStrike" spc="-1">
              <a:latin typeface="Arial"/>
            </a:endParaRPr>
          </a:p>
        </p:txBody>
      </p:sp>
      <p:sp>
        <p:nvSpPr>
          <p:cNvPr id="133" name="Freccia in giù 4"/>
          <p:cNvSpPr/>
          <p:nvPr/>
        </p:nvSpPr>
        <p:spPr>
          <a:xfrm>
            <a:off x="5836320" y="1618920"/>
            <a:ext cx="629640" cy="333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134" name="Rettangolo con angoli arrotondati 5"/>
          <p:cNvSpPr/>
          <p:nvPr/>
        </p:nvSpPr>
        <p:spPr>
          <a:xfrm>
            <a:off x="2189520" y="1971360"/>
            <a:ext cx="8286480" cy="3506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CONFERMA e invio percorso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AREA 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35" name="Freccia in giù 6"/>
          <p:cNvSpPr/>
          <p:nvPr/>
        </p:nvSpPr>
        <p:spPr>
          <a:xfrm>
            <a:off x="6095880" y="2306880"/>
            <a:ext cx="177120" cy="3506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Rettangolo con angoli arrotondati 7"/>
          <p:cNvSpPr/>
          <p:nvPr/>
        </p:nvSpPr>
        <p:spPr>
          <a:xfrm>
            <a:off x="5486400" y="2659320"/>
            <a:ext cx="1474560" cy="417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1" strike="noStrike" spc="-1">
                <a:solidFill>
                  <a:srgbClr val="000000"/>
                </a:solidFill>
                <a:latin typeface="Calibri"/>
                <a:ea typeface="DejaVu Sans"/>
              </a:rPr>
              <a:t>Valutazione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37" name="Freccia a destra 8"/>
          <p:cNvSpPr/>
          <p:nvPr/>
        </p:nvSpPr>
        <p:spPr>
          <a:xfrm>
            <a:off x="6987960" y="2801880"/>
            <a:ext cx="417600" cy="132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Rettangolo con angoli arrotondati 9"/>
          <p:cNvSpPr/>
          <p:nvPr/>
        </p:nvSpPr>
        <p:spPr>
          <a:xfrm>
            <a:off x="7407360" y="2483280"/>
            <a:ext cx="2162520" cy="7678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1" strike="noStrike" spc="-1">
                <a:solidFill>
                  <a:srgbClr val="000000"/>
                </a:solidFill>
                <a:latin typeface="Calibri"/>
                <a:ea typeface="DejaVu Sans"/>
              </a:rPr>
              <a:t>No corpo estraneo congiuntivale?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it-IT" sz="1200" b="1" strike="noStrike" spc="-1">
                <a:solidFill>
                  <a:srgbClr val="000000"/>
                </a:solidFill>
                <a:latin typeface="Calibri"/>
                <a:ea typeface="DejaVu Sans"/>
              </a:rPr>
              <a:t>Si segnali d’allarme/esclusione?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39" name="Freccia in giù 10"/>
          <p:cNvSpPr/>
          <p:nvPr/>
        </p:nvSpPr>
        <p:spPr>
          <a:xfrm>
            <a:off x="8489520" y="3252960"/>
            <a:ext cx="149040" cy="2689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Rettangolo con angoli arrotondati 11"/>
          <p:cNvSpPr/>
          <p:nvPr/>
        </p:nvSpPr>
        <p:spPr>
          <a:xfrm>
            <a:off x="7407360" y="3538080"/>
            <a:ext cx="2162520" cy="4849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 PERCORSO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41" name="Freccia in giù 12"/>
          <p:cNvSpPr/>
          <p:nvPr/>
        </p:nvSpPr>
        <p:spPr>
          <a:xfrm>
            <a:off x="6132240" y="3085920"/>
            <a:ext cx="149040" cy="3484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Rettangolo con angoli arrotondati 13"/>
          <p:cNvSpPr/>
          <p:nvPr/>
        </p:nvSpPr>
        <p:spPr>
          <a:xfrm>
            <a:off x="5461200" y="3449880"/>
            <a:ext cx="1541880" cy="5475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Applicazione anestetico locale: Oxibuprocaina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43" name="Freccia in giù 14"/>
          <p:cNvSpPr/>
          <p:nvPr/>
        </p:nvSpPr>
        <p:spPr>
          <a:xfrm>
            <a:off x="6157440" y="4010040"/>
            <a:ext cx="149040" cy="3484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Rettangolo con angoli arrotondati 15"/>
          <p:cNvSpPr/>
          <p:nvPr/>
        </p:nvSpPr>
        <p:spPr>
          <a:xfrm>
            <a:off x="5419440" y="4376880"/>
            <a:ext cx="1625760" cy="5475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Lavaggio oculare Cotton fioc bagnato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it-IT" sz="1200" b="0" strike="noStrike" spc="-1">
              <a:latin typeface="Arial"/>
            </a:endParaRPr>
          </a:p>
        </p:txBody>
      </p:sp>
      <p:sp>
        <p:nvSpPr>
          <p:cNvPr id="145" name="Freccia in giù 16"/>
          <p:cNvSpPr/>
          <p:nvPr/>
        </p:nvSpPr>
        <p:spPr>
          <a:xfrm>
            <a:off x="6182640" y="4943160"/>
            <a:ext cx="1490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Rettangolo con angoli arrotondati 17"/>
          <p:cNvSpPr/>
          <p:nvPr/>
        </p:nvSpPr>
        <p:spPr>
          <a:xfrm>
            <a:off x="5436000" y="5259960"/>
            <a:ext cx="1760040" cy="4636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Corpo estraneo rimosso?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47" name="Freccia in giù 19"/>
          <p:cNvSpPr/>
          <p:nvPr/>
        </p:nvSpPr>
        <p:spPr>
          <a:xfrm>
            <a:off x="5981040" y="5725440"/>
            <a:ext cx="601920" cy="34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800" b="1" strike="noStrike" spc="-1">
                <a:solidFill>
                  <a:srgbClr val="FFFFFF"/>
                </a:solidFill>
                <a:latin typeface="Calibri"/>
                <a:ea typeface="DejaVu Sans"/>
              </a:rPr>
              <a:t>Si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148" name="Rettangolo con angoli arrotondati 20"/>
          <p:cNvSpPr/>
          <p:nvPr/>
        </p:nvSpPr>
        <p:spPr>
          <a:xfrm>
            <a:off x="5419440" y="6090480"/>
            <a:ext cx="1827000" cy="5918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000" b="0" strike="noStrike" spc="-1">
                <a:solidFill>
                  <a:srgbClr val="FFFFFF"/>
                </a:solidFill>
                <a:latin typeface="Calibri"/>
                <a:ea typeface="DejaVu Sans"/>
              </a:rPr>
              <a:t>Prescrizione collirio antibiotico: Gentamicina/Tobramicina</a:t>
            </a:r>
            <a:endParaRPr lang="it-IT" sz="1000" b="0" strike="noStrike" spc="-1">
              <a:latin typeface="Arial"/>
            </a:endParaRPr>
          </a:p>
        </p:txBody>
      </p:sp>
      <p:sp>
        <p:nvSpPr>
          <p:cNvPr id="149" name="Freccia a sinistra 21"/>
          <p:cNvSpPr/>
          <p:nvPr/>
        </p:nvSpPr>
        <p:spPr>
          <a:xfrm>
            <a:off x="4882320" y="5303880"/>
            <a:ext cx="534960" cy="4269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150" name="Rettangolo con angoli arrotondati 22"/>
          <p:cNvSpPr/>
          <p:nvPr/>
        </p:nvSpPr>
        <p:spPr>
          <a:xfrm>
            <a:off x="2877840" y="5255640"/>
            <a:ext cx="2003040" cy="5403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 AREA 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151" name="Freccia a destra 23"/>
          <p:cNvSpPr/>
          <p:nvPr/>
        </p:nvSpPr>
        <p:spPr>
          <a:xfrm>
            <a:off x="7248240" y="6320160"/>
            <a:ext cx="560160" cy="1324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Rettangolo con angoli arrotondati 24"/>
          <p:cNvSpPr/>
          <p:nvPr/>
        </p:nvSpPr>
        <p:spPr>
          <a:xfrm>
            <a:off x="7810200" y="6090480"/>
            <a:ext cx="1827000" cy="6526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Consegna foglio informativo rinvio a domicilio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" name="Titolo 4">
            <a:extLst>
              <a:ext uri="{FF2B5EF4-FFF2-40B4-BE49-F238E27FC236}">
                <a16:creationId xmlns:a16="http://schemas.microsoft.com/office/drawing/2014/main" id="{690D64CA-7334-2296-D9BD-D1B27FFF64F1}"/>
              </a:ext>
            </a:extLst>
          </p:cNvPr>
          <p:cNvSpPr>
            <a:spLocks noGrp="1"/>
          </p:cNvSpPr>
          <p:nvPr/>
        </p:nvSpPr>
        <p:spPr>
          <a:xfrm>
            <a:off x="609780" y="2856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0" y="245362"/>
            <a:ext cx="104394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 INFERMIERISTICO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CCA510-CB3C-CEE6-2FA1-4E839813EC28}"/>
              </a:ext>
            </a:extLst>
          </p:cNvPr>
          <p:cNvSpPr txBox="1"/>
          <p:nvPr/>
        </p:nvSpPr>
        <p:spPr>
          <a:xfrm>
            <a:off x="711200" y="2066608"/>
            <a:ext cx="5140961" cy="32762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Applicato anestetico per verificare effettiva presenza corpo estraneo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Osservazione non si rileva corpo estraneo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Eseguito lavaggio oculare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Non si  è ritenuto necessario bendare l’occhio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Comunicazione delle raccomandazioni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000" dirty="0"/>
              <a:t>- Dimissione del paziente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D9B8AF9-606A-8BA2-EFD9-CA31DDCC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20" y="2950966"/>
            <a:ext cx="5292958" cy="2391924"/>
          </a:xfrm>
          <a:prstGeom prst="rect">
            <a:avLst/>
          </a:prstGeom>
          <a:gradFill>
            <a:gsLst>
              <a:gs pos="36782">
                <a:schemeClr val="accent1">
                  <a:lumMod val="40000"/>
                  <a:lumOff val="60000"/>
                </a:schemeClr>
              </a:gs>
              <a:gs pos="60000">
                <a:srgbClr val="B0C4E6"/>
              </a:gs>
              <a:gs pos="46000">
                <a:schemeClr val="accent1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50800" dir="5400000" sx="102000" sy="102000" algn="ctr" rotWithShape="0">
              <a:schemeClr val="accent1">
                <a:lumMod val="60000"/>
                <a:lumOff val="40000"/>
              </a:schemeClr>
            </a:outerShdw>
          </a:effectLst>
          <a:scene3d>
            <a:camera prst="orthographicFront"/>
            <a:lightRig rig="threePt" dir="t"/>
          </a:scene3d>
          <a:sp3d extrusionH="76200" contourW="50800">
            <a:extrusionClr>
              <a:schemeClr val="accent1">
                <a:lumMod val="20000"/>
                <a:lumOff val="80000"/>
              </a:schemeClr>
            </a:extrusionClr>
            <a:contourClr>
              <a:schemeClr val="accent1">
                <a:lumMod val="75000"/>
              </a:schemeClr>
            </a:contourClr>
          </a:sp3d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F0D7E5C-735F-1C69-B4BA-B34806E13E7C}"/>
              </a:ext>
            </a:extLst>
          </p:cNvPr>
          <p:cNvSpPr txBox="1"/>
          <p:nvPr/>
        </p:nvSpPr>
        <p:spPr>
          <a:xfrm>
            <a:off x="2330450" y="5782758"/>
            <a:ext cx="8262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800" b="1" dirty="0"/>
              <a:t>Ora ingresso in PS: 8.50              Ora uscita PS: 9.32</a:t>
            </a:r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BA35A1D3-E870-F9D5-C5B0-93127C65AC48}"/>
              </a:ext>
            </a:extLst>
          </p:cNvPr>
          <p:cNvSpPr/>
          <p:nvPr/>
        </p:nvSpPr>
        <p:spPr>
          <a:xfrm>
            <a:off x="4988560" y="4624962"/>
            <a:ext cx="1473200" cy="166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ECA5D9-7853-C3CB-9C9D-5E8FD72E5DF6}"/>
              </a:ext>
            </a:extLst>
          </p:cNvPr>
          <p:cNvSpPr txBox="1"/>
          <p:nvPr/>
        </p:nvSpPr>
        <p:spPr>
          <a:xfrm>
            <a:off x="2330450" y="6458749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132089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741045"/>
            <a:ext cx="10439400" cy="1325563"/>
          </a:xfrm>
        </p:spPr>
        <p:txBody>
          <a:bodyPr/>
          <a:lstStyle/>
          <a:p>
            <a:pPr algn="ctr"/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ESPERIENZA VISSUTA: </a:t>
            </a:r>
            <a:b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PARTE DEL PROFESSIONISTA E DA PARTE DELL’UTENTE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CCA510-CB3C-CEE6-2FA1-4E839813EC28}"/>
              </a:ext>
            </a:extLst>
          </p:cNvPr>
          <p:cNvSpPr txBox="1"/>
          <p:nvPr/>
        </p:nvSpPr>
        <p:spPr>
          <a:xfrm>
            <a:off x="711201" y="2066608"/>
            <a:ext cx="4063999" cy="37379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800" b="1" dirty="0"/>
              <a:t>UTENTE</a:t>
            </a:r>
          </a:p>
          <a:p>
            <a:pPr marL="0" indent="0">
              <a:buNone/>
            </a:pPr>
            <a:r>
              <a:rPr lang="it-IT" sz="2800" dirty="0"/>
              <a:t>Soddisfazione nella risoluzione del problema</a:t>
            </a:r>
          </a:p>
          <a:p>
            <a:pPr marL="0" indent="0">
              <a:buNone/>
            </a:pPr>
            <a:r>
              <a:rPr lang="it-IT" sz="2800" dirty="0"/>
              <a:t>Tempi brevi</a:t>
            </a:r>
          </a:p>
          <a:p>
            <a:pPr marL="0" indent="0">
              <a:buNone/>
            </a:pPr>
            <a:r>
              <a:rPr lang="it-IT" sz="2800" dirty="0"/>
              <a:t>Apprezzamento per la professionalità, competenza e gentilezza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8192A7-32EC-147F-5080-0F6BE7D509A6}"/>
              </a:ext>
            </a:extLst>
          </p:cNvPr>
          <p:cNvSpPr txBox="1"/>
          <p:nvPr/>
        </p:nvSpPr>
        <p:spPr>
          <a:xfrm>
            <a:off x="8290560" y="2066608"/>
            <a:ext cx="3291841" cy="33070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800" b="1" dirty="0"/>
              <a:t>INFERMIERE</a:t>
            </a:r>
          </a:p>
          <a:p>
            <a:pPr marL="0" indent="0">
              <a:buNone/>
            </a:pPr>
            <a:r>
              <a:rPr lang="it-IT" sz="2800" dirty="0"/>
              <a:t>Autonomia professionale</a:t>
            </a:r>
          </a:p>
          <a:p>
            <a:pPr marL="0" indent="0">
              <a:buNone/>
            </a:pPr>
            <a:r>
              <a:rPr lang="it-IT" sz="2800" dirty="0"/>
              <a:t>Soddisfazione nel risolvere il problema di salute del paziente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29D3CE-21D0-CFBD-7C4A-1384BC3CB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86959" y="3070417"/>
            <a:ext cx="3291842" cy="173032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851832-6A07-2392-9CFA-976546D814FA}"/>
              </a:ext>
            </a:extLst>
          </p:cNvPr>
          <p:cNvSpPr txBox="1"/>
          <p:nvPr/>
        </p:nvSpPr>
        <p:spPr>
          <a:xfrm>
            <a:off x="2245360" y="6129535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244971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325119"/>
            <a:ext cx="104394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CASO : </a:t>
            </a:r>
            <a:r>
              <a:rPr lang="it-IT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sposizionamento</a:t>
            </a:r>
            <a:r>
              <a:rPr lang="it-IT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catetere vescicale</a:t>
            </a:r>
            <a:br>
              <a:rPr lang="it-IT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8EBA5E-C349-A6B5-35F9-827E7D02B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730655"/>
            <a:ext cx="6365240" cy="4466272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it-IT" b="1" i="1" dirty="0"/>
          </a:p>
          <a:p>
            <a:pPr marL="0" indent="0" algn="just">
              <a:buNone/>
            </a:pPr>
            <a:r>
              <a:rPr lang="it-IT" b="1" i="1" dirty="0"/>
              <a:t>Paziente uomo di anni 68 portatore di catetere vescicale in attesa di TURP riferisce che accidentalmente si è sfilato il catetere.</a:t>
            </a:r>
            <a:endParaRPr lang="it-IT" dirty="0"/>
          </a:p>
          <a:p>
            <a:pPr marL="0" indent="0" algn="just">
              <a:buNone/>
            </a:pPr>
            <a:r>
              <a:rPr lang="it-IT" b="1" dirty="0"/>
              <a:t>Triage</a:t>
            </a:r>
            <a:r>
              <a:rPr lang="it-IT" dirty="0"/>
              <a:t>: osservazione e raccolta dati , no dolore, riferisce che nella notte si è sfilato accidentalmente il catetere vescicale, difficoltà alla minzione, in attesa di intervento TURP, paziente un po’agitato perché gli è già capitato altre volte, inoltre è infastidito dalla lunga attesa per l’intervento, si procede con la valutazione dei criteri di esclusione per percorso </a:t>
            </a:r>
            <a:r>
              <a:rPr lang="it-IT" dirty="0" err="1"/>
              <a:t>see&amp;treat</a:t>
            </a:r>
            <a:r>
              <a:rPr lang="it-IT" dirty="0"/>
              <a:t> e si conferma inserimento nel percorso S&amp;T con codice verde.</a:t>
            </a:r>
          </a:p>
          <a:p>
            <a:pPr marL="0" indent="0">
              <a:buNone/>
            </a:pPr>
            <a:r>
              <a:rPr lang="it-IT" dirty="0"/>
              <a:t>Il paziente viene accompagnato all’ambulatorio dall’OSS.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Ambulatorio </a:t>
            </a:r>
            <a:r>
              <a:rPr lang="it-IT" b="1" dirty="0" err="1"/>
              <a:t>see&amp;treat</a:t>
            </a:r>
            <a:r>
              <a:rPr lang="it-IT" dirty="0"/>
              <a:t>: accoglimento e presa in carico da parte dell’infermiere </a:t>
            </a:r>
            <a:r>
              <a:rPr lang="it-IT" dirty="0" err="1"/>
              <a:t>see&amp;treat</a:t>
            </a:r>
            <a:r>
              <a:rPr lang="it-IT" dirty="0"/>
              <a:t> che rivaluta l’appropriatezza del percorso.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5A12DE-70A1-9A51-1DFD-F7B402BEC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64557" y="2312792"/>
            <a:ext cx="3928003" cy="223241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6BAACF-2CDD-D425-3934-9EC0A6245709}"/>
              </a:ext>
            </a:extLst>
          </p:cNvPr>
          <p:cNvSpPr txBox="1"/>
          <p:nvPr/>
        </p:nvSpPr>
        <p:spPr>
          <a:xfrm>
            <a:off x="2255520" y="6378992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111920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Rettangolo con angoli arrotondati 1"/>
          <p:cNvSpPr/>
          <p:nvPr/>
        </p:nvSpPr>
        <p:spPr>
          <a:xfrm>
            <a:off x="2189520" y="343800"/>
            <a:ext cx="8286480" cy="249840"/>
          </a:xfrm>
          <a:prstGeom prst="roundRect">
            <a:avLst>
              <a:gd name="adj" fmla="val 16667"/>
            </a:avLst>
          </a:prstGeom>
          <a:solidFill>
            <a:srgbClr val="B4C7DC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800" b="1" strike="noStrike" spc="-1">
                <a:solidFill>
                  <a:srgbClr val="000000"/>
                </a:solidFill>
                <a:latin typeface="Calibri"/>
                <a:ea typeface="DejaVu Sans"/>
              </a:rPr>
              <a:t>TRIAGE: OSTRUZIONE/SOSTITUZIONE DI CATETERE VESCICALE</a:t>
            </a:r>
            <a:endParaRPr lang="it-IT" sz="1800" b="0" strike="noStrike" spc="-1">
              <a:latin typeface="Arial"/>
            </a:endParaRPr>
          </a:p>
        </p:txBody>
      </p:sp>
      <p:sp>
        <p:nvSpPr>
          <p:cNvPr id="274" name="Freccia in giù 2"/>
          <p:cNvSpPr/>
          <p:nvPr/>
        </p:nvSpPr>
        <p:spPr>
          <a:xfrm>
            <a:off x="6022440" y="595440"/>
            <a:ext cx="167040" cy="333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5" name="Rettangolo con angoli arrotondati 3"/>
          <p:cNvSpPr/>
          <p:nvPr/>
        </p:nvSpPr>
        <p:spPr>
          <a:xfrm>
            <a:off x="2189520" y="931320"/>
            <a:ext cx="8286480" cy="68616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100" b="0" strike="noStrike" spc="-1">
                <a:solidFill>
                  <a:srgbClr val="FFFFFF"/>
                </a:solidFill>
                <a:latin typeface="Calibri"/>
                <a:ea typeface="DejaVu Sans"/>
              </a:rPr>
              <a:t>Segnali d’allarme /esclusione</a:t>
            </a:r>
            <a:endParaRPr lang="it-IT" sz="1100" b="0" strike="noStrike" spc="-1">
              <a:latin typeface="Arial"/>
            </a:endParaRPr>
          </a:p>
          <a:p>
            <a:pPr marL="171360" indent="-17136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1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Condizioni recentemente compromesse</a:t>
            </a:r>
            <a:endParaRPr lang="it-IT" sz="1100" b="0" strike="noStrike" spc="-1">
              <a:latin typeface="Arial"/>
            </a:endParaRPr>
          </a:p>
          <a:p>
            <a:pPr marL="171360" indent="-17136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100" b="0" strike="noStrike" spc="-1">
                <a:solidFill>
                  <a:srgbClr val="FFFFFF"/>
                </a:solidFill>
                <a:latin typeface="Calibri"/>
                <a:ea typeface="DejaVu Sans"/>
              </a:rPr>
              <a:t>Primo episodio di ritenzione urinaria</a:t>
            </a:r>
            <a:endParaRPr lang="it-IT" sz="1100" b="0" strike="noStrike" spc="-1">
              <a:latin typeface="Arial"/>
            </a:endParaRPr>
          </a:p>
          <a:p>
            <a:pPr marL="171360" indent="-17136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100" b="0" strike="noStrike" spc="-1">
                <a:solidFill>
                  <a:srgbClr val="FFFFFF"/>
                </a:solidFill>
                <a:latin typeface="Calibri"/>
                <a:ea typeface="DejaVu Sans"/>
              </a:rPr>
              <a:t>Febbre&gt;38°C</a:t>
            </a:r>
            <a:endParaRPr lang="it-IT" sz="1100" b="0" strike="noStrike" spc="-1">
              <a:latin typeface="Arial"/>
            </a:endParaRPr>
          </a:p>
        </p:txBody>
      </p:sp>
      <p:sp>
        <p:nvSpPr>
          <p:cNvPr id="276" name="Freccia in giù 4"/>
          <p:cNvSpPr/>
          <p:nvPr/>
        </p:nvSpPr>
        <p:spPr>
          <a:xfrm>
            <a:off x="5836320" y="1618920"/>
            <a:ext cx="629640" cy="333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277" name="Rettangolo con angoli arrotondati 5"/>
          <p:cNvSpPr/>
          <p:nvPr/>
        </p:nvSpPr>
        <p:spPr>
          <a:xfrm>
            <a:off x="2189520" y="1971360"/>
            <a:ext cx="8286480" cy="35064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CONFERMA e invio percorso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AREA 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78" name="Rettangolo con angoli arrotondati 7"/>
          <p:cNvSpPr/>
          <p:nvPr/>
        </p:nvSpPr>
        <p:spPr>
          <a:xfrm>
            <a:off x="5461200" y="2572200"/>
            <a:ext cx="1474560" cy="54756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1" strike="noStrike" spc="-1">
                <a:solidFill>
                  <a:srgbClr val="000000"/>
                </a:solidFill>
                <a:latin typeface="Calibri"/>
                <a:ea typeface="DejaVu Sans"/>
              </a:rPr>
              <a:t>Valutazione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1" strike="noStrike" spc="-1">
                <a:solidFill>
                  <a:srgbClr val="000000"/>
                </a:solidFill>
                <a:latin typeface="Calibri"/>
                <a:ea typeface="DejaVu Sans"/>
              </a:rPr>
              <a:t>(ispezione meato urinario)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79" name="Freccia a destra 8"/>
          <p:cNvSpPr/>
          <p:nvPr/>
        </p:nvSpPr>
        <p:spPr>
          <a:xfrm>
            <a:off x="6987960" y="3412080"/>
            <a:ext cx="417600" cy="27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39680" rIns="90000" bIns="13968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SI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280" name="Rettangolo con angoli arrotondati 9"/>
          <p:cNvSpPr/>
          <p:nvPr/>
        </p:nvSpPr>
        <p:spPr>
          <a:xfrm>
            <a:off x="2789640" y="4684320"/>
            <a:ext cx="2091240" cy="7678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Prescrizione antibiotico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(protocollo trasversale)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81" name="Rettangolo con angoli arrotondati 11"/>
          <p:cNvSpPr/>
          <p:nvPr/>
        </p:nvSpPr>
        <p:spPr>
          <a:xfrm>
            <a:off x="7407360" y="3303000"/>
            <a:ext cx="2162520" cy="48492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 PERCORSO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82" name="Freccia in giù 12"/>
          <p:cNvSpPr/>
          <p:nvPr/>
        </p:nvSpPr>
        <p:spPr>
          <a:xfrm>
            <a:off x="6081840" y="3125880"/>
            <a:ext cx="149040" cy="225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3" name="Rettangolo con angoli arrotondati 13"/>
          <p:cNvSpPr/>
          <p:nvPr/>
        </p:nvSpPr>
        <p:spPr>
          <a:xfrm>
            <a:off x="5461200" y="3366000"/>
            <a:ext cx="1541880" cy="38196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Presenza di fimosi?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84" name="Freccia in giù 14"/>
          <p:cNvSpPr/>
          <p:nvPr/>
        </p:nvSpPr>
        <p:spPr>
          <a:xfrm>
            <a:off x="5924880" y="3756240"/>
            <a:ext cx="614160" cy="3484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7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700" b="0" strike="noStrike" spc="-1">
              <a:latin typeface="Arial"/>
            </a:endParaRPr>
          </a:p>
        </p:txBody>
      </p:sp>
      <p:sp>
        <p:nvSpPr>
          <p:cNvPr id="285" name="Rettangolo con angoli arrotondati 15"/>
          <p:cNvSpPr/>
          <p:nvPr/>
        </p:nvSpPr>
        <p:spPr>
          <a:xfrm>
            <a:off x="5463360" y="4116960"/>
            <a:ext cx="1625760" cy="5475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Introduzione catetere vescicale in asepsi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86" name="Freccia in giù 16"/>
          <p:cNvSpPr/>
          <p:nvPr/>
        </p:nvSpPr>
        <p:spPr>
          <a:xfrm>
            <a:off x="6213600" y="4658040"/>
            <a:ext cx="149040" cy="3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7" name="Rettangolo con angoli arrotondati 17"/>
          <p:cNvSpPr/>
          <p:nvPr/>
        </p:nvSpPr>
        <p:spPr>
          <a:xfrm>
            <a:off x="5427720" y="4950360"/>
            <a:ext cx="1760040" cy="4636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Ematuria macroscopica/anuria?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88" name="Freccia in giù 19"/>
          <p:cNvSpPr/>
          <p:nvPr/>
        </p:nvSpPr>
        <p:spPr>
          <a:xfrm>
            <a:off x="6006600" y="5421240"/>
            <a:ext cx="601920" cy="34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700" b="1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700" b="0" strike="noStrike" spc="-1">
              <a:latin typeface="Arial"/>
            </a:endParaRPr>
          </a:p>
        </p:txBody>
      </p:sp>
      <p:sp>
        <p:nvSpPr>
          <p:cNvPr id="289" name="Rettangolo con angoli arrotondati 20"/>
          <p:cNvSpPr/>
          <p:nvPr/>
        </p:nvSpPr>
        <p:spPr>
          <a:xfrm>
            <a:off x="5427720" y="5769360"/>
            <a:ext cx="1827000" cy="59184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000" b="0" strike="noStrike" spc="-1">
                <a:solidFill>
                  <a:srgbClr val="FFFFFF"/>
                </a:solidFill>
                <a:latin typeface="Calibri"/>
                <a:ea typeface="DejaVu Sans"/>
              </a:rPr>
              <a:t>Impossibilità/ particolare resistenza </a:t>
            </a:r>
            <a:endParaRPr lang="it-IT" sz="1000" b="0" strike="noStrike" spc="-1">
              <a:latin typeface="Arial"/>
            </a:endParaRPr>
          </a:p>
        </p:txBody>
      </p:sp>
      <p:sp>
        <p:nvSpPr>
          <p:cNvPr id="290" name="Freccia a sinistra 21"/>
          <p:cNvSpPr/>
          <p:nvPr/>
        </p:nvSpPr>
        <p:spPr>
          <a:xfrm>
            <a:off x="4882320" y="5849280"/>
            <a:ext cx="534960" cy="4269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291" name="Rettangolo con angoli arrotondati 22"/>
          <p:cNvSpPr/>
          <p:nvPr/>
        </p:nvSpPr>
        <p:spPr>
          <a:xfrm>
            <a:off x="2869200" y="5820840"/>
            <a:ext cx="2003040" cy="54036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Rischio infettivo?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92" name="Rettangolo con angoli arrotondati 24"/>
          <p:cNvSpPr/>
          <p:nvPr/>
        </p:nvSpPr>
        <p:spPr>
          <a:xfrm>
            <a:off x="503640" y="5740200"/>
            <a:ext cx="1827000" cy="65268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Consegna foglio informativo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Rinvio a domicilio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93" name="Freccia in giù 18"/>
          <p:cNvSpPr/>
          <p:nvPr/>
        </p:nvSpPr>
        <p:spPr>
          <a:xfrm>
            <a:off x="6062400" y="2344680"/>
            <a:ext cx="149040" cy="2257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Freccia a destra 25"/>
          <p:cNvSpPr/>
          <p:nvPr/>
        </p:nvSpPr>
        <p:spPr>
          <a:xfrm>
            <a:off x="7189200" y="5092200"/>
            <a:ext cx="350640" cy="27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39680" rIns="90000" bIns="1396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700" b="0" strike="noStrike" spc="-1">
                <a:solidFill>
                  <a:srgbClr val="FFFFFF"/>
                </a:solidFill>
                <a:latin typeface="Calibri"/>
                <a:ea typeface="DejaVu Sans"/>
              </a:rPr>
              <a:t>SI</a:t>
            </a:r>
            <a:endParaRPr lang="it-IT" sz="700" b="0" strike="noStrike" spc="-1">
              <a:latin typeface="Arial"/>
            </a:endParaRPr>
          </a:p>
        </p:txBody>
      </p:sp>
      <p:sp>
        <p:nvSpPr>
          <p:cNvPr id="295" name="Rettangolo con angoli arrotondati 26"/>
          <p:cNvSpPr/>
          <p:nvPr/>
        </p:nvSpPr>
        <p:spPr>
          <a:xfrm>
            <a:off x="7541640" y="4954680"/>
            <a:ext cx="2162520" cy="4849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 PERCORSO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96" name="Freccia a destra 27"/>
          <p:cNvSpPr/>
          <p:nvPr/>
        </p:nvSpPr>
        <p:spPr>
          <a:xfrm>
            <a:off x="7256520" y="5923800"/>
            <a:ext cx="350640" cy="278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39680" rIns="90000" bIns="1396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700" b="0" strike="noStrike" spc="-1">
                <a:solidFill>
                  <a:srgbClr val="FFFFFF"/>
                </a:solidFill>
                <a:latin typeface="Calibri"/>
                <a:ea typeface="DejaVu Sans"/>
              </a:rPr>
              <a:t>SI</a:t>
            </a:r>
            <a:endParaRPr lang="it-IT" sz="700" b="0" strike="noStrike" spc="-1">
              <a:latin typeface="Arial"/>
            </a:endParaRPr>
          </a:p>
        </p:txBody>
      </p:sp>
      <p:sp>
        <p:nvSpPr>
          <p:cNvPr id="297" name="Rettangolo con angoli arrotondati 28"/>
          <p:cNvSpPr/>
          <p:nvPr/>
        </p:nvSpPr>
        <p:spPr>
          <a:xfrm>
            <a:off x="7608960" y="5820480"/>
            <a:ext cx="2162520" cy="48492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 PERCORSO </a:t>
            </a:r>
            <a:endParaRPr lang="it-IT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FFFFFF"/>
                </a:solidFill>
                <a:latin typeface="Calibri"/>
                <a:ea typeface="DejaVu Sans"/>
              </a:rPr>
              <a:t>SEE &amp; TREAT</a:t>
            </a:r>
            <a:endParaRPr lang="it-IT" sz="1200" b="0" strike="noStrike" spc="-1">
              <a:latin typeface="Arial"/>
            </a:endParaRPr>
          </a:p>
        </p:txBody>
      </p:sp>
      <p:sp>
        <p:nvSpPr>
          <p:cNvPr id="298" name="Freccia a sinistra 29"/>
          <p:cNvSpPr/>
          <p:nvPr/>
        </p:nvSpPr>
        <p:spPr>
          <a:xfrm>
            <a:off x="2332440" y="5849280"/>
            <a:ext cx="534960" cy="4269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NO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299" name="Freccia in su 30"/>
          <p:cNvSpPr/>
          <p:nvPr/>
        </p:nvSpPr>
        <p:spPr>
          <a:xfrm>
            <a:off x="3531600" y="5468040"/>
            <a:ext cx="509760" cy="3506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SI</a:t>
            </a:r>
            <a:endParaRPr lang="it-IT" sz="800" b="0" strike="noStrike" spc="-1">
              <a:latin typeface="Arial"/>
            </a:endParaRPr>
          </a:p>
        </p:txBody>
      </p:sp>
      <p:sp>
        <p:nvSpPr>
          <p:cNvPr id="300" name="Freccia angolare in su 32"/>
          <p:cNvSpPr/>
          <p:nvPr/>
        </p:nvSpPr>
        <p:spPr>
          <a:xfrm rot="10800000">
            <a:off x="1436400" y="4971960"/>
            <a:ext cx="1353240" cy="76068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204" y="412461"/>
            <a:ext cx="104394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 INFERMIERISTICO</a:t>
            </a:r>
            <a:endParaRPr lang="it-IT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CCA510-CB3C-CEE6-2FA1-4E839813EC28}"/>
              </a:ext>
            </a:extLst>
          </p:cNvPr>
          <p:cNvSpPr txBox="1"/>
          <p:nvPr/>
        </p:nvSpPr>
        <p:spPr>
          <a:xfrm>
            <a:off x="690880" y="1742152"/>
            <a:ext cx="5140961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Comunicazione al paziente di ciò che si stava per fare al fine di tranquillizzarlo dato il suo stato di agitazione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/>
              </a:rPr>
              <a:t>- Ispezione meato urinario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Introduzione di </a:t>
            </a:r>
            <a:r>
              <a:rPr lang="it-IT" sz="2000" dirty="0">
                <a:solidFill>
                  <a:prstClr val="black"/>
                </a:solidFill>
                <a:latin typeface="Calibri" panose="020F0502020204030204"/>
              </a:rPr>
              <a:t>catetere vescicale di calibro maggiore al fine di prevenire un ulteriore </a:t>
            </a:r>
            <a:r>
              <a:rPr lang="it-IT" sz="2000" dirty="0" err="1">
                <a:solidFill>
                  <a:prstClr val="black"/>
                </a:solidFill>
                <a:latin typeface="Calibri" panose="020F0502020204030204"/>
              </a:rPr>
              <a:t>sposizionamento</a:t>
            </a:r>
            <a:endParaRPr lang="it-IT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No ematuria, no dolore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Comunicazione delle raccomandazioni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Dimissione del paziente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F0D7E5C-735F-1C69-B4BA-B34806E13E7C}"/>
              </a:ext>
            </a:extLst>
          </p:cNvPr>
          <p:cNvSpPr txBox="1"/>
          <p:nvPr/>
        </p:nvSpPr>
        <p:spPr>
          <a:xfrm>
            <a:off x="2330452" y="5182655"/>
            <a:ext cx="826262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Ora ingresso in PS: </a:t>
            </a:r>
            <a:r>
              <a:rPr lang="it-IT" sz="2800" b="1" dirty="0">
                <a:solidFill>
                  <a:prstClr val="black"/>
                </a:solidFill>
                <a:latin typeface="Calibri" panose="020F0502020204030204"/>
              </a:rPr>
              <a:t>9.38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Ora uscita PS: 10.12</a:t>
            </a:r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BA35A1D3-E870-F9D5-C5B0-93127C65AC48}"/>
              </a:ext>
            </a:extLst>
          </p:cNvPr>
          <p:cNvSpPr/>
          <p:nvPr/>
        </p:nvSpPr>
        <p:spPr>
          <a:xfrm>
            <a:off x="5029201" y="4350642"/>
            <a:ext cx="1422400" cy="16643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4E2A1A1-7E10-CE8C-A75E-30ACFF0C3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2" y="1806560"/>
            <a:ext cx="4878842" cy="3041281"/>
          </a:xfrm>
          <a:prstGeom prst="rect">
            <a:avLst/>
          </a:prstGeom>
          <a:effectLst>
            <a:innerShdw blurRad="63500" dist="50800">
              <a:schemeClr val="accent6">
                <a:lumMod val="75000"/>
              </a:schemeClr>
            </a:innerShdw>
            <a:softEdge rad="0"/>
          </a:effec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C4E4D6-42E6-B7E8-EF4D-EFF34B80F233}"/>
              </a:ext>
            </a:extLst>
          </p:cNvPr>
          <p:cNvSpPr txBox="1"/>
          <p:nvPr/>
        </p:nvSpPr>
        <p:spPr>
          <a:xfrm>
            <a:off x="2245360" y="6129535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2305868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E06E9-3880-729D-C789-C3750673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314325"/>
            <a:ext cx="104394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ESPERIENZA VISSUTA: </a:t>
            </a:r>
            <a:br>
              <a:rPr lang="it-IT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PARTE DEL PROFESSIONISTA E DA PARTE DELL’UTENTE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CCA510-CB3C-CEE6-2FA1-4E839813EC28}"/>
              </a:ext>
            </a:extLst>
          </p:cNvPr>
          <p:cNvSpPr txBox="1"/>
          <p:nvPr/>
        </p:nvSpPr>
        <p:spPr>
          <a:xfrm>
            <a:off x="711201" y="1792288"/>
            <a:ext cx="4063999" cy="45997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800" b="1" dirty="0"/>
              <a:t>UTENTE</a:t>
            </a:r>
          </a:p>
          <a:p>
            <a:pPr marL="0" indent="0">
              <a:buNone/>
            </a:pPr>
            <a:r>
              <a:rPr lang="it-IT" sz="2800" dirty="0"/>
              <a:t>Presa in carico complessiva del suo stato di agitazione</a:t>
            </a:r>
          </a:p>
          <a:p>
            <a:pPr marL="0" indent="0">
              <a:buNone/>
            </a:pPr>
            <a:r>
              <a:rPr lang="it-IT" sz="2800" dirty="0"/>
              <a:t>Soddisfazione nella risoluzione del problema</a:t>
            </a:r>
          </a:p>
          <a:p>
            <a:pPr marL="0" indent="0">
              <a:buNone/>
            </a:pPr>
            <a:r>
              <a:rPr lang="it-IT" sz="2800" dirty="0"/>
              <a:t>Tempi brevi</a:t>
            </a:r>
          </a:p>
          <a:p>
            <a:pPr marL="0" indent="0">
              <a:buNone/>
            </a:pPr>
            <a:r>
              <a:rPr lang="it-IT" sz="2800" dirty="0"/>
              <a:t>Apprezzamento per la competenza e gentilezza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8192A7-32EC-147F-5080-0F6BE7D509A6}"/>
              </a:ext>
            </a:extLst>
          </p:cNvPr>
          <p:cNvSpPr txBox="1"/>
          <p:nvPr/>
        </p:nvSpPr>
        <p:spPr>
          <a:xfrm>
            <a:off x="8290560" y="1775361"/>
            <a:ext cx="3291841" cy="46166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800" b="1" dirty="0"/>
              <a:t>INFERMIERE</a:t>
            </a:r>
          </a:p>
          <a:p>
            <a:pPr marL="0" indent="0">
              <a:buNone/>
            </a:pPr>
            <a:r>
              <a:rPr lang="it-IT" sz="2800" dirty="0"/>
              <a:t>Autonomia professionale</a:t>
            </a:r>
          </a:p>
          <a:p>
            <a:pPr marL="0" indent="0">
              <a:buNone/>
            </a:pPr>
            <a:r>
              <a:rPr lang="it-IT" sz="2800" dirty="0"/>
              <a:t>Soddisfazione nel risolvere il problema di salute del paziente</a:t>
            </a:r>
          </a:p>
          <a:p>
            <a:pPr marL="0" indent="0">
              <a:buNone/>
            </a:pPr>
            <a:r>
              <a:rPr lang="it-IT" sz="2800" dirty="0"/>
              <a:t>Possibilità di dedicare più tempo all’aspetto relazionale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97B9A80-78F4-3CAB-C9E4-6C49663A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30800" y="2529840"/>
            <a:ext cx="2804160" cy="280416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0EBDFE-9D89-2FF8-67F5-873785A27B20}"/>
              </a:ext>
            </a:extLst>
          </p:cNvPr>
          <p:cNvSpPr txBox="1"/>
          <p:nvPr/>
        </p:nvSpPr>
        <p:spPr>
          <a:xfrm>
            <a:off x="2255520" y="6527482"/>
            <a:ext cx="955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Dott.ssa Salvioli Erika Responsabile Infermieristica e tecnica Pronto Soccorsi e Medicina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13295258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734</Words>
  <Application>Microsoft Office PowerPoint</Application>
  <PresentationFormat>Widescreen</PresentationFormat>
  <Paragraphs>112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SEE &amp; TREAT</vt:lpstr>
      <vt:lpstr>IL CASO : sensazione di corpo estraneo nell’occhio </vt:lpstr>
      <vt:lpstr>Presentazione standard di PowerPoint</vt:lpstr>
      <vt:lpstr>INTERVENTO INFERMIERISTICO</vt:lpstr>
      <vt:lpstr>ESPERIENZA VISSUTA:  DA PARTE DEL PROFESSIONISTA E DA PARTE DELL’UTENTE</vt:lpstr>
      <vt:lpstr>IL CASO : sposizionamento catetere vescicale </vt:lpstr>
      <vt:lpstr>Presentazione standard di PowerPoint</vt:lpstr>
      <vt:lpstr>INTERVENTO INFERMIERISTICO</vt:lpstr>
      <vt:lpstr>ESPERIENZA VISSUTA:  DA PARTE DEL PROFESSIONISTA E DA PARTE DELL’UTENTE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Erika</dc:creator>
  <cp:lastModifiedBy>Salvioli Erika</cp:lastModifiedBy>
  <cp:revision>5</cp:revision>
  <dcterms:created xsi:type="dcterms:W3CDTF">2023-02-24T16:14:05Z</dcterms:created>
  <dcterms:modified xsi:type="dcterms:W3CDTF">2024-06-11T16:09:11Z</dcterms:modified>
</cp:coreProperties>
</file>