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262" r:id="rId5"/>
    <p:sldId id="263" r:id="rId6"/>
    <p:sldId id="264" r:id="rId7"/>
    <p:sldId id="267" r:id="rId8"/>
    <p:sldId id="265" r:id="rId9"/>
    <p:sldId id="266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A45299-A054-4823-DD24-C5E4D540E3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BAF3D8F-1D0C-ED7F-709E-11471CDC55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A8ED4A9-3B38-5314-85A4-7C0ACC024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038B-CCCA-4A67-8F51-7F2F14A00825}" type="datetimeFigureOut">
              <a:rPr lang="it-IT" smtClean="0"/>
              <a:t>11/06/2024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B851F28-B54D-62F8-E99D-80D845D53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42A1429-EB26-5761-8F01-C9EB4C90A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8D10-E582-47B6-BCB0-74087C2F22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2434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D319DC-5542-0F35-160D-4C376FBDB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5564764-8A84-2D3D-D454-D7BFC06133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F9C4F74-7D4A-850F-5558-B72833D20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038B-CCCA-4A67-8F51-7F2F14A00825}" type="datetimeFigureOut">
              <a:rPr lang="it-IT" smtClean="0"/>
              <a:t>11/06/2024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EBBACF6-752B-F884-7CAB-10C212D8E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C66314F-337F-8188-2A24-0C22D7A1C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8D10-E582-47B6-BCB0-74087C2F22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6179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CE631CB-45AD-1665-F370-8503155690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8BE21F5-54AF-973B-A70B-C9F3A3B60B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EA7E1CA-ADC6-B6E6-7EE2-E7DDA5CFD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038B-CCCA-4A67-8F51-7F2F14A00825}" type="datetimeFigureOut">
              <a:rPr lang="it-IT" smtClean="0"/>
              <a:t>11/06/2024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5E4724A-1547-2E14-1519-21FD42306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83D9B5-E1B9-BC9E-F09C-F18CBC59F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8D10-E582-47B6-BCB0-74087C2F22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9831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80B152-5CAD-F40D-D887-FB74F5238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C53D5C9-FE3D-B5AF-1084-8C85204A5E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9D964A-F120-C694-47F2-823391EA8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038B-CCCA-4A67-8F51-7F2F14A00825}" type="datetimeFigureOut">
              <a:rPr lang="it-IT" smtClean="0"/>
              <a:t>11/06/2024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DD93467-5260-D5E7-3368-DA55DD6FB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587D66F-85E3-36E4-756C-287BE7946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8D10-E582-47B6-BCB0-74087C2F22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5561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D96462-660E-7D11-AD77-9941D275D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40342B5-7D23-AE6F-8ECB-99E665D5E1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DE63E78-8BE4-3A05-1CC0-A76796646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038B-CCCA-4A67-8F51-7F2F14A00825}" type="datetimeFigureOut">
              <a:rPr lang="it-IT" smtClean="0"/>
              <a:t>11/06/2024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CD6C13D-EF59-0A8F-6771-AF8A66F2E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DC50149-2888-2725-0A98-B0C03FB9D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8D10-E582-47B6-BCB0-74087C2F22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5031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215FF3-955A-5908-96E4-4C91BD0BF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1923F5-101F-084B-4B8D-0FA6CF0C17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9D5E58A-752C-291D-39D3-DCAF46A827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3544030-4D0A-B66D-11AF-0DC253143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038B-CCCA-4A67-8F51-7F2F14A00825}" type="datetimeFigureOut">
              <a:rPr lang="it-IT" smtClean="0"/>
              <a:t>11/06/2024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4C63803-379E-8D80-5191-F529B8E95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1AA9B68-D7A0-BE41-01B6-2E7C6FA7B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8D10-E582-47B6-BCB0-74087C2F22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8358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4A268D-625C-8694-D0D5-0C61A5DD1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37F2117-B469-F012-0D18-9DAD60A451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9098A3-E338-1AFA-0DED-8751207A5C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8C48AC1-C70B-FFD9-A167-32E7739D5E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7C3F0BE-DD83-B29E-569B-C50BE7FD84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BF23009-EB05-FE48-B987-A98B1ADD0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038B-CCCA-4A67-8F51-7F2F14A00825}" type="datetimeFigureOut">
              <a:rPr lang="it-IT" smtClean="0"/>
              <a:t>11/06/2024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57BA66C9-7970-09BF-0516-42A5637DA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7FEF182-1F3A-6076-F551-62220A03B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8D10-E582-47B6-BCB0-74087C2F22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6638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EF9406-FA25-8F9A-B44F-917F62106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3C2AEFE-F16A-A277-AFAE-0E7B7CD90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038B-CCCA-4A67-8F51-7F2F14A00825}" type="datetimeFigureOut">
              <a:rPr lang="it-IT" smtClean="0"/>
              <a:t>11/06/2024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CD81F69-FEDB-1588-7964-4F82C0B1A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42D6CE2-345E-A9D4-C406-53C0DECD8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8D10-E582-47B6-BCB0-74087C2F22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2296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6401B3E-4C14-DC3B-B208-4385ADCB0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038B-CCCA-4A67-8F51-7F2F14A00825}" type="datetimeFigureOut">
              <a:rPr lang="it-IT" smtClean="0"/>
              <a:t>11/06/2024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60146A7-11AB-8DD0-081E-A0C92242A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16475E1-60E3-2A46-5278-45865807A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8D10-E582-47B6-BCB0-74087C2F22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8943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F2424C-60FE-28B3-6D1D-4B6F2171C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8283121-08B5-AA39-15D0-A05D60A80D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142761D-3332-1E62-31C4-E96007551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C8B60FF-5108-587A-9365-FFAB246DA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038B-CCCA-4A67-8F51-7F2F14A00825}" type="datetimeFigureOut">
              <a:rPr lang="it-IT" smtClean="0"/>
              <a:t>11/06/2024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E792A26-0B9D-545B-774F-8B84E769B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3188A60-BDB6-8FAC-8768-06A2DAC92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8D10-E582-47B6-BCB0-74087C2F22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0663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8DD462-31B6-54D8-2E7A-3402901D3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041367F-5B86-B499-CC3C-2C6C8605BE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2351CA5-BAA7-5251-C56C-05ED3D3251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CD840EF-2EDE-A9E5-1BD0-A2C50B52A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038B-CCCA-4A67-8F51-7F2F14A00825}" type="datetimeFigureOut">
              <a:rPr lang="it-IT" smtClean="0"/>
              <a:t>11/06/2024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1ADE6F8-4E09-C9F7-7BD6-6FA43FC26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6CBCCDA-4378-1974-3EDC-B00C55EB1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68D10-E582-47B6-BCB0-74087C2F22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7611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2566ED6-5107-AECD-6B9E-E085A1265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6AAC048-B2C1-1E22-D920-26E65CAC48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EE8A9FD-10B7-48FE-05BE-0C0BFF9833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B038B-CCCA-4A67-8F51-7F2F14A00825}" type="datetimeFigureOut">
              <a:rPr lang="it-IT" smtClean="0"/>
              <a:t>11/06/2024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C165D2-D574-7F49-80F2-3CB7FACD7C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C5B5724-E9D3-0912-06FB-92C3F39B18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68D10-E582-47B6-BCB0-74087C2F22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5511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bruzzo24ore.tv/news/Sanita-Abruzzo-Da-Aprile-Attivo-Fascicolo-Sanitario-Elettronico-ASL1-L-Aquila-Avezzano-Sulmona/167366.htm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infonurse.it/infermieri-medici-e-oss-tutto-inizia-dalle-nostre-mani-come-prevenire-le-infezioni/27827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anzianievita.it/salute-e-benessere/levoluzione-dellassistenza-infermieristica-geriatrica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iggita.com/story.php?title=il_ruolo_dellinfermiere_durante_la_terapia_del_dolore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81786B5-4380-009A-A2A5-106D259AE1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9563"/>
            <a:ext cx="9144000" cy="2387600"/>
          </a:xfrm>
        </p:spPr>
        <p:txBody>
          <a:bodyPr>
            <a:normAutofit/>
          </a:bodyPr>
          <a:lstStyle/>
          <a:p>
            <a:r>
              <a:rPr lang="it-IT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SEE &amp; TREAT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1BC3AE2-0F8A-100C-478C-059B738626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40038"/>
            <a:ext cx="9144000" cy="1655762"/>
          </a:xfrm>
        </p:spPr>
        <p:txBody>
          <a:bodyPr/>
          <a:lstStyle/>
          <a:p>
            <a:r>
              <a:rPr lang="it-IT" dirty="0"/>
              <a:t> </a:t>
            </a:r>
            <a:r>
              <a:rPr lang="it-IT" sz="4000" dirty="0"/>
              <a:t>LE ESPERIENZE DEI PROFESSIONISTI</a:t>
            </a:r>
          </a:p>
          <a:p>
            <a:endParaRPr lang="it-IT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57F94C40-2308-EC38-1947-72133B9BD1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377" y="3769036"/>
            <a:ext cx="5435245" cy="1739278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D96FACAC-1181-412B-299F-80C3A530C369}"/>
              </a:ext>
            </a:extLst>
          </p:cNvPr>
          <p:cNvSpPr txBox="1"/>
          <p:nvPr/>
        </p:nvSpPr>
        <p:spPr>
          <a:xfrm>
            <a:off x="2245360" y="6129535"/>
            <a:ext cx="9550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Dott.ssa Salvioli Erika Responsabile Infermieristica e tecnica Pronto Soccorsi e Medicina D’Urgenza Provinciali</a:t>
            </a:r>
          </a:p>
        </p:txBody>
      </p:sp>
    </p:spTree>
    <p:extLst>
      <p:ext uri="{BB962C8B-B14F-4D97-AF65-F5344CB8AC3E}">
        <p14:creationId xmlns:p14="http://schemas.microsoft.com/office/powerpoint/2010/main" val="3354192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1E06E9-3880-729D-C789-C3750673D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300" y="325119"/>
            <a:ext cx="10439400" cy="1325563"/>
          </a:xfrm>
        </p:spPr>
        <p:txBody>
          <a:bodyPr/>
          <a:lstStyle/>
          <a:p>
            <a:pPr algn="ctr"/>
            <a:r>
              <a:rPr lang="it-IT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CASO : </a:t>
            </a:r>
            <a:r>
              <a:rPr lang="it-IT" sz="4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sensazione di corpo estraneo nell’occhio</a:t>
            </a:r>
            <a:br>
              <a:rPr lang="it-IT" sz="4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it-IT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58EBA5E-C349-A6B5-35F9-827E7D02B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300" y="1771969"/>
            <a:ext cx="6365240" cy="4466272"/>
          </a:xfr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endParaRPr lang="it-IT" b="1" i="1" dirty="0"/>
          </a:p>
          <a:p>
            <a:pPr marL="0" indent="0" algn="just">
              <a:buNone/>
            </a:pPr>
            <a:r>
              <a:rPr lang="it-IT" b="1" i="1" dirty="0"/>
              <a:t>Paziente donna di anni 76 con sensazione di corpo estraneo all’occhio 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b="1" dirty="0"/>
              <a:t>Triage</a:t>
            </a:r>
            <a:r>
              <a:rPr lang="it-IT" dirty="0"/>
              <a:t>: osservazione e raccolta dati , nega traumi, no iperemia, no alterazione del visus, no febbre, si procede con la valutazione dei criteri di esclusione per percorso </a:t>
            </a:r>
            <a:r>
              <a:rPr lang="it-IT" dirty="0" err="1"/>
              <a:t>see&amp;treat</a:t>
            </a:r>
            <a:r>
              <a:rPr lang="it-IT" dirty="0"/>
              <a:t> e si conferma inserimento nel percorso S&amp;T con codice bianco. </a:t>
            </a:r>
          </a:p>
          <a:p>
            <a:pPr marL="0" indent="0">
              <a:buNone/>
            </a:pPr>
            <a:r>
              <a:rPr lang="it-IT" dirty="0"/>
              <a:t>La paziente viene accompagnata al piano superiore dall’OSS.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/>
              <a:t>Ambulatorio </a:t>
            </a:r>
            <a:r>
              <a:rPr lang="it-IT" b="1" dirty="0" err="1"/>
              <a:t>see&amp;treat</a:t>
            </a:r>
            <a:r>
              <a:rPr lang="it-IT" dirty="0"/>
              <a:t>: accoglimento e presa in carico da parte dell’infermiere </a:t>
            </a:r>
            <a:r>
              <a:rPr lang="it-IT" dirty="0" err="1"/>
              <a:t>see&amp;treat</a:t>
            </a:r>
            <a:r>
              <a:rPr lang="it-IT" dirty="0"/>
              <a:t> che rivaluta l’appropriatezza del percorso.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F5F663A5-0D18-91E9-3682-93A8B0A272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465060" y="2621280"/>
            <a:ext cx="4292926" cy="2388235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6DFE3105-E526-D02B-1413-2B461E3A924D}"/>
              </a:ext>
            </a:extLst>
          </p:cNvPr>
          <p:cNvSpPr txBox="1"/>
          <p:nvPr/>
        </p:nvSpPr>
        <p:spPr>
          <a:xfrm>
            <a:off x="2207586" y="6454655"/>
            <a:ext cx="9550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Dott.ssa Salvioli Erika Responsabile Infermieristica e tecnica Pronto Soccorsi e Medicina D’Urgenza Provinciali</a:t>
            </a:r>
          </a:p>
        </p:txBody>
      </p:sp>
    </p:spTree>
    <p:extLst>
      <p:ext uri="{BB962C8B-B14F-4D97-AF65-F5344CB8AC3E}">
        <p14:creationId xmlns:p14="http://schemas.microsoft.com/office/powerpoint/2010/main" val="2933683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ttangolo con angoli arrotondati 1"/>
          <p:cNvSpPr/>
          <p:nvPr/>
        </p:nvSpPr>
        <p:spPr>
          <a:xfrm>
            <a:off x="2189520" y="343800"/>
            <a:ext cx="8286480" cy="249840"/>
          </a:xfrm>
          <a:prstGeom prst="roundRect">
            <a:avLst>
              <a:gd name="adj" fmla="val 16667"/>
            </a:avLst>
          </a:prstGeom>
          <a:solidFill>
            <a:srgbClr val="B4C7DC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it-IT" sz="1800" b="1" strike="noStrike" spc="-1">
                <a:solidFill>
                  <a:srgbClr val="000000"/>
                </a:solidFill>
                <a:latin typeface="Calibri"/>
                <a:ea typeface="DejaVu Sans"/>
              </a:rPr>
              <a:t>TRIAGE: CORPO ESTRANEO CONGIUNTIVALE</a:t>
            </a:r>
            <a:endParaRPr lang="it-IT" sz="1800" b="0" strike="noStrike" spc="-1">
              <a:latin typeface="Arial"/>
            </a:endParaRPr>
          </a:p>
        </p:txBody>
      </p:sp>
      <p:sp>
        <p:nvSpPr>
          <p:cNvPr id="131" name="Freccia in giù 2"/>
          <p:cNvSpPr/>
          <p:nvPr/>
        </p:nvSpPr>
        <p:spPr>
          <a:xfrm>
            <a:off x="6022440" y="595440"/>
            <a:ext cx="167040" cy="33372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2" name="Rettangolo con angoli arrotondati 3"/>
          <p:cNvSpPr/>
          <p:nvPr/>
        </p:nvSpPr>
        <p:spPr>
          <a:xfrm>
            <a:off x="2189520" y="931320"/>
            <a:ext cx="8286480" cy="68616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it-IT" sz="1200" b="1" strike="noStrike" spc="-1">
                <a:solidFill>
                  <a:srgbClr val="FFFFFF"/>
                </a:solidFill>
                <a:latin typeface="Calibri"/>
                <a:ea typeface="DejaVu Sans"/>
              </a:rPr>
              <a:t>Segnali d’allarme /esclusione</a:t>
            </a:r>
            <a:endParaRPr lang="it-IT" sz="1200" b="0" strike="noStrike" spc="-1">
              <a:latin typeface="Arial"/>
            </a:endParaRPr>
          </a:p>
          <a:p>
            <a:pPr marL="285840" indent="-285840" algn="just">
              <a:lnSpc>
                <a:spcPct val="100000"/>
              </a:lnSpc>
              <a:buClr>
                <a:srgbClr val="FFFFFF"/>
              </a:buClr>
              <a:buFont typeface="Arial"/>
              <a:buChar char="•"/>
            </a:pPr>
            <a:r>
              <a:rPr lang="it-IT" sz="1100" b="1" strike="noStrike" spc="-1">
                <a:solidFill>
                  <a:srgbClr val="FFFFFF"/>
                </a:solidFill>
                <a:latin typeface="Calibri"/>
                <a:ea typeface="DejaVu Sans"/>
              </a:rPr>
              <a:t>Età &lt;16 anni</a:t>
            </a:r>
            <a:endParaRPr lang="it-IT" sz="1100" b="0" strike="noStrike" spc="-1">
              <a:latin typeface="Arial"/>
            </a:endParaRPr>
          </a:p>
          <a:p>
            <a:pPr marL="285840" indent="-285840" algn="just">
              <a:lnSpc>
                <a:spcPct val="100000"/>
              </a:lnSpc>
              <a:buClr>
                <a:srgbClr val="FFFFFF"/>
              </a:buClr>
              <a:buFont typeface="Arial"/>
              <a:buChar char="•"/>
            </a:pPr>
            <a:r>
              <a:rPr lang="it-IT" sz="1100" b="1" strike="noStrike" spc="-1">
                <a:solidFill>
                  <a:srgbClr val="FFFFFF"/>
                </a:solidFill>
                <a:latin typeface="Calibri"/>
                <a:ea typeface="DejaVu Sans"/>
              </a:rPr>
              <a:t>NRS &gt; 7</a:t>
            </a:r>
            <a:endParaRPr lang="it-IT" sz="1100" b="0" strike="noStrike" spc="-1">
              <a:latin typeface="Arial"/>
            </a:endParaRPr>
          </a:p>
          <a:p>
            <a:pPr marL="285840" indent="-285840" algn="just">
              <a:lnSpc>
                <a:spcPct val="100000"/>
              </a:lnSpc>
              <a:buClr>
                <a:srgbClr val="FFFFFF"/>
              </a:buClr>
              <a:buFont typeface="Arial"/>
              <a:buChar char="•"/>
            </a:pPr>
            <a:r>
              <a:rPr lang="it-IT" sz="1100" b="1" strike="noStrike" spc="-1">
                <a:solidFill>
                  <a:srgbClr val="FFFFFF"/>
                </a:solidFill>
                <a:latin typeface="Calibri"/>
                <a:ea typeface="DejaVu Sans"/>
              </a:rPr>
              <a:t>Alterazioni del visus</a:t>
            </a:r>
            <a:endParaRPr lang="it-IT" sz="1100" b="0" strike="noStrike" spc="-1">
              <a:latin typeface="Arial"/>
            </a:endParaRPr>
          </a:p>
        </p:txBody>
      </p:sp>
      <p:sp>
        <p:nvSpPr>
          <p:cNvPr id="133" name="Freccia in giù 4"/>
          <p:cNvSpPr/>
          <p:nvPr/>
        </p:nvSpPr>
        <p:spPr>
          <a:xfrm>
            <a:off x="5836320" y="1618920"/>
            <a:ext cx="629640" cy="33372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it-IT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NO</a:t>
            </a:r>
            <a:endParaRPr lang="it-IT" sz="800" b="0" strike="noStrike" spc="-1">
              <a:latin typeface="Arial"/>
            </a:endParaRPr>
          </a:p>
        </p:txBody>
      </p:sp>
      <p:sp>
        <p:nvSpPr>
          <p:cNvPr id="134" name="Rettangolo con angoli arrotondati 5"/>
          <p:cNvSpPr/>
          <p:nvPr/>
        </p:nvSpPr>
        <p:spPr>
          <a:xfrm>
            <a:off x="2189520" y="1971360"/>
            <a:ext cx="8286480" cy="350640"/>
          </a:xfrm>
          <a:prstGeom prst="roundRect">
            <a:avLst>
              <a:gd name="adj" fmla="val 16667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it-IT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CONFERMA e invio percorso</a:t>
            </a:r>
            <a:endParaRPr lang="it-IT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it-IT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AREA SEE &amp; TREAT</a:t>
            </a:r>
            <a:endParaRPr lang="it-IT" sz="1200" b="0" strike="noStrike" spc="-1">
              <a:latin typeface="Arial"/>
            </a:endParaRPr>
          </a:p>
        </p:txBody>
      </p:sp>
      <p:sp>
        <p:nvSpPr>
          <p:cNvPr id="135" name="Freccia in giù 6"/>
          <p:cNvSpPr/>
          <p:nvPr/>
        </p:nvSpPr>
        <p:spPr>
          <a:xfrm>
            <a:off x="6095880" y="2306880"/>
            <a:ext cx="177120" cy="35064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6" name="Rettangolo con angoli arrotondati 7"/>
          <p:cNvSpPr/>
          <p:nvPr/>
        </p:nvSpPr>
        <p:spPr>
          <a:xfrm>
            <a:off x="5486400" y="2659320"/>
            <a:ext cx="1474560" cy="417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it-IT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Valutazione</a:t>
            </a:r>
            <a:endParaRPr lang="it-IT" sz="1200" b="0" strike="noStrike" spc="-1">
              <a:latin typeface="Arial"/>
            </a:endParaRPr>
          </a:p>
        </p:txBody>
      </p:sp>
      <p:sp>
        <p:nvSpPr>
          <p:cNvPr id="137" name="Freccia a destra 8"/>
          <p:cNvSpPr/>
          <p:nvPr/>
        </p:nvSpPr>
        <p:spPr>
          <a:xfrm>
            <a:off x="6987960" y="2801880"/>
            <a:ext cx="417600" cy="13248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8" name="Rettangolo con angoli arrotondati 9"/>
          <p:cNvSpPr/>
          <p:nvPr/>
        </p:nvSpPr>
        <p:spPr>
          <a:xfrm>
            <a:off x="7407360" y="2483280"/>
            <a:ext cx="2162520" cy="76788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it-IT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No corpo estraneo congiuntivale?</a:t>
            </a:r>
            <a:endParaRPr lang="it-IT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it-IT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Si segnali d’allarme/esclusione?</a:t>
            </a:r>
            <a:endParaRPr lang="it-IT" sz="1200" b="0" strike="noStrike" spc="-1">
              <a:latin typeface="Arial"/>
            </a:endParaRPr>
          </a:p>
        </p:txBody>
      </p:sp>
      <p:sp>
        <p:nvSpPr>
          <p:cNvPr id="139" name="Freccia in giù 10"/>
          <p:cNvSpPr/>
          <p:nvPr/>
        </p:nvSpPr>
        <p:spPr>
          <a:xfrm>
            <a:off x="8489520" y="3252960"/>
            <a:ext cx="149040" cy="26892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0" name="Rettangolo con angoli arrotondati 11"/>
          <p:cNvSpPr/>
          <p:nvPr/>
        </p:nvSpPr>
        <p:spPr>
          <a:xfrm>
            <a:off x="7407360" y="3538080"/>
            <a:ext cx="2162520" cy="484920"/>
          </a:xfrm>
          <a:prstGeom prst="roundRect">
            <a:avLst>
              <a:gd name="adj" fmla="val 16667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it-IT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NO PERCORSO </a:t>
            </a:r>
            <a:endParaRPr lang="it-IT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it-IT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SEE &amp; TREAT</a:t>
            </a:r>
            <a:endParaRPr lang="it-IT" sz="1200" b="0" strike="noStrike" spc="-1">
              <a:latin typeface="Arial"/>
            </a:endParaRPr>
          </a:p>
        </p:txBody>
      </p:sp>
      <p:sp>
        <p:nvSpPr>
          <p:cNvPr id="141" name="Freccia in giù 12"/>
          <p:cNvSpPr/>
          <p:nvPr/>
        </p:nvSpPr>
        <p:spPr>
          <a:xfrm>
            <a:off x="6132240" y="3085920"/>
            <a:ext cx="149040" cy="34848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2" name="Rettangolo con angoli arrotondati 13"/>
          <p:cNvSpPr/>
          <p:nvPr/>
        </p:nvSpPr>
        <p:spPr>
          <a:xfrm>
            <a:off x="5461200" y="3449880"/>
            <a:ext cx="1541880" cy="547560"/>
          </a:xfrm>
          <a:prstGeom prst="roundRect">
            <a:avLst>
              <a:gd name="adj" fmla="val 16667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it-IT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Applicazione anestetico locale: Oxibuprocaina</a:t>
            </a:r>
            <a:endParaRPr lang="it-IT" sz="1200" b="0" strike="noStrike" spc="-1">
              <a:latin typeface="Arial"/>
            </a:endParaRPr>
          </a:p>
        </p:txBody>
      </p:sp>
      <p:sp>
        <p:nvSpPr>
          <p:cNvPr id="143" name="Freccia in giù 14"/>
          <p:cNvSpPr/>
          <p:nvPr/>
        </p:nvSpPr>
        <p:spPr>
          <a:xfrm>
            <a:off x="6157440" y="4010040"/>
            <a:ext cx="149040" cy="34848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4" name="Rettangolo con angoli arrotondati 15"/>
          <p:cNvSpPr/>
          <p:nvPr/>
        </p:nvSpPr>
        <p:spPr>
          <a:xfrm>
            <a:off x="5419440" y="4376880"/>
            <a:ext cx="1625760" cy="547560"/>
          </a:xfrm>
          <a:prstGeom prst="roundRect">
            <a:avLst>
              <a:gd name="adj" fmla="val 16667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it-IT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Lavaggio oculare Cotton fioc bagnato</a:t>
            </a:r>
            <a:endParaRPr lang="it-IT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it-IT" sz="1200" b="0" strike="noStrike" spc="-1">
              <a:latin typeface="Arial"/>
            </a:endParaRPr>
          </a:p>
        </p:txBody>
      </p:sp>
      <p:sp>
        <p:nvSpPr>
          <p:cNvPr id="145" name="Freccia in giù 16"/>
          <p:cNvSpPr/>
          <p:nvPr/>
        </p:nvSpPr>
        <p:spPr>
          <a:xfrm>
            <a:off x="6182640" y="4943160"/>
            <a:ext cx="149040" cy="31068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6" name="Rettangolo con angoli arrotondati 17"/>
          <p:cNvSpPr/>
          <p:nvPr/>
        </p:nvSpPr>
        <p:spPr>
          <a:xfrm>
            <a:off x="5436000" y="5259960"/>
            <a:ext cx="1760040" cy="463680"/>
          </a:xfrm>
          <a:prstGeom prst="roundRect">
            <a:avLst>
              <a:gd name="adj" fmla="val 16667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it-IT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Corpo estraneo rimosso?</a:t>
            </a:r>
            <a:endParaRPr lang="it-IT" sz="1200" b="0" strike="noStrike" spc="-1">
              <a:latin typeface="Arial"/>
            </a:endParaRPr>
          </a:p>
        </p:txBody>
      </p:sp>
      <p:sp>
        <p:nvSpPr>
          <p:cNvPr id="147" name="Freccia in giù 19"/>
          <p:cNvSpPr/>
          <p:nvPr/>
        </p:nvSpPr>
        <p:spPr>
          <a:xfrm>
            <a:off x="5981040" y="5725440"/>
            <a:ext cx="601920" cy="342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it-IT" sz="800" b="1" strike="noStrike" spc="-1">
                <a:solidFill>
                  <a:srgbClr val="FFFFFF"/>
                </a:solidFill>
                <a:latin typeface="Calibri"/>
                <a:ea typeface="DejaVu Sans"/>
              </a:rPr>
              <a:t>Si</a:t>
            </a:r>
            <a:endParaRPr lang="it-IT" sz="800" b="0" strike="noStrike" spc="-1">
              <a:latin typeface="Arial"/>
            </a:endParaRPr>
          </a:p>
        </p:txBody>
      </p:sp>
      <p:sp>
        <p:nvSpPr>
          <p:cNvPr id="148" name="Rettangolo con angoli arrotondati 20"/>
          <p:cNvSpPr/>
          <p:nvPr/>
        </p:nvSpPr>
        <p:spPr>
          <a:xfrm>
            <a:off x="5419440" y="6090480"/>
            <a:ext cx="1827000" cy="591840"/>
          </a:xfrm>
          <a:prstGeom prst="roundRect">
            <a:avLst>
              <a:gd name="adj" fmla="val 16667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it-IT" sz="1000" b="0" strike="noStrike" spc="-1">
                <a:solidFill>
                  <a:srgbClr val="FFFFFF"/>
                </a:solidFill>
                <a:latin typeface="Calibri"/>
                <a:ea typeface="DejaVu Sans"/>
              </a:rPr>
              <a:t>Prescrizione collirio antibiotico: Gentamicina/Tobramicina</a:t>
            </a:r>
            <a:endParaRPr lang="it-IT" sz="1000" b="0" strike="noStrike" spc="-1">
              <a:latin typeface="Arial"/>
            </a:endParaRPr>
          </a:p>
        </p:txBody>
      </p:sp>
      <p:sp>
        <p:nvSpPr>
          <p:cNvPr id="149" name="Freccia a sinistra 21"/>
          <p:cNvSpPr/>
          <p:nvPr/>
        </p:nvSpPr>
        <p:spPr>
          <a:xfrm>
            <a:off x="4882320" y="5303880"/>
            <a:ext cx="534960" cy="42696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it-IT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NO</a:t>
            </a:r>
            <a:endParaRPr lang="it-IT" sz="800" b="0" strike="noStrike" spc="-1">
              <a:latin typeface="Arial"/>
            </a:endParaRPr>
          </a:p>
        </p:txBody>
      </p:sp>
      <p:sp>
        <p:nvSpPr>
          <p:cNvPr id="150" name="Rettangolo con angoli arrotondati 22"/>
          <p:cNvSpPr/>
          <p:nvPr/>
        </p:nvSpPr>
        <p:spPr>
          <a:xfrm>
            <a:off x="2877840" y="5255640"/>
            <a:ext cx="2003040" cy="540360"/>
          </a:xfrm>
          <a:prstGeom prst="roundRect">
            <a:avLst>
              <a:gd name="adj" fmla="val 16667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it-IT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NO AREA SEE &amp; TREAT</a:t>
            </a:r>
            <a:endParaRPr lang="it-IT" sz="1200" b="0" strike="noStrike" spc="-1">
              <a:latin typeface="Arial"/>
            </a:endParaRPr>
          </a:p>
        </p:txBody>
      </p:sp>
      <p:sp>
        <p:nvSpPr>
          <p:cNvPr id="151" name="Freccia a destra 23"/>
          <p:cNvSpPr/>
          <p:nvPr/>
        </p:nvSpPr>
        <p:spPr>
          <a:xfrm>
            <a:off x="7248240" y="6320160"/>
            <a:ext cx="560160" cy="13248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2" name="Rettangolo con angoli arrotondati 24"/>
          <p:cNvSpPr/>
          <p:nvPr/>
        </p:nvSpPr>
        <p:spPr>
          <a:xfrm>
            <a:off x="7810200" y="6090480"/>
            <a:ext cx="1827000" cy="652680"/>
          </a:xfrm>
          <a:prstGeom prst="roundRect">
            <a:avLst>
              <a:gd name="adj" fmla="val 16667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it-IT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Consegna foglio informativo rinvio a domicilio</a:t>
            </a:r>
            <a:endParaRPr lang="it-IT" sz="1200" b="0" strike="noStrike" spc="-1">
              <a:latin typeface="Arial"/>
            </a:endParaRPr>
          </a:p>
        </p:txBody>
      </p:sp>
      <p:sp>
        <p:nvSpPr>
          <p:cNvPr id="2" name="Titolo 4">
            <a:extLst>
              <a:ext uri="{FF2B5EF4-FFF2-40B4-BE49-F238E27FC236}">
                <a16:creationId xmlns:a16="http://schemas.microsoft.com/office/drawing/2014/main" id="{690D64CA-7334-2296-D9BD-D1B27FFF64F1}"/>
              </a:ext>
            </a:extLst>
          </p:cNvPr>
          <p:cNvSpPr>
            <a:spLocks noGrp="1"/>
          </p:cNvSpPr>
          <p:nvPr/>
        </p:nvSpPr>
        <p:spPr>
          <a:xfrm>
            <a:off x="609780" y="2856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1E06E9-3880-729D-C789-C3750673D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3820" y="245362"/>
            <a:ext cx="10439400" cy="1325563"/>
          </a:xfrm>
        </p:spPr>
        <p:txBody>
          <a:bodyPr/>
          <a:lstStyle/>
          <a:p>
            <a:pPr algn="ctr"/>
            <a:r>
              <a:rPr lang="it-IT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INTERVENTO INFERMIERISTICO</a:t>
            </a:r>
            <a:endParaRPr lang="it-IT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8CCA510-CB3C-CEE6-2FA1-4E839813EC28}"/>
              </a:ext>
            </a:extLst>
          </p:cNvPr>
          <p:cNvSpPr txBox="1"/>
          <p:nvPr/>
        </p:nvSpPr>
        <p:spPr>
          <a:xfrm>
            <a:off x="711200" y="2066608"/>
            <a:ext cx="5140961" cy="32762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it-IT" sz="2000" dirty="0"/>
              <a:t>- Applicato anestetico per verificare effettiva presenza corpo estraneo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sz="2000" dirty="0"/>
              <a:t>- Osservazione non si rileva corpo estraneo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sz="2000" dirty="0"/>
              <a:t>- Eseguito lavaggio oculare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sz="2000" dirty="0"/>
              <a:t>- Non si  è ritenuto necessario bendare l’occhio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sz="2000" dirty="0"/>
              <a:t>- Comunicazione delle raccomandazioni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it-IT" sz="2000" dirty="0"/>
              <a:t>- Dimissione del paziente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ED9B8AF9-606A-8BA2-EFD9-CA31DDCC64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3520" y="2950966"/>
            <a:ext cx="5292958" cy="2391924"/>
          </a:xfrm>
          <a:prstGeom prst="rect">
            <a:avLst/>
          </a:prstGeom>
          <a:gradFill>
            <a:gsLst>
              <a:gs pos="36782">
                <a:schemeClr val="accent1">
                  <a:lumMod val="40000"/>
                  <a:lumOff val="60000"/>
                </a:schemeClr>
              </a:gs>
              <a:gs pos="60000">
                <a:srgbClr val="B0C4E6"/>
              </a:gs>
              <a:gs pos="46000">
                <a:schemeClr val="accent1">
                  <a:lumMod val="40000"/>
                  <a:lumOff val="6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>
            <a:outerShdw blurRad="50800" dist="50800" dir="5400000" sx="102000" sy="102000" algn="ctr" rotWithShape="0">
              <a:schemeClr val="accent1">
                <a:lumMod val="60000"/>
                <a:lumOff val="40000"/>
              </a:schemeClr>
            </a:outerShdw>
          </a:effectLst>
          <a:scene3d>
            <a:camera prst="orthographicFront"/>
            <a:lightRig rig="threePt" dir="t"/>
          </a:scene3d>
          <a:sp3d extrusionH="76200" contourW="50800">
            <a:extrusionClr>
              <a:schemeClr val="accent1">
                <a:lumMod val="20000"/>
                <a:lumOff val="80000"/>
              </a:schemeClr>
            </a:extrusionClr>
            <a:contourClr>
              <a:schemeClr val="accent1">
                <a:lumMod val="75000"/>
              </a:schemeClr>
            </a:contourClr>
          </a:sp3d>
        </p:spPr>
      </p:pic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9F0D7E5C-735F-1C69-B4BA-B34806E13E7C}"/>
              </a:ext>
            </a:extLst>
          </p:cNvPr>
          <p:cNvSpPr txBox="1"/>
          <p:nvPr/>
        </p:nvSpPr>
        <p:spPr>
          <a:xfrm>
            <a:off x="2330450" y="5782758"/>
            <a:ext cx="826262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it-IT" sz="2800" b="1" dirty="0"/>
              <a:t>Ora ingresso in PS: 8.50              Ora uscita PS: 9.32</a:t>
            </a:r>
          </a:p>
        </p:txBody>
      </p:sp>
      <p:sp>
        <p:nvSpPr>
          <p:cNvPr id="13" name="Freccia a destra 12">
            <a:extLst>
              <a:ext uri="{FF2B5EF4-FFF2-40B4-BE49-F238E27FC236}">
                <a16:creationId xmlns:a16="http://schemas.microsoft.com/office/drawing/2014/main" id="{BA35A1D3-E870-F9D5-C5B0-93127C65AC48}"/>
              </a:ext>
            </a:extLst>
          </p:cNvPr>
          <p:cNvSpPr/>
          <p:nvPr/>
        </p:nvSpPr>
        <p:spPr>
          <a:xfrm>
            <a:off x="4988560" y="4624962"/>
            <a:ext cx="1473200" cy="1664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B5ECA5D9-7853-C3CB-9C9D-5E8FD72E5DF6}"/>
              </a:ext>
            </a:extLst>
          </p:cNvPr>
          <p:cNvSpPr txBox="1"/>
          <p:nvPr/>
        </p:nvSpPr>
        <p:spPr>
          <a:xfrm>
            <a:off x="2330450" y="6458749"/>
            <a:ext cx="9550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Dott.ssa Salvioli Erika Responsabile Infermieristica e tecnica Pronto Soccorsi e Medicina D’Urgenza Provinciali</a:t>
            </a:r>
          </a:p>
        </p:txBody>
      </p:sp>
    </p:spTree>
    <p:extLst>
      <p:ext uri="{BB962C8B-B14F-4D97-AF65-F5344CB8AC3E}">
        <p14:creationId xmlns:p14="http://schemas.microsoft.com/office/powerpoint/2010/main" val="1320896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1E06E9-3880-729D-C789-C3750673D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300" y="741045"/>
            <a:ext cx="10439400" cy="1325563"/>
          </a:xfrm>
        </p:spPr>
        <p:txBody>
          <a:bodyPr/>
          <a:lstStyle/>
          <a:p>
            <a:pPr algn="ctr"/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ESPERIENZA VISSUTA: </a:t>
            </a:r>
            <a:br>
              <a:rPr lang="it-IT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PARTE DEL PROFESSIONISTA E DA PARTE DELL’UTENTE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8CCA510-CB3C-CEE6-2FA1-4E839813EC28}"/>
              </a:ext>
            </a:extLst>
          </p:cNvPr>
          <p:cNvSpPr txBox="1"/>
          <p:nvPr/>
        </p:nvSpPr>
        <p:spPr>
          <a:xfrm>
            <a:off x="711201" y="2066608"/>
            <a:ext cx="4063999" cy="373794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it-IT" sz="2800" b="1" dirty="0"/>
              <a:t>UTENTE</a:t>
            </a:r>
          </a:p>
          <a:p>
            <a:pPr marL="0" indent="0">
              <a:buNone/>
            </a:pPr>
            <a:r>
              <a:rPr lang="it-IT" sz="2800" dirty="0"/>
              <a:t>Soddisfazione nella risoluzione del problema</a:t>
            </a:r>
          </a:p>
          <a:p>
            <a:pPr marL="0" indent="0">
              <a:buNone/>
            </a:pPr>
            <a:r>
              <a:rPr lang="it-IT" sz="2800" dirty="0"/>
              <a:t>Tempi brevi</a:t>
            </a:r>
          </a:p>
          <a:p>
            <a:pPr marL="0" indent="0">
              <a:buNone/>
            </a:pPr>
            <a:r>
              <a:rPr lang="it-IT" sz="2800" dirty="0"/>
              <a:t>Apprezzamento per la professionalità, competenza e gentilezza</a:t>
            </a:r>
          </a:p>
          <a:p>
            <a:pPr marL="0" indent="0">
              <a:lnSpc>
                <a:spcPct val="150000"/>
              </a:lnSpc>
              <a:buNone/>
            </a:pPr>
            <a:endParaRPr lang="it-IT" sz="2000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A08192A7-32EC-147F-5080-0F6BE7D509A6}"/>
              </a:ext>
            </a:extLst>
          </p:cNvPr>
          <p:cNvSpPr txBox="1"/>
          <p:nvPr/>
        </p:nvSpPr>
        <p:spPr>
          <a:xfrm>
            <a:off x="8290560" y="2066608"/>
            <a:ext cx="3291841" cy="33070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it-IT" sz="2800" b="1" dirty="0"/>
              <a:t>INFERMIERE</a:t>
            </a:r>
          </a:p>
          <a:p>
            <a:pPr marL="0" indent="0">
              <a:buNone/>
            </a:pPr>
            <a:r>
              <a:rPr lang="it-IT" sz="2800" dirty="0"/>
              <a:t>Autonomia professionale</a:t>
            </a:r>
          </a:p>
          <a:p>
            <a:pPr marL="0" indent="0">
              <a:buNone/>
            </a:pPr>
            <a:r>
              <a:rPr lang="it-IT" sz="2800" dirty="0"/>
              <a:t>Soddisfazione nel risolvere il problema di salute del paziente</a:t>
            </a:r>
          </a:p>
          <a:p>
            <a:pPr marL="0" indent="0">
              <a:lnSpc>
                <a:spcPct val="150000"/>
              </a:lnSpc>
              <a:buNone/>
            </a:pPr>
            <a:endParaRPr lang="it-IT" sz="2000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B429D3CE-21D0-CFBD-7C4A-1384BC3CBB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886959" y="3070417"/>
            <a:ext cx="3291842" cy="1730327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F5851832-6A07-2392-9CFA-976546D814FA}"/>
              </a:ext>
            </a:extLst>
          </p:cNvPr>
          <p:cNvSpPr txBox="1"/>
          <p:nvPr/>
        </p:nvSpPr>
        <p:spPr>
          <a:xfrm>
            <a:off x="2245360" y="6129535"/>
            <a:ext cx="9550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Dott.ssa Salvioli Erika Responsabile Infermieristica e tecnica Pronto Soccorsi e Medicina D’Urgenza Provinciali</a:t>
            </a:r>
          </a:p>
        </p:txBody>
      </p:sp>
    </p:spTree>
    <p:extLst>
      <p:ext uri="{BB962C8B-B14F-4D97-AF65-F5344CB8AC3E}">
        <p14:creationId xmlns:p14="http://schemas.microsoft.com/office/powerpoint/2010/main" val="2449711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1E06E9-3880-729D-C789-C3750673D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300" y="325119"/>
            <a:ext cx="10439400" cy="1325563"/>
          </a:xfrm>
        </p:spPr>
        <p:txBody>
          <a:bodyPr/>
          <a:lstStyle/>
          <a:p>
            <a:pPr algn="ctr"/>
            <a:r>
              <a:rPr lang="it-IT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CASO : </a:t>
            </a:r>
            <a:r>
              <a:rPr lang="it-IT" sz="40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sposizionamento</a:t>
            </a:r>
            <a:r>
              <a:rPr lang="it-IT" sz="40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catetere vescicale</a:t>
            </a:r>
            <a:br>
              <a:rPr lang="it-IT" sz="40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it-IT" sz="28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58EBA5E-C349-A6B5-35F9-827E7D02B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300" y="1730655"/>
            <a:ext cx="6365240" cy="4466272"/>
          </a:xfr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endParaRPr lang="it-IT" b="1" i="1" dirty="0"/>
          </a:p>
          <a:p>
            <a:pPr marL="0" indent="0" algn="just">
              <a:buNone/>
            </a:pPr>
            <a:r>
              <a:rPr lang="it-IT" b="1" i="1" dirty="0"/>
              <a:t>Paziente uomo di anni 68 portatore di catetere vescicale in attesa di TURP riferisce che accidentalmente si è sfilato il catetere.</a:t>
            </a:r>
            <a:endParaRPr lang="it-IT" dirty="0"/>
          </a:p>
          <a:p>
            <a:pPr marL="0" indent="0" algn="just">
              <a:buNone/>
            </a:pPr>
            <a:r>
              <a:rPr lang="it-IT" b="1" dirty="0"/>
              <a:t>Triage</a:t>
            </a:r>
            <a:r>
              <a:rPr lang="it-IT" dirty="0"/>
              <a:t>: osservazione e raccolta dati , no dolore, riferisce che nella notte si è sfilato accidentalmente il catetere vescicale, difficoltà alla minzione, in attesa di intervento TURP, paziente un po’agitato perché gli è già capitato altre volte, inoltre è infastidito dalla lunga attesa per l’intervento, si procede con la valutazione dei criteri di esclusione per percorso </a:t>
            </a:r>
            <a:r>
              <a:rPr lang="it-IT" dirty="0" err="1"/>
              <a:t>see&amp;treat</a:t>
            </a:r>
            <a:r>
              <a:rPr lang="it-IT" dirty="0"/>
              <a:t> e si conferma inserimento nel percorso S&amp;T con codice verde.</a:t>
            </a:r>
          </a:p>
          <a:p>
            <a:pPr marL="0" indent="0">
              <a:buNone/>
            </a:pPr>
            <a:r>
              <a:rPr lang="it-IT" dirty="0"/>
              <a:t>Il paziente viene accompagnato all’ambulatorio dall’OSS.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/>
              <a:t>Ambulatorio </a:t>
            </a:r>
            <a:r>
              <a:rPr lang="it-IT" b="1" dirty="0" err="1"/>
              <a:t>see&amp;treat</a:t>
            </a:r>
            <a:r>
              <a:rPr lang="it-IT" dirty="0"/>
              <a:t>: accoglimento e presa in carico da parte dell’infermiere </a:t>
            </a:r>
            <a:r>
              <a:rPr lang="it-IT" dirty="0" err="1"/>
              <a:t>see&amp;treat</a:t>
            </a:r>
            <a:r>
              <a:rPr lang="it-IT" dirty="0"/>
              <a:t> che rivaluta l’appropriatezza del percorso.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9B5A12DE-70A1-9A51-1DFD-F7B402BECD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64557" y="2312792"/>
            <a:ext cx="3928003" cy="2232415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AA6BAACF-2CDD-D425-3934-9EC0A6245709}"/>
              </a:ext>
            </a:extLst>
          </p:cNvPr>
          <p:cNvSpPr txBox="1"/>
          <p:nvPr/>
        </p:nvSpPr>
        <p:spPr>
          <a:xfrm>
            <a:off x="2255520" y="6378992"/>
            <a:ext cx="9550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Dott.ssa Salvioli Erika Responsabile Infermieristica e tecnica Pronto Soccorsi e Medicina D’Urgenza Provinciali</a:t>
            </a:r>
          </a:p>
        </p:txBody>
      </p:sp>
    </p:spTree>
    <p:extLst>
      <p:ext uri="{BB962C8B-B14F-4D97-AF65-F5344CB8AC3E}">
        <p14:creationId xmlns:p14="http://schemas.microsoft.com/office/powerpoint/2010/main" val="1119200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Rettangolo con angoli arrotondati 1"/>
          <p:cNvSpPr/>
          <p:nvPr/>
        </p:nvSpPr>
        <p:spPr>
          <a:xfrm>
            <a:off x="2189520" y="343800"/>
            <a:ext cx="8286480" cy="249840"/>
          </a:xfrm>
          <a:prstGeom prst="roundRect">
            <a:avLst>
              <a:gd name="adj" fmla="val 16667"/>
            </a:avLst>
          </a:prstGeom>
          <a:solidFill>
            <a:srgbClr val="B4C7DC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it-IT" sz="1800" b="1" strike="noStrike" spc="-1">
                <a:solidFill>
                  <a:srgbClr val="000000"/>
                </a:solidFill>
                <a:latin typeface="Calibri"/>
                <a:ea typeface="DejaVu Sans"/>
              </a:rPr>
              <a:t>TRIAGE: OSTRUZIONE/SOSTITUZIONE DI CATETERE VESCICALE</a:t>
            </a:r>
            <a:endParaRPr lang="it-IT" sz="1800" b="0" strike="noStrike" spc="-1">
              <a:latin typeface="Arial"/>
            </a:endParaRPr>
          </a:p>
        </p:txBody>
      </p:sp>
      <p:sp>
        <p:nvSpPr>
          <p:cNvPr id="274" name="Freccia in giù 2"/>
          <p:cNvSpPr/>
          <p:nvPr/>
        </p:nvSpPr>
        <p:spPr>
          <a:xfrm>
            <a:off x="6022440" y="595440"/>
            <a:ext cx="167040" cy="33372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5" name="Rettangolo con angoli arrotondati 3"/>
          <p:cNvSpPr/>
          <p:nvPr/>
        </p:nvSpPr>
        <p:spPr>
          <a:xfrm>
            <a:off x="2189520" y="931320"/>
            <a:ext cx="8286480" cy="68616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it-IT" sz="1100" b="0" strike="noStrike" spc="-1">
                <a:solidFill>
                  <a:srgbClr val="FFFFFF"/>
                </a:solidFill>
                <a:latin typeface="Calibri"/>
                <a:ea typeface="DejaVu Sans"/>
              </a:rPr>
              <a:t>Segnali d’allarme /esclusione</a:t>
            </a:r>
            <a:endParaRPr lang="it-IT" sz="1100" b="0" strike="noStrike" spc="-1">
              <a:latin typeface="Arial"/>
            </a:endParaRPr>
          </a:p>
          <a:p>
            <a:pPr marL="171360" indent="-171360" algn="just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it-IT" sz="1100" b="0" strike="noStrike" spc="-1">
                <a:solidFill>
                  <a:srgbClr val="FFFFFF"/>
                </a:solidFill>
                <a:latin typeface="Calibri"/>
                <a:ea typeface="DejaVu Sans"/>
              </a:rPr>
              <a:t>Condizioni recentemente compromesse</a:t>
            </a:r>
            <a:endParaRPr lang="it-IT" sz="1100" b="0" strike="noStrike" spc="-1">
              <a:latin typeface="Arial"/>
            </a:endParaRPr>
          </a:p>
          <a:p>
            <a:pPr marL="171360" indent="-171360" algn="just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it-IT" sz="1100" b="0" strike="noStrike" spc="-1">
                <a:solidFill>
                  <a:srgbClr val="FFFFFF"/>
                </a:solidFill>
                <a:latin typeface="Calibri"/>
                <a:ea typeface="DejaVu Sans"/>
              </a:rPr>
              <a:t>Primo episodio di ritenzione urinaria</a:t>
            </a:r>
            <a:endParaRPr lang="it-IT" sz="1100" b="0" strike="noStrike" spc="-1">
              <a:latin typeface="Arial"/>
            </a:endParaRPr>
          </a:p>
          <a:p>
            <a:pPr marL="171360" indent="-171360" algn="just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pos="0" algn="l"/>
              </a:tabLst>
            </a:pPr>
            <a:r>
              <a:rPr lang="it-IT" sz="1100" b="0" strike="noStrike" spc="-1">
                <a:solidFill>
                  <a:srgbClr val="FFFFFF"/>
                </a:solidFill>
                <a:latin typeface="Calibri"/>
                <a:ea typeface="DejaVu Sans"/>
              </a:rPr>
              <a:t>Febbre&gt;38°C</a:t>
            </a:r>
            <a:endParaRPr lang="it-IT" sz="1100" b="0" strike="noStrike" spc="-1">
              <a:latin typeface="Arial"/>
            </a:endParaRPr>
          </a:p>
        </p:txBody>
      </p:sp>
      <p:sp>
        <p:nvSpPr>
          <p:cNvPr id="276" name="Freccia in giù 4"/>
          <p:cNvSpPr/>
          <p:nvPr/>
        </p:nvSpPr>
        <p:spPr>
          <a:xfrm>
            <a:off x="5836320" y="1618920"/>
            <a:ext cx="629640" cy="33372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it-IT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NO</a:t>
            </a:r>
            <a:endParaRPr lang="it-IT" sz="800" b="0" strike="noStrike" spc="-1">
              <a:latin typeface="Arial"/>
            </a:endParaRPr>
          </a:p>
        </p:txBody>
      </p:sp>
      <p:sp>
        <p:nvSpPr>
          <p:cNvPr id="277" name="Rettangolo con angoli arrotondati 5"/>
          <p:cNvSpPr/>
          <p:nvPr/>
        </p:nvSpPr>
        <p:spPr>
          <a:xfrm>
            <a:off x="2189520" y="1971360"/>
            <a:ext cx="8286480" cy="350640"/>
          </a:xfrm>
          <a:prstGeom prst="roundRect">
            <a:avLst>
              <a:gd name="adj" fmla="val 16667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it-IT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CONFERMA e invio percorso</a:t>
            </a:r>
            <a:endParaRPr lang="it-IT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it-IT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AREA SEE &amp; TREAT</a:t>
            </a:r>
            <a:endParaRPr lang="it-IT" sz="1200" b="0" strike="noStrike" spc="-1">
              <a:latin typeface="Arial"/>
            </a:endParaRPr>
          </a:p>
        </p:txBody>
      </p:sp>
      <p:sp>
        <p:nvSpPr>
          <p:cNvPr id="278" name="Rettangolo con angoli arrotondati 7"/>
          <p:cNvSpPr/>
          <p:nvPr/>
        </p:nvSpPr>
        <p:spPr>
          <a:xfrm>
            <a:off x="5461200" y="2572200"/>
            <a:ext cx="1474560" cy="54756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it-IT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Valutazione</a:t>
            </a:r>
            <a:endParaRPr lang="it-IT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it-IT" sz="1200" b="1" strike="noStrike" spc="-1">
                <a:solidFill>
                  <a:srgbClr val="000000"/>
                </a:solidFill>
                <a:latin typeface="Calibri"/>
                <a:ea typeface="DejaVu Sans"/>
              </a:rPr>
              <a:t>(ispezione meato urinario)</a:t>
            </a:r>
            <a:endParaRPr lang="it-IT" sz="1200" b="0" strike="noStrike" spc="-1">
              <a:latin typeface="Arial"/>
            </a:endParaRPr>
          </a:p>
        </p:txBody>
      </p:sp>
      <p:sp>
        <p:nvSpPr>
          <p:cNvPr id="279" name="Freccia a destra 8"/>
          <p:cNvSpPr/>
          <p:nvPr/>
        </p:nvSpPr>
        <p:spPr>
          <a:xfrm>
            <a:off x="6987960" y="3412080"/>
            <a:ext cx="417600" cy="27828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139680" rIns="90000" bIns="13968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it-IT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SI</a:t>
            </a:r>
            <a:endParaRPr lang="it-IT" sz="800" b="0" strike="noStrike" spc="-1">
              <a:latin typeface="Arial"/>
            </a:endParaRPr>
          </a:p>
        </p:txBody>
      </p:sp>
      <p:sp>
        <p:nvSpPr>
          <p:cNvPr id="280" name="Rettangolo con angoli arrotondati 9"/>
          <p:cNvSpPr/>
          <p:nvPr/>
        </p:nvSpPr>
        <p:spPr>
          <a:xfrm>
            <a:off x="2789640" y="4684320"/>
            <a:ext cx="2091240" cy="767880"/>
          </a:xfrm>
          <a:prstGeom prst="roundRect">
            <a:avLst>
              <a:gd name="adj" fmla="val 16667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it-IT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Prescrizione antibiotico </a:t>
            </a:r>
            <a:endParaRPr lang="it-IT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it-IT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(protocollo trasversale)</a:t>
            </a:r>
            <a:endParaRPr lang="it-IT" sz="1200" b="0" strike="noStrike" spc="-1">
              <a:latin typeface="Arial"/>
            </a:endParaRPr>
          </a:p>
        </p:txBody>
      </p:sp>
      <p:sp>
        <p:nvSpPr>
          <p:cNvPr id="281" name="Rettangolo con angoli arrotondati 11"/>
          <p:cNvSpPr/>
          <p:nvPr/>
        </p:nvSpPr>
        <p:spPr>
          <a:xfrm>
            <a:off x="7407360" y="3303000"/>
            <a:ext cx="2162520" cy="48492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it-IT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NO PERCORSO </a:t>
            </a:r>
            <a:endParaRPr lang="it-IT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it-IT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SEE &amp; TREAT</a:t>
            </a:r>
            <a:endParaRPr lang="it-IT" sz="1200" b="0" strike="noStrike" spc="-1">
              <a:latin typeface="Arial"/>
            </a:endParaRPr>
          </a:p>
        </p:txBody>
      </p:sp>
      <p:sp>
        <p:nvSpPr>
          <p:cNvPr id="282" name="Freccia in giù 12"/>
          <p:cNvSpPr/>
          <p:nvPr/>
        </p:nvSpPr>
        <p:spPr>
          <a:xfrm>
            <a:off x="6081840" y="3125880"/>
            <a:ext cx="149040" cy="22572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83" name="Rettangolo con angoli arrotondati 13"/>
          <p:cNvSpPr/>
          <p:nvPr/>
        </p:nvSpPr>
        <p:spPr>
          <a:xfrm>
            <a:off x="5461200" y="3366000"/>
            <a:ext cx="1541880" cy="38196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it-IT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Presenza di fimosi?</a:t>
            </a:r>
            <a:endParaRPr lang="it-IT" sz="1200" b="0" strike="noStrike" spc="-1">
              <a:latin typeface="Arial"/>
            </a:endParaRPr>
          </a:p>
        </p:txBody>
      </p:sp>
      <p:sp>
        <p:nvSpPr>
          <p:cNvPr id="284" name="Freccia in giù 14"/>
          <p:cNvSpPr/>
          <p:nvPr/>
        </p:nvSpPr>
        <p:spPr>
          <a:xfrm>
            <a:off x="5924880" y="3756240"/>
            <a:ext cx="614160" cy="34848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it-IT" sz="700" b="0" strike="noStrike" spc="-1">
                <a:solidFill>
                  <a:srgbClr val="FFFFFF"/>
                </a:solidFill>
                <a:latin typeface="Calibri"/>
                <a:ea typeface="DejaVu Sans"/>
              </a:rPr>
              <a:t>NO</a:t>
            </a:r>
            <a:endParaRPr lang="it-IT" sz="700" b="0" strike="noStrike" spc="-1">
              <a:latin typeface="Arial"/>
            </a:endParaRPr>
          </a:p>
        </p:txBody>
      </p:sp>
      <p:sp>
        <p:nvSpPr>
          <p:cNvPr id="285" name="Rettangolo con angoli arrotondati 15"/>
          <p:cNvSpPr/>
          <p:nvPr/>
        </p:nvSpPr>
        <p:spPr>
          <a:xfrm>
            <a:off x="5463360" y="4116960"/>
            <a:ext cx="1625760" cy="547560"/>
          </a:xfrm>
          <a:prstGeom prst="roundRect">
            <a:avLst>
              <a:gd name="adj" fmla="val 16667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it-IT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Introduzione catetere vescicale in asepsi</a:t>
            </a:r>
            <a:endParaRPr lang="it-IT" sz="1200" b="0" strike="noStrike" spc="-1">
              <a:latin typeface="Arial"/>
            </a:endParaRPr>
          </a:p>
        </p:txBody>
      </p:sp>
      <p:sp>
        <p:nvSpPr>
          <p:cNvPr id="286" name="Freccia in giù 16"/>
          <p:cNvSpPr/>
          <p:nvPr/>
        </p:nvSpPr>
        <p:spPr>
          <a:xfrm>
            <a:off x="6213600" y="4658040"/>
            <a:ext cx="149040" cy="31068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87" name="Rettangolo con angoli arrotondati 17"/>
          <p:cNvSpPr/>
          <p:nvPr/>
        </p:nvSpPr>
        <p:spPr>
          <a:xfrm>
            <a:off x="5427720" y="4950360"/>
            <a:ext cx="1760040" cy="46368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it-IT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Ematuria macroscopica/anuria?</a:t>
            </a:r>
            <a:endParaRPr lang="it-IT" sz="1200" b="0" strike="noStrike" spc="-1">
              <a:latin typeface="Arial"/>
            </a:endParaRPr>
          </a:p>
        </p:txBody>
      </p:sp>
      <p:sp>
        <p:nvSpPr>
          <p:cNvPr id="288" name="Freccia in giù 19"/>
          <p:cNvSpPr/>
          <p:nvPr/>
        </p:nvSpPr>
        <p:spPr>
          <a:xfrm>
            <a:off x="6006600" y="5421240"/>
            <a:ext cx="601920" cy="342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it-IT" sz="700" b="1" strike="noStrike" spc="-1">
                <a:solidFill>
                  <a:srgbClr val="FFFFFF"/>
                </a:solidFill>
                <a:latin typeface="Calibri"/>
                <a:ea typeface="DejaVu Sans"/>
              </a:rPr>
              <a:t>NO</a:t>
            </a:r>
            <a:endParaRPr lang="it-IT" sz="700" b="0" strike="noStrike" spc="-1">
              <a:latin typeface="Arial"/>
            </a:endParaRPr>
          </a:p>
        </p:txBody>
      </p:sp>
      <p:sp>
        <p:nvSpPr>
          <p:cNvPr id="289" name="Rettangolo con angoli arrotondati 20"/>
          <p:cNvSpPr/>
          <p:nvPr/>
        </p:nvSpPr>
        <p:spPr>
          <a:xfrm>
            <a:off x="5427720" y="5769360"/>
            <a:ext cx="1827000" cy="59184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it-IT" sz="1000" b="0" strike="noStrike" spc="-1">
                <a:solidFill>
                  <a:srgbClr val="FFFFFF"/>
                </a:solidFill>
                <a:latin typeface="Calibri"/>
                <a:ea typeface="DejaVu Sans"/>
              </a:rPr>
              <a:t>Impossibilità/ particolare resistenza </a:t>
            </a:r>
            <a:endParaRPr lang="it-IT" sz="1000" b="0" strike="noStrike" spc="-1">
              <a:latin typeface="Arial"/>
            </a:endParaRPr>
          </a:p>
        </p:txBody>
      </p:sp>
      <p:sp>
        <p:nvSpPr>
          <p:cNvPr id="290" name="Freccia a sinistra 21"/>
          <p:cNvSpPr/>
          <p:nvPr/>
        </p:nvSpPr>
        <p:spPr>
          <a:xfrm>
            <a:off x="4882320" y="5849280"/>
            <a:ext cx="534960" cy="42696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it-IT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NO</a:t>
            </a:r>
            <a:endParaRPr lang="it-IT" sz="800" b="0" strike="noStrike" spc="-1">
              <a:latin typeface="Arial"/>
            </a:endParaRPr>
          </a:p>
        </p:txBody>
      </p:sp>
      <p:sp>
        <p:nvSpPr>
          <p:cNvPr id="291" name="Rettangolo con angoli arrotondati 22"/>
          <p:cNvSpPr/>
          <p:nvPr/>
        </p:nvSpPr>
        <p:spPr>
          <a:xfrm>
            <a:off x="2869200" y="5820840"/>
            <a:ext cx="2003040" cy="540360"/>
          </a:xfrm>
          <a:prstGeom prst="roundRect">
            <a:avLst>
              <a:gd name="adj" fmla="val 16667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it-IT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Rischio infettivo?</a:t>
            </a:r>
            <a:endParaRPr lang="it-IT" sz="1200" b="0" strike="noStrike" spc="-1">
              <a:latin typeface="Arial"/>
            </a:endParaRPr>
          </a:p>
        </p:txBody>
      </p:sp>
      <p:sp>
        <p:nvSpPr>
          <p:cNvPr id="292" name="Rettangolo con angoli arrotondati 24"/>
          <p:cNvSpPr/>
          <p:nvPr/>
        </p:nvSpPr>
        <p:spPr>
          <a:xfrm>
            <a:off x="503640" y="5740200"/>
            <a:ext cx="1827000" cy="652680"/>
          </a:xfrm>
          <a:prstGeom prst="roundRect">
            <a:avLst>
              <a:gd name="adj" fmla="val 16667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it-IT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Consegna foglio informativo </a:t>
            </a:r>
            <a:endParaRPr lang="it-IT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it-IT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Rinvio a domicilio</a:t>
            </a:r>
            <a:endParaRPr lang="it-IT" sz="1200" b="0" strike="noStrike" spc="-1">
              <a:latin typeface="Arial"/>
            </a:endParaRPr>
          </a:p>
        </p:txBody>
      </p:sp>
      <p:sp>
        <p:nvSpPr>
          <p:cNvPr id="293" name="Freccia in giù 18"/>
          <p:cNvSpPr/>
          <p:nvPr/>
        </p:nvSpPr>
        <p:spPr>
          <a:xfrm>
            <a:off x="6062400" y="2344680"/>
            <a:ext cx="149040" cy="22572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94" name="Freccia a destra 25"/>
          <p:cNvSpPr/>
          <p:nvPr/>
        </p:nvSpPr>
        <p:spPr>
          <a:xfrm>
            <a:off x="7189200" y="5092200"/>
            <a:ext cx="350640" cy="27828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139680" rIns="90000" bIns="13968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it-IT" sz="700" b="0" strike="noStrike" spc="-1">
                <a:solidFill>
                  <a:srgbClr val="FFFFFF"/>
                </a:solidFill>
                <a:latin typeface="Calibri"/>
                <a:ea typeface="DejaVu Sans"/>
              </a:rPr>
              <a:t>SI</a:t>
            </a:r>
            <a:endParaRPr lang="it-IT" sz="700" b="0" strike="noStrike" spc="-1">
              <a:latin typeface="Arial"/>
            </a:endParaRPr>
          </a:p>
        </p:txBody>
      </p:sp>
      <p:sp>
        <p:nvSpPr>
          <p:cNvPr id="295" name="Rettangolo con angoli arrotondati 26"/>
          <p:cNvSpPr/>
          <p:nvPr/>
        </p:nvSpPr>
        <p:spPr>
          <a:xfrm>
            <a:off x="7541640" y="4954680"/>
            <a:ext cx="2162520" cy="484920"/>
          </a:xfrm>
          <a:prstGeom prst="roundRect">
            <a:avLst>
              <a:gd name="adj" fmla="val 16667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it-IT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NO PERCORSO </a:t>
            </a:r>
            <a:endParaRPr lang="it-IT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it-IT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SEE &amp; TREAT</a:t>
            </a:r>
            <a:endParaRPr lang="it-IT" sz="1200" b="0" strike="noStrike" spc="-1">
              <a:latin typeface="Arial"/>
            </a:endParaRPr>
          </a:p>
        </p:txBody>
      </p:sp>
      <p:sp>
        <p:nvSpPr>
          <p:cNvPr id="296" name="Freccia a destra 27"/>
          <p:cNvSpPr/>
          <p:nvPr/>
        </p:nvSpPr>
        <p:spPr>
          <a:xfrm>
            <a:off x="7256520" y="5923800"/>
            <a:ext cx="350640" cy="27828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139680" rIns="90000" bIns="13968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it-IT" sz="700" b="0" strike="noStrike" spc="-1">
                <a:solidFill>
                  <a:srgbClr val="FFFFFF"/>
                </a:solidFill>
                <a:latin typeface="Calibri"/>
                <a:ea typeface="DejaVu Sans"/>
              </a:rPr>
              <a:t>SI</a:t>
            </a:r>
            <a:endParaRPr lang="it-IT" sz="700" b="0" strike="noStrike" spc="-1">
              <a:latin typeface="Arial"/>
            </a:endParaRPr>
          </a:p>
        </p:txBody>
      </p:sp>
      <p:sp>
        <p:nvSpPr>
          <p:cNvPr id="297" name="Rettangolo con angoli arrotondati 28"/>
          <p:cNvSpPr/>
          <p:nvPr/>
        </p:nvSpPr>
        <p:spPr>
          <a:xfrm>
            <a:off x="7608960" y="5820480"/>
            <a:ext cx="2162520" cy="484920"/>
          </a:xfrm>
          <a:prstGeom prst="roundRect">
            <a:avLst>
              <a:gd name="adj" fmla="val 16667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it-IT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NO PERCORSO </a:t>
            </a:r>
            <a:endParaRPr lang="it-IT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it-IT" sz="1200" b="0" strike="noStrike" spc="-1">
                <a:solidFill>
                  <a:srgbClr val="FFFFFF"/>
                </a:solidFill>
                <a:latin typeface="Calibri"/>
                <a:ea typeface="DejaVu Sans"/>
              </a:rPr>
              <a:t>SEE &amp; TREAT</a:t>
            </a:r>
            <a:endParaRPr lang="it-IT" sz="1200" b="0" strike="noStrike" spc="-1">
              <a:latin typeface="Arial"/>
            </a:endParaRPr>
          </a:p>
        </p:txBody>
      </p:sp>
      <p:sp>
        <p:nvSpPr>
          <p:cNvPr id="298" name="Freccia a sinistra 29"/>
          <p:cNvSpPr/>
          <p:nvPr/>
        </p:nvSpPr>
        <p:spPr>
          <a:xfrm>
            <a:off x="2332440" y="5849280"/>
            <a:ext cx="534960" cy="42696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it-IT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NO</a:t>
            </a:r>
            <a:endParaRPr lang="it-IT" sz="800" b="0" strike="noStrike" spc="-1">
              <a:latin typeface="Arial"/>
            </a:endParaRPr>
          </a:p>
        </p:txBody>
      </p:sp>
      <p:sp>
        <p:nvSpPr>
          <p:cNvPr id="299" name="Freccia in su 30"/>
          <p:cNvSpPr/>
          <p:nvPr/>
        </p:nvSpPr>
        <p:spPr>
          <a:xfrm>
            <a:off x="3531600" y="5468040"/>
            <a:ext cx="509760" cy="35064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it-IT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SI</a:t>
            </a:r>
            <a:endParaRPr lang="it-IT" sz="800" b="0" strike="noStrike" spc="-1">
              <a:latin typeface="Arial"/>
            </a:endParaRPr>
          </a:p>
        </p:txBody>
      </p:sp>
      <p:sp>
        <p:nvSpPr>
          <p:cNvPr id="300" name="Freccia angolare in su 32"/>
          <p:cNvSpPr/>
          <p:nvPr/>
        </p:nvSpPr>
        <p:spPr>
          <a:xfrm rot="10800000">
            <a:off x="1436400" y="4971960"/>
            <a:ext cx="1353240" cy="760680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1E06E9-3880-729D-C789-C3750673D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204" y="412461"/>
            <a:ext cx="10439400" cy="1325563"/>
          </a:xfrm>
        </p:spPr>
        <p:txBody>
          <a:bodyPr/>
          <a:lstStyle/>
          <a:p>
            <a:pPr algn="ctr"/>
            <a:r>
              <a:rPr lang="it-IT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INTERVENTO INFERMIERISTICO</a:t>
            </a:r>
            <a:endParaRPr lang="it-IT" sz="28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8CCA510-CB3C-CEE6-2FA1-4E839813EC28}"/>
              </a:ext>
            </a:extLst>
          </p:cNvPr>
          <p:cNvSpPr txBox="1"/>
          <p:nvPr/>
        </p:nvSpPr>
        <p:spPr>
          <a:xfrm>
            <a:off x="690880" y="1742152"/>
            <a:ext cx="5140961" cy="31700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Comunicazione al paziente di ciò che si stava per fare al fine di tranquillizzarlo dato il suo stato di agitazione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000" dirty="0">
                <a:solidFill>
                  <a:prstClr val="black"/>
                </a:solidFill>
                <a:latin typeface="Calibri" panose="020F0502020204030204"/>
              </a:rPr>
              <a:t>- Ispezione meato urinario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Introduzione di </a:t>
            </a:r>
            <a:r>
              <a:rPr lang="it-IT" sz="2000" dirty="0">
                <a:solidFill>
                  <a:prstClr val="black"/>
                </a:solidFill>
                <a:latin typeface="Calibri" panose="020F0502020204030204"/>
              </a:rPr>
              <a:t>catetere vescicale di calibro maggiore al fine di prevenire un ulteriore </a:t>
            </a:r>
            <a:r>
              <a:rPr lang="it-IT" sz="2000" dirty="0" err="1">
                <a:solidFill>
                  <a:prstClr val="black"/>
                </a:solidFill>
                <a:latin typeface="Calibri" panose="020F0502020204030204"/>
              </a:rPr>
              <a:t>sposizionamento</a:t>
            </a:r>
            <a:endParaRPr lang="it-IT" sz="20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No ematuria, no dolore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Comunicazione delle raccomandazioni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Dimissione del paziente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9F0D7E5C-735F-1C69-B4BA-B34806E13E7C}"/>
              </a:ext>
            </a:extLst>
          </p:cNvPr>
          <p:cNvSpPr txBox="1"/>
          <p:nvPr/>
        </p:nvSpPr>
        <p:spPr>
          <a:xfrm>
            <a:off x="2330452" y="5182655"/>
            <a:ext cx="8262620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Ora ingresso in PS: </a:t>
            </a:r>
            <a:r>
              <a:rPr lang="it-IT" sz="2800" b="1" dirty="0">
                <a:solidFill>
                  <a:prstClr val="black"/>
                </a:solidFill>
                <a:latin typeface="Calibri" panose="020F0502020204030204"/>
              </a:rPr>
              <a:t>9.38</a:t>
            </a: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Ora uscita PS: 10.12</a:t>
            </a:r>
          </a:p>
        </p:txBody>
      </p:sp>
      <p:sp>
        <p:nvSpPr>
          <p:cNvPr id="13" name="Freccia a destra 12">
            <a:extLst>
              <a:ext uri="{FF2B5EF4-FFF2-40B4-BE49-F238E27FC236}">
                <a16:creationId xmlns:a16="http://schemas.microsoft.com/office/drawing/2014/main" id="{BA35A1D3-E870-F9D5-C5B0-93127C65AC48}"/>
              </a:ext>
            </a:extLst>
          </p:cNvPr>
          <p:cNvSpPr/>
          <p:nvPr/>
        </p:nvSpPr>
        <p:spPr>
          <a:xfrm>
            <a:off x="5029201" y="4350642"/>
            <a:ext cx="1422400" cy="166431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54E2A1A1-7E10-CE8C-A75E-30ACFF0C32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1762" y="1806560"/>
            <a:ext cx="4878842" cy="3041281"/>
          </a:xfrm>
          <a:prstGeom prst="rect">
            <a:avLst/>
          </a:prstGeom>
          <a:effectLst>
            <a:innerShdw blurRad="63500" dist="50800">
              <a:schemeClr val="accent6">
                <a:lumMod val="75000"/>
              </a:schemeClr>
            </a:innerShdw>
            <a:softEdge rad="0"/>
          </a:effectLst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73C4E4D6-42E6-B7E8-EF4D-EFF34B80F233}"/>
              </a:ext>
            </a:extLst>
          </p:cNvPr>
          <p:cNvSpPr txBox="1"/>
          <p:nvPr/>
        </p:nvSpPr>
        <p:spPr>
          <a:xfrm>
            <a:off x="2245360" y="6129535"/>
            <a:ext cx="9550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Dott.ssa Salvioli Erika Responsabile Infermieristica e tecnica Pronto Soccorsi e Medicina D’Urgenza Provinciali</a:t>
            </a:r>
          </a:p>
        </p:txBody>
      </p:sp>
    </p:spTree>
    <p:extLst>
      <p:ext uri="{BB962C8B-B14F-4D97-AF65-F5344CB8AC3E}">
        <p14:creationId xmlns:p14="http://schemas.microsoft.com/office/powerpoint/2010/main" val="2305868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1E06E9-3880-729D-C789-C3750673D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300" y="314325"/>
            <a:ext cx="10439400" cy="1325563"/>
          </a:xfrm>
        </p:spPr>
        <p:txBody>
          <a:bodyPr>
            <a:normAutofit/>
          </a:bodyPr>
          <a:lstStyle/>
          <a:p>
            <a:pPr algn="ctr"/>
            <a:r>
              <a:rPr lang="it-IT" sz="32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ESPERIENZA VISSUTA: </a:t>
            </a:r>
            <a:br>
              <a:rPr lang="it-IT" sz="32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32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PARTE DEL PROFESSIONISTA E DA PARTE DELL’UTENTE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8CCA510-CB3C-CEE6-2FA1-4E839813EC28}"/>
              </a:ext>
            </a:extLst>
          </p:cNvPr>
          <p:cNvSpPr txBox="1"/>
          <p:nvPr/>
        </p:nvSpPr>
        <p:spPr>
          <a:xfrm>
            <a:off x="711201" y="1792288"/>
            <a:ext cx="4063999" cy="45997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it-IT" sz="2800" b="1" dirty="0"/>
              <a:t>UTENTE</a:t>
            </a:r>
          </a:p>
          <a:p>
            <a:pPr marL="0" indent="0">
              <a:buNone/>
            </a:pPr>
            <a:r>
              <a:rPr lang="it-IT" sz="2800" dirty="0"/>
              <a:t>Presa in carico complessiva del suo stato di agitazione</a:t>
            </a:r>
          </a:p>
          <a:p>
            <a:pPr marL="0" indent="0">
              <a:buNone/>
            </a:pPr>
            <a:r>
              <a:rPr lang="it-IT" sz="2800" dirty="0"/>
              <a:t>Soddisfazione nella risoluzione del problema</a:t>
            </a:r>
          </a:p>
          <a:p>
            <a:pPr marL="0" indent="0">
              <a:buNone/>
            </a:pPr>
            <a:r>
              <a:rPr lang="it-IT" sz="2800" dirty="0"/>
              <a:t>Tempi brevi</a:t>
            </a:r>
          </a:p>
          <a:p>
            <a:pPr marL="0" indent="0">
              <a:buNone/>
            </a:pPr>
            <a:r>
              <a:rPr lang="it-IT" sz="2800" dirty="0"/>
              <a:t>Apprezzamento per la competenza e gentilezza</a:t>
            </a:r>
          </a:p>
          <a:p>
            <a:pPr marL="0" indent="0">
              <a:lnSpc>
                <a:spcPct val="150000"/>
              </a:lnSpc>
              <a:buNone/>
            </a:pPr>
            <a:endParaRPr lang="it-IT" sz="2000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A08192A7-32EC-147F-5080-0F6BE7D509A6}"/>
              </a:ext>
            </a:extLst>
          </p:cNvPr>
          <p:cNvSpPr txBox="1"/>
          <p:nvPr/>
        </p:nvSpPr>
        <p:spPr>
          <a:xfrm>
            <a:off x="8290560" y="1775361"/>
            <a:ext cx="3291841" cy="46166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it-IT" sz="2800" b="1" dirty="0"/>
              <a:t>INFERMIERE</a:t>
            </a:r>
          </a:p>
          <a:p>
            <a:pPr marL="0" indent="0">
              <a:buNone/>
            </a:pPr>
            <a:r>
              <a:rPr lang="it-IT" sz="2800" dirty="0"/>
              <a:t>Autonomia professionale</a:t>
            </a:r>
          </a:p>
          <a:p>
            <a:pPr marL="0" indent="0">
              <a:buNone/>
            </a:pPr>
            <a:r>
              <a:rPr lang="it-IT" sz="2800" dirty="0"/>
              <a:t>Soddisfazione nel risolvere il problema di salute del paziente</a:t>
            </a:r>
          </a:p>
          <a:p>
            <a:pPr marL="0" indent="0">
              <a:buNone/>
            </a:pPr>
            <a:r>
              <a:rPr lang="it-IT" sz="2800" dirty="0"/>
              <a:t>Possibilità di dedicare più tempo all’aspetto relazionale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497B9A80-78F4-3CAB-C9E4-6C49663ACF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130800" y="2529840"/>
            <a:ext cx="2804160" cy="2804160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690EBDFE-9D89-2FF8-67F5-873785A27B20}"/>
              </a:ext>
            </a:extLst>
          </p:cNvPr>
          <p:cNvSpPr txBox="1"/>
          <p:nvPr/>
        </p:nvSpPr>
        <p:spPr>
          <a:xfrm>
            <a:off x="2255520" y="6527482"/>
            <a:ext cx="9550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Dott.ssa Salvioli Erika Responsabile Infermieristica e tecnica Pronto Soccorsi e Medicina D’Urgenza Provinciali</a:t>
            </a:r>
          </a:p>
        </p:txBody>
      </p:sp>
    </p:spTree>
    <p:extLst>
      <p:ext uri="{BB962C8B-B14F-4D97-AF65-F5344CB8AC3E}">
        <p14:creationId xmlns:p14="http://schemas.microsoft.com/office/powerpoint/2010/main" val="13295258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734</Words>
  <Application>Microsoft Office PowerPoint</Application>
  <PresentationFormat>Widescreen</PresentationFormat>
  <Paragraphs>112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di Office</vt:lpstr>
      <vt:lpstr>SEE &amp; TREAT</vt:lpstr>
      <vt:lpstr>IL CASO : sensazione di corpo estraneo nell’occhio </vt:lpstr>
      <vt:lpstr>Presentazione standard di PowerPoint</vt:lpstr>
      <vt:lpstr>INTERVENTO INFERMIERISTICO</vt:lpstr>
      <vt:lpstr>ESPERIENZA VISSUTA:  DA PARTE DEL PROFESSIONISTA E DA PARTE DELL’UTENTE</vt:lpstr>
      <vt:lpstr>IL CASO : sposizionamento catetere vescicale </vt:lpstr>
      <vt:lpstr>Presentazione standard di PowerPoint</vt:lpstr>
      <vt:lpstr>INTERVENTO INFERMIERISTICO</vt:lpstr>
      <vt:lpstr>ESPERIENZA VISSUTA:  DA PARTE DEL PROFESSIONISTA E DA PARTE DELL’UTENTE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Erika</dc:creator>
  <cp:lastModifiedBy>Salvioli Erika</cp:lastModifiedBy>
  <cp:revision>5</cp:revision>
  <dcterms:created xsi:type="dcterms:W3CDTF">2023-02-24T16:14:05Z</dcterms:created>
  <dcterms:modified xsi:type="dcterms:W3CDTF">2024-06-11T16:09:11Z</dcterms:modified>
</cp:coreProperties>
</file>