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9"/>
  </p:notesMasterIdLst>
  <p:sldIdLst>
    <p:sldId id="256" r:id="rId2"/>
    <p:sldId id="274" r:id="rId3"/>
    <p:sldId id="289" r:id="rId4"/>
    <p:sldId id="291" r:id="rId5"/>
    <p:sldId id="310" r:id="rId6"/>
    <p:sldId id="270" r:id="rId7"/>
    <p:sldId id="299" r:id="rId8"/>
    <p:sldId id="266" r:id="rId9"/>
    <p:sldId id="311" r:id="rId10"/>
    <p:sldId id="312" r:id="rId11"/>
    <p:sldId id="276" r:id="rId12"/>
    <p:sldId id="277" r:id="rId13"/>
    <p:sldId id="292" r:id="rId14"/>
    <p:sldId id="273" r:id="rId15"/>
    <p:sldId id="278" r:id="rId16"/>
    <p:sldId id="271" r:id="rId17"/>
    <p:sldId id="272" r:id="rId18"/>
    <p:sldId id="280" r:id="rId19"/>
    <p:sldId id="281" r:id="rId20"/>
    <p:sldId id="290" r:id="rId21"/>
    <p:sldId id="282" r:id="rId22"/>
    <p:sldId id="313" r:id="rId23"/>
    <p:sldId id="288" r:id="rId24"/>
    <p:sldId id="284" r:id="rId25"/>
    <p:sldId id="286" r:id="rId26"/>
    <p:sldId id="294" r:id="rId27"/>
    <p:sldId id="295" r:id="rId28"/>
    <p:sldId id="296" r:id="rId29"/>
    <p:sldId id="297" r:id="rId30"/>
    <p:sldId id="298" r:id="rId31"/>
    <p:sldId id="300" r:id="rId32"/>
    <p:sldId id="301" r:id="rId33"/>
    <p:sldId id="303" r:id="rId34"/>
    <p:sldId id="302" r:id="rId35"/>
    <p:sldId id="264" r:id="rId36"/>
    <p:sldId id="257" r:id="rId37"/>
    <p:sldId id="304" r:id="rId38"/>
    <p:sldId id="309" r:id="rId39"/>
    <p:sldId id="305" r:id="rId40"/>
    <p:sldId id="306" r:id="rId41"/>
    <p:sldId id="307" r:id="rId42"/>
    <p:sldId id="261" r:id="rId43"/>
    <p:sldId id="308" r:id="rId44"/>
    <p:sldId id="283" r:id="rId45"/>
    <p:sldId id="263" r:id="rId46"/>
    <p:sldId id="279" r:id="rId47"/>
    <p:sldId id="260" r:id="rId48"/>
  </p:sldIdLst>
  <p:sldSz cx="12192000" cy="6858000"/>
  <p:notesSz cx="6797675" cy="9926638"/>
  <p:defaultText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4587" autoAdjust="0"/>
    <p:restoredTop sz="84507" autoAdjust="0"/>
  </p:normalViewPr>
  <p:slideViewPr>
    <p:cSldViewPr snapToGrid="0">
      <p:cViewPr varScale="1">
        <p:scale>
          <a:sx n="94" d="100"/>
          <a:sy n="94" d="100"/>
        </p:scale>
        <p:origin x="432" y="90"/>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02" d="100"/>
        <a:sy n="102" d="100"/>
      </p:scale>
      <p:origin x="0" y="0"/>
    </p:cViewPr>
  </p:sorterViewPr>
  <p:notesViewPr>
    <p:cSldViewPr snapToGrid="0">
      <p:cViewPr varScale="1">
        <p:scale>
          <a:sx n="58" d="100"/>
          <a:sy n="58" d="100"/>
        </p:scale>
        <p:origin x="3317" y="6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tableStyles" Target="tableStyle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8" Type="http://schemas.openxmlformats.org/officeDocument/2006/relationships/slide" Target="slides/slide7.xml"/><Relationship Id="rId51"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intestazione 1"/>
          <p:cNvSpPr>
            <a:spLocks noGrp="1"/>
          </p:cNvSpPr>
          <p:nvPr>
            <p:ph type="hdr" sz="quarter"/>
          </p:nvPr>
        </p:nvSpPr>
        <p:spPr>
          <a:xfrm>
            <a:off x="0" y="1"/>
            <a:ext cx="2945659" cy="498056"/>
          </a:xfrm>
          <a:prstGeom prst="rect">
            <a:avLst/>
          </a:prstGeom>
        </p:spPr>
        <p:txBody>
          <a:bodyPr vert="horz" lIns="91440" tIns="45720" rIns="91440" bIns="45720" rtlCol="0"/>
          <a:lstStyle>
            <a:lvl1pPr algn="l">
              <a:defRPr sz="1200"/>
            </a:lvl1pPr>
          </a:lstStyle>
          <a:p>
            <a:endParaRPr lang="it-IT"/>
          </a:p>
        </p:txBody>
      </p:sp>
      <p:sp>
        <p:nvSpPr>
          <p:cNvPr id="3" name="Segnaposto data 2"/>
          <p:cNvSpPr>
            <a:spLocks noGrp="1"/>
          </p:cNvSpPr>
          <p:nvPr>
            <p:ph type="dt" idx="1"/>
          </p:nvPr>
        </p:nvSpPr>
        <p:spPr>
          <a:xfrm>
            <a:off x="3850443" y="1"/>
            <a:ext cx="2945659" cy="498056"/>
          </a:xfrm>
          <a:prstGeom prst="rect">
            <a:avLst/>
          </a:prstGeom>
        </p:spPr>
        <p:txBody>
          <a:bodyPr vert="horz" lIns="91440" tIns="45720" rIns="91440" bIns="45720" rtlCol="0"/>
          <a:lstStyle>
            <a:lvl1pPr algn="r">
              <a:defRPr sz="1200"/>
            </a:lvl1pPr>
          </a:lstStyle>
          <a:p>
            <a:fld id="{544A3A27-CDFF-49B3-92A5-FAFF481254E4}" type="datetimeFigureOut">
              <a:rPr lang="it-IT" smtClean="0"/>
              <a:t>25/09/2024</a:t>
            </a:fld>
            <a:endParaRPr lang="it-IT"/>
          </a:p>
        </p:txBody>
      </p:sp>
      <p:sp>
        <p:nvSpPr>
          <p:cNvPr id="4" name="Segnaposto immagine diapositiva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it-IT"/>
          </a:p>
        </p:txBody>
      </p:sp>
      <p:sp>
        <p:nvSpPr>
          <p:cNvPr id="5" name="Segnaposto note 4"/>
          <p:cNvSpPr>
            <a:spLocks noGrp="1"/>
          </p:cNvSpPr>
          <p:nvPr>
            <p:ph type="body" sz="quarter" idx="3"/>
          </p:nvPr>
        </p:nvSpPr>
        <p:spPr>
          <a:xfrm>
            <a:off x="679768" y="4777194"/>
            <a:ext cx="5438140" cy="3908615"/>
          </a:xfrm>
          <a:prstGeom prst="rect">
            <a:avLst/>
          </a:prstGeom>
        </p:spPr>
        <p:txBody>
          <a:bodyPr vert="horz" lIns="91440" tIns="45720" rIns="91440" bIns="45720" rtlCol="0"/>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6" name="Segnaposto piè di pagina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it-IT"/>
          </a:p>
        </p:txBody>
      </p:sp>
      <p:sp>
        <p:nvSpPr>
          <p:cNvPr id="7" name="Segnaposto numero diapositiva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9928DB99-27AA-4E9B-A9C8-5C9C7AC37F28}" type="slidenum">
              <a:rPr lang="it-IT" smtClean="0"/>
              <a:t>‹N›</a:t>
            </a:fld>
            <a:endParaRPr lang="it-IT"/>
          </a:p>
        </p:txBody>
      </p:sp>
    </p:spTree>
    <p:extLst>
      <p:ext uri="{BB962C8B-B14F-4D97-AF65-F5344CB8AC3E}">
        <p14:creationId xmlns:p14="http://schemas.microsoft.com/office/powerpoint/2010/main" val="8258168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9928DB99-27AA-4E9B-A9C8-5C9C7AC37F28}" type="slidenum">
              <a:rPr lang="it-IT" smtClean="0"/>
              <a:t>2</a:t>
            </a:fld>
            <a:endParaRPr lang="it-IT"/>
          </a:p>
        </p:txBody>
      </p:sp>
    </p:spTree>
    <p:extLst>
      <p:ext uri="{BB962C8B-B14F-4D97-AF65-F5344CB8AC3E}">
        <p14:creationId xmlns:p14="http://schemas.microsoft.com/office/powerpoint/2010/main" val="21560946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9928DB99-27AA-4E9B-A9C8-5C9C7AC37F28}" type="slidenum">
              <a:rPr lang="it-IT" smtClean="0"/>
              <a:t>21</a:t>
            </a:fld>
            <a:endParaRPr lang="it-IT"/>
          </a:p>
        </p:txBody>
      </p:sp>
    </p:spTree>
    <p:extLst>
      <p:ext uri="{BB962C8B-B14F-4D97-AF65-F5344CB8AC3E}">
        <p14:creationId xmlns:p14="http://schemas.microsoft.com/office/powerpoint/2010/main" val="140927881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9928DB99-27AA-4E9B-A9C8-5C9C7AC37F28}" type="slidenum">
              <a:rPr lang="it-IT" smtClean="0"/>
              <a:t>22</a:t>
            </a:fld>
            <a:endParaRPr lang="it-IT"/>
          </a:p>
        </p:txBody>
      </p:sp>
    </p:spTree>
    <p:extLst>
      <p:ext uri="{BB962C8B-B14F-4D97-AF65-F5344CB8AC3E}">
        <p14:creationId xmlns:p14="http://schemas.microsoft.com/office/powerpoint/2010/main" val="18138823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928DB99-27AA-4E9B-A9C8-5C9C7AC37F28}" type="slidenum">
              <a:rPr lang="it-IT" smtClean="0"/>
              <a:t>24</a:t>
            </a:fld>
            <a:endParaRPr lang="it-IT"/>
          </a:p>
        </p:txBody>
      </p:sp>
    </p:spTree>
    <p:extLst>
      <p:ext uri="{BB962C8B-B14F-4D97-AF65-F5344CB8AC3E}">
        <p14:creationId xmlns:p14="http://schemas.microsoft.com/office/powerpoint/2010/main" val="34916858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9928DB99-27AA-4E9B-A9C8-5C9C7AC37F28}" type="slidenum">
              <a:rPr lang="it-IT" smtClean="0"/>
              <a:t>31</a:t>
            </a:fld>
            <a:endParaRPr lang="it-IT"/>
          </a:p>
        </p:txBody>
      </p:sp>
    </p:spTree>
    <p:extLst>
      <p:ext uri="{BB962C8B-B14F-4D97-AF65-F5344CB8AC3E}">
        <p14:creationId xmlns:p14="http://schemas.microsoft.com/office/powerpoint/2010/main" val="14900110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9928DB99-27AA-4E9B-A9C8-5C9C7AC37F28}" type="slidenum">
              <a:rPr lang="it-IT" smtClean="0"/>
              <a:t>36</a:t>
            </a:fld>
            <a:endParaRPr lang="it-IT"/>
          </a:p>
        </p:txBody>
      </p:sp>
    </p:spTree>
    <p:extLst>
      <p:ext uri="{BB962C8B-B14F-4D97-AF65-F5344CB8AC3E}">
        <p14:creationId xmlns:p14="http://schemas.microsoft.com/office/powerpoint/2010/main" val="33921808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9928DB99-27AA-4E9B-A9C8-5C9C7AC37F28}" type="slidenum">
              <a:rPr lang="it-IT" smtClean="0"/>
              <a:t>39</a:t>
            </a:fld>
            <a:endParaRPr lang="it-IT"/>
          </a:p>
        </p:txBody>
      </p:sp>
    </p:spTree>
    <p:extLst>
      <p:ext uri="{BB962C8B-B14F-4D97-AF65-F5344CB8AC3E}">
        <p14:creationId xmlns:p14="http://schemas.microsoft.com/office/powerpoint/2010/main" val="26449179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9928DB99-27AA-4E9B-A9C8-5C9C7AC37F28}" type="slidenum">
              <a:rPr lang="it-IT" smtClean="0"/>
              <a:t>42</a:t>
            </a:fld>
            <a:endParaRPr lang="it-IT"/>
          </a:p>
        </p:txBody>
      </p:sp>
    </p:spTree>
    <p:extLst>
      <p:ext uri="{BB962C8B-B14F-4D97-AF65-F5344CB8AC3E}">
        <p14:creationId xmlns:p14="http://schemas.microsoft.com/office/powerpoint/2010/main" val="82746703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928DB99-27AA-4E9B-A9C8-5C9C7AC37F28}" type="slidenum">
              <a:rPr lang="it-IT" smtClean="0"/>
              <a:t>47</a:t>
            </a:fld>
            <a:endParaRPr lang="it-IT"/>
          </a:p>
        </p:txBody>
      </p:sp>
    </p:spTree>
    <p:extLst>
      <p:ext uri="{BB962C8B-B14F-4D97-AF65-F5344CB8AC3E}">
        <p14:creationId xmlns:p14="http://schemas.microsoft.com/office/powerpoint/2010/main" val="92137073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928DB99-27AA-4E9B-A9C8-5C9C7AC37F28}" type="slidenum">
              <a:rPr lang="it-IT" smtClean="0"/>
              <a:t>4</a:t>
            </a:fld>
            <a:endParaRPr lang="it-IT"/>
          </a:p>
        </p:txBody>
      </p:sp>
    </p:spTree>
    <p:extLst>
      <p:ext uri="{BB962C8B-B14F-4D97-AF65-F5344CB8AC3E}">
        <p14:creationId xmlns:p14="http://schemas.microsoft.com/office/powerpoint/2010/main" val="40768213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928DB99-27AA-4E9B-A9C8-5C9C7AC37F28}" type="slidenum">
              <a:rPr lang="it-IT" smtClean="0"/>
              <a:t>5</a:t>
            </a:fld>
            <a:endParaRPr lang="it-IT"/>
          </a:p>
        </p:txBody>
      </p:sp>
    </p:spTree>
    <p:extLst>
      <p:ext uri="{BB962C8B-B14F-4D97-AF65-F5344CB8AC3E}">
        <p14:creationId xmlns:p14="http://schemas.microsoft.com/office/powerpoint/2010/main" val="3529392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928DB99-27AA-4E9B-A9C8-5C9C7AC37F28}" type="slidenum">
              <a:rPr lang="it-IT" smtClean="0"/>
              <a:t>9</a:t>
            </a:fld>
            <a:endParaRPr lang="it-IT"/>
          </a:p>
        </p:txBody>
      </p:sp>
    </p:spTree>
    <p:extLst>
      <p:ext uri="{BB962C8B-B14F-4D97-AF65-F5344CB8AC3E}">
        <p14:creationId xmlns:p14="http://schemas.microsoft.com/office/powerpoint/2010/main" val="21582734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9928DB99-27AA-4E9B-A9C8-5C9C7AC37F28}" type="slidenum">
              <a:rPr lang="it-IT" smtClean="0"/>
              <a:t>10</a:t>
            </a:fld>
            <a:endParaRPr lang="it-IT"/>
          </a:p>
        </p:txBody>
      </p:sp>
    </p:spTree>
    <p:extLst>
      <p:ext uri="{BB962C8B-B14F-4D97-AF65-F5344CB8AC3E}">
        <p14:creationId xmlns:p14="http://schemas.microsoft.com/office/powerpoint/2010/main" val="23934744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9928DB99-27AA-4E9B-A9C8-5C9C7AC37F28}" type="slidenum">
              <a:rPr lang="it-IT" smtClean="0"/>
              <a:t>11</a:t>
            </a:fld>
            <a:endParaRPr lang="it-IT"/>
          </a:p>
        </p:txBody>
      </p:sp>
    </p:spTree>
    <p:extLst>
      <p:ext uri="{BB962C8B-B14F-4D97-AF65-F5344CB8AC3E}">
        <p14:creationId xmlns:p14="http://schemas.microsoft.com/office/powerpoint/2010/main" val="145455702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9928DB99-27AA-4E9B-A9C8-5C9C7AC37F28}" type="slidenum">
              <a:rPr lang="it-IT" smtClean="0"/>
              <a:t>15</a:t>
            </a:fld>
            <a:endParaRPr lang="it-IT"/>
          </a:p>
        </p:txBody>
      </p:sp>
    </p:spTree>
    <p:extLst>
      <p:ext uri="{BB962C8B-B14F-4D97-AF65-F5344CB8AC3E}">
        <p14:creationId xmlns:p14="http://schemas.microsoft.com/office/powerpoint/2010/main" val="11784967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9928DB99-27AA-4E9B-A9C8-5C9C7AC37F28}" type="slidenum">
              <a:rPr lang="it-IT" smtClean="0"/>
              <a:t>17</a:t>
            </a:fld>
            <a:endParaRPr lang="it-IT"/>
          </a:p>
        </p:txBody>
      </p:sp>
    </p:spTree>
    <p:extLst>
      <p:ext uri="{BB962C8B-B14F-4D97-AF65-F5344CB8AC3E}">
        <p14:creationId xmlns:p14="http://schemas.microsoft.com/office/powerpoint/2010/main" val="36017744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10"/>
          </p:nvPr>
        </p:nvSpPr>
        <p:spPr/>
        <p:txBody>
          <a:bodyPr/>
          <a:lstStyle/>
          <a:p>
            <a:fld id="{9928DB99-27AA-4E9B-A9C8-5C9C7AC37F28}" type="slidenum">
              <a:rPr lang="it-IT" smtClean="0"/>
              <a:t>18</a:t>
            </a:fld>
            <a:endParaRPr lang="it-IT"/>
          </a:p>
        </p:txBody>
      </p:sp>
    </p:spTree>
    <p:extLst>
      <p:ext uri="{BB962C8B-B14F-4D97-AF65-F5344CB8AC3E}">
        <p14:creationId xmlns:p14="http://schemas.microsoft.com/office/powerpoint/2010/main" val="9946507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1524000" y="1122363"/>
            <a:ext cx="9144000" cy="2387600"/>
          </a:xfrm>
        </p:spPr>
        <p:txBody>
          <a:bodyPr anchor="b"/>
          <a:lstStyle>
            <a:lvl1pPr algn="ctr">
              <a:defRPr sz="6000"/>
            </a:lvl1pPr>
          </a:lstStyle>
          <a:p>
            <a:r>
              <a:rPr lang="it-IT"/>
              <a:t>Fare clic per modificare lo stile del titolo</a:t>
            </a:r>
          </a:p>
        </p:txBody>
      </p:sp>
      <p:sp>
        <p:nvSpPr>
          <p:cNvPr id="3" name="Sottotito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it-IT"/>
              <a:t>Fare clic per modificare lo stile del sottotitolo dello schema</a:t>
            </a:r>
          </a:p>
        </p:txBody>
      </p:sp>
      <p:sp>
        <p:nvSpPr>
          <p:cNvPr id="4" name="Segnaposto data 3"/>
          <p:cNvSpPr>
            <a:spLocks noGrp="1"/>
          </p:cNvSpPr>
          <p:nvPr>
            <p:ph type="dt" sz="half" idx="10"/>
          </p:nvPr>
        </p:nvSpPr>
        <p:spPr/>
        <p:txBody>
          <a:bodyPr/>
          <a:lstStyle/>
          <a:p>
            <a:fld id="{2F6EC11E-89B4-4F3A-8139-55B34478E407}" type="datetimeFigureOut">
              <a:rPr lang="it-IT" smtClean="0"/>
              <a:t>25/09/2024</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6FD36308-520A-41FE-90EF-2563914BB935}" type="slidenum">
              <a:rPr lang="it-IT" smtClean="0"/>
              <a:t>‹N›</a:t>
            </a:fld>
            <a:endParaRPr lang="it-IT"/>
          </a:p>
        </p:txBody>
      </p:sp>
    </p:spTree>
    <p:extLst>
      <p:ext uri="{BB962C8B-B14F-4D97-AF65-F5344CB8AC3E}">
        <p14:creationId xmlns:p14="http://schemas.microsoft.com/office/powerpoint/2010/main" val="13597369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testo verticale 2"/>
          <p:cNvSpPr>
            <a:spLocks noGrp="1"/>
          </p:cNvSpPr>
          <p:nvPr>
            <p:ph type="body" orient="vert" idx="1"/>
          </p:nvPr>
        </p:nvSpPr>
        <p:spPr/>
        <p:txBody>
          <a:bodyPr vert="eaVert"/>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10"/>
          </p:nvPr>
        </p:nvSpPr>
        <p:spPr/>
        <p:txBody>
          <a:bodyPr/>
          <a:lstStyle/>
          <a:p>
            <a:fld id="{2F6EC11E-89B4-4F3A-8139-55B34478E407}" type="datetimeFigureOut">
              <a:rPr lang="it-IT" smtClean="0"/>
              <a:t>25/09/2024</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6FD36308-520A-41FE-90EF-2563914BB935}" type="slidenum">
              <a:rPr lang="it-IT" smtClean="0"/>
              <a:t>‹N›</a:t>
            </a:fld>
            <a:endParaRPr lang="it-IT"/>
          </a:p>
        </p:txBody>
      </p:sp>
    </p:spTree>
    <p:extLst>
      <p:ext uri="{BB962C8B-B14F-4D97-AF65-F5344CB8AC3E}">
        <p14:creationId xmlns:p14="http://schemas.microsoft.com/office/powerpoint/2010/main" val="169981035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8724900" y="365125"/>
            <a:ext cx="2628900" cy="5811838"/>
          </a:xfrm>
        </p:spPr>
        <p:txBody>
          <a:bodyPr vert="eaVert"/>
          <a:lstStyle/>
          <a:p>
            <a:r>
              <a:rPr lang="it-IT"/>
              <a:t>Fare clic per modificare lo stile del titolo</a:t>
            </a:r>
          </a:p>
        </p:txBody>
      </p:sp>
      <p:sp>
        <p:nvSpPr>
          <p:cNvPr id="3" name="Segnaposto testo verticale 2"/>
          <p:cNvSpPr>
            <a:spLocks noGrp="1"/>
          </p:cNvSpPr>
          <p:nvPr>
            <p:ph type="body" orient="vert" idx="1"/>
          </p:nvPr>
        </p:nvSpPr>
        <p:spPr>
          <a:xfrm>
            <a:off x="838200" y="365125"/>
            <a:ext cx="7734300" cy="5811838"/>
          </a:xfrm>
        </p:spPr>
        <p:txBody>
          <a:bodyPr vert="eaVert"/>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10"/>
          </p:nvPr>
        </p:nvSpPr>
        <p:spPr/>
        <p:txBody>
          <a:bodyPr/>
          <a:lstStyle/>
          <a:p>
            <a:fld id="{2F6EC11E-89B4-4F3A-8139-55B34478E407}" type="datetimeFigureOut">
              <a:rPr lang="it-IT" smtClean="0"/>
              <a:t>25/09/2024</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6FD36308-520A-41FE-90EF-2563914BB935}" type="slidenum">
              <a:rPr lang="it-IT" smtClean="0"/>
              <a:t>‹N›</a:t>
            </a:fld>
            <a:endParaRPr lang="it-IT"/>
          </a:p>
        </p:txBody>
      </p:sp>
    </p:spTree>
    <p:extLst>
      <p:ext uri="{BB962C8B-B14F-4D97-AF65-F5344CB8AC3E}">
        <p14:creationId xmlns:p14="http://schemas.microsoft.com/office/powerpoint/2010/main" val="2701217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contenuto 2"/>
          <p:cNvSpPr>
            <a:spLocks noGrp="1"/>
          </p:cNvSpPr>
          <p:nvPr>
            <p:ph idx="1"/>
          </p:nvPr>
        </p:nvSpPr>
        <p:spPr/>
        <p:txBody>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10"/>
          </p:nvPr>
        </p:nvSpPr>
        <p:spPr/>
        <p:txBody>
          <a:bodyPr/>
          <a:lstStyle/>
          <a:p>
            <a:fld id="{2F6EC11E-89B4-4F3A-8139-55B34478E407}" type="datetimeFigureOut">
              <a:rPr lang="it-IT" smtClean="0"/>
              <a:t>25/09/2024</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6FD36308-520A-41FE-90EF-2563914BB935}" type="slidenum">
              <a:rPr lang="it-IT" smtClean="0"/>
              <a:t>‹N›</a:t>
            </a:fld>
            <a:endParaRPr lang="it-IT"/>
          </a:p>
        </p:txBody>
      </p:sp>
    </p:spTree>
    <p:extLst>
      <p:ext uri="{BB962C8B-B14F-4D97-AF65-F5344CB8AC3E}">
        <p14:creationId xmlns:p14="http://schemas.microsoft.com/office/powerpoint/2010/main" val="25594095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831850" y="1709738"/>
            <a:ext cx="10515600" cy="2852737"/>
          </a:xfrm>
        </p:spPr>
        <p:txBody>
          <a:bodyPr anchor="b"/>
          <a:lstStyle>
            <a:lvl1pPr>
              <a:defRPr sz="6000"/>
            </a:lvl1pPr>
          </a:lstStyle>
          <a:p>
            <a:r>
              <a:rPr lang="it-IT"/>
              <a:t>Fare clic per modificare lo stile del titolo</a:t>
            </a:r>
          </a:p>
        </p:txBody>
      </p:sp>
      <p:sp>
        <p:nvSpPr>
          <p:cNvPr id="3" name="Segnaposto tes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it-IT"/>
              <a:t>Modifica gli stili del testo dello schema</a:t>
            </a:r>
          </a:p>
        </p:txBody>
      </p:sp>
      <p:sp>
        <p:nvSpPr>
          <p:cNvPr id="4" name="Segnaposto data 3"/>
          <p:cNvSpPr>
            <a:spLocks noGrp="1"/>
          </p:cNvSpPr>
          <p:nvPr>
            <p:ph type="dt" sz="half" idx="10"/>
          </p:nvPr>
        </p:nvSpPr>
        <p:spPr/>
        <p:txBody>
          <a:bodyPr/>
          <a:lstStyle/>
          <a:p>
            <a:fld id="{2F6EC11E-89B4-4F3A-8139-55B34478E407}" type="datetimeFigureOut">
              <a:rPr lang="it-IT" smtClean="0"/>
              <a:t>25/09/2024</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6FD36308-520A-41FE-90EF-2563914BB935}" type="slidenum">
              <a:rPr lang="it-IT" smtClean="0"/>
              <a:t>‹N›</a:t>
            </a:fld>
            <a:endParaRPr lang="it-IT"/>
          </a:p>
        </p:txBody>
      </p:sp>
    </p:spTree>
    <p:extLst>
      <p:ext uri="{BB962C8B-B14F-4D97-AF65-F5344CB8AC3E}">
        <p14:creationId xmlns:p14="http://schemas.microsoft.com/office/powerpoint/2010/main" val="23482843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contenuto 2"/>
          <p:cNvSpPr>
            <a:spLocks noGrp="1"/>
          </p:cNvSpPr>
          <p:nvPr>
            <p:ph sz="half" idx="1"/>
          </p:nvPr>
        </p:nvSpPr>
        <p:spPr>
          <a:xfrm>
            <a:off x="838200" y="1825625"/>
            <a:ext cx="5181600" cy="4351338"/>
          </a:xfrm>
        </p:spPr>
        <p:txBody>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a:spLocks noGrp="1"/>
          </p:cNvSpPr>
          <p:nvPr>
            <p:ph sz="half" idx="2"/>
          </p:nvPr>
        </p:nvSpPr>
        <p:spPr>
          <a:xfrm>
            <a:off x="6172200" y="1825625"/>
            <a:ext cx="5181600" cy="4351338"/>
          </a:xfrm>
        </p:spPr>
        <p:txBody>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a:spLocks noGrp="1"/>
          </p:cNvSpPr>
          <p:nvPr>
            <p:ph type="dt" sz="half" idx="10"/>
          </p:nvPr>
        </p:nvSpPr>
        <p:spPr/>
        <p:txBody>
          <a:bodyPr/>
          <a:lstStyle/>
          <a:p>
            <a:fld id="{2F6EC11E-89B4-4F3A-8139-55B34478E407}" type="datetimeFigureOut">
              <a:rPr lang="it-IT" smtClean="0"/>
              <a:t>25/09/2024</a:t>
            </a:fld>
            <a:endParaRPr lang="it-IT"/>
          </a:p>
        </p:txBody>
      </p:sp>
      <p:sp>
        <p:nvSpPr>
          <p:cNvPr id="6" name="Segnaposto piè di pagina 5"/>
          <p:cNvSpPr>
            <a:spLocks noGrp="1"/>
          </p:cNvSpPr>
          <p:nvPr>
            <p:ph type="ftr" sz="quarter" idx="11"/>
          </p:nvPr>
        </p:nvSpPr>
        <p:spPr/>
        <p:txBody>
          <a:bodyPr/>
          <a:lstStyle/>
          <a:p>
            <a:endParaRPr lang="it-IT"/>
          </a:p>
        </p:txBody>
      </p:sp>
      <p:sp>
        <p:nvSpPr>
          <p:cNvPr id="7" name="Segnaposto numero diapositiva 6"/>
          <p:cNvSpPr>
            <a:spLocks noGrp="1"/>
          </p:cNvSpPr>
          <p:nvPr>
            <p:ph type="sldNum" sz="quarter" idx="12"/>
          </p:nvPr>
        </p:nvSpPr>
        <p:spPr/>
        <p:txBody>
          <a:bodyPr/>
          <a:lstStyle/>
          <a:p>
            <a:fld id="{6FD36308-520A-41FE-90EF-2563914BB935}" type="slidenum">
              <a:rPr lang="it-IT" smtClean="0"/>
              <a:t>‹N›</a:t>
            </a:fld>
            <a:endParaRPr lang="it-IT"/>
          </a:p>
        </p:txBody>
      </p:sp>
    </p:spTree>
    <p:extLst>
      <p:ext uri="{BB962C8B-B14F-4D97-AF65-F5344CB8AC3E}">
        <p14:creationId xmlns:p14="http://schemas.microsoft.com/office/powerpoint/2010/main" val="412086875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839788" y="365125"/>
            <a:ext cx="10515600" cy="1325563"/>
          </a:xfrm>
        </p:spPr>
        <p:txBody>
          <a:bodyPr/>
          <a:lstStyle/>
          <a:p>
            <a:r>
              <a:rPr lang="it-IT"/>
              <a:t>Fare clic per modificare lo stile del titolo</a:t>
            </a:r>
          </a:p>
        </p:txBody>
      </p:sp>
      <p:sp>
        <p:nvSpPr>
          <p:cNvPr id="3" name="Segnaposto tes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a:t>Modifica gli stili del testo dello schema</a:t>
            </a:r>
          </a:p>
        </p:txBody>
      </p:sp>
      <p:sp>
        <p:nvSpPr>
          <p:cNvPr id="4" name="Segnaposto contenuto 3"/>
          <p:cNvSpPr>
            <a:spLocks noGrp="1"/>
          </p:cNvSpPr>
          <p:nvPr>
            <p:ph sz="half" idx="2"/>
          </p:nvPr>
        </p:nvSpPr>
        <p:spPr>
          <a:xfrm>
            <a:off x="839788" y="2505075"/>
            <a:ext cx="5157787" cy="3684588"/>
          </a:xfrm>
        </p:spPr>
        <p:txBody>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a:t>Modifica gli stili del testo dello schema</a:t>
            </a:r>
          </a:p>
        </p:txBody>
      </p:sp>
      <p:sp>
        <p:nvSpPr>
          <p:cNvPr id="6" name="Segnaposto contenuto 5"/>
          <p:cNvSpPr>
            <a:spLocks noGrp="1"/>
          </p:cNvSpPr>
          <p:nvPr>
            <p:ph sz="quarter" idx="4"/>
          </p:nvPr>
        </p:nvSpPr>
        <p:spPr>
          <a:xfrm>
            <a:off x="6172200" y="2505075"/>
            <a:ext cx="5183188" cy="3684588"/>
          </a:xfrm>
        </p:spPr>
        <p:txBody>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a:spLocks noGrp="1"/>
          </p:cNvSpPr>
          <p:nvPr>
            <p:ph type="dt" sz="half" idx="10"/>
          </p:nvPr>
        </p:nvSpPr>
        <p:spPr/>
        <p:txBody>
          <a:bodyPr/>
          <a:lstStyle/>
          <a:p>
            <a:fld id="{2F6EC11E-89B4-4F3A-8139-55B34478E407}" type="datetimeFigureOut">
              <a:rPr lang="it-IT" smtClean="0"/>
              <a:t>25/09/2024</a:t>
            </a:fld>
            <a:endParaRPr lang="it-IT"/>
          </a:p>
        </p:txBody>
      </p:sp>
      <p:sp>
        <p:nvSpPr>
          <p:cNvPr id="8" name="Segnaposto piè di pagina 7"/>
          <p:cNvSpPr>
            <a:spLocks noGrp="1"/>
          </p:cNvSpPr>
          <p:nvPr>
            <p:ph type="ftr" sz="quarter" idx="11"/>
          </p:nvPr>
        </p:nvSpPr>
        <p:spPr/>
        <p:txBody>
          <a:bodyPr/>
          <a:lstStyle/>
          <a:p>
            <a:endParaRPr lang="it-IT"/>
          </a:p>
        </p:txBody>
      </p:sp>
      <p:sp>
        <p:nvSpPr>
          <p:cNvPr id="9" name="Segnaposto numero diapositiva 8"/>
          <p:cNvSpPr>
            <a:spLocks noGrp="1"/>
          </p:cNvSpPr>
          <p:nvPr>
            <p:ph type="sldNum" sz="quarter" idx="12"/>
          </p:nvPr>
        </p:nvSpPr>
        <p:spPr/>
        <p:txBody>
          <a:bodyPr/>
          <a:lstStyle/>
          <a:p>
            <a:fld id="{6FD36308-520A-41FE-90EF-2563914BB935}" type="slidenum">
              <a:rPr lang="it-IT" smtClean="0"/>
              <a:t>‹N›</a:t>
            </a:fld>
            <a:endParaRPr lang="it-IT"/>
          </a:p>
        </p:txBody>
      </p:sp>
    </p:spTree>
    <p:extLst>
      <p:ext uri="{BB962C8B-B14F-4D97-AF65-F5344CB8AC3E}">
        <p14:creationId xmlns:p14="http://schemas.microsoft.com/office/powerpoint/2010/main" val="4162359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a:t>Fare clic per modificare lo stile del titolo</a:t>
            </a:r>
          </a:p>
        </p:txBody>
      </p:sp>
      <p:sp>
        <p:nvSpPr>
          <p:cNvPr id="3" name="Segnaposto data 2"/>
          <p:cNvSpPr>
            <a:spLocks noGrp="1"/>
          </p:cNvSpPr>
          <p:nvPr>
            <p:ph type="dt" sz="half" idx="10"/>
          </p:nvPr>
        </p:nvSpPr>
        <p:spPr/>
        <p:txBody>
          <a:bodyPr/>
          <a:lstStyle/>
          <a:p>
            <a:fld id="{2F6EC11E-89B4-4F3A-8139-55B34478E407}" type="datetimeFigureOut">
              <a:rPr lang="it-IT" smtClean="0"/>
              <a:t>25/09/2024</a:t>
            </a:fld>
            <a:endParaRPr lang="it-IT"/>
          </a:p>
        </p:txBody>
      </p:sp>
      <p:sp>
        <p:nvSpPr>
          <p:cNvPr id="4" name="Segnaposto piè di pagina 3"/>
          <p:cNvSpPr>
            <a:spLocks noGrp="1"/>
          </p:cNvSpPr>
          <p:nvPr>
            <p:ph type="ftr" sz="quarter" idx="11"/>
          </p:nvPr>
        </p:nvSpPr>
        <p:spPr/>
        <p:txBody>
          <a:bodyPr/>
          <a:lstStyle/>
          <a:p>
            <a:endParaRPr lang="it-IT"/>
          </a:p>
        </p:txBody>
      </p:sp>
      <p:sp>
        <p:nvSpPr>
          <p:cNvPr id="5" name="Segnaposto numero diapositiva 4"/>
          <p:cNvSpPr>
            <a:spLocks noGrp="1"/>
          </p:cNvSpPr>
          <p:nvPr>
            <p:ph type="sldNum" sz="quarter" idx="12"/>
          </p:nvPr>
        </p:nvSpPr>
        <p:spPr/>
        <p:txBody>
          <a:bodyPr/>
          <a:lstStyle/>
          <a:p>
            <a:fld id="{6FD36308-520A-41FE-90EF-2563914BB935}" type="slidenum">
              <a:rPr lang="it-IT" smtClean="0"/>
              <a:t>‹N›</a:t>
            </a:fld>
            <a:endParaRPr lang="it-IT"/>
          </a:p>
        </p:txBody>
      </p:sp>
    </p:spTree>
    <p:extLst>
      <p:ext uri="{BB962C8B-B14F-4D97-AF65-F5344CB8AC3E}">
        <p14:creationId xmlns:p14="http://schemas.microsoft.com/office/powerpoint/2010/main" val="23321219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a:spLocks noGrp="1"/>
          </p:cNvSpPr>
          <p:nvPr>
            <p:ph type="dt" sz="half" idx="10"/>
          </p:nvPr>
        </p:nvSpPr>
        <p:spPr/>
        <p:txBody>
          <a:bodyPr/>
          <a:lstStyle/>
          <a:p>
            <a:fld id="{2F6EC11E-89B4-4F3A-8139-55B34478E407}" type="datetimeFigureOut">
              <a:rPr lang="it-IT" smtClean="0"/>
              <a:t>25/09/2024</a:t>
            </a:fld>
            <a:endParaRPr lang="it-IT"/>
          </a:p>
        </p:txBody>
      </p:sp>
      <p:sp>
        <p:nvSpPr>
          <p:cNvPr id="3" name="Segnaposto piè di pagina 2"/>
          <p:cNvSpPr>
            <a:spLocks noGrp="1"/>
          </p:cNvSpPr>
          <p:nvPr>
            <p:ph type="ftr" sz="quarter" idx="11"/>
          </p:nvPr>
        </p:nvSpPr>
        <p:spPr/>
        <p:txBody>
          <a:bodyPr/>
          <a:lstStyle/>
          <a:p>
            <a:endParaRPr lang="it-IT"/>
          </a:p>
        </p:txBody>
      </p:sp>
      <p:sp>
        <p:nvSpPr>
          <p:cNvPr id="4" name="Segnaposto numero diapositiva 3"/>
          <p:cNvSpPr>
            <a:spLocks noGrp="1"/>
          </p:cNvSpPr>
          <p:nvPr>
            <p:ph type="sldNum" sz="quarter" idx="12"/>
          </p:nvPr>
        </p:nvSpPr>
        <p:spPr/>
        <p:txBody>
          <a:bodyPr/>
          <a:lstStyle/>
          <a:p>
            <a:fld id="{6FD36308-520A-41FE-90EF-2563914BB935}" type="slidenum">
              <a:rPr lang="it-IT" smtClean="0"/>
              <a:t>‹N›</a:t>
            </a:fld>
            <a:endParaRPr lang="it-IT"/>
          </a:p>
        </p:txBody>
      </p:sp>
    </p:spTree>
    <p:extLst>
      <p:ext uri="{BB962C8B-B14F-4D97-AF65-F5344CB8AC3E}">
        <p14:creationId xmlns:p14="http://schemas.microsoft.com/office/powerpoint/2010/main" val="24651747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839788" y="457200"/>
            <a:ext cx="3932237" cy="1600200"/>
          </a:xfrm>
        </p:spPr>
        <p:txBody>
          <a:bodyPr anchor="b"/>
          <a:lstStyle>
            <a:lvl1pPr>
              <a:defRPr sz="3200"/>
            </a:lvl1pPr>
          </a:lstStyle>
          <a:p>
            <a:r>
              <a:rPr lang="it-IT"/>
              <a:t>Fare clic per modificare lo stile del titolo</a:t>
            </a:r>
          </a:p>
        </p:txBody>
      </p:sp>
      <p:sp>
        <p:nvSpPr>
          <p:cNvPr id="3" name="Segnaposto contenut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it-IT"/>
              <a:t>Modifica gli stili del testo dello schema</a:t>
            </a:r>
          </a:p>
        </p:txBody>
      </p:sp>
      <p:sp>
        <p:nvSpPr>
          <p:cNvPr id="5" name="Segnaposto data 4"/>
          <p:cNvSpPr>
            <a:spLocks noGrp="1"/>
          </p:cNvSpPr>
          <p:nvPr>
            <p:ph type="dt" sz="half" idx="10"/>
          </p:nvPr>
        </p:nvSpPr>
        <p:spPr/>
        <p:txBody>
          <a:bodyPr/>
          <a:lstStyle/>
          <a:p>
            <a:fld id="{2F6EC11E-89B4-4F3A-8139-55B34478E407}" type="datetimeFigureOut">
              <a:rPr lang="it-IT" smtClean="0"/>
              <a:t>25/09/2024</a:t>
            </a:fld>
            <a:endParaRPr lang="it-IT"/>
          </a:p>
        </p:txBody>
      </p:sp>
      <p:sp>
        <p:nvSpPr>
          <p:cNvPr id="6" name="Segnaposto piè di pagina 5"/>
          <p:cNvSpPr>
            <a:spLocks noGrp="1"/>
          </p:cNvSpPr>
          <p:nvPr>
            <p:ph type="ftr" sz="quarter" idx="11"/>
          </p:nvPr>
        </p:nvSpPr>
        <p:spPr/>
        <p:txBody>
          <a:bodyPr/>
          <a:lstStyle/>
          <a:p>
            <a:endParaRPr lang="it-IT"/>
          </a:p>
        </p:txBody>
      </p:sp>
      <p:sp>
        <p:nvSpPr>
          <p:cNvPr id="7" name="Segnaposto numero diapositiva 6"/>
          <p:cNvSpPr>
            <a:spLocks noGrp="1"/>
          </p:cNvSpPr>
          <p:nvPr>
            <p:ph type="sldNum" sz="quarter" idx="12"/>
          </p:nvPr>
        </p:nvSpPr>
        <p:spPr/>
        <p:txBody>
          <a:bodyPr/>
          <a:lstStyle/>
          <a:p>
            <a:fld id="{6FD36308-520A-41FE-90EF-2563914BB935}" type="slidenum">
              <a:rPr lang="it-IT" smtClean="0"/>
              <a:t>‹N›</a:t>
            </a:fld>
            <a:endParaRPr lang="it-IT"/>
          </a:p>
        </p:txBody>
      </p:sp>
    </p:spTree>
    <p:extLst>
      <p:ext uri="{BB962C8B-B14F-4D97-AF65-F5344CB8AC3E}">
        <p14:creationId xmlns:p14="http://schemas.microsoft.com/office/powerpoint/2010/main" val="23962974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839788" y="457200"/>
            <a:ext cx="3932237" cy="1600200"/>
          </a:xfrm>
        </p:spPr>
        <p:txBody>
          <a:bodyPr anchor="b"/>
          <a:lstStyle>
            <a:lvl1pPr>
              <a:defRPr sz="3200"/>
            </a:lvl1pPr>
          </a:lstStyle>
          <a:p>
            <a:r>
              <a:rPr lang="it-IT"/>
              <a:t>Fare clic per modificare lo stile del titolo</a:t>
            </a:r>
          </a:p>
        </p:txBody>
      </p:sp>
      <p:sp>
        <p:nvSpPr>
          <p:cNvPr id="3" name="Segnaposto immagine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t-IT"/>
          </a:p>
        </p:txBody>
      </p:sp>
      <p:sp>
        <p:nvSpPr>
          <p:cNvPr id="4" name="Segnaposto tes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it-IT"/>
              <a:t>Modifica gli stili del testo dello schema</a:t>
            </a:r>
          </a:p>
        </p:txBody>
      </p:sp>
      <p:sp>
        <p:nvSpPr>
          <p:cNvPr id="5" name="Segnaposto data 4"/>
          <p:cNvSpPr>
            <a:spLocks noGrp="1"/>
          </p:cNvSpPr>
          <p:nvPr>
            <p:ph type="dt" sz="half" idx="10"/>
          </p:nvPr>
        </p:nvSpPr>
        <p:spPr/>
        <p:txBody>
          <a:bodyPr/>
          <a:lstStyle/>
          <a:p>
            <a:fld id="{2F6EC11E-89B4-4F3A-8139-55B34478E407}" type="datetimeFigureOut">
              <a:rPr lang="it-IT" smtClean="0"/>
              <a:t>25/09/2024</a:t>
            </a:fld>
            <a:endParaRPr lang="it-IT"/>
          </a:p>
        </p:txBody>
      </p:sp>
      <p:sp>
        <p:nvSpPr>
          <p:cNvPr id="6" name="Segnaposto piè di pagina 5"/>
          <p:cNvSpPr>
            <a:spLocks noGrp="1"/>
          </p:cNvSpPr>
          <p:nvPr>
            <p:ph type="ftr" sz="quarter" idx="11"/>
          </p:nvPr>
        </p:nvSpPr>
        <p:spPr/>
        <p:txBody>
          <a:bodyPr/>
          <a:lstStyle/>
          <a:p>
            <a:endParaRPr lang="it-IT"/>
          </a:p>
        </p:txBody>
      </p:sp>
      <p:sp>
        <p:nvSpPr>
          <p:cNvPr id="7" name="Segnaposto numero diapositiva 6"/>
          <p:cNvSpPr>
            <a:spLocks noGrp="1"/>
          </p:cNvSpPr>
          <p:nvPr>
            <p:ph type="sldNum" sz="quarter" idx="12"/>
          </p:nvPr>
        </p:nvSpPr>
        <p:spPr/>
        <p:txBody>
          <a:bodyPr/>
          <a:lstStyle/>
          <a:p>
            <a:fld id="{6FD36308-520A-41FE-90EF-2563914BB935}" type="slidenum">
              <a:rPr lang="it-IT" smtClean="0"/>
              <a:t>‹N›</a:t>
            </a:fld>
            <a:endParaRPr lang="it-IT"/>
          </a:p>
        </p:txBody>
      </p:sp>
    </p:spTree>
    <p:extLst>
      <p:ext uri="{BB962C8B-B14F-4D97-AF65-F5344CB8AC3E}">
        <p14:creationId xmlns:p14="http://schemas.microsoft.com/office/powerpoint/2010/main" val="56609272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tito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it-IT"/>
              <a:t>Fare clic per modificare lo stile del titolo</a:t>
            </a:r>
          </a:p>
        </p:txBody>
      </p:sp>
      <p:sp>
        <p:nvSpPr>
          <p:cNvPr id="3" name="Segnaposto tes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F6EC11E-89B4-4F3A-8139-55B34478E407}" type="datetimeFigureOut">
              <a:rPr lang="it-IT" smtClean="0"/>
              <a:t>25/09/2024</a:t>
            </a:fld>
            <a:endParaRPr lang="it-IT"/>
          </a:p>
        </p:txBody>
      </p:sp>
      <p:sp>
        <p:nvSpPr>
          <p:cNvPr id="5" name="Segnaposto piè di pagina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t-IT"/>
          </a:p>
        </p:txBody>
      </p:sp>
      <p:sp>
        <p:nvSpPr>
          <p:cNvPr id="6" name="Segnaposto numero diapositiva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FD36308-520A-41FE-90EF-2563914BB935}" type="slidenum">
              <a:rPr lang="it-IT" smtClean="0"/>
              <a:t>‹N›</a:t>
            </a:fld>
            <a:endParaRPr lang="it-IT"/>
          </a:p>
        </p:txBody>
      </p:sp>
    </p:spTree>
    <p:extLst>
      <p:ext uri="{BB962C8B-B14F-4D97-AF65-F5344CB8AC3E}">
        <p14:creationId xmlns:p14="http://schemas.microsoft.com/office/powerpoint/2010/main" val="374535331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27.jpeg"/></Relationships>
</file>

<file path=ppt/slides/_rels/slide1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microsoft.com/office/2007/relationships/hdphoto" Target="../media/hdphoto1.wdp"/></Relationships>
</file>

<file path=ppt/slides/_rels/slide3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hyperlink" Target="https://doi.org/10.1177/1559827620988268" TargetMode="External"/><Relationship Id="rId2" Type="http://schemas.openxmlformats.org/officeDocument/2006/relationships/image" Target="../media/image48.png"/><Relationship Id="rId1" Type="http://schemas.openxmlformats.org/officeDocument/2006/relationships/slideLayout" Target="../slideLayouts/slideLayout2.xml"/><Relationship Id="rId4" Type="http://schemas.openxmlformats.org/officeDocument/2006/relationships/image" Target="../media/image49.png"/></Relationships>
</file>

<file path=ppt/slides/_rels/slide3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51.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ctrTitle"/>
          </p:nvPr>
        </p:nvSpPr>
        <p:spPr>
          <a:xfrm>
            <a:off x="5986019" y="5362948"/>
            <a:ext cx="6096860" cy="750957"/>
          </a:xfrm>
        </p:spPr>
        <p:txBody>
          <a:bodyPr>
            <a:noAutofit/>
          </a:bodyPr>
          <a:lstStyle/>
          <a:p>
            <a:r>
              <a:rPr lang="it-IT" sz="2000" b="1" dirty="0">
                <a:solidFill>
                  <a:srgbClr val="002060"/>
                </a:solidFill>
              </a:rPr>
              <a:t>Stefano Benini, </a:t>
            </a:r>
            <a:r>
              <a:rPr lang="it-IT" sz="2000" b="1" dirty="0" err="1">
                <a:solidFill>
                  <a:srgbClr val="002060"/>
                </a:solidFill>
              </a:rPr>
              <a:t>phd</a:t>
            </a:r>
            <a:br>
              <a:rPr lang="it-IT" sz="2000" b="1" dirty="0">
                <a:solidFill>
                  <a:srgbClr val="002060"/>
                </a:solidFill>
              </a:rPr>
            </a:br>
            <a:br>
              <a:rPr lang="it-IT" sz="2000" b="1" dirty="0">
                <a:solidFill>
                  <a:srgbClr val="002060"/>
                </a:solidFill>
              </a:rPr>
            </a:br>
            <a:r>
              <a:rPr lang="it-IT" sz="2000" b="1" dirty="0">
                <a:solidFill>
                  <a:srgbClr val="002060"/>
                </a:solidFill>
              </a:rPr>
              <a:t>stefano.benini@ausl.bologna.it</a:t>
            </a:r>
            <a:endParaRPr lang="it-IT" sz="2000" dirty="0">
              <a:solidFill>
                <a:srgbClr val="002060"/>
              </a:solidFill>
            </a:endParaRPr>
          </a:p>
        </p:txBody>
      </p:sp>
      <p:pic>
        <p:nvPicPr>
          <p:cNvPr id="3" name="Immagine 2"/>
          <p:cNvPicPr>
            <a:picLocks noChangeAspect="1"/>
          </p:cNvPicPr>
          <p:nvPr/>
        </p:nvPicPr>
        <p:blipFill rotWithShape="1">
          <a:blip r:embed="rId2"/>
          <a:srcRect b="9290"/>
          <a:stretch/>
        </p:blipFill>
        <p:spPr>
          <a:xfrm>
            <a:off x="151483" y="449705"/>
            <a:ext cx="5544780" cy="5664200"/>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p:spPr>
      </p:pic>
      <p:sp>
        <p:nvSpPr>
          <p:cNvPr id="5" name="CasellaDiTesto 4"/>
          <p:cNvSpPr txBox="1"/>
          <p:nvPr/>
        </p:nvSpPr>
        <p:spPr>
          <a:xfrm>
            <a:off x="5986019" y="1835255"/>
            <a:ext cx="5811240" cy="2123658"/>
          </a:xfrm>
          <a:prstGeom prst="rect">
            <a:avLst/>
          </a:prstGeom>
          <a:noFill/>
        </p:spPr>
        <p:txBody>
          <a:bodyPr wrap="square" rtlCol="0">
            <a:spAutoFit/>
          </a:bodyPr>
          <a:lstStyle/>
          <a:p>
            <a:pPr algn="ctr"/>
            <a:r>
              <a:rPr lang="it-IT" sz="4400" dirty="0">
                <a:solidFill>
                  <a:srgbClr val="002060"/>
                </a:solidFill>
              </a:rPr>
              <a:t>Il senso della gentilezza </a:t>
            </a:r>
          </a:p>
          <a:p>
            <a:pPr algn="ctr"/>
            <a:r>
              <a:rPr lang="it-IT" sz="4400" dirty="0">
                <a:solidFill>
                  <a:srgbClr val="002060"/>
                </a:solidFill>
              </a:rPr>
              <a:t>nel </a:t>
            </a:r>
            <a:r>
              <a:rPr lang="it-IT" sz="4400" i="1" dirty="0" err="1">
                <a:solidFill>
                  <a:srgbClr val="002060"/>
                </a:solidFill>
              </a:rPr>
              <a:t>caring</a:t>
            </a:r>
            <a:r>
              <a:rPr lang="it-IT" sz="4400" i="1" dirty="0">
                <a:solidFill>
                  <a:srgbClr val="002060"/>
                </a:solidFill>
              </a:rPr>
              <a:t> </a:t>
            </a:r>
            <a:r>
              <a:rPr lang="it-IT" sz="4400" dirty="0">
                <a:solidFill>
                  <a:srgbClr val="002060"/>
                </a:solidFill>
              </a:rPr>
              <a:t>infermieristico</a:t>
            </a:r>
          </a:p>
        </p:txBody>
      </p:sp>
    </p:spTree>
    <p:extLst>
      <p:ext uri="{BB962C8B-B14F-4D97-AF65-F5344CB8AC3E}">
        <p14:creationId xmlns:p14="http://schemas.microsoft.com/office/powerpoint/2010/main" val="424168508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itolo 1"/>
          <p:cNvSpPr txBox="1">
            <a:spLocks/>
          </p:cNvSpPr>
          <p:nvPr/>
        </p:nvSpPr>
        <p:spPr>
          <a:xfrm>
            <a:off x="-6439" y="4914855"/>
            <a:ext cx="12198439" cy="786703"/>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spcAft>
                <a:spcPts val="600"/>
              </a:spcAft>
            </a:pPr>
            <a:r>
              <a:rPr lang="en-US" sz="3600" b="1" dirty="0">
                <a:solidFill>
                  <a:schemeClr val="accent5">
                    <a:lumMod val="75000"/>
                  </a:schemeClr>
                </a:solidFill>
              </a:rPr>
              <a:t>È </a:t>
            </a:r>
            <a:r>
              <a:rPr lang="en-US" sz="3600" b="1" dirty="0" err="1">
                <a:solidFill>
                  <a:schemeClr val="accent5">
                    <a:lumMod val="75000"/>
                  </a:schemeClr>
                </a:solidFill>
              </a:rPr>
              <a:t>parola</a:t>
            </a:r>
            <a:r>
              <a:rPr lang="en-US" sz="3600" b="1" dirty="0">
                <a:solidFill>
                  <a:schemeClr val="accent5">
                    <a:lumMod val="75000"/>
                  </a:schemeClr>
                </a:solidFill>
              </a:rPr>
              <a:t>: </a:t>
            </a:r>
            <a:r>
              <a:rPr lang="en-US" sz="3600" b="1" i="1" dirty="0" err="1">
                <a:solidFill>
                  <a:schemeClr val="accent5">
                    <a:lumMod val="75000"/>
                  </a:schemeClr>
                </a:solidFill>
              </a:rPr>
              <a:t>evoca</a:t>
            </a:r>
            <a:r>
              <a:rPr lang="en-US" sz="3600" b="1" i="1" dirty="0">
                <a:solidFill>
                  <a:schemeClr val="accent5">
                    <a:lumMod val="75000"/>
                  </a:schemeClr>
                </a:solidFill>
              </a:rPr>
              <a:t> </a:t>
            </a:r>
            <a:r>
              <a:rPr lang="en-US" sz="3600" b="1" i="1" dirty="0" err="1">
                <a:solidFill>
                  <a:schemeClr val="accent5">
                    <a:lumMod val="75000"/>
                  </a:schemeClr>
                </a:solidFill>
              </a:rPr>
              <a:t>ri</a:t>
            </a:r>
            <a:r>
              <a:rPr lang="en-US" sz="3600" b="1" i="1" dirty="0">
                <a:solidFill>
                  <a:schemeClr val="accent5">
                    <a:lumMod val="75000"/>
                  </a:schemeClr>
                </a:solidFill>
              </a:rPr>
              <a:t>-</a:t>
            </a:r>
            <a:r>
              <a:rPr lang="en-US" sz="3600" b="1" i="1" dirty="0" err="1">
                <a:solidFill>
                  <a:schemeClr val="accent5">
                    <a:lumMod val="75000"/>
                  </a:schemeClr>
                </a:solidFill>
              </a:rPr>
              <a:t>cor</a:t>
            </a:r>
            <a:r>
              <a:rPr lang="en-US" sz="3600" b="1" i="1" dirty="0">
                <a:solidFill>
                  <a:schemeClr val="accent5">
                    <a:lumMod val="75000"/>
                  </a:schemeClr>
                </a:solidFill>
              </a:rPr>
              <a:t>-di</a:t>
            </a:r>
          </a:p>
        </p:txBody>
      </p:sp>
      <p:grpSp>
        <p:nvGrpSpPr>
          <p:cNvPr id="10" name="Group 9">
            <a:extLst>
              <a:ext uri="{FF2B5EF4-FFF2-40B4-BE49-F238E27FC236}">
                <a16:creationId xmlns:a16="http://schemas.microsoft.com/office/drawing/2014/main" id="{FB7FB62D-DD5B-C587-F53F-679128D41B8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439" y="4525778"/>
            <a:ext cx="12207200" cy="123363"/>
            <a:chOff x="-5025" y="6737718"/>
            <a:chExt cx="12207200" cy="123363"/>
          </a:xfrm>
        </p:grpSpPr>
        <p:sp>
          <p:nvSpPr>
            <p:cNvPr id="11" name="Rectangle 10">
              <a:extLst>
                <a:ext uri="{FF2B5EF4-FFF2-40B4-BE49-F238E27FC236}">
                  <a16:creationId xmlns:a16="http://schemas.microsoft.com/office/drawing/2014/main" id="{D474BA53-241B-ACB6-E742-B074F40EB9B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flipH="1">
              <a:off x="6036894" y="695800"/>
              <a:ext cx="123362" cy="12207199"/>
            </a:xfrm>
            <a:prstGeom prst="rect">
              <a:avLst/>
            </a:prstGeom>
            <a:gradFill>
              <a:gsLst>
                <a:gs pos="0">
                  <a:schemeClr val="accent5"/>
                </a:gs>
                <a:gs pos="100000">
                  <a:schemeClr val="accent2"/>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3797B091-2608-7480-FE24-507CC5333A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76406" y="3835311"/>
              <a:ext cx="123362" cy="5928176"/>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 name="Immagine 1">
            <a:extLst>
              <a:ext uri="{FF2B5EF4-FFF2-40B4-BE49-F238E27FC236}">
                <a16:creationId xmlns:a16="http://schemas.microsoft.com/office/drawing/2014/main" id="{EA9C96AE-34F2-21A9-F0C9-B2A1F2F23701}"/>
              </a:ext>
            </a:extLst>
          </p:cNvPr>
          <p:cNvPicPr>
            <a:picLocks noChangeAspect="1"/>
          </p:cNvPicPr>
          <p:nvPr/>
        </p:nvPicPr>
        <p:blipFill>
          <a:blip r:embed="rId3"/>
          <a:stretch>
            <a:fillRect/>
          </a:stretch>
        </p:blipFill>
        <p:spPr>
          <a:xfrm>
            <a:off x="311692" y="478950"/>
            <a:ext cx="5066215" cy="3913971"/>
          </a:xfrm>
          <a:prstGeom prst="rect">
            <a:avLst/>
          </a:prstGeom>
        </p:spPr>
      </p:pic>
      <p:pic>
        <p:nvPicPr>
          <p:cNvPr id="4" name="Immagine 3">
            <a:extLst>
              <a:ext uri="{FF2B5EF4-FFF2-40B4-BE49-F238E27FC236}">
                <a16:creationId xmlns:a16="http://schemas.microsoft.com/office/drawing/2014/main" id="{24BB4DF3-2DBD-C081-FB10-7C1BCBD92526}"/>
              </a:ext>
            </a:extLst>
          </p:cNvPr>
          <p:cNvPicPr>
            <a:picLocks noChangeAspect="1"/>
          </p:cNvPicPr>
          <p:nvPr/>
        </p:nvPicPr>
        <p:blipFill>
          <a:blip r:embed="rId4"/>
          <a:srcRect r="9492" b="20508"/>
          <a:stretch/>
        </p:blipFill>
        <p:spPr>
          <a:xfrm>
            <a:off x="5377907" y="358435"/>
            <a:ext cx="6275770" cy="3947574"/>
          </a:xfrm>
          <a:prstGeom prst="rect">
            <a:avLst/>
          </a:prstGeom>
        </p:spPr>
      </p:pic>
    </p:spTree>
    <p:extLst>
      <p:ext uri="{BB962C8B-B14F-4D97-AF65-F5344CB8AC3E}">
        <p14:creationId xmlns:p14="http://schemas.microsoft.com/office/powerpoint/2010/main" val="49839496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p:cNvPicPr>
            <a:picLocks noChangeAspect="1"/>
          </p:cNvPicPr>
          <p:nvPr/>
        </p:nvPicPr>
        <p:blipFill>
          <a:blip r:embed="rId3"/>
          <a:stretch>
            <a:fillRect/>
          </a:stretch>
        </p:blipFill>
        <p:spPr>
          <a:xfrm>
            <a:off x="862012" y="261937"/>
            <a:ext cx="10467975" cy="6334125"/>
          </a:xfrm>
          <a:prstGeom prst="rect">
            <a:avLst/>
          </a:prstGeom>
        </p:spPr>
      </p:pic>
    </p:spTree>
    <p:extLst>
      <p:ext uri="{BB962C8B-B14F-4D97-AF65-F5344CB8AC3E}">
        <p14:creationId xmlns:p14="http://schemas.microsoft.com/office/powerpoint/2010/main" val="6857859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Sanità: ultime News e Approfondimenti"/>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5477" y="209864"/>
            <a:ext cx="11591925" cy="6348204"/>
          </a:xfrm>
          <a:prstGeom prst="rect">
            <a:avLst/>
          </a:prstGeom>
          <a:solidFill>
            <a:srgbClr val="FFFFFF">
              <a:shade val="85000"/>
            </a:srgbClr>
          </a:solidFill>
          <a:ln w="190500" cap="rnd">
            <a:solidFill>
              <a:srgbClr val="FFFFFF"/>
            </a:solidFill>
          </a:ln>
          <a:effectLst>
            <a:outerShdw blurRad="36195" dist="12700" dir="11400000" algn="tl" rotWithShape="0">
              <a:srgbClr val="000000">
                <a:alpha val="33000"/>
              </a:srgbClr>
            </a:outerShdw>
          </a:effectLst>
          <a:scene3d>
            <a:camera prst="perspectiveContrastingLeftFacing">
              <a:rot lat="540000" lon="2100000" rev="0"/>
            </a:camera>
            <a:lightRig rig="soft" dir="t"/>
          </a:scene3d>
          <a:sp3d contourW="12700" prstMaterial="matte">
            <a:bevelT w="63500" h="50800"/>
            <a:contourClr>
              <a:srgbClr val="C0C0C0"/>
            </a:contourClr>
          </a:sp3d>
        </p:spPr>
      </p:pic>
    </p:spTree>
    <p:extLst>
      <p:ext uri="{BB962C8B-B14F-4D97-AF65-F5344CB8AC3E}">
        <p14:creationId xmlns:p14="http://schemas.microsoft.com/office/powerpoint/2010/main" val="304498106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Immagine 4"/>
          <p:cNvPicPr>
            <a:picLocks noChangeAspect="1"/>
          </p:cNvPicPr>
          <p:nvPr/>
        </p:nvPicPr>
        <p:blipFill>
          <a:blip r:embed="rId2"/>
          <a:srcRect t="12372" b="3985"/>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37C89E4B-3C9F-44B9-8B86-D9E3D112D8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320142"/>
            <a:ext cx="12192000" cy="736551"/>
          </a:xfrm>
          <a:prstGeom prst="rect">
            <a:avLst/>
          </a:pr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olo 1"/>
          <p:cNvSpPr>
            <a:spLocks noGrp="1"/>
          </p:cNvSpPr>
          <p:nvPr>
            <p:ph type="title"/>
          </p:nvPr>
        </p:nvSpPr>
        <p:spPr>
          <a:xfrm>
            <a:off x="523875" y="5317240"/>
            <a:ext cx="11210925" cy="744836"/>
          </a:xfrm>
        </p:spPr>
        <p:txBody>
          <a:bodyPr vert="horz" lIns="91440" tIns="45720" rIns="91440" bIns="45720" rtlCol="0" anchor="ctr">
            <a:normAutofit/>
          </a:bodyPr>
          <a:lstStyle/>
          <a:p>
            <a:pPr algn="ctr"/>
            <a:r>
              <a:rPr lang="en-US" sz="3300">
                <a:solidFill>
                  <a:schemeClr val="tx1">
                    <a:lumMod val="85000"/>
                    <a:lumOff val="15000"/>
                  </a:schemeClr>
                </a:solidFill>
              </a:rPr>
              <a:t>LA GENTILEZZA NELLA STORIA DELL’ASSISTENZA INFERMIERISTICA</a:t>
            </a:r>
          </a:p>
        </p:txBody>
      </p:sp>
      <p:cxnSp>
        <p:nvCxnSpPr>
          <p:cNvPr id="12" name="Straight Connector 11">
            <a:extLst>
              <a:ext uri="{FF2B5EF4-FFF2-40B4-BE49-F238E27FC236}">
                <a16:creationId xmlns:a16="http://schemas.microsoft.com/office/drawing/2014/main" id="{AA2EAA10-076F-46BD-8F0F-B9A2FB77A85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5241983"/>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891E407-403B-4764-86C9-33A56D3BCAA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34852"/>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9532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a:t>Riformatori dell’assistenza: gentilezza come espressione della </a:t>
            </a:r>
            <a:r>
              <a:rPr lang="it-IT" i="1" dirty="0" err="1"/>
              <a:t>caritas</a:t>
            </a:r>
            <a:endParaRPr lang="it-IT" dirty="0"/>
          </a:p>
        </p:txBody>
      </p:sp>
      <p:pic>
        <p:nvPicPr>
          <p:cNvPr id="5" name="Segnaposto contenuto 4"/>
          <p:cNvPicPr>
            <a:picLocks noGrp="1" noChangeAspect="1"/>
          </p:cNvPicPr>
          <p:nvPr>
            <p:ph sz="half" idx="1"/>
          </p:nvPr>
        </p:nvPicPr>
        <p:blipFill>
          <a:blip r:embed="rId2"/>
          <a:stretch>
            <a:fillRect/>
          </a:stretch>
        </p:blipFill>
        <p:spPr>
          <a:xfrm>
            <a:off x="838200" y="2108884"/>
            <a:ext cx="5181600" cy="3784820"/>
          </a:xfrm>
          <a:prstGeom prst="rect">
            <a:avLst/>
          </a:prstGeom>
        </p:spPr>
      </p:pic>
      <p:pic>
        <p:nvPicPr>
          <p:cNvPr id="6" name="Segnaposto contenuto 5"/>
          <p:cNvPicPr>
            <a:picLocks noGrp="1" noChangeAspect="1"/>
          </p:cNvPicPr>
          <p:nvPr>
            <p:ph sz="half" idx="2"/>
          </p:nvPr>
        </p:nvPicPr>
        <p:blipFill>
          <a:blip r:embed="rId3"/>
          <a:stretch>
            <a:fillRect/>
          </a:stretch>
        </p:blipFill>
        <p:spPr>
          <a:xfrm>
            <a:off x="6587330" y="1825625"/>
            <a:ext cx="5104998" cy="4351338"/>
          </a:xfrm>
          <a:prstGeom prst="rect">
            <a:avLst/>
          </a:prstGeom>
        </p:spPr>
      </p:pic>
    </p:spTree>
    <p:extLst>
      <p:ext uri="{BB962C8B-B14F-4D97-AF65-F5344CB8AC3E}">
        <p14:creationId xmlns:p14="http://schemas.microsoft.com/office/powerpoint/2010/main" val="374283723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SEVEN Florence Nightingale letters found in desk reveal her 'endless  compassion' - Hansons Auctioneer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262" y="1259175"/>
            <a:ext cx="5156226" cy="5598826"/>
          </a:xfrm>
          <a:prstGeom prst="rect">
            <a:avLst/>
          </a:prstGeom>
          <a:noFill/>
          <a:extLst>
            <a:ext uri="{909E8E84-426E-40DD-AFC4-6F175D3DCCD1}">
              <a14:hiddenFill xmlns:a14="http://schemas.microsoft.com/office/drawing/2010/main">
                <a:solidFill>
                  <a:srgbClr val="FFFFFF"/>
                </a:solidFill>
              </a14:hiddenFill>
            </a:ext>
          </a:extLst>
        </p:spPr>
      </p:pic>
      <p:sp>
        <p:nvSpPr>
          <p:cNvPr id="6" name="Rettangolo 5"/>
          <p:cNvSpPr/>
          <p:nvPr/>
        </p:nvSpPr>
        <p:spPr>
          <a:xfrm>
            <a:off x="193040" y="1300738"/>
            <a:ext cx="6339069" cy="5447645"/>
          </a:xfrm>
          <a:prstGeom prst="rect">
            <a:avLst/>
          </a:prstGeom>
        </p:spPr>
        <p:txBody>
          <a:bodyPr wrap="square" numCol="1">
            <a:spAutoFit/>
          </a:bodyPr>
          <a:lstStyle/>
          <a:p>
            <a:pPr algn="just"/>
            <a:r>
              <a:rPr lang="en-US" sz="1450" dirty="0"/>
              <a:t>Throughout her life, Nightingale </a:t>
            </a:r>
            <a:r>
              <a:rPr lang="en-US" sz="1450" b="1" dirty="0">
                <a:solidFill>
                  <a:srgbClr val="0070C0"/>
                </a:solidFill>
              </a:rPr>
              <a:t>showed kindness towards others during her services as a nurse and throughout the rest of her life.</a:t>
            </a:r>
            <a:r>
              <a:rPr lang="en-US" sz="1450" dirty="0"/>
              <a:t> She was an accepted person, and a revolutionizing person in the making. But, why was she considered this? It was not only her nursing skills that shifted her to the next level, </a:t>
            </a:r>
            <a:r>
              <a:rPr lang="en-US" sz="1450" b="1" dirty="0">
                <a:solidFill>
                  <a:srgbClr val="0070C0"/>
                </a:solidFill>
              </a:rPr>
              <a:t>but also her kindness to others</a:t>
            </a:r>
            <a:r>
              <a:rPr lang="en-US" sz="1450" dirty="0"/>
              <a:t>: "By now she was idolized by the troops and the public as the 'Lady with the Lamp' and the 'Nightingale in the East.' But this popular image is essentially false. Although she did active nursing in the wards, </a:t>
            </a:r>
            <a:r>
              <a:rPr lang="en-US" sz="1450" b="1" dirty="0">
                <a:solidFill>
                  <a:srgbClr val="0070C0"/>
                </a:solidFill>
              </a:rPr>
              <a:t>her real work lay outside the expression of tenderness and compassion" </a:t>
            </a:r>
            <a:r>
              <a:rPr lang="en-US" sz="1450" dirty="0"/>
              <a:t>(Gale Biography in Context). Nightingale's good character helped her nursing. She was known for her feats in nursing and her </a:t>
            </a:r>
            <a:r>
              <a:rPr lang="en-US" sz="1450" b="1" dirty="0">
                <a:solidFill>
                  <a:srgbClr val="0070C0"/>
                </a:solidFill>
              </a:rPr>
              <a:t>nice personality, for example, her kindness</a:t>
            </a:r>
            <a:r>
              <a:rPr lang="en-US" sz="1450" dirty="0"/>
              <a:t>. One of the reasons why everybody liked Nightingale was because </a:t>
            </a:r>
            <a:r>
              <a:rPr lang="en-US" sz="1450" b="1" dirty="0">
                <a:solidFill>
                  <a:srgbClr val="0070C0"/>
                </a:solidFill>
              </a:rPr>
              <a:t>she was kind to others. Kindness is a great trait to show to help other people both physically   and emotionally</a:t>
            </a:r>
            <a:r>
              <a:rPr lang="en-US" sz="1450" dirty="0"/>
              <a:t>. </a:t>
            </a:r>
            <a:r>
              <a:rPr lang="en-US" sz="1450" b="1" dirty="0">
                <a:solidFill>
                  <a:srgbClr val="0070C0"/>
                </a:solidFill>
              </a:rPr>
              <a:t>Her kindness to others guided her throughout her whole life to reach her goal of helping other people</a:t>
            </a:r>
            <a:r>
              <a:rPr lang="en-US" sz="1450" b="1" dirty="0"/>
              <a:t>: </a:t>
            </a:r>
            <a:r>
              <a:rPr lang="en-US" sz="1450" dirty="0"/>
              <a:t>"Nightingale knew what was the best for the nurses and patients she helped, and desired to do whatever she could to help them get it" (Jenkins). For Nightingale, </a:t>
            </a:r>
            <a:r>
              <a:rPr lang="en-US" sz="1450" b="1" dirty="0">
                <a:solidFill>
                  <a:srgbClr val="0070C0"/>
                </a:solidFill>
              </a:rPr>
              <a:t>kindness and compassion was the key to her success. </a:t>
            </a:r>
            <a:r>
              <a:rPr lang="en-US" sz="1450" dirty="0"/>
              <a:t>She knew what she needed to help other people, and she sacrificed everything for it. Nightingale devoted the rest of her life to nursing people</a:t>
            </a:r>
            <a:r>
              <a:rPr lang="en-US" sz="1450" b="1" dirty="0">
                <a:solidFill>
                  <a:srgbClr val="0070C0"/>
                </a:solidFill>
              </a:rPr>
              <a:t>. Someone who is kind wouldn't even think about doing such an act. As a result</a:t>
            </a:r>
            <a:r>
              <a:rPr lang="en-US" sz="1450" dirty="0"/>
              <a:t>, </a:t>
            </a:r>
            <a:r>
              <a:rPr lang="en-US" sz="1450" b="1" dirty="0">
                <a:solidFill>
                  <a:srgbClr val="0070C0"/>
                </a:solidFill>
              </a:rPr>
              <a:t>Nightingale became influential and well-known through her kindness, not only healing others, but giving them hope as well</a:t>
            </a:r>
            <a:r>
              <a:rPr lang="en-US" sz="1450" dirty="0"/>
              <a:t>. This shows that Florence nightingale committed herself to improve the lives of other people. Fortunately, she succeeded. </a:t>
            </a:r>
            <a:r>
              <a:rPr lang="en-US" sz="1450" b="1" dirty="0">
                <a:solidFill>
                  <a:srgbClr val="0070C0"/>
                </a:solidFill>
              </a:rPr>
              <a:t>Her acts of kindness</a:t>
            </a:r>
            <a:r>
              <a:rPr lang="en-US" sz="1450" dirty="0"/>
              <a:t>, such as nursing soldiers during the Crimean War, helped other people and paid off.</a:t>
            </a:r>
            <a:endParaRPr lang="it-IT" sz="1450" dirty="0"/>
          </a:p>
        </p:txBody>
      </p:sp>
      <p:sp>
        <p:nvSpPr>
          <p:cNvPr id="8" name="Rettangolo 7"/>
          <p:cNvSpPr/>
          <p:nvPr/>
        </p:nvSpPr>
        <p:spPr>
          <a:xfrm>
            <a:off x="1892300" y="181956"/>
            <a:ext cx="10299700" cy="1077218"/>
          </a:xfrm>
          <a:prstGeom prst="rect">
            <a:avLst/>
          </a:prstGeom>
        </p:spPr>
        <p:txBody>
          <a:bodyPr wrap="square">
            <a:spAutoFit/>
          </a:bodyPr>
          <a:lstStyle/>
          <a:p>
            <a:pPr algn="ctr"/>
            <a:r>
              <a:rPr lang="en-US" sz="2800" b="1" dirty="0">
                <a:solidFill>
                  <a:srgbClr val="002060"/>
                </a:solidFill>
              </a:rPr>
              <a:t>Letters penned by Florence Nightingale demonstrating her </a:t>
            </a:r>
            <a:r>
              <a:rPr lang="en-US" sz="3200" b="1" dirty="0">
                <a:solidFill>
                  <a:srgbClr val="002060"/>
                </a:solidFill>
              </a:rPr>
              <a:t>"</a:t>
            </a:r>
            <a:r>
              <a:rPr lang="en-US" sz="3600" b="1" i="1" dirty="0">
                <a:solidFill>
                  <a:srgbClr val="002060"/>
                </a:solidFill>
              </a:rPr>
              <a:t>boundless kindness and compassion</a:t>
            </a:r>
            <a:r>
              <a:rPr lang="en-US" sz="3200" b="1" dirty="0">
                <a:solidFill>
                  <a:srgbClr val="002060"/>
                </a:solidFill>
              </a:rPr>
              <a:t>”</a:t>
            </a:r>
            <a:endParaRPr lang="it-IT" sz="3200" b="1" dirty="0">
              <a:solidFill>
                <a:srgbClr val="002060"/>
              </a:solidFill>
            </a:endParaRPr>
          </a:p>
        </p:txBody>
      </p:sp>
      <p:pic>
        <p:nvPicPr>
          <p:cNvPr id="2" name="Immagine 1"/>
          <p:cNvPicPr>
            <a:picLocks noChangeAspect="1"/>
          </p:cNvPicPr>
          <p:nvPr/>
        </p:nvPicPr>
        <p:blipFill>
          <a:blip r:embed="rId4"/>
          <a:stretch>
            <a:fillRect/>
          </a:stretch>
        </p:blipFill>
        <p:spPr>
          <a:xfrm>
            <a:off x="331883" y="181956"/>
            <a:ext cx="2017617" cy="973744"/>
          </a:xfrm>
          <a:prstGeom prst="rect">
            <a:avLst/>
          </a:prstGeom>
        </p:spPr>
      </p:pic>
    </p:spTree>
    <p:extLst>
      <p:ext uri="{BB962C8B-B14F-4D97-AF65-F5344CB8AC3E}">
        <p14:creationId xmlns:p14="http://schemas.microsoft.com/office/powerpoint/2010/main" val="185270940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p:cNvPicPr>
            <a:picLocks noChangeAspect="1"/>
          </p:cNvPicPr>
          <p:nvPr/>
        </p:nvPicPr>
        <p:blipFill>
          <a:blip r:embed="rId2"/>
          <a:stretch>
            <a:fillRect/>
          </a:stretch>
        </p:blipFill>
        <p:spPr>
          <a:xfrm>
            <a:off x="1031822" y="1284782"/>
            <a:ext cx="8082197" cy="478623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96154672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Segnaposto contenuto 4"/>
          <p:cNvPicPr>
            <a:picLocks noGrp="1" noChangeAspect="1"/>
          </p:cNvPicPr>
          <p:nvPr>
            <p:ph sz="half" idx="1"/>
          </p:nvPr>
        </p:nvPicPr>
        <p:blipFill rotWithShape="1">
          <a:blip r:embed="rId3"/>
          <a:srcRect l="-2206" t="4119" r="2206" b="-4119"/>
          <a:stretch/>
        </p:blipFill>
        <p:spPr>
          <a:xfrm>
            <a:off x="5969000" y="1209382"/>
            <a:ext cx="5181600" cy="5305718"/>
          </a:xfrm>
          <a:prstGeom prst="rect">
            <a:avLst/>
          </a:prstGeom>
        </p:spPr>
      </p:pic>
      <p:pic>
        <p:nvPicPr>
          <p:cNvPr id="1026" name="Picture 2" descr="Vintage Metal Plaque Nurse Be Kind To Your Mind Retro Green Funny Tin Signs  Bar Decorations Art Poster 30x40c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1038" y="1209382"/>
            <a:ext cx="4978400" cy="52168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2754483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105" name="Rectangle 4102">
            <a:extLst>
              <a:ext uri="{FF2B5EF4-FFF2-40B4-BE49-F238E27FC236}">
                <a16:creationId xmlns:a16="http://schemas.microsoft.com/office/drawing/2014/main" id="{7742A528-B5BC-48B8-92DE-9C2B44451A9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098" name="Picture 2" descr="Il valore della fragilità: non è sinonimo di debolezza | Ohga!"/>
          <p:cNvPicPr>
            <a:picLocks noChangeAspect="1" noChangeArrowheads="1"/>
          </p:cNvPicPr>
          <p:nvPr/>
        </p:nvPicPr>
        <p:blipFill>
          <a:blip r:embed="rId3">
            <a:extLst>
              <a:ext uri="{28A0092B-C50C-407E-A947-70E740481C1C}">
                <a14:useLocalDpi xmlns:a14="http://schemas.microsoft.com/office/drawing/2010/main" val="0"/>
              </a:ext>
            </a:extLst>
          </a:blip>
          <a:srcRect t="7160"/>
          <a:stretch/>
        </p:blipFill>
        <p:spPr bwMode="auto">
          <a:xfrm>
            <a:off x="1366347" y="433410"/>
            <a:ext cx="9459306" cy="5854700"/>
          </a:xfrm>
          <a:custGeom>
            <a:avLst/>
            <a:gdLst/>
            <a:ahLst/>
            <a:cxnLst/>
            <a:rect l="l" t="t" r="r" b="b"/>
            <a:pathLst>
              <a:path w="8500451" h="5783926">
                <a:moveTo>
                  <a:pt x="4814568" y="604"/>
                </a:moveTo>
                <a:cubicBezTo>
                  <a:pt x="5041344" y="3294"/>
                  <a:pt x="5267019" y="14348"/>
                  <a:pt x="5493575" y="21000"/>
                </a:cubicBezTo>
                <a:cubicBezTo>
                  <a:pt x="5987120" y="36130"/>
                  <a:pt x="6483273" y="35607"/>
                  <a:pt x="6977859" y="46564"/>
                </a:cubicBezTo>
                <a:cubicBezTo>
                  <a:pt x="7286195" y="53346"/>
                  <a:pt x="7590877" y="77867"/>
                  <a:pt x="7880953" y="154038"/>
                </a:cubicBezTo>
                <a:cubicBezTo>
                  <a:pt x="7921646" y="164993"/>
                  <a:pt x="7967557" y="167081"/>
                  <a:pt x="7998861" y="193166"/>
                </a:cubicBezTo>
                <a:cubicBezTo>
                  <a:pt x="8033815" y="222382"/>
                  <a:pt x="8019729" y="265163"/>
                  <a:pt x="7968600" y="273511"/>
                </a:cubicBezTo>
                <a:cubicBezTo>
                  <a:pt x="7903386" y="284466"/>
                  <a:pt x="7836607" y="287597"/>
                  <a:pt x="7764609" y="294901"/>
                </a:cubicBezTo>
                <a:cubicBezTo>
                  <a:pt x="7792260" y="335073"/>
                  <a:pt x="7859040" y="304814"/>
                  <a:pt x="7876257" y="354899"/>
                </a:cubicBezTo>
                <a:cubicBezTo>
                  <a:pt x="7799043" y="389332"/>
                  <a:pt x="7705656" y="366898"/>
                  <a:pt x="7631049" y="400810"/>
                </a:cubicBezTo>
                <a:cubicBezTo>
                  <a:pt x="7633137" y="424287"/>
                  <a:pt x="7649831" y="426374"/>
                  <a:pt x="7663396" y="432635"/>
                </a:cubicBezTo>
                <a:cubicBezTo>
                  <a:pt x="7676961" y="438373"/>
                  <a:pt x="7710871" y="430026"/>
                  <a:pt x="7696264" y="462894"/>
                </a:cubicBezTo>
                <a:cubicBezTo>
                  <a:pt x="7541315" y="482719"/>
                  <a:pt x="7393147" y="550021"/>
                  <a:pt x="7229849" y="540630"/>
                </a:cubicBezTo>
                <a:cubicBezTo>
                  <a:pt x="7431755" y="558890"/>
                  <a:pt x="7602355" y="633496"/>
                  <a:pt x="7780782" y="683059"/>
                </a:cubicBezTo>
                <a:cubicBezTo>
                  <a:pt x="7773479" y="741491"/>
                  <a:pt x="7701483" y="718014"/>
                  <a:pt x="7680613" y="759751"/>
                </a:cubicBezTo>
                <a:cubicBezTo>
                  <a:pt x="7794869" y="788967"/>
                  <a:pt x="7904429" y="823401"/>
                  <a:pt x="7998861" y="880789"/>
                </a:cubicBezTo>
                <a:cubicBezTo>
                  <a:pt x="8083901" y="932439"/>
                  <a:pt x="8164765" y="989306"/>
                  <a:pt x="8257111" y="1031566"/>
                </a:cubicBezTo>
                <a:cubicBezTo>
                  <a:pt x="8354150" y="1075912"/>
                  <a:pt x="8413103" y="1132779"/>
                  <a:pt x="8402148" y="1229819"/>
                </a:cubicBezTo>
                <a:cubicBezTo>
                  <a:pt x="8397452" y="1269468"/>
                  <a:pt x="8409973" y="1302859"/>
                  <a:pt x="8453275" y="1318510"/>
                </a:cubicBezTo>
                <a:cubicBezTo>
                  <a:pt x="8507013" y="1337814"/>
                  <a:pt x="8501275" y="1367029"/>
                  <a:pt x="8499187" y="1411897"/>
                </a:cubicBezTo>
                <a:cubicBezTo>
                  <a:pt x="8496056" y="1465634"/>
                  <a:pt x="8468406" y="1486504"/>
                  <a:pt x="8419885" y="1504764"/>
                </a:cubicBezTo>
                <a:cubicBezTo>
                  <a:pt x="8350497" y="1530327"/>
                  <a:pt x="8349975" y="1569978"/>
                  <a:pt x="8368237" y="1617454"/>
                </a:cubicBezTo>
                <a:cubicBezTo>
                  <a:pt x="8378149" y="1643540"/>
                  <a:pt x="8393278" y="1664409"/>
                  <a:pt x="8415713" y="1683712"/>
                </a:cubicBezTo>
                <a:cubicBezTo>
                  <a:pt x="8493448" y="1751014"/>
                  <a:pt x="8492927" y="1752056"/>
                  <a:pt x="8416755" y="1831880"/>
                </a:cubicBezTo>
                <a:cubicBezTo>
                  <a:pt x="8396408" y="1853269"/>
                  <a:pt x="8374496" y="1867356"/>
                  <a:pt x="8383888" y="1901790"/>
                </a:cubicBezTo>
                <a:cubicBezTo>
                  <a:pt x="8415713" y="2016046"/>
                  <a:pt x="8411538" y="2016046"/>
                  <a:pt x="8283717" y="2053609"/>
                </a:cubicBezTo>
                <a:cubicBezTo>
                  <a:pt x="8254501" y="2062479"/>
                  <a:pt x="8215373" y="2054653"/>
                  <a:pt x="8198678" y="2087521"/>
                </a:cubicBezTo>
                <a:cubicBezTo>
                  <a:pt x="8209113" y="2111521"/>
                  <a:pt x="8184591" y="2690625"/>
                  <a:pt x="8207547" y="2700017"/>
                </a:cubicBezTo>
                <a:cubicBezTo>
                  <a:pt x="8387017" y="2773578"/>
                  <a:pt x="8409451" y="2860184"/>
                  <a:pt x="8269632" y="2996352"/>
                </a:cubicBezTo>
                <a:cubicBezTo>
                  <a:pt x="8175722" y="3087653"/>
                  <a:pt x="8186677" y="3236864"/>
                  <a:pt x="8225807" y="3330251"/>
                </a:cubicBezTo>
                <a:cubicBezTo>
                  <a:pt x="8373452" y="3371467"/>
                  <a:pt x="8341107" y="3481027"/>
                  <a:pt x="8370845" y="3577023"/>
                </a:cubicBezTo>
                <a:cubicBezTo>
                  <a:pt x="8392757" y="3649020"/>
                  <a:pt x="8306673" y="3639107"/>
                  <a:pt x="8310847" y="3671976"/>
                </a:cubicBezTo>
                <a:cubicBezTo>
                  <a:pt x="8365105" y="3711626"/>
                  <a:pt x="8437624" y="3724148"/>
                  <a:pt x="8479884" y="3778406"/>
                </a:cubicBezTo>
                <a:cubicBezTo>
                  <a:pt x="8403713" y="3818056"/>
                  <a:pt x="8365105" y="3873880"/>
                  <a:pt x="8322845" y="3929703"/>
                </a:cubicBezTo>
                <a:cubicBezTo>
                  <a:pt x="8254501" y="4020482"/>
                  <a:pt x="8161635" y="4097174"/>
                  <a:pt x="8063031" y="4166563"/>
                </a:cubicBezTo>
                <a:cubicBezTo>
                  <a:pt x="8012947" y="4649674"/>
                  <a:pt x="7851215" y="5156783"/>
                  <a:pt x="7833475" y="5181825"/>
                </a:cubicBezTo>
                <a:cubicBezTo>
                  <a:pt x="7760436" y="5174520"/>
                  <a:pt x="7618528" y="5466682"/>
                  <a:pt x="7495403" y="5493812"/>
                </a:cubicBezTo>
                <a:cubicBezTo>
                  <a:pt x="7366017" y="5523550"/>
                  <a:pt x="5441925" y="5797973"/>
                  <a:pt x="5148199" y="5783364"/>
                </a:cubicBezTo>
                <a:cubicBezTo>
                  <a:pt x="3551743" y="5705628"/>
                  <a:pt x="3505310" y="5598155"/>
                  <a:pt x="3505310" y="5598155"/>
                </a:cubicBezTo>
                <a:cubicBezTo>
                  <a:pt x="3505310" y="5598155"/>
                  <a:pt x="3596089" y="5571548"/>
                  <a:pt x="3675390" y="5541287"/>
                </a:cubicBezTo>
                <a:cubicBezTo>
                  <a:pt x="3627392" y="5542853"/>
                  <a:pt x="3579395" y="5543896"/>
                  <a:pt x="3531919" y="5542331"/>
                </a:cubicBezTo>
                <a:cubicBezTo>
                  <a:pt x="3164108" y="5531375"/>
                  <a:pt x="3500093" y="5511028"/>
                  <a:pt x="3138022" y="5469291"/>
                </a:cubicBezTo>
                <a:cubicBezTo>
                  <a:pt x="2527092" y="5398860"/>
                  <a:pt x="2618913" y="5380598"/>
                  <a:pt x="2058068" y="5181825"/>
                </a:cubicBezTo>
                <a:cubicBezTo>
                  <a:pt x="2008504" y="5164086"/>
                  <a:pt x="1660519" y="5056613"/>
                  <a:pt x="1447659" y="5044613"/>
                </a:cubicBezTo>
                <a:cubicBezTo>
                  <a:pt x="1391313" y="5041483"/>
                  <a:pt x="1329751" y="5042527"/>
                  <a:pt x="1281230" y="4977311"/>
                </a:cubicBezTo>
                <a:cubicBezTo>
                  <a:pt x="1429920" y="4979399"/>
                  <a:pt x="1557741" y="4979399"/>
                  <a:pt x="1696518" y="4945487"/>
                </a:cubicBezTo>
                <a:cubicBezTo>
                  <a:pt x="1622434" y="4898532"/>
                  <a:pt x="1537394" y="4938705"/>
                  <a:pt x="1478440" y="4905836"/>
                </a:cubicBezTo>
                <a:cubicBezTo>
                  <a:pt x="1423138" y="4875577"/>
                  <a:pt x="1375140" y="4871404"/>
                  <a:pt x="1318795" y="4919401"/>
                </a:cubicBezTo>
                <a:cubicBezTo>
                  <a:pt x="1289578" y="4944443"/>
                  <a:pt x="1237928" y="4939747"/>
                  <a:pt x="1208190" y="4925140"/>
                </a:cubicBezTo>
                <a:cubicBezTo>
                  <a:pt x="1049066" y="4846360"/>
                  <a:pt x="1052718" y="4847404"/>
                  <a:pt x="875857" y="4867751"/>
                </a:cubicBezTo>
                <a:cubicBezTo>
                  <a:pt x="763166" y="4880272"/>
                  <a:pt x="648388" y="4902706"/>
                  <a:pt x="545088" y="4889141"/>
                </a:cubicBezTo>
                <a:cubicBezTo>
                  <a:pt x="532045" y="4859403"/>
                  <a:pt x="543522" y="4845839"/>
                  <a:pt x="558131" y="4841666"/>
                </a:cubicBezTo>
                <a:cubicBezTo>
                  <a:pt x="796034" y="4776973"/>
                  <a:pt x="840379" y="4702889"/>
                  <a:pt x="1081413" y="4662717"/>
                </a:cubicBezTo>
                <a:cubicBezTo>
                  <a:pt x="1099151" y="4617327"/>
                  <a:pt x="1011503" y="4609500"/>
                  <a:pt x="1052718" y="4564633"/>
                </a:cubicBezTo>
                <a:cubicBezTo>
                  <a:pt x="1127846" y="4529678"/>
                  <a:pt x="1216016" y="4570894"/>
                  <a:pt x="1290622" y="4525505"/>
                </a:cubicBezTo>
                <a:cubicBezTo>
                  <a:pt x="1277579" y="4493158"/>
                  <a:pt x="1214972" y="4516636"/>
                  <a:pt x="1217581" y="4482202"/>
                </a:cubicBezTo>
                <a:cubicBezTo>
                  <a:pt x="1220712" y="4442552"/>
                  <a:pt x="1264536" y="4448813"/>
                  <a:pt x="1294796" y="4451421"/>
                </a:cubicBezTo>
                <a:cubicBezTo>
                  <a:pt x="1441398" y="4464985"/>
                  <a:pt x="1568696" y="4390902"/>
                  <a:pt x="1709040" y="4365860"/>
                </a:cubicBezTo>
                <a:cubicBezTo>
                  <a:pt x="1559306" y="4303253"/>
                  <a:pt x="686474" y="4353338"/>
                  <a:pt x="530479" y="4334034"/>
                </a:cubicBezTo>
                <a:cubicBezTo>
                  <a:pt x="367182" y="4314210"/>
                  <a:pt x="107367" y="4261516"/>
                  <a:pt x="174146" y="4244821"/>
                </a:cubicBezTo>
                <a:cubicBezTo>
                  <a:pt x="249796" y="4225518"/>
                  <a:pt x="519524" y="3996484"/>
                  <a:pt x="596216" y="3986050"/>
                </a:cubicBezTo>
                <a:cubicBezTo>
                  <a:pt x="685430" y="3974050"/>
                  <a:pt x="703169" y="3957876"/>
                  <a:pt x="820554" y="3875967"/>
                </a:cubicBezTo>
                <a:cubicBezTo>
                  <a:pt x="897769" y="3822230"/>
                  <a:pt x="576391" y="3939094"/>
                  <a:pt x="451179" y="3901009"/>
                </a:cubicBezTo>
                <a:cubicBezTo>
                  <a:pt x="405268" y="3886923"/>
                  <a:pt x="729255" y="3738233"/>
                  <a:pt x="729255" y="3711105"/>
                </a:cubicBezTo>
                <a:cubicBezTo>
                  <a:pt x="729255" y="3682409"/>
                  <a:pt x="700038" y="3676150"/>
                  <a:pt x="672387" y="3676150"/>
                </a:cubicBezTo>
                <a:cubicBezTo>
                  <a:pt x="610824" y="3676150"/>
                  <a:pt x="629606" y="3651106"/>
                  <a:pt x="568043" y="3652673"/>
                </a:cubicBezTo>
                <a:cubicBezTo>
                  <a:pt x="748558" y="3580154"/>
                  <a:pt x="860205" y="3599458"/>
                  <a:pt x="1038632" y="3533198"/>
                </a:cubicBezTo>
                <a:cubicBezTo>
                  <a:pt x="1125760" y="3500852"/>
                  <a:pt x="817425" y="3393378"/>
                  <a:pt x="907160" y="3365206"/>
                </a:cubicBezTo>
                <a:cubicBezTo>
                  <a:pt x="941071" y="3354249"/>
                  <a:pt x="986461" y="3365727"/>
                  <a:pt x="1009938" y="3327120"/>
                </a:cubicBezTo>
                <a:cubicBezTo>
                  <a:pt x="972897" y="3296340"/>
                  <a:pt x="923855" y="3309904"/>
                  <a:pt x="886812" y="3322425"/>
                </a:cubicBezTo>
                <a:cubicBezTo>
                  <a:pt x="792381" y="3354772"/>
                  <a:pt x="799165" y="3346946"/>
                  <a:pt x="789773" y="3322947"/>
                </a:cubicBezTo>
                <a:cubicBezTo>
                  <a:pt x="758993" y="3241037"/>
                  <a:pt x="682822" y="3267123"/>
                  <a:pt x="615520" y="3280688"/>
                </a:cubicBezTo>
                <a:cubicBezTo>
                  <a:pt x="412050" y="3321382"/>
                  <a:pt x="205972" y="3309904"/>
                  <a:pt x="3023" y="3351641"/>
                </a:cubicBezTo>
                <a:cubicBezTo>
                  <a:pt x="-18888" y="3356337"/>
                  <a:pt x="83890" y="3262949"/>
                  <a:pt x="132409" y="3251993"/>
                </a:cubicBezTo>
                <a:cubicBezTo>
                  <a:pt x="185103" y="3240516"/>
                  <a:pt x="249796" y="3248863"/>
                  <a:pt x="287360" y="3195127"/>
                </a:cubicBezTo>
                <a:cubicBezTo>
                  <a:pt x="220579" y="3181561"/>
                  <a:pt x="144410" y="3207647"/>
                  <a:pt x="78150" y="3164866"/>
                </a:cubicBezTo>
                <a:cubicBezTo>
                  <a:pt x="225276" y="3105913"/>
                  <a:pt x="371878" y="3107999"/>
                  <a:pt x="498655" y="3069914"/>
                </a:cubicBezTo>
                <a:cubicBezTo>
                  <a:pt x="510133" y="2999483"/>
                  <a:pt x="426658" y="3025046"/>
                  <a:pt x="396399" y="2984874"/>
                </a:cubicBezTo>
                <a:cubicBezTo>
                  <a:pt x="1351140" y="2916007"/>
                  <a:pt x="817946" y="2712537"/>
                  <a:pt x="658822" y="2601411"/>
                </a:cubicBezTo>
                <a:cubicBezTo>
                  <a:pt x="605607" y="2564370"/>
                  <a:pt x="1164888" y="2388551"/>
                  <a:pt x="1183148" y="2383856"/>
                </a:cubicBezTo>
                <a:cubicBezTo>
                  <a:pt x="1229581" y="2372900"/>
                  <a:pt x="1413747" y="2380725"/>
                  <a:pt x="1451311" y="2366639"/>
                </a:cubicBezTo>
                <a:cubicBezTo>
                  <a:pt x="1499309" y="2348901"/>
                  <a:pt x="1340706" y="2318120"/>
                  <a:pt x="1376184" y="2296729"/>
                </a:cubicBezTo>
                <a:cubicBezTo>
                  <a:pt x="1625043" y="2145953"/>
                  <a:pt x="1642780" y="1919006"/>
                  <a:pt x="1572870" y="1902834"/>
                </a:cubicBezTo>
                <a:cubicBezTo>
                  <a:pt x="1500353" y="1886138"/>
                  <a:pt x="1429399" y="1899181"/>
                  <a:pt x="1362097" y="1926311"/>
                </a:cubicBezTo>
                <a:cubicBezTo>
                  <a:pt x="1252536" y="1970656"/>
                  <a:pt x="493960" y="1907528"/>
                  <a:pt x="281620" y="1943006"/>
                </a:cubicBezTo>
                <a:cubicBezTo>
                  <a:pt x="249274" y="1948223"/>
                  <a:pt x="205451" y="1971700"/>
                  <a:pt x="174669" y="1927876"/>
                </a:cubicBezTo>
                <a:cubicBezTo>
                  <a:pt x="393269" y="1785969"/>
                  <a:pt x="673952" y="1826663"/>
                  <a:pt x="918115" y="1730145"/>
                </a:cubicBezTo>
                <a:cubicBezTo>
                  <a:pt x="822119" y="1663886"/>
                  <a:pt x="724558" y="1667017"/>
                  <a:pt x="624389" y="1676929"/>
                </a:cubicBezTo>
                <a:cubicBezTo>
                  <a:pt x="598304" y="1679538"/>
                  <a:pt x="562826" y="1683190"/>
                  <a:pt x="556565" y="1655539"/>
                </a:cubicBezTo>
                <a:cubicBezTo>
                  <a:pt x="548739" y="1620584"/>
                  <a:pt x="590999" y="1614323"/>
                  <a:pt x="618650" y="1600237"/>
                </a:cubicBezTo>
                <a:cubicBezTo>
                  <a:pt x="660909" y="1578325"/>
                  <a:pt x="723515" y="1604410"/>
                  <a:pt x="775165" y="1544413"/>
                </a:cubicBezTo>
                <a:cubicBezTo>
                  <a:pt x="618650" y="1558500"/>
                  <a:pt x="486656" y="1583021"/>
                  <a:pt x="348401" y="1624758"/>
                </a:cubicBezTo>
                <a:cubicBezTo>
                  <a:pt x="360400" y="1587717"/>
                  <a:pt x="402137" y="1570499"/>
                  <a:pt x="378660" y="1539719"/>
                </a:cubicBezTo>
                <a:cubicBezTo>
                  <a:pt x="360922" y="1516763"/>
                  <a:pt x="310316" y="1505806"/>
                  <a:pt x="336402" y="1463025"/>
                </a:cubicBezTo>
                <a:cubicBezTo>
                  <a:pt x="409963" y="1417636"/>
                  <a:pt x="514307" y="1429636"/>
                  <a:pt x="576913" y="1364421"/>
                </a:cubicBezTo>
                <a:cubicBezTo>
                  <a:pt x="665605" y="1271556"/>
                  <a:pt x="803338" y="1239731"/>
                  <a:pt x="911856" y="1171908"/>
                </a:cubicBezTo>
                <a:cubicBezTo>
                  <a:pt x="947853" y="1149995"/>
                  <a:pt x="1184192" y="1073303"/>
                  <a:pt x="1247841" y="1048782"/>
                </a:cubicBezTo>
                <a:cubicBezTo>
                  <a:pt x="1336532" y="1014349"/>
                  <a:pt x="1437746" y="1002349"/>
                  <a:pt x="1524872" y="939221"/>
                </a:cubicBezTo>
                <a:cubicBezTo>
                  <a:pt x="1439310" y="926178"/>
                  <a:pt x="1369923" y="985133"/>
                  <a:pt x="1267145" y="956439"/>
                </a:cubicBezTo>
                <a:cubicBezTo>
                  <a:pt x="1429920" y="895398"/>
                  <a:pt x="1579131" y="867746"/>
                  <a:pt x="1697039" y="783749"/>
                </a:cubicBezTo>
                <a:cubicBezTo>
                  <a:pt x="1711648" y="773315"/>
                  <a:pt x="1740342" y="776446"/>
                  <a:pt x="1762255" y="772794"/>
                </a:cubicBezTo>
                <a:cubicBezTo>
                  <a:pt x="1992852" y="735752"/>
                  <a:pt x="2224495" y="704449"/>
                  <a:pt x="2452486" y="650712"/>
                </a:cubicBezTo>
                <a:cubicBezTo>
                  <a:pt x="2504136" y="638191"/>
                  <a:pt x="2595436" y="635061"/>
                  <a:pt x="2586045" y="590193"/>
                </a:cubicBezTo>
                <a:cubicBezTo>
                  <a:pt x="2571959" y="522891"/>
                  <a:pt x="2486919" y="570889"/>
                  <a:pt x="2432138" y="577150"/>
                </a:cubicBezTo>
                <a:cubicBezTo>
                  <a:pt x="2262059" y="597497"/>
                  <a:pt x="2091979" y="632974"/>
                  <a:pt x="1919291" y="613149"/>
                </a:cubicBezTo>
                <a:cubicBezTo>
                  <a:pt x="2035633" y="588107"/>
                  <a:pt x="2151455" y="562542"/>
                  <a:pt x="2267799" y="537499"/>
                </a:cubicBezTo>
                <a:cubicBezTo>
                  <a:pt x="2134238" y="546368"/>
                  <a:pt x="2017896" y="487936"/>
                  <a:pt x="1887988" y="514022"/>
                </a:cubicBezTo>
                <a:cubicBezTo>
                  <a:pt x="1846250" y="522370"/>
                  <a:pt x="1802427" y="495762"/>
                  <a:pt x="1798252" y="454546"/>
                </a:cubicBezTo>
                <a:cubicBezTo>
                  <a:pt x="1793557" y="421678"/>
                  <a:pt x="1832686" y="407071"/>
                  <a:pt x="1862424" y="396636"/>
                </a:cubicBezTo>
                <a:cubicBezTo>
                  <a:pt x="1938595" y="370028"/>
                  <a:pt x="1999113" y="291250"/>
                  <a:pt x="2096675" y="332987"/>
                </a:cubicBezTo>
                <a:cubicBezTo>
                  <a:pt x="2158237" y="267250"/>
                  <a:pt x="2256320" y="256816"/>
                  <a:pt x="2335621" y="239600"/>
                </a:cubicBezTo>
                <a:cubicBezTo>
                  <a:pt x="2588654" y="185341"/>
                  <a:pt x="2845338" y="143081"/>
                  <a:pt x="3102023" y="107082"/>
                </a:cubicBezTo>
                <a:cubicBezTo>
                  <a:pt x="3270538" y="83605"/>
                  <a:pt x="3444270" y="93518"/>
                  <a:pt x="3611219" y="63780"/>
                </a:cubicBezTo>
                <a:cubicBezTo>
                  <a:pt x="3937814" y="5869"/>
                  <a:pt x="4262322" y="7436"/>
                  <a:pt x="4587352" y="1175"/>
                </a:cubicBezTo>
                <a:cubicBezTo>
                  <a:pt x="4663262" y="-260"/>
                  <a:pt x="4738976" y="-293"/>
                  <a:pt x="4814568" y="604"/>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2306392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 name="Group 10">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2" name="Rectangle 11">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5" name="Freeform: Shape 14">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7" name="Rectangle 1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olo 1"/>
          <p:cNvSpPr>
            <a:spLocks noGrp="1"/>
          </p:cNvSpPr>
          <p:nvPr>
            <p:ph type="title"/>
          </p:nvPr>
        </p:nvSpPr>
        <p:spPr>
          <a:xfrm>
            <a:off x="5410200" y="1487423"/>
            <a:ext cx="6781799" cy="1063754"/>
          </a:xfrm>
        </p:spPr>
        <p:txBody>
          <a:bodyPr anchor="t">
            <a:noAutofit/>
          </a:bodyPr>
          <a:lstStyle/>
          <a:p>
            <a:pPr algn="ctr"/>
            <a:r>
              <a:rPr lang="it-IT" sz="3200" b="1" dirty="0">
                <a:solidFill>
                  <a:schemeClr val="accent5">
                    <a:lumMod val="75000"/>
                  </a:schemeClr>
                </a:solidFill>
              </a:rPr>
              <a:t>Gentilezza nella disciplina infermieristica: </a:t>
            </a:r>
            <a:br>
              <a:rPr lang="it-IT" sz="3200" b="1" dirty="0">
                <a:solidFill>
                  <a:schemeClr val="accent5">
                    <a:lumMod val="75000"/>
                  </a:schemeClr>
                </a:solidFill>
              </a:rPr>
            </a:br>
            <a:r>
              <a:rPr lang="it-IT" sz="3200" b="1" dirty="0">
                <a:solidFill>
                  <a:schemeClr val="accent5">
                    <a:lumMod val="75000"/>
                  </a:schemeClr>
                </a:solidFill>
              </a:rPr>
              <a:t>tra scienza, metodo, arte</a:t>
            </a:r>
          </a:p>
        </p:txBody>
      </p:sp>
      <p:pic>
        <p:nvPicPr>
          <p:cNvPr id="4" name="Immagine 3"/>
          <p:cNvPicPr>
            <a:picLocks noChangeAspect="1"/>
          </p:cNvPicPr>
          <p:nvPr/>
        </p:nvPicPr>
        <p:blipFill>
          <a:blip r:embed="rId2"/>
          <a:srcRect l="14920"/>
          <a:stretch/>
        </p:blipFill>
        <p:spPr>
          <a:xfrm>
            <a:off x="914400" y="1676400"/>
            <a:ext cx="4495801" cy="3505200"/>
          </a:xfrm>
          <a:prstGeom prst="rect">
            <a:avLst/>
          </a:prstGeom>
        </p:spPr>
      </p:pic>
      <p:sp>
        <p:nvSpPr>
          <p:cNvPr id="3" name="Segnaposto contenuto 2"/>
          <p:cNvSpPr>
            <a:spLocks noGrp="1"/>
          </p:cNvSpPr>
          <p:nvPr>
            <p:ph idx="1"/>
          </p:nvPr>
        </p:nvSpPr>
        <p:spPr>
          <a:xfrm>
            <a:off x="5981699" y="2988565"/>
            <a:ext cx="5638800" cy="1755646"/>
          </a:xfrm>
        </p:spPr>
        <p:txBody>
          <a:bodyPr>
            <a:normAutofit/>
          </a:bodyPr>
          <a:lstStyle/>
          <a:p>
            <a:r>
              <a:rPr lang="it-IT" sz="1100" b="1" dirty="0">
                <a:solidFill>
                  <a:srgbClr val="0070C0">
                    <a:alpha val="55000"/>
                  </a:srgbClr>
                </a:solidFill>
              </a:rPr>
              <a:t>Epistemologia infermieristica </a:t>
            </a:r>
            <a:r>
              <a:rPr lang="it-IT" sz="1100" dirty="0">
                <a:solidFill>
                  <a:schemeClr val="tx1">
                    <a:alpha val="55000"/>
                  </a:schemeClr>
                </a:solidFill>
              </a:rPr>
              <a:t>-  teorie, modelli, </a:t>
            </a:r>
            <a:r>
              <a:rPr lang="it-IT" sz="1100" dirty="0" err="1">
                <a:solidFill>
                  <a:schemeClr val="tx1">
                    <a:alpha val="55000"/>
                  </a:schemeClr>
                </a:solidFill>
              </a:rPr>
              <a:t>metaparadigma</a:t>
            </a:r>
            <a:r>
              <a:rPr lang="it-IT" sz="1100" dirty="0">
                <a:solidFill>
                  <a:schemeClr val="tx1">
                    <a:alpha val="55000"/>
                  </a:schemeClr>
                </a:solidFill>
              </a:rPr>
              <a:t> (persona, ambiente, salute, assistenza infermieristica)</a:t>
            </a:r>
          </a:p>
          <a:p>
            <a:endParaRPr lang="it-IT" sz="1100" dirty="0">
              <a:solidFill>
                <a:schemeClr val="tx1">
                  <a:alpha val="55000"/>
                </a:schemeClr>
              </a:solidFill>
            </a:endParaRPr>
          </a:p>
          <a:p>
            <a:r>
              <a:rPr lang="it-IT" sz="1100" b="1" dirty="0">
                <a:solidFill>
                  <a:srgbClr val="0070C0">
                    <a:alpha val="55000"/>
                  </a:srgbClr>
                </a:solidFill>
              </a:rPr>
              <a:t>Metodo, strumenti e campi di applicazione</a:t>
            </a:r>
          </a:p>
          <a:p>
            <a:pPr lvl="3"/>
            <a:endParaRPr lang="it-IT" sz="1100" b="1" dirty="0">
              <a:solidFill>
                <a:schemeClr val="tx1">
                  <a:alpha val="55000"/>
                </a:schemeClr>
              </a:solidFill>
            </a:endParaRPr>
          </a:p>
          <a:p>
            <a:r>
              <a:rPr lang="it-IT" sz="1100" b="1" dirty="0">
                <a:solidFill>
                  <a:srgbClr val="0070C0">
                    <a:alpha val="55000"/>
                  </a:srgbClr>
                </a:solidFill>
              </a:rPr>
              <a:t>«Arte»: </a:t>
            </a:r>
            <a:r>
              <a:rPr lang="it-IT" sz="1100" dirty="0">
                <a:solidFill>
                  <a:schemeClr val="tx1">
                    <a:alpha val="55000"/>
                  </a:schemeClr>
                </a:solidFill>
              </a:rPr>
              <a:t>incontro(gentile)-con-la-persona-assistita all’interno della cornice etico-deontologico professionale</a:t>
            </a:r>
          </a:p>
        </p:txBody>
      </p:sp>
    </p:spTree>
    <p:extLst>
      <p:ext uri="{BB962C8B-B14F-4D97-AF65-F5344CB8AC3E}">
        <p14:creationId xmlns:p14="http://schemas.microsoft.com/office/powerpoint/2010/main" val="37442360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D009D6D5-DAC2-4A8B-A17A-E206B9012D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olo 1"/>
          <p:cNvSpPr>
            <a:spLocks noGrp="1"/>
          </p:cNvSpPr>
          <p:nvPr>
            <p:ph type="title"/>
          </p:nvPr>
        </p:nvSpPr>
        <p:spPr>
          <a:xfrm>
            <a:off x="0" y="365125"/>
            <a:ext cx="7345680" cy="1807305"/>
          </a:xfrm>
        </p:spPr>
        <p:txBody>
          <a:bodyPr>
            <a:normAutofit/>
          </a:bodyPr>
          <a:lstStyle/>
          <a:p>
            <a:pPr algn="ctr"/>
            <a:r>
              <a:rPr lang="it-IT" sz="4100" b="1" dirty="0">
                <a:solidFill>
                  <a:srgbClr val="0070C0"/>
                </a:solidFill>
              </a:rPr>
              <a:t>GENTILEZZA </a:t>
            </a:r>
            <a:br>
              <a:rPr lang="it-IT" sz="4100" b="1" dirty="0">
                <a:solidFill>
                  <a:srgbClr val="0070C0"/>
                </a:solidFill>
              </a:rPr>
            </a:br>
            <a:r>
              <a:rPr lang="it-IT" sz="4100" b="1" dirty="0">
                <a:solidFill>
                  <a:srgbClr val="0070C0"/>
                </a:solidFill>
              </a:rPr>
              <a:t>nel </a:t>
            </a:r>
            <a:r>
              <a:rPr lang="it-IT" sz="4100" b="1" i="1" dirty="0" err="1">
                <a:solidFill>
                  <a:srgbClr val="0070C0"/>
                </a:solidFill>
              </a:rPr>
              <a:t>caring</a:t>
            </a:r>
            <a:r>
              <a:rPr lang="it-IT" sz="4100" b="1" dirty="0">
                <a:solidFill>
                  <a:srgbClr val="0070C0"/>
                </a:solidFill>
              </a:rPr>
              <a:t> infermieristico</a:t>
            </a:r>
          </a:p>
        </p:txBody>
      </p:sp>
      <p:sp>
        <p:nvSpPr>
          <p:cNvPr id="3" name="Segnaposto contenuto 2"/>
          <p:cNvSpPr>
            <a:spLocks noGrp="1"/>
          </p:cNvSpPr>
          <p:nvPr>
            <p:ph idx="1"/>
          </p:nvPr>
        </p:nvSpPr>
        <p:spPr>
          <a:xfrm>
            <a:off x="2148841" y="3429000"/>
            <a:ext cx="2839720" cy="347895"/>
          </a:xfrm>
        </p:spPr>
        <p:txBody>
          <a:bodyPr>
            <a:normAutofit lnSpcReduction="10000"/>
          </a:bodyPr>
          <a:lstStyle/>
          <a:p>
            <a:pPr marL="0" indent="0">
              <a:buNone/>
            </a:pPr>
            <a:r>
              <a:rPr lang="it-IT" sz="2000" dirty="0"/>
              <a:t>E’ PAROLA LOGORA?</a:t>
            </a:r>
          </a:p>
          <a:p>
            <a:pPr marL="0" indent="0">
              <a:buNone/>
            </a:pPr>
            <a:endParaRPr lang="it-IT" sz="2000" dirty="0"/>
          </a:p>
        </p:txBody>
      </p:sp>
      <p:pic>
        <p:nvPicPr>
          <p:cNvPr id="4" name="Immagine 3"/>
          <p:cNvPicPr>
            <a:picLocks noChangeAspect="1"/>
          </p:cNvPicPr>
          <p:nvPr/>
        </p:nvPicPr>
        <p:blipFill>
          <a:blip r:embed="rId3"/>
          <a:srcRect t="13740"/>
          <a:stretch/>
        </p:blipFill>
        <p:spPr>
          <a:xfrm>
            <a:off x="6229215" y="10"/>
            <a:ext cx="5962785" cy="6857990"/>
          </a:xfrm>
          <a:custGeom>
            <a:avLst/>
            <a:gdLst/>
            <a:ahLst/>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p:spPr>
      </p:pic>
    </p:spTree>
    <p:extLst>
      <p:ext uri="{BB962C8B-B14F-4D97-AF65-F5344CB8AC3E}">
        <p14:creationId xmlns:p14="http://schemas.microsoft.com/office/powerpoint/2010/main" val="15099096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3" name="Group 12">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4" name="Rectangle 13">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 name="Freeform: Shape 16">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9" name="Rectangle 18">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pic>
        <p:nvPicPr>
          <p:cNvPr id="5" name="Immagine 4"/>
          <p:cNvPicPr>
            <a:picLocks noChangeAspect="1"/>
          </p:cNvPicPr>
          <p:nvPr/>
        </p:nvPicPr>
        <p:blipFill>
          <a:blip r:embed="rId2"/>
          <a:srcRect t="8025" r="-2" b="37203"/>
          <a:stretch/>
        </p:blipFill>
        <p:spPr>
          <a:xfrm>
            <a:off x="914400" y="1676400"/>
            <a:ext cx="2683042" cy="3505200"/>
          </a:xfrm>
          <a:prstGeom prst="rect">
            <a:avLst/>
          </a:prstGeom>
          <a:solidFill>
            <a:srgbClr val="FFFFFF">
              <a:shade val="85000"/>
            </a:srgbClr>
          </a:solidFill>
          <a:scene3d>
            <a:camera prst="perspectiveContrastingLeftFacing">
              <a:rot lat="540000" lon="2100000" rev="0"/>
            </a:camera>
            <a:lightRig rig="soft" dir="t"/>
          </a:scene3d>
          <a:sp3d contourW="12700" prstMaterial="matte">
            <a:bevelT w="63500" h="50800"/>
            <a:contourClr>
              <a:srgbClr val="C0C0C0"/>
            </a:contourClr>
          </a:sp3d>
        </p:spPr>
      </p:pic>
      <p:sp>
        <p:nvSpPr>
          <p:cNvPr id="6" name="Rettangolo 5"/>
          <p:cNvSpPr/>
          <p:nvPr/>
        </p:nvSpPr>
        <p:spPr>
          <a:xfrm>
            <a:off x="3759201" y="2274450"/>
            <a:ext cx="8204200" cy="2632829"/>
          </a:xfrm>
          <a:prstGeom prst="rect">
            <a:avLst/>
          </a:prstGeom>
        </p:spPr>
        <p:txBody>
          <a:bodyPr vert="horz" lIns="91440" tIns="45720" rIns="91440" bIns="45720" rtlCol="0">
            <a:noAutofit/>
          </a:bodyPr>
          <a:lstStyle/>
          <a:p>
            <a:pPr indent="-228600">
              <a:lnSpc>
                <a:spcPct val="90000"/>
              </a:lnSpc>
              <a:spcAft>
                <a:spcPts val="600"/>
              </a:spcAft>
              <a:buFont typeface="Arial" panose="020B0604020202020204" pitchFamily="34" charset="0"/>
              <a:buChar char="•"/>
            </a:pPr>
            <a:r>
              <a:rPr lang="en-US" sz="2000" dirty="0" err="1">
                <a:solidFill>
                  <a:srgbClr val="0070C0">
                    <a:alpha val="55000"/>
                  </a:srgbClr>
                </a:solidFill>
              </a:rPr>
              <a:t>Teorie</a:t>
            </a:r>
            <a:r>
              <a:rPr lang="en-US" sz="2000" dirty="0">
                <a:solidFill>
                  <a:srgbClr val="0070C0">
                    <a:alpha val="55000"/>
                  </a:srgbClr>
                </a:solidFill>
              </a:rPr>
              <a:t> correlate ai </a:t>
            </a:r>
            <a:r>
              <a:rPr lang="en-US" sz="2000" dirty="0" err="1">
                <a:solidFill>
                  <a:srgbClr val="0070C0">
                    <a:alpha val="55000"/>
                  </a:srgbClr>
                </a:solidFill>
              </a:rPr>
              <a:t>bisogni</a:t>
            </a:r>
            <a:r>
              <a:rPr lang="en-US" sz="2000" dirty="0">
                <a:solidFill>
                  <a:srgbClr val="0070C0">
                    <a:alpha val="55000"/>
                  </a:srgbClr>
                </a:solidFill>
              </a:rPr>
              <a:t> </a:t>
            </a:r>
            <a:r>
              <a:rPr lang="en-US" sz="1600" dirty="0">
                <a:solidFill>
                  <a:schemeClr val="tx1">
                    <a:alpha val="55000"/>
                  </a:schemeClr>
                </a:solidFill>
              </a:rPr>
              <a:t>(Henderson, Orem)</a:t>
            </a:r>
          </a:p>
          <a:p>
            <a:pPr indent="-228600">
              <a:lnSpc>
                <a:spcPct val="90000"/>
              </a:lnSpc>
              <a:spcAft>
                <a:spcPts val="600"/>
              </a:spcAft>
              <a:buFont typeface="Arial" panose="020B0604020202020204" pitchFamily="34" charset="0"/>
              <a:buChar char="•"/>
            </a:pPr>
            <a:endParaRPr lang="en-US" sz="2000" dirty="0">
              <a:solidFill>
                <a:schemeClr val="tx1">
                  <a:alpha val="55000"/>
                </a:schemeClr>
              </a:solidFill>
            </a:endParaRPr>
          </a:p>
          <a:p>
            <a:pPr indent="-228600">
              <a:lnSpc>
                <a:spcPct val="90000"/>
              </a:lnSpc>
              <a:spcAft>
                <a:spcPts val="600"/>
              </a:spcAft>
              <a:buFont typeface="Arial" panose="020B0604020202020204" pitchFamily="34" charset="0"/>
              <a:buChar char="•"/>
            </a:pPr>
            <a:r>
              <a:rPr lang="en-US" sz="2000" b="1" dirty="0" err="1">
                <a:solidFill>
                  <a:srgbClr val="0070C0">
                    <a:alpha val="55000"/>
                  </a:srgbClr>
                </a:solidFill>
              </a:rPr>
              <a:t>Teorie</a:t>
            </a:r>
            <a:r>
              <a:rPr lang="en-US" sz="2000" b="1" dirty="0">
                <a:solidFill>
                  <a:srgbClr val="0070C0">
                    <a:alpha val="55000"/>
                  </a:srgbClr>
                </a:solidFill>
              </a:rPr>
              <a:t> correlate </a:t>
            </a:r>
            <a:r>
              <a:rPr lang="en-US" sz="2000" b="1" dirty="0" err="1">
                <a:solidFill>
                  <a:srgbClr val="0070C0">
                    <a:alpha val="55000"/>
                  </a:srgbClr>
                </a:solidFill>
              </a:rPr>
              <a:t>all’interazione</a:t>
            </a:r>
            <a:r>
              <a:rPr lang="en-US" sz="2000" b="1" dirty="0">
                <a:solidFill>
                  <a:srgbClr val="0070C0">
                    <a:alpha val="55000"/>
                  </a:srgbClr>
                </a:solidFill>
              </a:rPr>
              <a:t> </a:t>
            </a:r>
            <a:r>
              <a:rPr lang="en-US" sz="1600" dirty="0">
                <a:solidFill>
                  <a:schemeClr val="tx1">
                    <a:alpha val="55000"/>
                  </a:schemeClr>
                </a:solidFill>
              </a:rPr>
              <a:t>(Peplau, Human Caring – Rogers-Newman)</a:t>
            </a:r>
            <a:endParaRPr lang="en-US" sz="2000" dirty="0">
              <a:solidFill>
                <a:schemeClr val="tx1">
                  <a:alpha val="55000"/>
                </a:schemeClr>
              </a:solidFill>
            </a:endParaRPr>
          </a:p>
          <a:p>
            <a:pPr indent="-228600">
              <a:lnSpc>
                <a:spcPct val="90000"/>
              </a:lnSpc>
              <a:spcAft>
                <a:spcPts val="600"/>
              </a:spcAft>
              <a:buFont typeface="Arial" panose="020B0604020202020204" pitchFamily="34" charset="0"/>
              <a:buChar char="•"/>
            </a:pPr>
            <a:endParaRPr lang="en-US" sz="2000" dirty="0">
              <a:solidFill>
                <a:schemeClr val="tx1">
                  <a:alpha val="55000"/>
                </a:schemeClr>
              </a:solidFill>
            </a:endParaRPr>
          </a:p>
          <a:p>
            <a:pPr indent="-228600">
              <a:lnSpc>
                <a:spcPct val="90000"/>
              </a:lnSpc>
              <a:spcAft>
                <a:spcPts val="600"/>
              </a:spcAft>
              <a:buFont typeface="Arial" panose="020B0604020202020204" pitchFamily="34" charset="0"/>
              <a:buChar char="•"/>
            </a:pPr>
            <a:r>
              <a:rPr lang="en-US" sz="2000" b="1" dirty="0" err="1">
                <a:solidFill>
                  <a:srgbClr val="0070C0">
                    <a:alpha val="55000"/>
                  </a:srgbClr>
                </a:solidFill>
              </a:rPr>
              <a:t>Teorie</a:t>
            </a:r>
            <a:r>
              <a:rPr lang="en-US" sz="2000" b="1" dirty="0">
                <a:solidFill>
                  <a:srgbClr val="0070C0">
                    <a:alpha val="55000"/>
                  </a:srgbClr>
                </a:solidFill>
              </a:rPr>
              <a:t> correlate ai </a:t>
            </a:r>
            <a:r>
              <a:rPr lang="en-US" sz="2000" b="1" dirty="0" err="1">
                <a:solidFill>
                  <a:srgbClr val="0070C0">
                    <a:alpha val="55000"/>
                  </a:srgbClr>
                </a:solidFill>
              </a:rPr>
              <a:t>risultati</a:t>
            </a:r>
            <a:r>
              <a:rPr lang="en-US" sz="2000" b="1" dirty="0">
                <a:solidFill>
                  <a:srgbClr val="0070C0">
                    <a:alpha val="55000"/>
                  </a:srgbClr>
                </a:solidFill>
              </a:rPr>
              <a:t>  </a:t>
            </a:r>
            <a:r>
              <a:rPr lang="en-US" sz="1600" dirty="0">
                <a:solidFill>
                  <a:schemeClr val="tx1">
                    <a:alpha val="55000"/>
                  </a:schemeClr>
                </a:solidFill>
              </a:rPr>
              <a:t>(Gordon, </a:t>
            </a:r>
            <a:r>
              <a:rPr lang="en-US" sz="1600" dirty="0" err="1">
                <a:solidFill>
                  <a:schemeClr val="tx1">
                    <a:alpha val="55000"/>
                  </a:schemeClr>
                </a:solidFill>
              </a:rPr>
              <a:t>Carpenito</a:t>
            </a:r>
            <a:r>
              <a:rPr lang="en-US" sz="1600" dirty="0">
                <a:solidFill>
                  <a:schemeClr val="tx1">
                    <a:alpha val="55000"/>
                  </a:schemeClr>
                </a:solidFill>
              </a:rPr>
              <a:t>)</a:t>
            </a:r>
          </a:p>
          <a:p>
            <a:pPr indent="-228600">
              <a:lnSpc>
                <a:spcPct val="90000"/>
              </a:lnSpc>
              <a:spcAft>
                <a:spcPts val="600"/>
              </a:spcAft>
              <a:buFont typeface="Arial" panose="020B0604020202020204" pitchFamily="34" charset="0"/>
              <a:buChar char="•"/>
            </a:pPr>
            <a:endParaRPr lang="en-US" sz="2000" b="1" dirty="0">
              <a:solidFill>
                <a:schemeClr val="tx1">
                  <a:alpha val="55000"/>
                </a:schemeClr>
              </a:solidFill>
            </a:endParaRPr>
          </a:p>
        </p:txBody>
      </p:sp>
    </p:spTree>
    <p:extLst>
      <p:ext uri="{BB962C8B-B14F-4D97-AF65-F5344CB8AC3E}">
        <p14:creationId xmlns:p14="http://schemas.microsoft.com/office/powerpoint/2010/main" val="171595968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 name="Rectangle 13">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5" name="Group 15">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6" name="Rectangle 16">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17">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8" name="Freeform: Shape 19">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9" name="Rectangle 21">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olo 1"/>
          <p:cNvSpPr>
            <a:spLocks noGrp="1"/>
          </p:cNvSpPr>
          <p:nvPr>
            <p:ph type="title"/>
          </p:nvPr>
        </p:nvSpPr>
        <p:spPr>
          <a:xfrm>
            <a:off x="733926" y="1160968"/>
            <a:ext cx="9906000" cy="1063754"/>
          </a:xfrm>
        </p:spPr>
        <p:txBody>
          <a:bodyPr vert="horz" lIns="91440" tIns="45720" rIns="91440" bIns="45720" rtlCol="0" anchor="t">
            <a:normAutofit/>
          </a:bodyPr>
          <a:lstStyle/>
          <a:p>
            <a:r>
              <a:rPr lang="en-US" sz="3400" b="1" kern="1200" dirty="0">
                <a:solidFill>
                  <a:srgbClr val="0070C0"/>
                </a:solidFill>
                <a:latin typeface="+mj-lt"/>
                <a:ea typeface="+mj-ea"/>
                <a:cs typeface="+mj-cs"/>
              </a:rPr>
              <a:t>JANE WATSON e L’ HUMAN CARING</a:t>
            </a:r>
          </a:p>
        </p:txBody>
      </p:sp>
      <p:pic>
        <p:nvPicPr>
          <p:cNvPr id="5" name="Immagine 4"/>
          <p:cNvPicPr>
            <a:picLocks noChangeAspect="1"/>
          </p:cNvPicPr>
          <p:nvPr/>
        </p:nvPicPr>
        <p:blipFill>
          <a:blip r:embed="rId3"/>
          <a:stretch>
            <a:fillRect/>
          </a:stretch>
        </p:blipFill>
        <p:spPr>
          <a:xfrm>
            <a:off x="941292" y="2579064"/>
            <a:ext cx="3082068" cy="2303379"/>
          </a:xfrm>
          <a:prstGeom prst="rect">
            <a:avLst/>
          </a:prstGeom>
        </p:spPr>
      </p:pic>
      <p:sp>
        <p:nvSpPr>
          <p:cNvPr id="9" name="Segnaposto contenuto 8">
            <a:extLst>
              <a:ext uri="{FF2B5EF4-FFF2-40B4-BE49-F238E27FC236}">
                <a16:creationId xmlns:a16="http://schemas.microsoft.com/office/drawing/2014/main" id="{E09B6CD4-5FD1-C11B-CD6C-FE3267F3C972}"/>
              </a:ext>
            </a:extLst>
          </p:cNvPr>
          <p:cNvSpPr>
            <a:spLocks noGrp="1"/>
          </p:cNvSpPr>
          <p:nvPr>
            <p:ph idx="1"/>
          </p:nvPr>
        </p:nvSpPr>
        <p:spPr>
          <a:xfrm>
            <a:off x="4023360" y="2108794"/>
            <a:ext cx="7945120" cy="3588237"/>
          </a:xfrm>
        </p:spPr>
        <p:txBody>
          <a:bodyPr vert="horz" lIns="91440" tIns="45720" rIns="91440" bIns="45720" rtlCol="0">
            <a:normAutofit lnSpcReduction="10000"/>
          </a:bodyPr>
          <a:lstStyle/>
          <a:p>
            <a:pPr marL="285750" indent="0">
              <a:buNone/>
            </a:pPr>
            <a:r>
              <a:rPr lang="en-US" sz="2000" dirty="0">
                <a:solidFill>
                  <a:schemeClr val="tx1">
                    <a:alpha val="55000"/>
                  </a:schemeClr>
                </a:solidFill>
              </a:rPr>
              <a:t>1. </a:t>
            </a:r>
            <a:r>
              <a:rPr lang="en-US" sz="2000" b="1" dirty="0" err="1">
                <a:solidFill>
                  <a:srgbClr val="0070C0">
                    <a:alpha val="55000"/>
                  </a:srgbClr>
                </a:solidFill>
              </a:rPr>
              <a:t>Filosofia</a:t>
            </a:r>
            <a:r>
              <a:rPr lang="en-US" sz="2000" b="1" dirty="0">
                <a:solidFill>
                  <a:srgbClr val="0070C0">
                    <a:alpha val="55000"/>
                  </a:srgbClr>
                </a:solidFill>
              </a:rPr>
              <a:t> </a:t>
            </a:r>
            <a:r>
              <a:rPr lang="en-US" sz="2000" b="1" dirty="0" err="1">
                <a:solidFill>
                  <a:srgbClr val="0070C0">
                    <a:alpha val="55000"/>
                  </a:srgbClr>
                </a:solidFill>
              </a:rPr>
              <a:t>dell’assistenza</a:t>
            </a:r>
            <a:r>
              <a:rPr lang="en-US" sz="2000" b="1" dirty="0">
                <a:solidFill>
                  <a:srgbClr val="0070C0">
                    <a:alpha val="55000"/>
                  </a:srgbClr>
                </a:solidFill>
              </a:rPr>
              <a:t> </a:t>
            </a:r>
            <a:r>
              <a:rPr lang="en-US" sz="2000" dirty="0" err="1">
                <a:solidFill>
                  <a:schemeClr val="tx1">
                    <a:alpha val="55000"/>
                  </a:schemeClr>
                </a:solidFill>
              </a:rPr>
              <a:t>che</a:t>
            </a:r>
            <a:r>
              <a:rPr lang="en-US" sz="2000" dirty="0">
                <a:solidFill>
                  <a:schemeClr val="tx1">
                    <a:alpha val="55000"/>
                  </a:schemeClr>
                </a:solidFill>
              </a:rPr>
              <a:t> </a:t>
            </a:r>
            <a:r>
              <a:rPr lang="en-US" sz="2000" dirty="0" err="1">
                <a:solidFill>
                  <a:schemeClr val="tx1">
                    <a:alpha val="55000"/>
                  </a:schemeClr>
                </a:solidFill>
              </a:rPr>
              <a:t>si</a:t>
            </a:r>
            <a:r>
              <a:rPr lang="en-US" sz="2000" dirty="0">
                <a:solidFill>
                  <a:schemeClr val="tx1">
                    <a:alpha val="55000"/>
                  </a:schemeClr>
                </a:solidFill>
              </a:rPr>
              <a:t> </a:t>
            </a:r>
            <a:r>
              <a:rPr lang="en-US" sz="2000" dirty="0" err="1">
                <a:solidFill>
                  <a:schemeClr val="tx1">
                    <a:alpha val="55000"/>
                  </a:schemeClr>
                </a:solidFill>
              </a:rPr>
              <a:t>fonda</a:t>
            </a:r>
            <a:r>
              <a:rPr lang="en-US" sz="2000" dirty="0">
                <a:solidFill>
                  <a:schemeClr val="tx1">
                    <a:alpha val="55000"/>
                  </a:schemeClr>
                </a:solidFill>
              </a:rPr>
              <a:t> </a:t>
            </a:r>
            <a:r>
              <a:rPr lang="en-US" sz="2000" dirty="0" err="1">
                <a:solidFill>
                  <a:schemeClr val="tx1">
                    <a:alpha val="55000"/>
                  </a:schemeClr>
                </a:solidFill>
              </a:rPr>
              <a:t>sulla</a:t>
            </a:r>
            <a:r>
              <a:rPr lang="en-US" sz="2000" dirty="0">
                <a:solidFill>
                  <a:schemeClr val="tx1">
                    <a:alpha val="55000"/>
                  </a:schemeClr>
                </a:solidFill>
              </a:rPr>
              <a:t> </a:t>
            </a:r>
            <a:r>
              <a:rPr lang="en-US" sz="2000" b="1" dirty="0" err="1">
                <a:solidFill>
                  <a:srgbClr val="0070C0">
                    <a:alpha val="55000"/>
                  </a:srgbClr>
                </a:solidFill>
              </a:rPr>
              <a:t>centralità</a:t>
            </a:r>
            <a:r>
              <a:rPr lang="en-US" sz="2000" b="1" dirty="0">
                <a:solidFill>
                  <a:srgbClr val="0070C0">
                    <a:alpha val="55000"/>
                  </a:srgbClr>
                </a:solidFill>
              </a:rPr>
              <a:t> </a:t>
            </a:r>
            <a:r>
              <a:rPr lang="en-US" sz="2000" b="1" dirty="0" err="1">
                <a:solidFill>
                  <a:srgbClr val="0070C0">
                    <a:alpha val="55000"/>
                  </a:srgbClr>
                </a:solidFill>
              </a:rPr>
              <a:t>della</a:t>
            </a:r>
            <a:r>
              <a:rPr lang="en-US" sz="2000" b="1" dirty="0">
                <a:solidFill>
                  <a:srgbClr val="0070C0">
                    <a:alpha val="55000"/>
                  </a:srgbClr>
                </a:solidFill>
              </a:rPr>
              <a:t> persona </a:t>
            </a:r>
            <a:r>
              <a:rPr lang="en-US" sz="2000" dirty="0">
                <a:solidFill>
                  <a:schemeClr val="tx1">
                    <a:alpha val="55000"/>
                  </a:schemeClr>
                </a:solidFill>
              </a:rPr>
              <a:t>e </a:t>
            </a:r>
            <a:r>
              <a:rPr lang="en-US" sz="2000" dirty="0" err="1">
                <a:solidFill>
                  <a:schemeClr val="tx1">
                    <a:alpha val="55000"/>
                  </a:schemeClr>
                </a:solidFill>
              </a:rPr>
              <a:t>che</a:t>
            </a:r>
            <a:r>
              <a:rPr lang="en-US" sz="2000" dirty="0">
                <a:solidFill>
                  <a:schemeClr val="tx1">
                    <a:alpha val="55000"/>
                  </a:schemeClr>
                </a:solidFill>
              </a:rPr>
              <a:t>, </a:t>
            </a:r>
            <a:r>
              <a:rPr lang="en-US" sz="2000" dirty="0" err="1">
                <a:solidFill>
                  <a:schemeClr val="tx1">
                    <a:alpha val="55000"/>
                  </a:schemeClr>
                </a:solidFill>
              </a:rPr>
              <a:t>pur</a:t>
            </a:r>
            <a:r>
              <a:rPr lang="en-US" sz="2000" dirty="0">
                <a:solidFill>
                  <a:schemeClr val="tx1">
                    <a:alpha val="55000"/>
                  </a:schemeClr>
                </a:solidFill>
              </a:rPr>
              <a:t> </a:t>
            </a:r>
            <a:r>
              <a:rPr lang="en-US" sz="2000" dirty="0" err="1">
                <a:solidFill>
                  <a:schemeClr val="tx1">
                    <a:alpha val="55000"/>
                  </a:schemeClr>
                </a:solidFill>
              </a:rPr>
              <a:t>nascendo</a:t>
            </a:r>
            <a:r>
              <a:rPr lang="en-US" sz="2000" dirty="0">
                <a:solidFill>
                  <a:schemeClr val="tx1">
                    <a:alpha val="55000"/>
                  </a:schemeClr>
                </a:solidFill>
              </a:rPr>
              <a:t> in </a:t>
            </a:r>
            <a:r>
              <a:rPr lang="en-US" sz="2000" dirty="0" err="1">
                <a:solidFill>
                  <a:schemeClr val="tx1">
                    <a:alpha val="55000"/>
                  </a:schemeClr>
                </a:solidFill>
              </a:rPr>
              <a:t>ambito</a:t>
            </a:r>
            <a:r>
              <a:rPr lang="en-US" sz="2000" dirty="0">
                <a:solidFill>
                  <a:schemeClr val="tx1">
                    <a:alpha val="55000"/>
                  </a:schemeClr>
                </a:solidFill>
              </a:rPr>
              <a:t> </a:t>
            </a:r>
            <a:r>
              <a:rPr lang="en-US" sz="2000" dirty="0" err="1">
                <a:solidFill>
                  <a:schemeClr val="tx1">
                    <a:alpha val="55000"/>
                  </a:schemeClr>
                </a:solidFill>
              </a:rPr>
              <a:t>infermieristico</a:t>
            </a:r>
            <a:r>
              <a:rPr lang="en-US" sz="2000" dirty="0">
                <a:solidFill>
                  <a:schemeClr val="tx1">
                    <a:alpha val="55000"/>
                  </a:schemeClr>
                </a:solidFill>
              </a:rPr>
              <a:t>, </a:t>
            </a:r>
            <a:r>
              <a:rPr lang="en-US" sz="2000" dirty="0" err="1">
                <a:solidFill>
                  <a:schemeClr val="tx1">
                    <a:alpha val="55000"/>
                  </a:schemeClr>
                </a:solidFill>
              </a:rPr>
              <a:t>si</a:t>
            </a:r>
            <a:r>
              <a:rPr lang="en-US" sz="2000" dirty="0">
                <a:solidFill>
                  <a:schemeClr val="tx1">
                    <a:alpha val="55000"/>
                  </a:schemeClr>
                </a:solidFill>
              </a:rPr>
              <a:t> </a:t>
            </a:r>
            <a:r>
              <a:rPr lang="en-US" sz="2000" dirty="0" err="1">
                <a:solidFill>
                  <a:schemeClr val="tx1">
                    <a:alpha val="55000"/>
                  </a:schemeClr>
                </a:solidFill>
              </a:rPr>
              <a:t>apre</a:t>
            </a:r>
            <a:r>
              <a:rPr lang="en-US" sz="2000" dirty="0">
                <a:solidFill>
                  <a:schemeClr val="tx1">
                    <a:alpha val="55000"/>
                  </a:schemeClr>
                </a:solidFill>
              </a:rPr>
              <a:t> a tutte le </a:t>
            </a:r>
            <a:r>
              <a:rPr lang="en-US" sz="2000" dirty="0" err="1">
                <a:solidFill>
                  <a:schemeClr val="tx1">
                    <a:alpha val="55000"/>
                  </a:schemeClr>
                </a:solidFill>
              </a:rPr>
              <a:t>professioni</a:t>
            </a:r>
            <a:r>
              <a:rPr lang="en-US" sz="2000" dirty="0">
                <a:solidFill>
                  <a:schemeClr val="tx1">
                    <a:alpha val="55000"/>
                  </a:schemeClr>
                </a:solidFill>
              </a:rPr>
              <a:t> di </a:t>
            </a:r>
            <a:r>
              <a:rPr lang="en-US" sz="2000" dirty="0" err="1">
                <a:solidFill>
                  <a:schemeClr val="tx1">
                    <a:alpha val="55000"/>
                  </a:schemeClr>
                </a:solidFill>
              </a:rPr>
              <a:t>aiuto</a:t>
            </a:r>
            <a:r>
              <a:rPr lang="en-US" sz="2000" dirty="0">
                <a:solidFill>
                  <a:schemeClr val="tx1">
                    <a:alpha val="55000"/>
                  </a:schemeClr>
                </a:solidFill>
              </a:rPr>
              <a:t>.</a:t>
            </a:r>
          </a:p>
          <a:p>
            <a:pPr marL="514350"/>
            <a:endParaRPr lang="en-US" sz="2000" dirty="0">
              <a:solidFill>
                <a:schemeClr val="tx1">
                  <a:alpha val="55000"/>
                </a:schemeClr>
              </a:solidFill>
            </a:endParaRPr>
          </a:p>
          <a:p>
            <a:pPr marL="0" indent="0">
              <a:buNone/>
            </a:pPr>
            <a:r>
              <a:rPr lang="en-US" sz="2000" b="1" dirty="0">
                <a:solidFill>
                  <a:schemeClr val="tx1">
                    <a:alpha val="55000"/>
                  </a:schemeClr>
                </a:solidFill>
              </a:rPr>
              <a:t>    </a:t>
            </a:r>
            <a:r>
              <a:rPr lang="en-US" sz="2000" dirty="0">
                <a:solidFill>
                  <a:schemeClr val="tx1">
                    <a:alpha val="55000"/>
                  </a:schemeClr>
                </a:solidFill>
              </a:rPr>
              <a:t>2. </a:t>
            </a:r>
            <a:r>
              <a:rPr lang="en-US" sz="2000" b="1" i="1" dirty="0">
                <a:solidFill>
                  <a:srgbClr val="0070C0">
                    <a:alpha val="55000"/>
                  </a:srgbClr>
                </a:solidFill>
              </a:rPr>
              <a:t>Care</a:t>
            </a:r>
            <a:r>
              <a:rPr lang="en-US" sz="2000" b="1" i="1" dirty="0">
                <a:solidFill>
                  <a:schemeClr val="tx1">
                    <a:alpha val="55000"/>
                  </a:schemeClr>
                </a:solidFill>
              </a:rPr>
              <a:t> </a:t>
            </a:r>
            <a:r>
              <a:rPr lang="en-US" sz="2000" dirty="0" err="1">
                <a:solidFill>
                  <a:schemeClr val="tx1">
                    <a:alpha val="55000"/>
                  </a:schemeClr>
                </a:solidFill>
              </a:rPr>
              <a:t>nel</a:t>
            </a:r>
            <a:r>
              <a:rPr lang="en-US" sz="2000" dirty="0">
                <a:solidFill>
                  <a:schemeClr val="tx1">
                    <a:alpha val="55000"/>
                  </a:schemeClr>
                </a:solidFill>
              </a:rPr>
              <a:t> </a:t>
            </a:r>
            <a:r>
              <a:rPr lang="en-US" sz="2000" dirty="0" err="1">
                <a:solidFill>
                  <a:schemeClr val="tx1">
                    <a:alpha val="55000"/>
                  </a:schemeClr>
                </a:solidFill>
              </a:rPr>
              <a:t>duplice</a:t>
            </a:r>
            <a:r>
              <a:rPr lang="en-US" sz="2000" dirty="0">
                <a:solidFill>
                  <a:schemeClr val="tx1">
                    <a:alpha val="55000"/>
                  </a:schemeClr>
                </a:solidFill>
              </a:rPr>
              <a:t> </a:t>
            </a:r>
            <a:r>
              <a:rPr lang="en-US" sz="2000" dirty="0" err="1">
                <a:solidFill>
                  <a:schemeClr val="tx1">
                    <a:alpha val="55000"/>
                  </a:schemeClr>
                </a:solidFill>
              </a:rPr>
              <a:t>aspetto</a:t>
            </a:r>
            <a:r>
              <a:rPr lang="en-US" sz="2000" dirty="0">
                <a:solidFill>
                  <a:schemeClr val="tx1">
                    <a:alpha val="55000"/>
                  </a:schemeClr>
                </a:solidFill>
              </a:rPr>
              <a:t>: </a:t>
            </a:r>
          </a:p>
          <a:p>
            <a:pPr marL="0" indent="0">
              <a:buNone/>
            </a:pPr>
            <a:r>
              <a:rPr lang="en-US" sz="2000" b="1" dirty="0">
                <a:solidFill>
                  <a:schemeClr val="tx1">
                    <a:alpha val="55000"/>
                  </a:schemeClr>
                </a:solidFill>
              </a:rPr>
              <a:t>     </a:t>
            </a:r>
            <a:r>
              <a:rPr lang="en-US" sz="1800" b="1" dirty="0">
                <a:solidFill>
                  <a:srgbClr val="0070C0">
                    <a:alpha val="55000"/>
                  </a:srgbClr>
                </a:solidFill>
              </a:rPr>
              <a:t>Cura </a:t>
            </a:r>
            <a:r>
              <a:rPr lang="en-US" sz="1800" b="1" dirty="0" err="1">
                <a:solidFill>
                  <a:srgbClr val="0070C0">
                    <a:alpha val="55000"/>
                  </a:srgbClr>
                </a:solidFill>
              </a:rPr>
              <a:t>della</a:t>
            </a:r>
            <a:r>
              <a:rPr lang="en-US" sz="1800" b="1" dirty="0">
                <a:solidFill>
                  <a:srgbClr val="0070C0">
                    <a:alpha val="55000"/>
                  </a:srgbClr>
                </a:solidFill>
              </a:rPr>
              <a:t> persona </a:t>
            </a:r>
            <a:r>
              <a:rPr lang="en-US" sz="1800" b="1" dirty="0" err="1">
                <a:solidFill>
                  <a:srgbClr val="0070C0">
                    <a:alpha val="55000"/>
                  </a:srgbClr>
                </a:solidFill>
              </a:rPr>
              <a:t>assistita</a:t>
            </a:r>
            <a:r>
              <a:rPr lang="en-US" sz="1800" b="1" dirty="0">
                <a:solidFill>
                  <a:srgbClr val="0070C0">
                    <a:alpha val="55000"/>
                  </a:srgbClr>
                </a:solidFill>
              </a:rPr>
              <a:t>   </a:t>
            </a:r>
            <a:r>
              <a:rPr lang="en-US" sz="1800" dirty="0">
                <a:solidFill>
                  <a:srgbClr val="0070C0">
                    <a:alpha val="55000"/>
                  </a:srgbClr>
                </a:solidFill>
              </a:rPr>
              <a:t>     </a:t>
            </a:r>
            <a:r>
              <a:rPr lang="en-US" sz="1800" b="1" dirty="0">
                <a:solidFill>
                  <a:srgbClr val="0070C0">
                    <a:alpha val="55000"/>
                  </a:srgbClr>
                </a:solidFill>
              </a:rPr>
              <a:t>Cura di </a:t>
            </a:r>
            <a:r>
              <a:rPr lang="en-US" sz="1800" b="1" dirty="0" err="1">
                <a:solidFill>
                  <a:srgbClr val="0070C0">
                    <a:alpha val="55000"/>
                  </a:srgbClr>
                </a:solidFill>
              </a:rPr>
              <a:t>colui</a:t>
            </a:r>
            <a:r>
              <a:rPr lang="en-US" sz="1800" b="1" dirty="0">
                <a:solidFill>
                  <a:srgbClr val="0070C0">
                    <a:alpha val="55000"/>
                  </a:srgbClr>
                </a:solidFill>
              </a:rPr>
              <a:t>/</a:t>
            </a:r>
            <a:r>
              <a:rPr lang="en-US" sz="1800" b="1" dirty="0" err="1">
                <a:solidFill>
                  <a:srgbClr val="0070C0">
                    <a:alpha val="55000"/>
                  </a:srgbClr>
                </a:solidFill>
              </a:rPr>
              <a:t>colei</a:t>
            </a:r>
            <a:r>
              <a:rPr lang="en-US" sz="1800" b="1" dirty="0">
                <a:solidFill>
                  <a:srgbClr val="0070C0">
                    <a:alpha val="55000"/>
                  </a:srgbClr>
                </a:solidFill>
              </a:rPr>
              <a:t> </a:t>
            </a:r>
            <a:r>
              <a:rPr lang="en-US" sz="1800" b="1" dirty="0" err="1">
                <a:solidFill>
                  <a:srgbClr val="0070C0">
                    <a:alpha val="55000"/>
                  </a:srgbClr>
                </a:solidFill>
              </a:rPr>
              <a:t>che</a:t>
            </a:r>
            <a:r>
              <a:rPr lang="en-US" sz="1800" b="1" dirty="0">
                <a:solidFill>
                  <a:srgbClr val="0070C0">
                    <a:alpha val="55000"/>
                  </a:srgbClr>
                </a:solidFill>
              </a:rPr>
              <a:t> </a:t>
            </a:r>
            <a:r>
              <a:rPr lang="en-US" sz="1800" b="1" dirty="0" err="1">
                <a:solidFill>
                  <a:srgbClr val="0070C0">
                    <a:alpha val="55000"/>
                  </a:srgbClr>
                </a:solidFill>
              </a:rPr>
              <a:t>si</a:t>
            </a:r>
            <a:r>
              <a:rPr lang="en-US" sz="1800" b="1" dirty="0">
                <a:solidFill>
                  <a:srgbClr val="0070C0">
                    <a:alpha val="55000"/>
                  </a:srgbClr>
                </a:solidFill>
              </a:rPr>
              <a:t> </a:t>
            </a:r>
            <a:r>
              <a:rPr lang="en-US" sz="1800" b="1" dirty="0" err="1">
                <a:solidFill>
                  <a:srgbClr val="0070C0">
                    <a:alpha val="55000"/>
                  </a:srgbClr>
                </a:solidFill>
              </a:rPr>
              <a:t>prende</a:t>
            </a:r>
            <a:r>
              <a:rPr lang="en-US" sz="1800" b="1" dirty="0">
                <a:solidFill>
                  <a:srgbClr val="0070C0">
                    <a:alpha val="55000"/>
                  </a:srgbClr>
                </a:solidFill>
              </a:rPr>
              <a:t> cura</a:t>
            </a:r>
            <a:endParaRPr lang="en-US" sz="2000" b="1" dirty="0">
              <a:solidFill>
                <a:srgbClr val="0070C0">
                  <a:alpha val="55000"/>
                </a:srgbClr>
              </a:solidFill>
            </a:endParaRPr>
          </a:p>
          <a:p>
            <a:pPr marL="0" indent="0">
              <a:buNone/>
            </a:pPr>
            <a:r>
              <a:rPr lang="en-US" sz="2000" dirty="0">
                <a:solidFill>
                  <a:schemeClr val="tx1">
                    <a:alpha val="55000"/>
                  </a:schemeClr>
                </a:solidFill>
              </a:rPr>
              <a:t>   </a:t>
            </a:r>
          </a:p>
          <a:p>
            <a:pPr marL="0" indent="0">
              <a:buNone/>
            </a:pPr>
            <a:r>
              <a:rPr lang="en-US" sz="2000" dirty="0">
                <a:solidFill>
                  <a:schemeClr val="tx1">
                    <a:alpha val="55000"/>
                  </a:schemeClr>
                </a:solidFill>
              </a:rPr>
              <a:t>    3. </a:t>
            </a:r>
            <a:r>
              <a:rPr lang="en-US" sz="2000" dirty="0" err="1">
                <a:solidFill>
                  <a:schemeClr val="tx1">
                    <a:alpha val="55000"/>
                  </a:schemeClr>
                </a:solidFill>
              </a:rPr>
              <a:t>Obiettivo</a:t>
            </a:r>
            <a:r>
              <a:rPr lang="en-US" sz="2000" dirty="0">
                <a:solidFill>
                  <a:schemeClr val="tx1">
                    <a:alpha val="55000"/>
                  </a:schemeClr>
                </a:solidFill>
              </a:rPr>
              <a:t> </a:t>
            </a:r>
            <a:r>
              <a:rPr lang="en-US" sz="2000" dirty="0" err="1">
                <a:solidFill>
                  <a:schemeClr val="tx1">
                    <a:alpha val="55000"/>
                  </a:schemeClr>
                </a:solidFill>
              </a:rPr>
              <a:t>dell’human</a:t>
            </a:r>
            <a:r>
              <a:rPr lang="en-US" sz="2000" dirty="0">
                <a:solidFill>
                  <a:schemeClr val="tx1">
                    <a:alpha val="55000"/>
                  </a:schemeClr>
                </a:solidFill>
              </a:rPr>
              <a:t> caring: </a:t>
            </a:r>
            <a:r>
              <a:rPr lang="en-US" sz="2000" b="1" dirty="0" err="1">
                <a:solidFill>
                  <a:srgbClr val="0070C0">
                    <a:alpha val="55000"/>
                  </a:srgbClr>
                </a:solidFill>
              </a:rPr>
              <a:t>crescita</a:t>
            </a:r>
            <a:r>
              <a:rPr lang="en-US" sz="2000" dirty="0">
                <a:solidFill>
                  <a:schemeClr val="tx1">
                    <a:alpha val="55000"/>
                  </a:schemeClr>
                </a:solidFill>
              </a:rPr>
              <a:t>, </a:t>
            </a:r>
            <a:r>
              <a:rPr lang="en-US" sz="2000" dirty="0" err="1">
                <a:solidFill>
                  <a:schemeClr val="tx1">
                    <a:alpha val="55000"/>
                  </a:schemeClr>
                </a:solidFill>
              </a:rPr>
              <a:t>consapevolezza</a:t>
            </a:r>
            <a:r>
              <a:rPr lang="en-US" sz="2000" dirty="0">
                <a:solidFill>
                  <a:schemeClr val="tx1">
                    <a:alpha val="55000"/>
                  </a:schemeClr>
                </a:solidFill>
              </a:rPr>
              <a:t>, </a:t>
            </a:r>
          </a:p>
          <a:p>
            <a:pPr marL="0" indent="0">
              <a:buNone/>
            </a:pPr>
            <a:r>
              <a:rPr lang="en-US" sz="2000" dirty="0">
                <a:solidFill>
                  <a:schemeClr val="tx1">
                    <a:alpha val="55000"/>
                  </a:schemeClr>
                </a:solidFill>
              </a:rPr>
              <a:t>     </a:t>
            </a:r>
            <a:r>
              <a:rPr lang="en-US" sz="2000" dirty="0" err="1">
                <a:solidFill>
                  <a:schemeClr val="tx1">
                    <a:alpha val="55000"/>
                  </a:schemeClr>
                </a:solidFill>
              </a:rPr>
              <a:t>evoluzione</a:t>
            </a:r>
            <a:r>
              <a:rPr lang="en-US" sz="2000" dirty="0">
                <a:solidFill>
                  <a:schemeClr val="tx1">
                    <a:alpha val="55000"/>
                  </a:schemeClr>
                </a:solidFill>
              </a:rPr>
              <a:t> </a:t>
            </a:r>
            <a:r>
              <a:rPr lang="en-US" sz="2000" dirty="0" err="1">
                <a:solidFill>
                  <a:schemeClr val="tx1">
                    <a:alpha val="55000"/>
                  </a:schemeClr>
                </a:solidFill>
              </a:rPr>
              <a:t>mentale</a:t>
            </a:r>
            <a:r>
              <a:rPr lang="en-US" sz="2000" dirty="0">
                <a:solidFill>
                  <a:schemeClr val="tx1">
                    <a:alpha val="55000"/>
                  </a:schemeClr>
                </a:solidFill>
              </a:rPr>
              <a:t>, </a:t>
            </a:r>
            <a:r>
              <a:rPr lang="en-US" sz="2000" dirty="0" err="1">
                <a:solidFill>
                  <a:schemeClr val="tx1">
                    <a:alpha val="55000"/>
                  </a:schemeClr>
                </a:solidFill>
              </a:rPr>
              <a:t>affettiva</a:t>
            </a:r>
            <a:r>
              <a:rPr lang="en-US" sz="2000" dirty="0">
                <a:solidFill>
                  <a:schemeClr val="tx1">
                    <a:alpha val="55000"/>
                  </a:schemeClr>
                </a:solidFill>
              </a:rPr>
              <a:t> e </a:t>
            </a:r>
            <a:r>
              <a:rPr lang="en-US" sz="2000" dirty="0" err="1">
                <a:solidFill>
                  <a:schemeClr val="tx1">
                    <a:alpha val="55000"/>
                  </a:schemeClr>
                </a:solidFill>
              </a:rPr>
              <a:t>spirituali</a:t>
            </a:r>
            <a:r>
              <a:rPr lang="en-US" sz="2000" dirty="0">
                <a:solidFill>
                  <a:schemeClr val="tx1">
                    <a:alpha val="55000"/>
                  </a:schemeClr>
                </a:solidFill>
              </a:rPr>
              <a:t> </a:t>
            </a:r>
            <a:r>
              <a:rPr lang="en-US" sz="2000" b="1" dirty="0">
                <a:solidFill>
                  <a:srgbClr val="0070C0">
                    <a:alpha val="55000"/>
                  </a:srgbClr>
                </a:solidFill>
              </a:rPr>
              <a:t>di </a:t>
            </a:r>
            <a:r>
              <a:rPr lang="en-US" sz="2000" b="1" dirty="0" err="1">
                <a:solidFill>
                  <a:srgbClr val="0070C0">
                    <a:alpha val="55000"/>
                  </a:srgbClr>
                </a:solidFill>
              </a:rPr>
              <a:t>sé</a:t>
            </a:r>
            <a:r>
              <a:rPr lang="en-US" sz="2000" b="1" dirty="0">
                <a:solidFill>
                  <a:srgbClr val="0070C0">
                    <a:alpha val="55000"/>
                  </a:srgbClr>
                </a:solidFill>
              </a:rPr>
              <a:t>  </a:t>
            </a:r>
          </a:p>
          <a:p>
            <a:pPr marL="0" indent="0">
              <a:buNone/>
            </a:pPr>
            <a:r>
              <a:rPr lang="en-US" sz="2000" b="1" dirty="0">
                <a:solidFill>
                  <a:srgbClr val="0070C0">
                    <a:alpha val="55000"/>
                  </a:srgbClr>
                </a:solidFill>
              </a:rPr>
              <a:t>     </a:t>
            </a:r>
            <a:r>
              <a:rPr lang="en-US" sz="1800" dirty="0">
                <a:solidFill>
                  <a:schemeClr val="tx1">
                    <a:alpha val="55000"/>
                  </a:schemeClr>
                </a:solidFill>
              </a:rPr>
              <a:t>(come </a:t>
            </a:r>
            <a:r>
              <a:rPr lang="en-US" sz="1800" dirty="0" err="1">
                <a:solidFill>
                  <a:schemeClr val="tx1">
                    <a:alpha val="55000"/>
                  </a:schemeClr>
                </a:solidFill>
              </a:rPr>
              <a:t>infermiera</a:t>
            </a:r>
            <a:r>
              <a:rPr lang="en-US" sz="1800" dirty="0">
                <a:solidFill>
                  <a:schemeClr val="tx1">
                    <a:alpha val="55000"/>
                  </a:schemeClr>
                </a:solidFill>
              </a:rPr>
              <a:t>/e) </a:t>
            </a:r>
            <a:r>
              <a:rPr lang="en-US" sz="2000" dirty="0">
                <a:solidFill>
                  <a:schemeClr val="tx1">
                    <a:alpha val="55000"/>
                  </a:schemeClr>
                </a:solidFill>
              </a:rPr>
              <a:t>e </a:t>
            </a:r>
            <a:r>
              <a:rPr lang="en-US" sz="2000" b="1" dirty="0" err="1">
                <a:solidFill>
                  <a:srgbClr val="0070C0">
                    <a:alpha val="55000"/>
                  </a:srgbClr>
                </a:solidFill>
              </a:rPr>
              <a:t>degli</a:t>
            </a:r>
            <a:r>
              <a:rPr lang="en-US" sz="2000" b="1" dirty="0">
                <a:solidFill>
                  <a:srgbClr val="0070C0">
                    <a:alpha val="55000"/>
                  </a:srgbClr>
                </a:solidFill>
              </a:rPr>
              <a:t> </a:t>
            </a:r>
            <a:r>
              <a:rPr lang="en-US" sz="2000" b="1" dirty="0" err="1">
                <a:solidFill>
                  <a:srgbClr val="0070C0">
                    <a:alpha val="55000"/>
                  </a:srgbClr>
                </a:solidFill>
              </a:rPr>
              <a:t>altri</a:t>
            </a:r>
            <a:r>
              <a:rPr lang="en-US" sz="2000" b="1" dirty="0">
                <a:solidFill>
                  <a:srgbClr val="0070C0">
                    <a:alpha val="55000"/>
                  </a:srgbClr>
                </a:solidFill>
              </a:rPr>
              <a:t> </a:t>
            </a:r>
            <a:r>
              <a:rPr lang="en-US" sz="1800" dirty="0">
                <a:solidFill>
                  <a:schemeClr val="tx1">
                    <a:alpha val="55000"/>
                  </a:schemeClr>
                </a:solidFill>
              </a:rPr>
              <a:t>(in </a:t>
            </a:r>
            <a:r>
              <a:rPr lang="en-US" sz="1800" dirty="0" err="1">
                <a:solidFill>
                  <a:schemeClr val="tx1">
                    <a:alpha val="55000"/>
                  </a:schemeClr>
                </a:solidFill>
              </a:rPr>
              <a:t>quanto</a:t>
            </a:r>
            <a:r>
              <a:rPr lang="en-US" sz="1800" dirty="0">
                <a:solidFill>
                  <a:schemeClr val="tx1">
                    <a:alpha val="55000"/>
                  </a:schemeClr>
                </a:solidFill>
              </a:rPr>
              <a:t> </a:t>
            </a:r>
            <a:r>
              <a:rPr lang="en-US" sz="1800" dirty="0" err="1">
                <a:solidFill>
                  <a:schemeClr val="tx1">
                    <a:alpha val="55000"/>
                  </a:schemeClr>
                </a:solidFill>
              </a:rPr>
              <a:t>persone</a:t>
            </a:r>
            <a:r>
              <a:rPr lang="en-US" sz="1800" dirty="0">
                <a:solidFill>
                  <a:schemeClr val="tx1">
                    <a:alpha val="55000"/>
                  </a:schemeClr>
                </a:solidFill>
              </a:rPr>
              <a:t> </a:t>
            </a:r>
            <a:r>
              <a:rPr lang="en-US" sz="1800" dirty="0" err="1">
                <a:solidFill>
                  <a:schemeClr val="tx1">
                    <a:alpha val="55000"/>
                  </a:schemeClr>
                </a:solidFill>
              </a:rPr>
              <a:t>assistite</a:t>
            </a:r>
            <a:r>
              <a:rPr lang="en-US" sz="1800" dirty="0">
                <a:solidFill>
                  <a:schemeClr val="tx1">
                    <a:alpha val="55000"/>
                  </a:schemeClr>
                </a:solidFill>
              </a:rPr>
              <a:t>)</a:t>
            </a:r>
            <a:endParaRPr lang="en-US" sz="2000" dirty="0">
              <a:solidFill>
                <a:schemeClr val="tx1">
                  <a:alpha val="55000"/>
                </a:schemeClr>
              </a:solidFill>
            </a:endParaRPr>
          </a:p>
          <a:p>
            <a:pPr marL="0"/>
            <a:endParaRPr lang="en-US" sz="2000" dirty="0">
              <a:solidFill>
                <a:schemeClr val="tx1">
                  <a:alpha val="55000"/>
                </a:schemeClr>
              </a:solidFill>
            </a:endParaRPr>
          </a:p>
          <a:p>
            <a:endParaRPr lang="en-US" sz="2000" b="1" dirty="0">
              <a:solidFill>
                <a:schemeClr val="tx1">
                  <a:alpha val="55000"/>
                </a:schemeClr>
              </a:solidFill>
            </a:endParaRPr>
          </a:p>
          <a:p>
            <a:pPr marL="514350"/>
            <a:endParaRPr lang="en-US" sz="900" dirty="0">
              <a:solidFill>
                <a:schemeClr val="tx1">
                  <a:alpha val="55000"/>
                </a:schemeClr>
              </a:solidFill>
            </a:endParaRPr>
          </a:p>
        </p:txBody>
      </p:sp>
      <p:sp>
        <p:nvSpPr>
          <p:cNvPr id="4" name="Rettangolo 3"/>
          <p:cNvSpPr/>
          <p:nvPr/>
        </p:nvSpPr>
        <p:spPr>
          <a:xfrm>
            <a:off x="7315200" y="2108795"/>
            <a:ext cx="6096000" cy="369332"/>
          </a:xfrm>
          <a:prstGeom prst="rect">
            <a:avLst/>
          </a:prstGeom>
        </p:spPr>
        <p:txBody>
          <a:bodyPr>
            <a:spAutoFit/>
          </a:bodyPr>
          <a:lstStyle/>
          <a:p>
            <a:endParaRPr lang="it-IT" dirty="0"/>
          </a:p>
        </p:txBody>
      </p:sp>
    </p:spTree>
    <p:extLst>
      <p:ext uri="{BB962C8B-B14F-4D97-AF65-F5344CB8AC3E}">
        <p14:creationId xmlns:p14="http://schemas.microsoft.com/office/powerpoint/2010/main" val="244983269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 name="Rectangle 13">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5" name="Group 15">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6" name="Rectangle 16">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17">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8" name="Freeform: Shape 19">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9" name="Rectangle 21">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olo 1"/>
          <p:cNvSpPr>
            <a:spLocks noGrp="1"/>
          </p:cNvSpPr>
          <p:nvPr>
            <p:ph type="title"/>
          </p:nvPr>
        </p:nvSpPr>
        <p:spPr>
          <a:xfrm>
            <a:off x="733926" y="1160968"/>
            <a:ext cx="9906000" cy="1063754"/>
          </a:xfrm>
        </p:spPr>
        <p:txBody>
          <a:bodyPr vert="horz" lIns="91440" tIns="45720" rIns="91440" bIns="45720" rtlCol="0" anchor="t">
            <a:normAutofit/>
          </a:bodyPr>
          <a:lstStyle/>
          <a:p>
            <a:r>
              <a:rPr lang="it-IT" sz="3200" b="1" i="1" dirty="0">
                <a:solidFill>
                  <a:srgbClr val="0070C0"/>
                </a:solidFill>
              </a:rPr>
              <a:t>I </a:t>
            </a:r>
            <a:r>
              <a:rPr lang="it-IT" sz="3200" b="1" i="1" dirty="0" err="1">
                <a:solidFill>
                  <a:srgbClr val="0070C0"/>
                </a:solidFill>
              </a:rPr>
              <a:t>carative</a:t>
            </a:r>
            <a:r>
              <a:rPr lang="it-IT" sz="3200" b="1" i="1" dirty="0">
                <a:solidFill>
                  <a:srgbClr val="0070C0"/>
                </a:solidFill>
              </a:rPr>
              <a:t> </a:t>
            </a:r>
            <a:r>
              <a:rPr lang="it-IT" sz="3200" i="1" dirty="0">
                <a:solidFill>
                  <a:srgbClr val="0070C0"/>
                </a:solidFill>
              </a:rPr>
              <a:t>(care-</a:t>
            </a:r>
            <a:r>
              <a:rPr lang="it-IT" sz="3200" i="1" dirty="0" err="1">
                <a:solidFill>
                  <a:srgbClr val="0070C0"/>
                </a:solidFill>
              </a:rPr>
              <a:t>active</a:t>
            </a:r>
            <a:r>
              <a:rPr lang="it-IT" sz="3200" i="1" dirty="0">
                <a:solidFill>
                  <a:srgbClr val="0070C0"/>
                </a:solidFill>
              </a:rPr>
              <a:t>) </a:t>
            </a:r>
            <a:r>
              <a:rPr lang="it-IT" sz="3200" b="1" i="1" dirty="0" err="1">
                <a:solidFill>
                  <a:srgbClr val="0070C0"/>
                </a:solidFill>
              </a:rPr>
              <a:t>factor</a:t>
            </a:r>
            <a:r>
              <a:rPr lang="it-IT" sz="3200" dirty="0">
                <a:solidFill>
                  <a:srgbClr val="0070C0"/>
                </a:solidFill>
              </a:rPr>
              <a:t> per prendersi cura</a:t>
            </a:r>
            <a:endParaRPr lang="en-US" sz="3200" b="1" kern="1200" dirty="0">
              <a:solidFill>
                <a:srgbClr val="0070C0"/>
              </a:solidFill>
              <a:latin typeface="+mj-lt"/>
              <a:ea typeface="+mj-ea"/>
              <a:cs typeface="+mj-cs"/>
            </a:endParaRPr>
          </a:p>
        </p:txBody>
      </p:sp>
      <p:sp>
        <p:nvSpPr>
          <p:cNvPr id="9" name="Segnaposto contenuto 8">
            <a:extLst>
              <a:ext uri="{FF2B5EF4-FFF2-40B4-BE49-F238E27FC236}">
                <a16:creationId xmlns:a16="http://schemas.microsoft.com/office/drawing/2014/main" id="{E09B6CD4-5FD1-C11B-CD6C-FE3267F3C972}"/>
              </a:ext>
            </a:extLst>
          </p:cNvPr>
          <p:cNvSpPr>
            <a:spLocks noGrp="1"/>
          </p:cNvSpPr>
          <p:nvPr>
            <p:ph idx="1"/>
          </p:nvPr>
        </p:nvSpPr>
        <p:spPr>
          <a:xfrm>
            <a:off x="3449946" y="1814430"/>
            <a:ext cx="8742054" cy="3991461"/>
          </a:xfrm>
        </p:spPr>
        <p:txBody>
          <a:bodyPr vert="horz" lIns="91440" tIns="45720" rIns="91440" bIns="45720" rtlCol="0">
            <a:normAutofit fontScale="92500" lnSpcReduction="10000"/>
          </a:bodyPr>
          <a:lstStyle/>
          <a:p>
            <a:pPr marL="457200" indent="-457200">
              <a:buFont typeface="+mj-lt"/>
              <a:buAutoNum type="arabicPeriod"/>
            </a:pPr>
            <a:r>
              <a:rPr lang="it-IT" sz="2000" dirty="0">
                <a:solidFill>
                  <a:srgbClr val="0070C0"/>
                </a:solidFill>
              </a:rPr>
              <a:t>Sistema di valori umanistico-altruistico</a:t>
            </a:r>
          </a:p>
          <a:p>
            <a:pPr marL="457200" indent="-457200">
              <a:buFont typeface="+mj-lt"/>
              <a:buAutoNum type="arabicPeriod"/>
            </a:pPr>
            <a:r>
              <a:rPr lang="it-IT" sz="2000" dirty="0">
                <a:solidFill>
                  <a:srgbClr val="0070C0"/>
                </a:solidFill>
              </a:rPr>
              <a:t>Instillare fede e speranza</a:t>
            </a:r>
          </a:p>
          <a:p>
            <a:pPr marL="457200" indent="-457200">
              <a:buFont typeface="+mj-lt"/>
              <a:buAutoNum type="arabicPeriod"/>
            </a:pPr>
            <a:r>
              <a:rPr lang="it-IT" sz="2000" dirty="0">
                <a:solidFill>
                  <a:srgbClr val="0070C0"/>
                </a:solidFill>
              </a:rPr>
              <a:t>Coltivare la sensibilità verso se stessi e gli altri</a:t>
            </a:r>
          </a:p>
          <a:p>
            <a:pPr marL="457200" indent="-457200">
              <a:buFont typeface="+mj-lt"/>
              <a:buAutoNum type="arabicPeriod"/>
            </a:pPr>
            <a:r>
              <a:rPr lang="it-IT" sz="2000" dirty="0">
                <a:solidFill>
                  <a:srgbClr val="0070C0"/>
                </a:solidFill>
              </a:rPr>
              <a:t>Sviluppare un rapporto di aiuto-fiducia</a:t>
            </a:r>
          </a:p>
          <a:p>
            <a:pPr marL="457200" indent="-457200">
              <a:buFont typeface="+mj-lt"/>
              <a:buAutoNum type="arabicPeriod"/>
            </a:pPr>
            <a:r>
              <a:rPr lang="it-IT" sz="2000" dirty="0">
                <a:solidFill>
                  <a:srgbClr val="0070C0"/>
                </a:solidFill>
              </a:rPr>
              <a:t>Promozione ed accettazione della manifestazione di sentimenti positivi e negativi</a:t>
            </a:r>
          </a:p>
          <a:p>
            <a:pPr marL="457200" indent="-457200">
              <a:buFont typeface="+mj-lt"/>
              <a:buAutoNum type="arabicPeriod"/>
            </a:pPr>
            <a:r>
              <a:rPr lang="it-IT" sz="2000" dirty="0">
                <a:solidFill>
                  <a:srgbClr val="0070C0"/>
                </a:solidFill>
              </a:rPr>
              <a:t>Uso sistematico del metodo scientifico del </a:t>
            </a:r>
            <a:r>
              <a:rPr lang="it-IT" sz="2000" dirty="0" err="1">
                <a:solidFill>
                  <a:srgbClr val="0070C0"/>
                </a:solidFill>
              </a:rPr>
              <a:t>problem</a:t>
            </a:r>
            <a:r>
              <a:rPr lang="it-IT" sz="2000" dirty="0">
                <a:solidFill>
                  <a:srgbClr val="0070C0"/>
                </a:solidFill>
              </a:rPr>
              <a:t> solving per il processo decisionale</a:t>
            </a:r>
          </a:p>
          <a:p>
            <a:pPr marL="457200" indent="-457200">
              <a:buFont typeface="+mj-lt"/>
              <a:buAutoNum type="arabicPeriod"/>
            </a:pPr>
            <a:r>
              <a:rPr lang="it-IT" sz="2000" dirty="0">
                <a:solidFill>
                  <a:srgbClr val="0070C0"/>
                </a:solidFill>
              </a:rPr>
              <a:t>Promuovere l’insegnamento e l’apprendimento interpersonale</a:t>
            </a:r>
          </a:p>
          <a:p>
            <a:pPr marL="457200" indent="-457200">
              <a:buFont typeface="+mj-lt"/>
              <a:buAutoNum type="arabicPeriod"/>
            </a:pPr>
            <a:r>
              <a:rPr lang="it-IT" sz="2000" dirty="0">
                <a:solidFill>
                  <a:srgbClr val="0070C0"/>
                </a:solidFill>
              </a:rPr>
              <a:t>Creare un ambiente che guarisca a tutti i livelli</a:t>
            </a:r>
          </a:p>
          <a:p>
            <a:pPr marL="457200" indent="-457200">
              <a:buFont typeface="+mj-lt"/>
              <a:buAutoNum type="arabicPeriod"/>
            </a:pPr>
            <a:r>
              <a:rPr lang="it-IT" sz="2000" dirty="0">
                <a:solidFill>
                  <a:srgbClr val="0070C0"/>
                </a:solidFill>
              </a:rPr>
              <a:t>Aiutare nel soddisfacimento dei bisogni umani</a:t>
            </a:r>
          </a:p>
          <a:p>
            <a:pPr marL="457200" indent="-457200">
              <a:buFont typeface="+mj-lt"/>
              <a:buAutoNum type="arabicPeriod"/>
            </a:pPr>
            <a:r>
              <a:rPr lang="it-IT" sz="2000" dirty="0">
                <a:solidFill>
                  <a:srgbClr val="0070C0"/>
                </a:solidFill>
              </a:rPr>
              <a:t>Tener conto delle forze esistenziali-fenomenologiche</a:t>
            </a:r>
            <a:endParaRPr lang="it-IT" sz="1200" dirty="0"/>
          </a:p>
          <a:p>
            <a:endParaRPr lang="en-US" sz="1200" dirty="0">
              <a:solidFill>
                <a:schemeClr val="tx1">
                  <a:alpha val="55000"/>
                </a:schemeClr>
              </a:solidFill>
            </a:endParaRPr>
          </a:p>
          <a:p>
            <a:pPr marL="514350"/>
            <a:endParaRPr lang="en-US" sz="800" dirty="0">
              <a:solidFill>
                <a:schemeClr val="tx1">
                  <a:alpha val="55000"/>
                </a:schemeClr>
              </a:solidFill>
            </a:endParaRPr>
          </a:p>
        </p:txBody>
      </p:sp>
      <p:sp>
        <p:nvSpPr>
          <p:cNvPr id="4" name="Rettangolo 3"/>
          <p:cNvSpPr/>
          <p:nvPr/>
        </p:nvSpPr>
        <p:spPr>
          <a:xfrm>
            <a:off x="7315200" y="2084731"/>
            <a:ext cx="6096000" cy="369332"/>
          </a:xfrm>
          <a:prstGeom prst="rect">
            <a:avLst/>
          </a:prstGeom>
        </p:spPr>
        <p:txBody>
          <a:bodyPr>
            <a:spAutoFit/>
          </a:bodyPr>
          <a:lstStyle/>
          <a:p>
            <a:endParaRPr lang="it-IT" dirty="0"/>
          </a:p>
        </p:txBody>
      </p:sp>
      <p:pic>
        <p:nvPicPr>
          <p:cNvPr id="7" name="Immagine 6"/>
          <p:cNvPicPr>
            <a:picLocks noChangeAspect="1"/>
          </p:cNvPicPr>
          <p:nvPr/>
        </p:nvPicPr>
        <p:blipFill>
          <a:blip r:embed="rId3"/>
          <a:stretch>
            <a:fillRect/>
          </a:stretch>
        </p:blipFill>
        <p:spPr>
          <a:xfrm>
            <a:off x="508312" y="1692845"/>
            <a:ext cx="2946088" cy="3767882"/>
          </a:xfrm>
          <a:prstGeom prst="rect">
            <a:avLst/>
          </a:prstGeom>
        </p:spPr>
      </p:pic>
      <p:sp>
        <p:nvSpPr>
          <p:cNvPr id="6" name="CasellaDiTesto 5">
            <a:extLst>
              <a:ext uri="{FF2B5EF4-FFF2-40B4-BE49-F238E27FC236}">
                <a16:creationId xmlns:a16="http://schemas.microsoft.com/office/drawing/2014/main" id="{B4843C89-37BD-B223-2F94-9456CCF98281}"/>
              </a:ext>
            </a:extLst>
          </p:cNvPr>
          <p:cNvSpPr txBox="1"/>
          <p:nvPr/>
        </p:nvSpPr>
        <p:spPr>
          <a:xfrm>
            <a:off x="1131073" y="5467337"/>
            <a:ext cx="1718887" cy="338554"/>
          </a:xfrm>
          <a:prstGeom prst="rect">
            <a:avLst/>
          </a:prstGeom>
          <a:noFill/>
        </p:spPr>
        <p:txBody>
          <a:bodyPr wrap="square">
            <a:spAutoFit/>
          </a:bodyPr>
          <a:lstStyle/>
          <a:p>
            <a:pPr marL="0" indent="0" algn="r">
              <a:buNone/>
            </a:pPr>
            <a:r>
              <a:rPr lang="it-IT" sz="1600" dirty="0"/>
              <a:t>(Watson,1979)</a:t>
            </a:r>
          </a:p>
        </p:txBody>
      </p:sp>
    </p:spTree>
    <p:extLst>
      <p:ext uri="{BB962C8B-B14F-4D97-AF65-F5344CB8AC3E}">
        <p14:creationId xmlns:p14="http://schemas.microsoft.com/office/powerpoint/2010/main" val="369776839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C3896A03-3945-419A-B66B-4EE266EDD1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 y="0"/>
            <a:ext cx="6095990" cy="6858001"/>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olo 1"/>
          <p:cNvSpPr>
            <a:spLocks noGrp="1"/>
          </p:cNvSpPr>
          <p:nvPr>
            <p:ph type="title"/>
          </p:nvPr>
        </p:nvSpPr>
        <p:spPr>
          <a:xfrm>
            <a:off x="196526" y="4551036"/>
            <a:ext cx="6095990" cy="1687143"/>
          </a:xfrm>
        </p:spPr>
        <p:txBody>
          <a:bodyPr vert="horz" lIns="91440" tIns="45720" rIns="91440" bIns="45720" rtlCol="0" anchor="t">
            <a:noAutofit/>
          </a:bodyPr>
          <a:lstStyle/>
          <a:p>
            <a:pPr algn="ctr"/>
            <a:r>
              <a:rPr lang="en-US" sz="2400" dirty="0">
                <a:solidFill>
                  <a:schemeClr val="bg1"/>
                </a:solidFill>
              </a:rPr>
              <a:t>Il </a:t>
            </a:r>
            <a:r>
              <a:rPr lang="en-US" sz="2400" dirty="0" err="1">
                <a:solidFill>
                  <a:schemeClr val="bg1"/>
                </a:solidFill>
              </a:rPr>
              <a:t>modello</a:t>
            </a:r>
            <a:r>
              <a:rPr lang="en-US" sz="2400" dirty="0">
                <a:solidFill>
                  <a:schemeClr val="bg1"/>
                </a:solidFill>
              </a:rPr>
              <a:t> </a:t>
            </a:r>
            <a:r>
              <a:rPr lang="en-US" sz="2400" dirty="0" err="1">
                <a:solidFill>
                  <a:schemeClr val="bg1"/>
                </a:solidFill>
              </a:rPr>
              <a:t>dell’human</a:t>
            </a:r>
            <a:r>
              <a:rPr lang="en-US" sz="2400" dirty="0">
                <a:solidFill>
                  <a:schemeClr val="bg1"/>
                </a:solidFill>
              </a:rPr>
              <a:t> caring </a:t>
            </a:r>
            <a:r>
              <a:rPr lang="en-US" sz="2400" dirty="0" err="1">
                <a:solidFill>
                  <a:schemeClr val="bg1"/>
                </a:solidFill>
              </a:rPr>
              <a:t>riconosce</a:t>
            </a:r>
            <a:r>
              <a:rPr lang="en-US" sz="2400" dirty="0">
                <a:solidFill>
                  <a:schemeClr val="bg1"/>
                </a:solidFill>
              </a:rPr>
              <a:t> </a:t>
            </a:r>
            <a:r>
              <a:rPr lang="en-US" sz="2400" dirty="0" err="1">
                <a:solidFill>
                  <a:schemeClr val="bg1"/>
                </a:solidFill>
              </a:rPr>
              <a:t>un’attenzione</a:t>
            </a:r>
            <a:r>
              <a:rPr lang="en-US" sz="2400" dirty="0">
                <a:solidFill>
                  <a:schemeClr val="bg1"/>
                </a:solidFill>
              </a:rPr>
              <a:t> </a:t>
            </a:r>
            <a:r>
              <a:rPr lang="en-US" sz="2400" dirty="0" err="1">
                <a:solidFill>
                  <a:schemeClr val="bg1"/>
                </a:solidFill>
              </a:rPr>
              <a:t>importante</a:t>
            </a:r>
            <a:r>
              <a:rPr lang="en-US" sz="2400" dirty="0">
                <a:solidFill>
                  <a:schemeClr val="bg1"/>
                </a:solidFill>
              </a:rPr>
              <a:t> al </a:t>
            </a:r>
            <a:r>
              <a:rPr lang="en-US" sz="2400" dirty="0" err="1">
                <a:solidFill>
                  <a:schemeClr val="bg1"/>
                </a:solidFill>
              </a:rPr>
              <a:t>curante</a:t>
            </a:r>
            <a:r>
              <a:rPr lang="en-US" sz="2400" dirty="0">
                <a:solidFill>
                  <a:schemeClr val="bg1"/>
                </a:solidFill>
              </a:rPr>
              <a:t>, in </a:t>
            </a:r>
            <a:r>
              <a:rPr lang="en-US" sz="2400" dirty="0" err="1">
                <a:solidFill>
                  <a:schemeClr val="bg1"/>
                </a:solidFill>
              </a:rPr>
              <a:t>quanto</a:t>
            </a:r>
            <a:r>
              <a:rPr lang="en-US" sz="2400" dirty="0">
                <a:solidFill>
                  <a:schemeClr val="bg1"/>
                </a:solidFill>
              </a:rPr>
              <a:t> </a:t>
            </a:r>
            <a:r>
              <a:rPr lang="en-US" sz="2400" b="1" dirty="0">
                <a:solidFill>
                  <a:schemeClr val="bg1"/>
                </a:solidFill>
              </a:rPr>
              <a:t>non </a:t>
            </a:r>
            <a:r>
              <a:rPr lang="en-US" sz="2400" b="1" dirty="0" err="1">
                <a:solidFill>
                  <a:schemeClr val="bg1"/>
                </a:solidFill>
              </a:rPr>
              <a:t>può</a:t>
            </a:r>
            <a:r>
              <a:rPr lang="en-US" sz="2400" b="1" dirty="0">
                <a:solidFill>
                  <a:schemeClr val="bg1"/>
                </a:solidFill>
              </a:rPr>
              <a:t> </a:t>
            </a:r>
            <a:r>
              <a:rPr lang="en-US" sz="2400" b="1" dirty="0" err="1">
                <a:solidFill>
                  <a:schemeClr val="bg1"/>
                </a:solidFill>
              </a:rPr>
              <a:t>esserci</a:t>
            </a:r>
            <a:r>
              <a:rPr lang="en-US" sz="2400" b="1" dirty="0">
                <a:solidFill>
                  <a:schemeClr val="bg1"/>
                </a:solidFill>
              </a:rPr>
              <a:t> </a:t>
            </a:r>
            <a:r>
              <a:rPr lang="en-US" sz="2400" b="1" dirty="0" err="1">
                <a:solidFill>
                  <a:schemeClr val="bg1"/>
                </a:solidFill>
              </a:rPr>
              <a:t>benessere</a:t>
            </a:r>
            <a:r>
              <a:rPr lang="en-US" sz="2400" b="1" dirty="0">
                <a:solidFill>
                  <a:schemeClr val="bg1"/>
                </a:solidFill>
              </a:rPr>
              <a:t> per la persona </a:t>
            </a:r>
            <a:r>
              <a:rPr lang="en-US" sz="2400" b="1" dirty="0" err="1">
                <a:solidFill>
                  <a:schemeClr val="bg1"/>
                </a:solidFill>
              </a:rPr>
              <a:t>assistita</a:t>
            </a:r>
            <a:r>
              <a:rPr lang="en-US" sz="2400" b="1" dirty="0">
                <a:solidFill>
                  <a:schemeClr val="bg1"/>
                </a:solidFill>
              </a:rPr>
              <a:t> se non </a:t>
            </a:r>
            <a:r>
              <a:rPr lang="en-US" sz="2400" b="1" dirty="0" err="1">
                <a:solidFill>
                  <a:schemeClr val="bg1"/>
                </a:solidFill>
              </a:rPr>
              <a:t>c’è</a:t>
            </a:r>
            <a:r>
              <a:rPr lang="en-US" sz="2400" b="1" dirty="0">
                <a:solidFill>
                  <a:schemeClr val="bg1"/>
                </a:solidFill>
              </a:rPr>
              <a:t> </a:t>
            </a:r>
            <a:r>
              <a:rPr lang="en-US" sz="2400" b="1" dirty="0" err="1">
                <a:solidFill>
                  <a:schemeClr val="bg1"/>
                </a:solidFill>
              </a:rPr>
              <a:t>anche</a:t>
            </a:r>
            <a:r>
              <a:rPr lang="en-US" sz="2400" b="1" dirty="0">
                <a:solidFill>
                  <a:schemeClr val="bg1"/>
                </a:solidFill>
              </a:rPr>
              <a:t> un </a:t>
            </a:r>
            <a:r>
              <a:rPr lang="en-US" sz="2400" b="1" dirty="0" err="1">
                <a:solidFill>
                  <a:schemeClr val="bg1"/>
                </a:solidFill>
              </a:rPr>
              <a:t>benessere</a:t>
            </a:r>
            <a:r>
              <a:rPr lang="en-US" sz="2400" b="1" dirty="0">
                <a:solidFill>
                  <a:schemeClr val="bg1"/>
                </a:solidFill>
              </a:rPr>
              <a:t> emotive </a:t>
            </a:r>
            <a:r>
              <a:rPr lang="en-US" sz="2400" b="1" dirty="0" err="1">
                <a:solidFill>
                  <a:schemeClr val="bg1"/>
                </a:solidFill>
              </a:rPr>
              <a:t>dell’operatore</a:t>
            </a:r>
            <a:r>
              <a:rPr lang="en-US" sz="2400" dirty="0">
                <a:solidFill>
                  <a:schemeClr val="bg1"/>
                </a:solidFill>
              </a:rPr>
              <a:t>» </a:t>
            </a:r>
            <a:br>
              <a:rPr lang="en-US" sz="2400" dirty="0">
                <a:solidFill>
                  <a:schemeClr val="bg1"/>
                </a:solidFill>
              </a:rPr>
            </a:br>
            <a:r>
              <a:rPr lang="en-US" sz="1800" dirty="0">
                <a:solidFill>
                  <a:schemeClr val="bg1"/>
                </a:solidFill>
              </a:rPr>
              <a:t>(Kelley, 2002)</a:t>
            </a:r>
            <a:br>
              <a:rPr lang="en-US" sz="1800" dirty="0">
                <a:solidFill>
                  <a:schemeClr val="bg1"/>
                </a:solidFill>
              </a:rPr>
            </a:br>
            <a:endParaRPr lang="en-US" sz="2400" dirty="0">
              <a:solidFill>
                <a:schemeClr val="bg1"/>
              </a:solidFill>
            </a:endParaRPr>
          </a:p>
        </p:txBody>
      </p:sp>
      <p:sp>
        <p:nvSpPr>
          <p:cNvPr id="21" name="Rectangle 20">
            <a:extLst>
              <a:ext uri="{FF2B5EF4-FFF2-40B4-BE49-F238E27FC236}">
                <a16:creationId xmlns:a16="http://schemas.microsoft.com/office/drawing/2014/main" id="{B34F5AD2-EDBD-4BBD-A55C-EAFFD0C709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096000" y="0"/>
            <a:ext cx="6095990" cy="68580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magine 3"/>
          <p:cNvPicPr>
            <a:picLocks noChangeAspect="1"/>
          </p:cNvPicPr>
          <p:nvPr/>
        </p:nvPicPr>
        <p:blipFill>
          <a:blip r:embed="rId2"/>
          <a:srcRect r="-2" b="32665"/>
          <a:stretch/>
        </p:blipFill>
        <p:spPr>
          <a:xfrm>
            <a:off x="1155556" y="637762"/>
            <a:ext cx="9889765" cy="3579308"/>
          </a:xfrm>
          <a:prstGeom prst="rect">
            <a:avLst/>
          </a:prstGeom>
          <a:scene3d>
            <a:camera prst="perspectiveFront" fov="5400000"/>
            <a:lightRig rig="threePt" dir="t">
              <a:rot lat="0" lon="0" rev="19200000"/>
            </a:lightRig>
          </a:scene3d>
          <a:sp3d extrusionH="25400">
            <a:bevelT w="304800" h="152400" prst="hardEdge"/>
            <a:extrusionClr>
              <a:srgbClr val="FFFFFF"/>
            </a:extrusionClr>
          </a:sp3d>
        </p:spPr>
      </p:pic>
      <p:sp>
        <p:nvSpPr>
          <p:cNvPr id="23" name="Rectangle 22">
            <a:extLst>
              <a:ext uri="{FF2B5EF4-FFF2-40B4-BE49-F238E27FC236}">
                <a16:creationId xmlns:a16="http://schemas.microsoft.com/office/drawing/2014/main" id="{450D3AD2-FA80-415F-A9CE-54D884561C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734650" y="4544112"/>
            <a:ext cx="457200" cy="457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ttangolo 4"/>
          <p:cNvSpPr/>
          <p:nvPr/>
        </p:nvSpPr>
        <p:spPr>
          <a:xfrm>
            <a:off x="6734649" y="4750698"/>
            <a:ext cx="4310672" cy="1463834"/>
          </a:xfrm>
          <a:prstGeom prst="rect">
            <a:avLst/>
          </a:prstGeom>
        </p:spPr>
        <p:txBody>
          <a:bodyPr vert="horz" lIns="91440" tIns="45720" rIns="91440" bIns="45720" rtlCol="0">
            <a:normAutofit/>
          </a:bodyPr>
          <a:lstStyle/>
          <a:p>
            <a:pPr>
              <a:lnSpc>
                <a:spcPct val="90000"/>
              </a:lnSpc>
              <a:spcBef>
                <a:spcPts val="1000"/>
              </a:spcBef>
            </a:pPr>
            <a:r>
              <a:rPr lang="en-US" sz="1600" dirty="0" err="1"/>
              <a:t>Infermiere</a:t>
            </a:r>
            <a:r>
              <a:rPr lang="en-US" sz="1600" dirty="0"/>
              <a:t>: </a:t>
            </a:r>
            <a:r>
              <a:rPr lang="en-US" sz="1600" dirty="0" err="1"/>
              <a:t>consapevolezza</a:t>
            </a:r>
            <a:r>
              <a:rPr lang="en-US" sz="1600" dirty="0"/>
              <a:t> di </a:t>
            </a:r>
            <a:r>
              <a:rPr lang="en-US" sz="1600" dirty="0" err="1"/>
              <a:t>sé</a:t>
            </a:r>
            <a:r>
              <a:rPr lang="en-US" sz="1600" dirty="0"/>
              <a:t> come «</a:t>
            </a:r>
            <a:r>
              <a:rPr lang="en-US" sz="1600" dirty="0" err="1"/>
              <a:t>professionista</a:t>
            </a:r>
            <a:r>
              <a:rPr lang="en-US" sz="1600" dirty="0"/>
              <a:t> del caring» (Watson, 2003)</a:t>
            </a:r>
          </a:p>
        </p:txBody>
      </p:sp>
    </p:spTree>
    <p:extLst>
      <p:ext uri="{BB962C8B-B14F-4D97-AF65-F5344CB8AC3E}">
        <p14:creationId xmlns:p14="http://schemas.microsoft.com/office/powerpoint/2010/main" val="278561899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Segnaposto contenuto 4"/>
          <p:cNvPicPr>
            <a:picLocks noGrp="1" noChangeAspect="1"/>
          </p:cNvPicPr>
          <p:nvPr>
            <p:ph idx="1"/>
          </p:nvPr>
        </p:nvPicPr>
        <p:blipFill>
          <a:blip r:embed="rId3"/>
          <a:srcRect r="5533" b="2"/>
          <a:stretch/>
        </p:blipFill>
        <p:spPr>
          <a:xfrm>
            <a:off x="0" y="493294"/>
            <a:ext cx="8278583" cy="5871411"/>
          </a:xfrm>
          <a:prstGeom prst="rect">
            <a:avLst/>
          </a:prstGeom>
          <a:solidFill>
            <a:srgbClr val="FFFFFF">
              <a:shade val="85000"/>
            </a:srgbClr>
          </a:solidFill>
          <a:scene3d>
            <a:camera prst="orthographicFront">
              <a:rot lat="0" lon="0" rev="360000"/>
            </a:camera>
            <a:lightRig rig="twoPt" dir="t">
              <a:rot lat="0" lon="0" rev="7200000"/>
            </a:lightRig>
          </a:scene3d>
          <a:sp3d contourW="12700">
            <a:bevelT w="25400" h="19050"/>
            <a:contourClr>
              <a:srgbClr val="969696"/>
            </a:contourClr>
          </a:sp3d>
        </p:spPr>
      </p:pic>
      <p:sp>
        <p:nvSpPr>
          <p:cNvPr id="12" name="Rectangle 11">
            <a:extLst>
              <a:ext uri="{FF2B5EF4-FFF2-40B4-BE49-F238E27FC236}">
                <a16:creationId xmlns:a16="http://schemas.microsoft.com/office/drawing/2014/main" id="{D1EA859B-E555-4109-94F3-6700E046E0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125019" y="0"/>
            <a:ext cx="7066978"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olo 1"/>
          <p:cNvSpPr>
            <a:spLocks noGrp="1"/>
          </p:cNvSpPr>
          <p:nvPr>
            <p:ph type="title"/>
          </p:nvPr>
        </p:nvSpPr>
        <p:spPr>
          <a:xfrm>
            <a:off x="7531610" y="365125"/>
            <a:ext cx="4319495" cy="1899912"/>
          </a:xfrm>
        </p:spPr>
        <p:txBody>
          <a:bodyPr vert="horz" lIns="91440" tIns="45720" rIns="91440" bIns="45720" rtlCol="0" anchor="ctr">
            <a:normAutofit/>
          </a:bodyPr>
          <a:lstStyle/>
          <a:p>
            <a:r>
              <a:rPr lang="en-US" sz="3200" b="1" i="1" dirty="0"/>
              <a:t>Caring moment</a:t>
            </a:r>
            <a:r>
              <a:rPr lang="en-US" sz="3200" b="1" dirty="0"/>
              <a:t>: </a:t>
            </a:r>
            <a:br>
              <a:rPr lang="en-US" sz="2800" b="1" dirty="0"/>
            </a:br>
            <a:r>
              <a:rPr lang="en-US" sz="2800" b="1" dirty="0" err="1"/>
              <a:t>occasione</a:t>
            </a:r>
            <a:r>
              <a:rPr lang="en-US" sz="2800" b="1" dirty="0"/>
              <a:t> d</a:t>
            </a:r>
            <a:r>
              <a:rPr lang="en-US" sz="3200" b="1" dirty="0"/>
              <a:t>i</a:t>
            </a:r>
            <a:r>
              <a:rPr lang="en-US" sz="2800" b="1" dirty="0"/>
              <a:t> un </a:t>
            </a:r>
            <a:r>
              <a:rPr lang="en-US" sz="2800" b="1" dirty="0" err="1"/>
              <a:t>incontro</a:t>
            </a:r>
            <a:r>
              <a:rPr lang="en-US" sz="2800" b="1" dirty="0"/>
              <a:t> </a:t>
            </a:r>
            <a:r>
              <a:rPr lang="en-US" sz="2800" b="1" dirty="0" err="1"/>
              <a:t>transpersonale</a:t>
            </a:r>
            <a:r>
              <a:rPr lang="en-US" sz="2800" b="1" dirty="0"/>
              <a:t> </a:t>
            </a:r>
            <a:r>
              <a:rPr lang="en-US" sz="2800" b="1" dirty="0" err="1"/>
              <a:t>che</a:t>
            </a:r>
            <a:r>
              <a:rPr lang="en-US" sz="2800" b="1" dirty="0"/>
              <a:t> «</a:t>
            </a:r>
            <a:r>
              <a:rPr lang="en-US" sz="2800" b="1" dirty="0" err="1"/>
              <a:t>lascia</a:t>
            </a:r>
            <a:r>
              <a:rPr lang="en-US" sz="2800" b="1" dirty="0"/>
              <a:t> il segno»</a:t>
            </a:r>
          </a:p>
        </p:txBody>
      </p:sp>
      <p:sp>
        <p:nvSpPr>
          <p:cNvPr id="4" name="Rettangolo 3"/>
          <p:cNvSpPr/>
          <p:nvPr/>
        </p:nvSpPr>
        <p:spPr>
          <a:xfrm>
            <a:off x="7531610" y="2434200"/>
            <a:ext cx="4319495" cy="4195199"/>
          </a:xfrm>
          <a:prstGeom prst="rect">
            <a:avLst/>
          </a:prstGeom>
        </p:spPr>
        <p:txBody>
          <a:bodyPr vert="horz" lIns="91440" tIns="45720" rIns="91440" bIns="45720" rtlCol="0">
            <a:normAutofit fontScale="92500" lnSpcReduction="10000"/>
          </a:bodyPr>
          <a:lstStyle/>
          <a:p>
            <a:pPr>
              <a:lnSpc>
                <a:spcPct val="90000"/>
              </a:lnSpc>
              <a:spcAft>
                <a:spcPts val="600"/>
              </a:spcAft>
            </a:pPr>
            <a:r>
              <a:rPr lang="en-US" sz="2400" dirty="0" err="1"/>
              <a:t>Fermarsi</a:t>
            </a:r>
            <a:r>
              <a:rPr lang="en-US" sz="2400" dirty="0"/>
              <a:t> e «</a:t>
            </a:r>
            <a:r>
              <a:rPr lang="en-US" sz="2400" dirty="0" err="1"/>
              <a:t>scegliere</a:t>
            </a:r>
            <a:r>
              <a:rPr lang="en-US" sz="2400" dirty="0"/>
              <a:t> di </a:t>
            </a:r>
            <a:r>
              <a:rPr lang="en-US" sz="2400" dirty="0" err="1"/>
              <a:t>vedere</a:t>
            </a:r>
            <a:r>
              <a:rPr lang="en-US" sz="2400" dirty="0"/>
              <a:t>»</a:t>
            </a:r>
          </a:p>
          <a:p>
            <a:pPr>
              <a:lnSpc>
                <a:spcPct val="90000"/>
              </a:lnSpc>
              <a:spcAft>
                <a:spcPts val="600"/>
              </a:spcAft>
            </a:pPr>
            <a:endParaRPr lang="en-US" sz="2400" dirty="0"/>
          </a:p>
          <a:p>
            <a:pPr>
              <a:lnSpc>
                <a:spcPct val="90000"/>
              </a:lnSpc>
              <a:spcAft>
                <a:spcPts val="600"/>
              </a:spcAft>
            </a:pPr>
            <a:r>
              <a:rPr lang="en-US" sz="2400" dirty="0" err="1"/>
              <a:t>Comprendere</a:t>
            </a:r>
            <a:r>
              <a:rPr lang="en-US" sz="2400" dirty="0"/>
              <a:t> e </a:t>
            </a:r>
            <a:r>
              <a:rPr lang="en-US" sz="2400" dirty="0" err="1"/>
              <a:t>compatire</a:t>
            </a:r>
            <a:endParaRPr lang="en-US" sz="2400" dirty="0"/>
          </a:p>
          <a:p>
            <a:pPr>
              <a:lnSpc>
                <a:spcPct val="90000"/>
              </a:lnSpc>
              <a:spcAft>
                <a:spcPts val="600"/>
              </a:spcAft>
            </a:pPr>
            <a:endParaRPr lang="en-US" sz="2400" dirty="0"/>
          </a:p>
          <a:p>
            <a:pPr>
              <a:lnSpc>
                <a:spcPct val="90000"/>
              </a:lnSpc>
              <a:spcAft>
                <a:spcPts val="600"/>
              </a:spcAft>
            </a:pPr>
            <a:r>
              <a:rPr lang="en-US" sz="2400" dirty="0" err="1"/>
              <a:t>Agire</a:t>
            </a:r>
            <a:r>
              <a:rPr lang="en-US" sz="2400" dirty="0"/>
              <a:t> </a:t>
            </a:r>
            <a:r>
              <a:rPr lang="en-US" sz="2400" dirty="0" err="1"/>
              <a:t>intenzionale</a:t>
            </a:r>
            <a:r>
              <a:rPr lang="en-US" sz="2400" dirty="0"/>
              <a:t> e  </a:t>
            </a:r>
            <a:r>
              <a:rPr lang="en-US" sz="2400" dirty="0" err="1"/>
              <a:t>cosciente</a:t>
            </a:r>
            <a:endParaRPr lang="en-US" sz="2400" dirty="0"/>
          </a:p>
          <a:p>
            <a:pPr>
              <a:lnSpc>
                <a:spcPct val="90000"/>
              </a:lnSpc>
              <a:spcAft>
                <a:spcPts val="600"/>
              </a:spcAft>
            </a:pPr>
            <a:endParaRPr lang="en-US" sz="2400" dirty="0"/>
          </a:p>
          <a:p>
            <a:pPr>
              <a:lnSpc>
                <a:spcPct val="90000"/>
              </a:lnSpc>
              <a:spcAft>
                <a:spcPts val="600"/>
              </a:spcAft>
            </a:pPr>
            <a:r>
              <a:rPr lang="en-US" sz="2400" dirty="0" err="1"/>
              <a:t>Presenza</a:t>
            </a:r>
            <a:r>
              <a:rPr lang="en-US" sz="2400" dirty="0"/>
              <a:t> </a:t>
            </a:r>
          </a:p>
          <a:p>
            <a:pPr>
              <a:lnSpc>
                <a:spcPct val="90000"/>
              </a:lnSpc>
              <a:spcAft>
                <a:spcPts val="600"/>
              </a:spcAft>
            </a:pPr>
            <a:endParaRPr lang="en-US" sz="2400" dirty="0"/>
          </a:p>
          <a:p>
            <a:pPr>
              <a:lnSpc>
                <a:spcPct val="90000"/>
              </a:lnSpc>
              <a:spcAft>
                <a:spcPts val="600"/>
              </a:spcAft>
            </a:pPr>
            <a:r>
              <a:rPr lang="en-US" sz="2400" dirty="0"/>
              <a:t>Apertura </a:t>
            </a:r>
            <a:r>
              <a:rPr lang="en-US" sz="2400" dirty="0" err="1"/>
              <a:t>all’altra</a:t>
            </a:r>
            <a:r>
              <a:rPr lang="en-US" sz="2400" dirty="0"/>
              <a:t> persona</a:t>
            </a:r>
          </a:p>
          <a:p>
            <a:pPr>
              <a:lnSpc>
                <a:spcPct val="90000"/>
              </a:lnSpc>
              <a:spcAft>
                <a:spcPts val="600"/>
              </a:spcAft>
            </a:pPr>
            <a:endParaRPr lang="en-US" sz="2400" dirty="0"/>
          </a:p>
          <a:p>
            <a:pPr>
              <a:lnSpc>
                <a:spcPct val="90000"/>
              </a:lnSpc>
              <a:spcAft>
                <a:spcPts val="600"/>
              </a:spcAft>
            </a:pPr>
            <a:r>
              <a:rPr lang="en-US" sz="2400" dirty="0"/>
              <a:t>Apertura </a:t>
            </a:r>
            <a:r>
              <a:rPr lang="en-US" sz="2400" dirty="0" err="1"/>
              <a:t>alla</a:t>
            </a:r>
            <a:r>
              <a:rPr lang="en-US" sz="2400" dirty="0"/>
              <a:t> </a:t>
            </a:r>
            <a:r>
              <a:rPr lang="en-US" sz="2400" dirty="0" err="1"/>
              <a:t>relazione</a:t>
            </a:r>
            <a:r>
              <a:rPr lang="en-US" sz="2400" dirty="0"/>
              <a:t> </a:t>
            </a:r>
            <a:r>
              <a:rPr lang="en-US" sz="2400" dirty="0" err="1"/>
              <a:t>interpersonale</a:t>
            </a:r>
            <a:endParaRPr lang="en-US" sz="2400" dirty="0"/>
          </a:p>
        </p:txBody>
      </p:sp>
    </p:spTree>
    <p:extLst>
      <p:ext uri="{BB962C8B-B14F-4D97-AF65-F5344CB8AC3E}">
        <p14:creationId xmlns:p14="http://schemas.microsoft.com/office/powerpoint/2010/main" val="40785746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529633" y="0"/>
            <a:ext cx="10759694" cy="1325563"/>
          </a:xfrm>
        </p:spPr>
        <p:txBody>
          <a:bodyPr>
            <a:noAutofit/>
          </a:bodyPr>
          <a:lstStyle/>
          <a:p>
            <a:pPr algn="ctr"/>
            <a:br>
              <a:rPr lang="it-IT" sz="2400" b="1" i="1" dirty="0">
                <a:solidFill>
                  <a:srgbClr val="FF0000"/>
                </a:solidFill>
              </a:rPr>
            </a:br>
            <a:r>
              <a:rPr lang="it-IT" sz="2000" b="1" dirty="0">
                <a:solidFill>
                  <a:srgbClr val="0070C0"/>
                </a:solidFill>
              </a:rPr>
              <a:t>Per una forma più profonda e consapevole della scienza del </a:t>
            </a:r>
            <a:r>
              <a:rPr lang="it-IT" sz="2000" b="1" dirty="0" err="1">
                <a:solidFill>
                  <a:srgbClr val="0070C0"/>
                </a:solidFill>
              </a:rPr>
              <a:t>caring</a:t>
            </a:r>
            <a:r>
              <a:rPr lang="it-IT" sz="2000" b="1" dirty="0">
                <a:solidFill>
                  <a:srgbClr val="0070C0"/>
                </a:solidFill>
              </a:rPr>
              <a:t> e dell’assistenza infermieristica</a:t>
            </a:r>
            <a:br>
              <a:rPr lang="it-IT" sz="2000" b="1" dirty="0">
                <a:solidFill>
                  <a:srgbClr val="0070C0"/>
                </a:solidFill>
              </a:rPr>
            </a:br>
            <a:br>
              <a:rPr lang="it-IT" sz="2400" dirty="0"/>
            </a:br>
            <a:r>
              <a:rPr lang="it-IT" sz="3200" b="1" i="1" dirty="0">
                <a:solidFill>
                  <a:srgbClr val="FF0000"/>
                </a:solidFill>
              </a:rPr>
              <a:t>Dai </a:t>
            </a:r>
            <a:r>
              <a:rPr lang="it-IT" sz="3200" b="1" i="1" dirty="0" err="1">
                <a:solidFill>
                  <a:srgbClr val="FF0000"/>
                </a:solidFill>
              </a:rPr>
              <a:t>carative</a:t>
            </a:r>
            <a:r>
              <a:rPr lang="it-IT" sz="3200" b="1" i="1" dirty="0">
                <a:solidFill>
                  <a:srgbClr val="FF0000"/>
                </a:solidFill>
              </a:rPr>
              <a:t>  </a:t>
            </a:r>
            <a:r>
              <a:rPr lang="it-IT" sz="3200" b="1" i="1" dirty="0" err="1">
                <a:solidFill>
                  <a:srgbClr val="FF0000"/>
                </a:solidFill>
              </a:rPr>
              <a:t>factor</a:t>
            </a:r>
            <a:r>
              <a:rPr lang="it-IT" sz="3200" b="1" i="1" dirty="0">
                <a:solidFill>
                  <a:srgbClr val="FF0000"/>
                </a:solidFill>
              </a:rPr>
              <a:t> ai PROCESSI CARITAS </a:t>
            </a:r>
            <a:r>
              <a:rPr lang="it-IT" sz="1800" b="1" dirty="0">
                <a:solidFill>
                  <a:srgbClr val="002060"/>
                </a:solidFill>
              </a:rPr>
              <a:t>(2002-2007)</a:t>
            </a:r>
            <a:br>
              <a:rPr lang="it-IT" sz="3200" b="1" i="1" dirty="0">
                <a:solidFill>
                  <a:srgbClr val="FF0000"/>
                </a:solidFill>
              </a:rPr>
            </a:br>
            <a:endParaRPr lang="it-IT" sz="2400" dirty="0"/>
          </a:p>
        </p:txBody>
      </p:sp>
      <p:pic>
        <p:nvPicPr>
          <p:cNvPr id="6" name="Immagine 5"/>
          <p:cNvPicPr>
            <a:picLocks noChangeAspect="1"/>
          </p:cNvPicPr>
          <p:nvPr/>
        </p:nvPicPr>
        <p:blipFill>
          <a:blip r:embed="rId2"/>
          <a:stretch>
            <a:fillRect/>
          </a:stretch>
        </p:blipFill>
        <p:spPr>
          <a:xfrm>
            <a:off x="300251" y="1501254"/>
            <a:ext cx="11218459" cy="5158853"/>
          </a:xfrm>
          <a:prstGeom prst="rect">
            <a:avLst/>
          </a:prstGeom>
        </p:spPr>
      </p:pic>
    </p:spTree>
    <p:extLst>
      <p:ext uri="{BB962C8B-B14F-4D97-AF65-F5344CB8AC3E}">
        <p14:creationId xmlns:p14="http://schemas.microsoft.com/office/powerpoint/2010/main" val="121874727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529633" y="52859"/>
            <a:ext cx="10759694" cy="1325563"/>
          </a:xfrm>
        </p:spPr>
        <p:txBody>
          <a:bodyPr>
            <a:noAutofit/>
          </a:bodyPr>
          <a:lstStyle/>
          <a:p>
            <a:pPr algn="ctr"/>
            <a:br>
              <a:rPr lang="it-IT" sz="2400" b="1" i="1" dirty="0">
                <a:solidFill>
                  <a:srgbClr val="FF0000"/>
                </a:solidFill>
              </a:rPr>
            </a:br>
            <a:r>
              <a:rPr lang="it-IT" sz="2000" b="1" dirty="0">
                <a:solidFill>
                  <a:srgbClr val="0070C0"/>
                </a:solidFill>
              </a:rPr>
              <a:t>Per una forma più profonda e consapevole della scienza del </a:t>
            </a:r>
            <a:r>
              <a:rPr lang="it-IT" sz="2000" b="1" dirty="0" err="1">
                <a:solidFill>
                  <a:srgbClr val="0070C0"/>
                </a:solidFill>
              </a:rPr>
              <a:t>caring</a:t>
            </a:r>
            <a:r>
              <a:rPr lang="it-IT" sz="2000" b="1" dirty="0">
                <a:solidFill>
                  <a:srgbClr val="0070C0"/>
                </a:solidFill>
              </a:rPr>
              <a:t> e dell’assistenza infermieristica</a:t>
            </a:r>
            <a:br>
              <a:rPr lang="it-IT" sz="2000" b="1" dirty="0">
                <a:solidFill>
                  <a:srgbClr val="0070C0"/>
                </a:solidFill>
              </a:rPr>
            </a:br>
            <a:br>
              <a:rPr lang="it-IT" sz="2400" dirty="0"/>
            </a:br>
            <a:r>
              <a:rPr lang="it-IT" sz="3200" b="1" i="1" dirty="0">
                <a:solidFill>
                  <a:srgbClr val="FF0000"/>
                </a:solidFill>
              </a:rPr>
              <a:t>Dai </a:t>
            </a:r>
            <a:r>
              <a:rPr lang="it-IT" sz="3200" b="1" i="1" dirty="0" err="1">
                <a:solidFill>
                  <a:srgbClr val="FF0000"/>
                </a:solidFill>
              </a:rPr>
              <a:t>carative</a:t>
            </a:r>
            <a:r>
              <a:rPr lang="it-IT" sz="3200" b="1" i="1" dirty="0">
                <a:solidFill>
                  <a:srgbClr val="FF0000"/>
                </a:solidFill>
              </a:rPr>
              <a:t>  </a:t>
            </a:r>
            <a:r>
              <a:rPr lang="it-IT" sz="3200" b="1" i="1" dirty="0" err="1">
                <a:solidFill>
                  <a:srgbClr val="FF0000"/>
                </a:solidFill>
              </a:rPr>
              <a:t>factor</a:t>
            </a:r>
            <a:r>
              <a:rPr lang="it-IT" sz="3200" b="1" i="1" dirty="0">
                <a:solidFill>
                  <a:srgbClr val="FF0000"/>
                </a:solidFill>
              </a:rPr>
              <a:t> ai PROCESSI CARITAS  </a:t>
            </a:r>
            <a:r>
              <a:rPr lang="it-IT" sz="1800" b="1" dirty="0">
                <a:solidFill>
                  <a:srgbClr val="002060"/>
                </a:solidFill>
              </a:rPr>
              <a:t>(2002-2007)</a:t>
            </a:r>
            <a:br>
              <a:rPr lang="it-IT" sz="3200" b="1" i="1" dirty="0">
                <a:solidFill>
                  <a:srgbClr val="FF0000"/>
                </a:solidFill>
              </a:rPr>
            </a:br>
            <a:endParaRPr lang="it-IT" sz="2400" dirty="0"/>
          </a:p>
        </p:txBody>
      </p:sp>
      <p:pic>
        <p:nvPicPr>
          <p:cNvPr id="6" name="Immagine 5"/>
          <p:cNvPicPr>
            <a:picLocks noChangeAspect="1"/>
          </p:cNvPicPr>
          <p:nvPr/>
        </p:nvPicPr>
        <p:blipFill rotWithShape="1">
          <a:blip r:embed="rId2"/>
          <a:srcRect b="84656"/>
          <a:stretch/>
        </p:blipFill>
        <p:spPr>
          <a:xfrm>
            <a:off x="300251" y="1501255"/>
            <a:ext cx="11218459" cy="791570"/>
          </a:xfrm>
          <a:prstGeom prst="rect">
            <a:avLst/>
          </a:prstGeom>
        </p:spPr>
      </p:pic>
      <p:sp>
        <p:nvSpPr>
          <p:cNvPr id="4" name="Rettangolo 3"/>
          <p:cNvSpPr/>
          <p:nvPr/>
        </p:nvSpPr>
        <p:spPr>
          <a:xfrm>
            <a:off x="300251" y="1460310"/>
            <a:ext cx="11218459" cy="750627"/>
          </a:xfrm>
          <a:prstGeom prst="rect">
            <a:avLst/>
          </a:prstGeom>
          <a:noFill/>
          <a:ln w="762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 name="Rettangolo 4"/>
          <p:cNvSpPr/>
          <p:nvPr/>
        </p:nvSpPr>
        <p:spPr>
          <a:xfrm>
            <a:off x="300251" y="2690316"/>
            <a:ext cx="8325134" cy="646331"/>
          </a:xfrm>
          <a:prstGeom prst="rect">
            <a:avLst/>
          </a:prstGeom>
          <a:ln w="28575">
            <a:solidFill>
              <a:srgbClr val="0070C0"/>
            </a:solidFill>
          </a:ln>
        </p:spPr>
        <p:txBody>
          <a:bodyPr wrap="square">
            <a:spAutoFit/>
          </a:bodyPr>
          <a:lstStyle/>
          <a:p>
            <a:r>
              <a:rPr lang="it-IT" dirty="0"/>
              <a:t>L’assistenza deve essere radicata all’interno di un insieme di valori universali dell’uomo: la gentilezza, l’interesse a sé e agli altri.</a:t>
            </a:r>
          </a:p>
        </p:txBody>
      </p:sp>
      <p:sp>
        <p:nvSpPr>
          <p:cNvPr id="7" name="Rettangolo 6"/>
          <p:cNvSpPr/>
          <p:nvPr/>
        </p:nvSpPr>
        <p:spPr>
          <a:xfrm>
            <a:off x="300251" y="3612066"/>
            <a:ext cx="8325134" cy="923330"/>
          </a:xfrm>
          <a:prstGeom prst="rect">
            <a:avLst/>
          </a:prstGeom>
          <a:ln w="19050">
            <a:solidFill>
              <a:srgbClr val="0070C0"/>
            </a:solidFill>
          </a:ln>
        </p:spPr>
        <p:txBody>
          <a:bodyPr wrap="square">
            <a:spAutoFit/>
          </a:bodyPr>
          <a:lstStyle/>
          <a:p>
            <a:pPr algn="just"/>
            <a:r>
              <a:rPr lang="it-IT" b="1" dirty="0">
                <a:solidFill>
                  <a:srgbClr val="002060"/>
                </a:solidFill>
              </a:rPr>
              <a:t>Gli stati di gentilezza</a:t>
            </a:r>
            <a:r>
              <a:rPr lang="it-IT" dirty="0"/>
              <a:t>, dolcezza, amore, compassione, serenità sono </a:t>
            </a:r>
            <a:r>
              <a:rPr lang="it-IT" b="1" dirty="0">
                <a:solidFill>
                  <a:srgbClr val="002060"/>
                </a:solidFill>
              </a:rPr>
              <a:t>intrinseche a tutte le persone, sono l’essenza di ciò che ci rende umani </a:t>
            </a:r>
            <a:r>
              <a:rPr lang="it-IT" dirty="0"/>
              <a:t>e ciò che approfondisce la nostra umanità</a:t>
            </a:r>
          </a:p>
        </p:txBody>
      </p:sp>
      <p:sp>
        <p:nvSpPr>
          <p:cNvPr id="8" name="Rettangolo 7"/>
          <p:cNvSpPr/>
          <p:nvPr/>
        </p:nvSpPr>
        <p:spPr>
          <a:xfrm>
            <a:off x="348447" y="4810815"/>
            <a:ext cx="8276938" cy="1754326"/>
          </a:xfrm>
          <a:prstGeom prst="rect">
            <a:avLst/>
          </a:prstGeom>
          <a:ln w="28575">
            <a:solidFill>
              <a:srgbClr val="0070C0"/>
            </a:solidFill>
          </a:ln>
        </p:spPr>
        <p:txBody>
          <a:bodyPr wrap="square">
            <a:spAutoFit/>
          </a:bodyPr>
          <a:lstStyle/>
          <a:p>
            <a:pPr algn="just"/>
            <a:r>
              <a:rPr lang="it-IT" dirty="0"/>
              <a:t>Ognuno possiede una </a:t>
            </a:r>
            <a:r>
              <a:rPr lang="it-IT" b="1" dirty="0">
                <a:solidFill>
                  <a:srgbClr val="0070C0"/>
                </a:solidFill>
              </a:rPr>
              <a:t>fonte intrinseca di gentilezza amorevole</a:t>
            </a:r>
            <a:r>
              <a:rPr lang="it-IT" dirty="0"/>
              <a:t>, di assistenza premurosa e cordialità. Tuttavia, questo basilare e intrinseco modo di essere spesso viene ricoperto e </a:t>
            </a:r>
            <a:r>
              <a:rPr lang="it-IT" b="1" dirty="0">
                <a:solidFill>
                  <a:srgbClr val="0070C0"/>
                </a:solidFill>
              </a:rPr>
              <a:t>sepolto sotto i costumi sociali </a:t>
            </a:r>
            <a:r>
              <a:rPr lang="it-IT" dirty="0"/>
              <a:t>convenzionali e le </a:t>
            </a:r>
            <a:r>
              <a:rPr lang="it-IT" b="1" dirty="0">
                <a:solidFill>
                  <a:srgbClr val="0070C0"/>
                </a:solidFill>
              </a:rPr>
              <a:t>norme vigenti nei luoghi di lavoro</a:t>
            </a:r>
            <a:r>
              <a:rPr lang="it-IT" dirty="0"/>
              <a:t>. Allo stesso tempo </a:t>
            </a:r>
            <a:r>
              <a:rPr lang="it-IT" b="1" dirty="0">
                <a:solidFill>
                  <a:srgbClr val="002060"/>
                </a:solidFill>
              </a:rPr>
              <a:t>la gentilezza amorevole </a:t>
            </a:r>
            <a:r>
              <a:rPr lang="it-IT" dirty="0"/>
              <a:t>è uno stato naturale di essere e di vivere nel senso che, quando lo proviamo veramente, </a:t>
            </a:r>
            <a:r>
              <a:rPr lang="it-IT" b="1" dirty="0">
                <a:solidFill>
                  <a:srgbClr val="002060"/>
                </a:solidFill>
              </a:rPr>
              <a:t>porta gioia e pace nella nostra vita e in chi ci avvicina </a:t>
            </a:r>
          </a:p>
        </p:txBody>
      </p:sp>
      <p:pic>
        <p:nvPicPr>
          <p:cNvPr id="3" name="Immagine 2"/>
          <p:cNvPicPr>
            <a:picLocks noChangeAspect="1"/>
          </p:cNvPicPr>
          <p:nvPr/>
        </p:nvPicPr>
        <p:blipFill rotWithShape="1">
          <a:blip r:embed="rId3"/>
          <a:srcRect l="13755" t="-2592" r="13964" b="2592"/>
          <a:stretch/>
        </p:blipFill>
        <p:spPr>
          <a:xfrm>
            <a:off x="8826501" y="2486356"/>
            <a:ext cx="2870200" cy="3952544"/>
          </a:xfrm>
          <a:prstGeom prst="rect">
            <a:avLst/>
          </a:prstGeom>
        </p:spPr>
      </p:pic>
    </p:spTree>
    <p:extLst>
      <p:ext uri="{BB962C8B-B14F-4D97-AF65-F5344CB8AC3E}">
        <p14:creationId xmlns:p14="http://schemas.microsoft.com/office/powerpoint/2010/main" val="230914108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529633" y="323270"/>
            <a:ext cx="10759694" cy="1325563"/>
          </a:xfrm>
        </p:spPr>
        <p:txBody>
          <a:bodyPr>
            <a:noAutofit/>
          </a:bodyPr>
          <a:lstStyle/>
          <a:p>
            <a:pPr algn="ctr"/>
            <a:br>
              <a:rPr lang="it-IT" sz="2400" b="1" i="1" dirty="0">
                <a:solidFill>
                  <a:srgbClr val="FF0000"/>
                </a:solidFill>
              </a:rPr>
            </a:br>
            <a:r>
              <a:rPr lang="it-IT" sz="2000" b="1" dirty="0">
                <a:solidFill>
                  <a:srgbClr val="0070C0"/>
                </a:solidFill>
              </a:rPr>
              <a:t>Per una forma più profonda e consapevole della scienza del </a:t>
            </a:r>
            <a:r>
              <a:rPr lang="it-IT" sz="2000" b="1" dirty="0" err="1">
                <a:solidFill>
                  <a:srgbClr val="0070C0"/>
                </a:solidFill>
              </a:rPr>
              <a:t>caring</a:t>
            </a:r>
            <a:r>
              <a:rPr lang="it-IT" sz="2000" b="1" dirty="0">
                <a:solidFill>
                  <a:srgbClr val="0070C0"/>
                </a:solidFill>
              </a:rPr>
              <a:t> e dell’assistenza infermieristica</a:t>
            </a:r>
            <a:br>
              <a:rPr lang="it-IT" sz="2400" dirty="0"/>
            </a:br>
            <a:r>
              <a:rPr lang="it-IT" sz="3200" b="1" i="1" dirty="0">
                <a:solidFill>
                  <a:srgbClr val="FF0000"/>
                </a:solidFill>
              </a:rPr>
              <a:t>Dai </a:t>
            </a:r>
            <a:r>
              <a:rPr lang="it-IT" sz="3200" b="1" i="1" dirty="0" err="1">
                <a:solidFill>
                  <a:srgbClr val="FF0000"/>
                </a:solidFill>
              </a:rPr>
              <a:t>carative</a:t>
            </a:r>
            <a:r>
              <a:rPr lang="it-IT" sz="3200" b="1" i="1" dirty="0">
                <a:solidFill>
                  <a:srgbClr val="FF0000"/>
                </a:solidFill>
              </a:rPr>
              <a:t>  </a:t>
            </a:r>
            <a:r>
              <a:rPr lang="it-IT" sz="3200" b="1" i="1" dirty="0" err="1">
                <a:solidFill>
                  <a:srgbClr val="FF0000"/>
                </a:solidFill>
              </a:rPr>
              <a:t>factor</a:t>
            </a:r>
            <a:r>
              <a:rPr lang="it-IT" sz="3200" b="1" i="1" dirty="0">
                <a:solidFill>
                  <a:srgbClr val="FF0000"/>
                </a:solidFill>
              </a:rPr>
              <a:t> ai PROCESSI CARITAS  </a:t>
            </a:r>
            <a:r>
              <a:rPr lang="it-IT" sz="1800" b="1" dirty="0">
                <a:solidFill>
                  <a:srgbClr val="002060"/>
                </a:solidFill>
              </a:rPr>
              <a:t>(2002-2007)</a:t>
            </a:r>
            <a:br>
              <a:rPr lang="it-IT" sz="3200" b="1" i="1" dirty="0">
                <a:solidFill>
                  <a:srgbClr val="FF0000"/>
                </a:solidFill>
              </a:rPr>
            </a:br>
            <a:endParaRPr lang="it-IT" sz="2400" dirty="0"/>
          </a:p>
        </p:txBody>
      </p:sp>
      <p:pic>
        <p:nvPicPr>
          <p:cNvPr id="6" name="Immagine 5"/>
          <p:cNvPicPr>
            <a:picLocks noChangeAspect="1"/>
          </p:cNvPicPr>
          <p:nvPr/>
        </p:nvPicPr>
        <p:blipFill rotWithShape="1">
          <a:blip r:embed="rId2"/>
          <a:srcRect b="84656"/>
          <a:stretch/>
        </p:blipFill>
        <p:spPr>
          <a:xfrm>
            <a:off x="300251" y="1501255"/>
            <a:ext cx="11218459" cy="791570"/>
          </a:xfrm>
          <a:prstGeom prst="rect">
            <a:avLst/>
          </a:prstGeom>
        </p:spPr>
      </p:pic>
      <p:sp>
        <p:nvSpPr>
          <p:cNvPr id="4" name="Rettangolo 3"/>
          <p:cNvSpPr/>
          <p:nvPr/>
        </p:nvSpPr>
        <p:spPr>
          <a:xfrm>
            <a:off x="300251" y="1460310"/>
            <a:ext cx="11218459" cy="750627"/>
          </a:xfrm>
          <a:prstGeom prst="rect">
            <a:avLst/>
          </a:prstGeom>
          <a:noFill/>
          <a:ln w="762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 name="Rettangolo 4"/>
          <p:cNvSpPr/>
          <p:nvPr/>
        </p:nvSpPr>
        <p:spPr>
          <a:xfrm>
            <a:off x="300251" y="2690316"/>
            <a:ext cx="8325134" cy="1200329"/>
          </a:xfrm>
          <a:prstGeom prst="rect">
            <a:avLst/>
          </a:prstGeom>
          <a:ln w="28575">
            <a:solidFill>
              <a:srgbClr val="002060"/>
            </a:solidFill>
          </a:ln>
        </p:spPr>
        <p:txBody>
          <a:bodyPr wrap="square">
            <a:spAutoFit/>
          </a:bodyPr>
          <a:lstStyle/>
          <a:p>
            <a:r>
              <a:rPr lang="it-IT" dirty="0">
                <a:solidFill>
                  <a:srgbClr val="000000"/>
                </a:solidFill>
                <a:latin typeface="Times New Roman" panose="02020603050405020304" pitchFamily="18" charset="0"/>
              </a:rPr>
              <a:t>Non si possono invocare pensieri amorevoli se si è nel dolore, nella rabbia, se si è tristi, disperati o paurosi, preoccupati o così via. Quando questi sentimenti hanno smesso di emergere e di sparire</a:t>
            </a:r>
            <a:r>
              <a:rPr lang="it-IT" b="1" dirty="0">
                <a:solidFill>
                  <a:srgbClr val="002060"/>
                </a:solidFill>
                <a:latin typeface="Times New Roman" panose="02020603050405020304" pitchFamily="18" charset="0"/>
              </a:rPr>
              <a:t>, i sentimenti di gentilezza amorevole si riversano nello spazio che vibra </a:t>
            </a:r>
            <a:r>
              <a:rPr lang="it-IT" dirty="0">
                <a:solidFill>
                  <a:srgbClr val="000000"/>
                </a:solidFill>
                <a:latin typeface="Times New Roman" panose="02020603050405020304" pitchFamily="18" charset="0"/>
              </a:rPr>
              <a:t>e nel quale solo prima avevamo trattenuto il dolore.</a:t>
            </a:r>
          </a:p>
        </p:txBody>
      </p:sp>
      <p:sp>
        <p:nvSpPr>
          <p:cNvPr id="9" name="Rettangolo 8"/>
          <p:cNvSpPr/>
          <p:nvPr/>
        </p:nvSpPr>
        <p:spPr>
          <a:xfrm>
            <a:off x="300251" y="4643672"/>
            <a:ext cx="8325134" cy="1477328"/>
          </a:xfrm>
          <a:prstGeom prst="rect">
            <a:avLst/>
          </a:prstGeom>
          <a:ln w="19050">
            <a:solidFill>
              <a:srgbClr val="0070C0"/>
            </a:solidFill>
          </a:ln>
        </p:spPr>
        <p:txBody>
          <a:bodyPr wrap="square">
            <a:spAutoFit/>
          </a:bodyPr>
          <a:lstStyle/>
          <a:p>
            <a:r>
              <a:rPr lang="it-IT" dirty="0">
                <a:solidFill>
                  <a:srgbClr val="000000"/>
                </a:solidFill>
                <a:latin typeface="Times New Roman" panose="02020603050405020304" pitchFamily="18" charset="0"/>
              </a:rPr>
              <a:t>Per coltivare gentilezza:</a:t>
            </a:r>
          </a:p>
          <a:p>
            <a:pPr marL="342900" indent="-342900">
              <a:buAutoNum type="arabicPeriod"/>
            </a:pPr>
            <a:r>
              <a:rPr lang="it-IT" b="1" dirty="0">
                <a:solidFill>
                  <a:srgbClr val="0070C0"/>
                </a:solidFill>
                <a:latin typeface="Times New Roman" panose="02020603050405020304" pitchFamily="18" charset="0"/>
              </a:rPr>
              <a:t>Domandarsi/Riflettere</a:t>
            </a:r>
            <a:r>
              <a:rPr lang="it-IT" dirty="0">
                <a:solidFill>
                  <a:srgbClr val="000000"/>
                </a:solidFill>
                <a:latin typeface="Times New Roman" panose="02020603050405020304" pitchFamily="18" charset="0"/>
              </a:rPr>
              <a:t>: le cure che offro sono basate sulla gentilezza? Ricevo dall’organizzazione, Direzione, colleghi, cure amorevoli e gentili?</a:t>
            </a:r>
          </a:p>
          <a:p>
            <a:pPr marL="342900" indent="-342900">
              <a:buAutoNum type="arabicPeriod"/>
            </a:pPr>
            <a:r>
              <a:rPr lang="it-IT" b="1" dirty="0">
                <a:solidFill>
                  <a:srgbClr val="0070C0"/>
                </a:solidFill>
                <a:latin typeface="Times New Roman" panose="02020603050405020304" pitchFamily="18" charset="0"/>
              </a:rPr>
              <a:t>Praticare esercizi di consapevolezza, </a:t>
            </a:r>
            <a:r>
              <a:rPr lang="it-IT" dirty="0">
                <a:solidFill>
                  <a:srgbClr val="000000"/>
                </a:solidFill>
                <a:latin typeface="Times New Roman" panose="02020603050405020304" pitchFamily="18" charset="0"/>
              </a:rPr>
              <a:t>concentrazione, di </a:t>
            </a:r>
            <a:r>
              <a:rPr lang="it-IT" dirty="0" err="1">
                <a:solidFill>
                  <a:srgbClr val="000000"/>
                </a:solidFill>
                <a:latin typeface="Times New Roman" panose="02020603050405020304" pitchFamily="18" charset="0"/>
              </a:rPr>
              <a:t>mindufulness</a:t>
            </a:r>
            <a:endParaRPr lang="it-IT" dirty="0">
              <a:solidFill>
                <a:srgbClr val="000000"/>
              </a:solidFill>
              <a:latin typeface="Times New Roman" panose="02020603050405020304" pitchFamily="18" charset="0"/>
            </a:endParaRPr>
          </a:p>
          <a:p>
            <a:pPr marL="342900" indent="-342900">
              <a:buAutoNum type="arabicPeriod"/>
            </a:pPr>
            <a:endParaRPr lang="it-IT" dirty="0">
              <a:solidFill>
                <a:srgbClr val="000000"/>
              </a:solidFill>
              <a:latin typeface="Times New Roman" panose="02020603050405020304" pitchFamily="18" charset="0"/>
            </a:endParaRPr>
          </a:p>
        </p:txBody>
      </p:sp>
      <p:pic>
        <p:nvPicPr>
          <p:cNvPr id="12" name="Immagine 11"/>
          <p:cNvPicPr>
            <a:picLocks noChangeAspect="1"/>
          </p:cNvPicPr>
          <p:nvPr/>
        </p:nvPicPr>
        <p:blipFill>
          <a:blip r:embed="rId3"/>
          <a:stretch>
            <a:fillRect/>
          </a:stretch>
        </p:blipFill>
        <p:spPr>
          <a:xfrm>
            <a:off x="8892884" y="2690316"/>
            <a:ext cx="2625825" cy="3330030"/>
          </a:xfrm>
          <a:prstGeom prst="rect">
            <a:avLst/>
          </a:prstGeom>
        </p:spPr>
      </p:pic>
    </p:spTree>
    <p:extLst>
      <p:ext uri="{BB962C8B-B14F-4D97-AF65-F5344CB8AC3E}">
        <p14:creationId xmlns:p14="http://schemas.microsoft.com/office/powerpoint/2010/main" val="184671280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a:extLst>
              <a:ext uri="{FF2B5EF4-FFF2-40B4-BE49-F238E27FC236}">
                <a16:creationId xmlns:a16="http://schemas.microsoft.com/office/drawing/2014/main" id="{9F7D5CDA-D291-4307-BF55-1381FED296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Segnaposto contenuto 3" descr="Immagine che contiene forniture per ufficio, testo, cancelleria, lettera&#10;&#10;Descrizione generata automaticamente"/>
          <p:cNvPicPr>
            <a:picLocks noChangeAspect="1"/>
          </p:cNvPicPr>
          <p:nvPr/>
        </p:nvPicPr>
        <p:blipFill>
          <a:blip r:embed="rId2"/>
          <a:srcRect l="19610" r="28228"/>
          <a:stretch/>
        </p:blipFill>
        <p:spPr>
          <a:xfrm>
            <a:off x="6103027" y="10"/>
            <a:ext cx="6088971" cy="6857990"/>
          </a:xfrm>
          <a:prstGeom prst="rect">
            <a:avLst/>
          </a:prstGeom>
        </p:spPr>
      </p:pic>
      <p:sp useBgFill="1">
        <p:nvSpPr>
          <p:cNvPr id="14" name="Rectangle 13">
            <a:extLst>
              <a:ext uri="{FF2B5EF4-FFF2-40B4-BE49-F238E27FC236}">
                <a16:creationId xmlns:a16="http://schemas.microsoft.com/office/drawing/2014/main" id="{59B296B9-C5A5-4E4F-9B60-C907B5F146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103025" cy="6858000"/>
          </a:xfrm>
          <a:prstGeom prst="rect">
            <a:avLst/>
          </a:prstGeom>
          <a:ln>
            <a:noFill/>
          </a:ln>
          <a:effectLst>
            <a:outerShdw blurRad="889000" dist="406400" dir="21540000" sx="90000" sy="90000" algn="t"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6" name="Rectangle 15">
            <a:extLst>
              <a:ext uri="{FF2B5EF4-FFF2-40B4-BE49-F238E27FC236}">
                <a16:creationId xmlns:a16="http://schemas.microsoft.com/office/drawing/2014/main" id="{D0300FD3-5AF1-6305-15FA-9078072672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103025" cy="2285995"/>
          </a:xfrm>
          <a:prstGeom prst="rect">
            <a:avLst/>
          </a:prstGeom>
          <a:ln>
            <a:noFill/>
          </a:ln>
          <a:effectLst>
            <a:outerShdw blurRad="254000" dist="127000" dir="5460000" sx="92000" sy="92000" algn="t"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olo 1"/>
          <p:cNvSpPr>
            <a:spLocks noGrp="1"/>
          </p:cNvSpPr>
          <p:nvPr>
            <p:ph type="title"/>
          </p:nvPr>
        </p:nvSpPr>
        <p:spPr>
          <a:xfrm>
            <a:off x="761801" y="328512"/>
            <a:ext cx="4778387" cy="1628970"/>
          </a:xfrm>
        </p:spPr>
        <p:txBody>
          <a:bodyPr anchor="ctr">
            <a:normAutofit/>
          </a:bodyPr>
          <a:lstStyle/>
          <a:p>
            <a:r>
              <a:rPr lang="it-IT" sz="4000" b="1" dirty="0">
                <a:solidFill>
                  <a:srgbClr val="0070C0"/>
                </a:solidFill>
              </a:rPr>
              <a:t>Gentilezza e organizzazione</a:t>
            </a:r>
          </a:p>
        </p:txBody>
      </p:sp>
      <p:sp>
        <p:nvSpPr>
          <p:cNvPr id="9" name="Content Placeholder 8">
            <a:extLst>
              <a:ext uri="{FF2B5EF4-FFF2-40B4-BE49-F238E27FC236}">
                <a16:creationId xmlns:a16="http://schemas.microsoft.com/office/drawing/2014/main" id="{BFF35DB2-7F18-B47B-EC93-2D8CEFAE2CFF}"/>
              </a:ext>
            </a:extLst>
          </p:cNvPr>
          <p:cNvSpPr>
            <a:spLocks noGrp="1"/>
          </p:cNvSpPr>
          <p:nvPr>
            <p:ph idx="1"/>
          </p:nvPr>
        </p:nvSpPr>
        <p:spPr>
          <a:xfrm>
            <a:off x="761801" y="2884929"/>
            <a:ext cx="4659756" cy="3374137"/>
          </a:xfrm>
        </p:spPr>
        <p:txBody>
          <a:bodyPr anchor="ctr">
            <a:normAutofit/>
          </a:bodyPr>
          <a:lstStyle/>
          <a:p>
            <a:pPr marL="0" indent="0">
              <a:buNone/>
            </a:pPr>
            <a:r>
              <a:rPr lang="it-IT" sz="2000" dirty="0"/>
              <a:t>Ricevo dall’Organizzazione, dalla Direzione, dai miei coordinatori/dirigenti/colleghi, atteggiamenti amorevoli e gentili?</a:t>
            </a:r>
          </a:p>
          <a:p>
            <a:endParaRPr lang="en-US" sz="2000" dirty="0"/>
          </a:p>
        </p:txBody>
      </p:sp>
    </p:spTree>
    <p:extLst>
      <p:ext uri="{BB962C8B-B14F-4D97-AF65-F5344CB8AC3E}">
        <p14:creationId xmlns:p14="http://schemas.microsoft.com/office/powerpoint/2010/main" val="334977130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magine 6"/>
          <p:cNvPicPr>
            <a:picLocks noChangeAspect="1"/>
          </p:cNvPicPr>
          <p:nvPr/>
        </p:nvPicPr>
        <p:blipFill>
          <a:blip r:embed="rId2"/>
          <a:stretch>
            <a:fillRect/>
          </a:stretch>
        </p:blipFill>
        <p:spPr>
          <a:xfrm>
            <a:off x="414336" y="1255415"/>
            <a:ext cx="3895725" cy="4381500"/>
          </a:xfrm>
          <a:prstGeom prst="rect">
            <a:avLst/>
          </a:prstGeom>
        </p:spPr>
      </p:pic>
      <p:sp>
        <p:nvSpPr>
          <p:cNvPr id="8" name="Rettangolo 7"/>
          <p:cNvSpPr/>
          <p:nvPr/>
        </p:nvSpPr>
        <p:spPr>
          <a:xfrm>
            <a:off x="414336" y="255369"/>
            <a:ext cx="11777664" cy="461665"/>
          </a:xfrm>
          <a:prstGeom prst="rect">
            <a:avLst/>
          </a:prstGeom>
        </p:spPr>
        <p:txBody>
          <a:bodyPr wrap="square">
            <a:spAutoFit/>
          </a:bodyPr>
          <a:lstStyle/>
          <a:p>
            <a:r>
              <a:rPr lang="it-IT" sz="2400" b="1" i="1" dirty="0">
                <a:solidFill>
                  <a:srgbClr val="002060"/>
                </a:solidFill>
              </a:rPr>
              <a:t>IL CARING MODEL</a:t>
            </a:r>
            <a:r>
              <a:rPr lang="it-IT" sz="2400" b="1" dirty="0">
                <a:solidFill>
                  <a:srgbClr val="002060"/>
                </a:solidFill>
              </a:rPr>
              <a:t>  E “</a:t>
            </a:r>
            <a:r>
              <a:rPr lang="it-IT" sz="2400" b="1" i="1" dirty="0">
                <a:solidFill>
                  <a:srgbClr val="002060"/>
                </a:solidFill>
              </a:rPr>
              <a:t>CURE BASATE SULLA RELAZIONE</a:t>
            </a:r>
            <a:r>
              <a:rPr lang="it-IT" sz="2400" i="1" dirty="0">
                <a:solidFill>
                  <a:srgbClr val="002060"/>
                </a:solidFill>
              </a:rPr>
              <a:t>”,</a:t>
            </a:r>
            <a:r>
              <a:rPr lang="it-IT" sz="2400" dirty="0">
                <a:solidFill>
                  <a:srgbClr val="002060"/>
                </a:solidFill>
              </a:rPr>
              <a:t> Mary </a:t>
            </a:r>
            <a:r>
              <a:rPr lang="it-IT" sz="2400" dirty="0" err="1">
                <a:solidFill>
                  <a:srgbClr val="002060"/>
                </a:solidFill>
              </a:rPr>
              <a:t>Koloroutis</a:t>
            </a:r>
            <a:r>
              <a:rPr lang="it-IT" sz="2400" dirty="0">
                <a:solidFill>
                  <a:srgbClr val="002060"/>
                </a:solidFill>
              </a:rPr>
              <a:t> </a:t>
            </a:r>
          </a:p>
        </p:txBody>
      </p:sp>
      <p:sp>
        <p:nvSpPr>
          <p:cNvPr id="9" name="Rettangolo 8"/>
          <p:cNvSpPr/>
          <p:nvPr/>
        </p:nvSpPr>
        <p:spPr>
          <a:xfrm>
            <a:off x="4698336" y="2993032"/>
            <a:ext cx="7062527" cy="1754326"/>
          </a:xfrm>
          <a:prstGeom prst="rect">
            <a:avLst/>
          </a:prstGeom>
        </p:spPr>
        <p:txBody>
          <a:bodyPr wrap="square">
            <a:spAutoFit/>
          </a:bodyPr>
          <a:lstStyle/>
          <a:p>
            <a:endParaRPr lang="it-IT" dirty="0"/>
          </a:p>
          <a:p>
            <a:r>
              <a:rPr lang="it-IT" b="1" dirty="0"/>
              <a:t>1. la relazione del professionista con le persone assistite e i familiari</a:t>
            </a:r>
          </a:p>
          <a:p>
            <a:r>
              <a:rPr lang="it-IT" b="1" dirty="0"/>
              <a:t>2. la relazione con sé stesso</a:t>
            </a:r>
          </a:p>
          <a:p>
            <a:r>
              <a:rPr lang="it-IT" b="1" dirty="0"/>
              <a:t>3. La relazione coni colleghi</a:t>
            </a:r>
          </a:p>
          <a:p>
            <a:r>
              <a:rPr lang="it-IT" b="1" dirty="0"/>
              <a:t>4. Relazioni a tutti i livelli dell’organizzazione</a:t>
            </a:r>
          </a:p>
          <a:p>
            <a:endParaRPr lang="it-IT" b="1" dirty="0"/>
          </a:p>
        </p:txBody>
      </p:sp>
      <p:sp>
        <p:nvSpPr>
          <p:cNvPr id="14" name="Rettangolo 13"/>
          <p:cNvSpPr/>
          <p:nvPr/>
        </p:nvSpPr>
        <p:spPr>
          <a:xfrm>
            <a:off x="4698336" y="1393368"/>
            <a:ext cx="6579264" cy="923330"/>
          </a:xfrm>
          <a:prstGeom prst="rect">
            <a:avLst/>
          </a:prstGeom>
        </p:spPr>
        <p:txBody>
          <a:bodyPr wrap="square">
            <a:spAutoFit/>
          </a:bodyPr>
          <a:lstStyle/>
          <a:p>
            <a:r>
              <a:rPr lang="it-IT" dirty="0"/>
              <a:t>Nel modello delle Cure Basate sulla Relazione , </a:t>
            </a:r>
            <a:r>
              <a:rPr lang="it-IT" b="1" dirty="0">
                <a:solidFill>
                  <a:srgbClr val="0070C0"/>
                </a:solidFill>
              </a:rPr>
              <a:t>il prendersi cura in modo efficace</a:t>
            </a:r>
            <a:r>
              <a:rPr lang="it-IT" dirty="0"/>
              <a:t>, empatico e di qualità si realizza nel momento in vengono valorizzate e rafforzate</a:t>
            </a:r>
          </a:p>
        </p:txBody>
      </p:sp>
    </p:spTree>
    <p:extLst>
      <p:ext uri="{BB962C8B-B14F-4D97-AF65-F5344CB8AC3E}">
        <p14:creationId xmlns:p14="http://schemas.microsoft.com/office/powerpoint/2010/main" val="26254941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olo 1"/>
          <p:cNvSpPr>
            <a:spLocks noGrp="1"/>
          </p:cNvSpPr>
          <p:nvPr>
            <p:ph type="title"/>
          </p:nvPr>
        </p:nvSpPr>
        <p:spPr>
          <a:xfrm>
            <a:off x="0" y="5702341"/>
            <a:ext cx="12283440" cy="804161"/>
          </a:xfrm>
        </p:spPr>
        <p:txBody>
          <a:bodyPr vert="horz" lIns="91440" tIns="45720" rIns="91440" bIns="45720" rtlCol="0" anchor="ctr">
            <a:normAutofit/>
          </a:bodyPr>
          <a:lstStyle/>
          <a:p>
            <a:pPr algn="ctr"/>
            <a:r>
              <a:rPr lang="en-US" sz="3600" b="1" kern="1200" dirty="0">
                <a:solidFill>
                  <a:schemeClr val="accent5">
                    <a:lumMod val="75000"/>
                  </a:schemeClr>
                </a:solidFill>
                <a:latin typeface="+mj-lt"/>
                <a:ea typeface="+mj-ea"/>
                <a:cs typeface="+mj-cs"/>
              </a:rPr>
              <a:t>È </a:t>
            </a:r>
            <a:r>
              <a:rPr lang="en-US" sz="3600" b="1" kern="1200" dirty="0" err="1">
                <a:solidFill>
                  <a:schemeClr val="accent5">
                    <a:lumMod val="75000"/>
                  </a:schemeClr>
                </a:solidFill>
                <a:latin typeface="+mj-lt"/>
                <a:ea typeface="+mj-ea"/>
                <a:cs typeface="+mj-cs"/>
              </a:rPr>
              <a:t>parola</a:t>
            </a:r>
            <a:r>
              <a:rPr lang="en-US" sz="3600" b="1" kern="1200" dirty="0">
                <a:solidFill>
                  <a:schemeClr val="accent5">
                    <a:lumMod val="75000"/>
                  </a:schemeClr>
                </a:solidFill>
                <a:latin typeface="+mj-lt"/>
                <a:ea typeface="+mj-ea"/>
                <a:cs typeface="+mj-cs"/>
              </a:rPr>
              <a:t>: </a:t>
            </a:r>
            <a:r>
              <a:rPr lang="en-US" sz="3600" b="1" i="1" kern="1200" dirty="0" err="1">
                <a:solidFill>
                  <a:schemeClr val="accent5">
                    <a:lumMod val="75000"/>
                  </a:schemeClr>
                </a:solidFill>
                <a:latin typeface="+mj-lt"/>
                <a:ea typeface="+mj-ea"/>
                <a:cs typeface="+mj-cs"/>
              </a:rPr>
              <a:t>tacita</a:t>
            </a:r>
            <a:endParaRPr lang="en-US" sz="3600" b="1" i="1" kern="1200" dirty="0">
              <a:solidFill>
                <a:schemeClr val="accent5">
                  <a:lumMod val="75000"/>
                </a:schemeClr>
              </a:solidFill>
              <a:latin typeface="+mj-lt"/>
              <a:ea typeface="+mj-ea"/>
              <a:cs typeface="+mj-cs"/>
            </a:endParaRPr>
          </a:p>
        </p:txBody>
      </p:sp>
      <p:pic>
        <p:nvPicPr>
          <p:cNvPr id="4" name="Segnaposto contenuto 3" descr="Immagine che contiene vestiti, persona, tavolo, interno&#10;&#10;Descrizione generata automaticamente"/>
          <p:cNvPicPr>
            <a:picLocks noGrp="1" noChangeAspect="1"/>
          </p:cNvPicPr>
          <p:nvPr>
            <p:ph idx="1"/>
          </p:nvPr>
        </p:nvPicPr>
        <p:blipFill>
          <a:blip r:embed="rId2"/>
          <a:srcRect l="11271" r="-2" b="-2"/>
          <a:stretch/>
        </p:blipFill>
        <p:spPr>
          <a:xfrm>
            <a:off x="0" y="0"/>
            <a:ext cx="4066674" cy="5193370"/>
          </a:xfrm>
          <a:prstGeom prst="rect">
            <a:avLst/>
          </a:prstGeom>
        </p:spPr>
      </p:pic>
      <p:pic>
        <p:nvPicPr>
          <p:cNvPr id="5" name="Immagine 4" descr="Immagine che contiene testo, Viso umano, schermata, persona&#10;&#10;Descrizione generata automaticamente"/>
          <p:cNvPicPr>
            <a:picLocks noChangeAspect="1"/>
          </p:cNvPicPr>
          <p:nvPr/>
        </p:nvPicPr>
        <p:blipFill>
          <a:blip r:embed="rId3"/>
          <a:srcRect r="-5" b="29544"/>
          <a:stretch/>
        </p:blipFill>
        <p:spPr>
          <a:xfrm>
            <a:off x="4128858" y="0"/>
            <a:ext cx="3863392" cy="5193370"/>
          </a:xfrm>
          <a:prstGeom prst="rect">
            <a:avLst/>
          </a:prstGeom>
        </p:spPr>
      </p:pic>
      <p:grpSp>
        <p:nvGrpSpPr>
          <p:cNvPr id="11" name="Group 10">
            <a:extLst>
              <a:ext uri="{FF2B5EF4-FFF2-40B4-BE49-F238E27FC236}">
                <a16:creationId xmlns:a16="http://schemas.microsoft.com/office/drawing/2014/main" id="{AA47CC56-1188-533D-88C5-F705AFAAAE9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5193370"/>
            <a:ext cx="12207200" cy="123363"/>
            <a:chOff x="-5025" y="6737718"/>
            <a:chExt cx="12207200" cy="123363"/>
          </a:xfrm>
        </p:grpSpPr>
        <p:sp>
          <p:nvSpPr>
            <p:cNvPr id="12" name="Rectangle 11">
              <a:extLst>
                <a:ext uri="{FF2B5EF4-FFF2-40B4-BE49-F238E27FC236}">
                  <a16:creationId xmlns:a16="http://schemas.microsoft.com/office/drawing/2014/main" id="{5EEFA798-8C89-9948-4282-92855291AF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flipH="1">
              <a:off x="6036894" y="695800"/>
              <a:ext cx="123362" cy="12207199"/>
            </a:xfrm>
            <a:prstGeom prst="rect">
              <a:avLst/>
            </a:prstGeom>
            <a:gradFill>
              <a:gsLst>
                <a:gs pos="0">
                  <a:schemeClr val="accent5"/>
                </a:gs>
                <a:gs pos="100000">
                  <a:schemeClr val="accent2"/>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B4009D10-42BE-E080-5E98-DA638B250D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76406" y="3835311"/>
              <a:ext cx="123362" cy="5928176"/>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 name="Immagine 2">
            <a:extLst>
              <a:ext uri="{FF2B5EF4-FFF2-40B4-BE49-F238E27FC236}">
                <a16:creationId xmlns:a16="http://schemas.microsoft.com/office/drawing/2014/main" id="{26A30316-479F-0602-58C4-ED0FDA88769E}"/>
              </a:ext>
            </a:extLst>
          </p:cNvPr>
          <p:cNvPicPr>
            <a:picLocks noChangeAspect="1"/>
          </p:cNvPicPr>
          <p:nvPr/>
        </p:nvPicPr>
        <p:blipFill>
          <a:blip r:embed="rId4"/>
          <a:srcRect r="7295" b="5627"/>
          <a:stretch/>
        </p:blipFill>
        <p:spPr>
          <a:xfrm>
            <a:off x="8030370" y="-85147"/>
            <a:ext cx="3965114" cy="5302582"/>
          </a:xfrm>
          <a:prstGeom prst="rect">
            <a:avLst/>
          </a:prstGeom>
        </p:spPr>
      </p:pic>
    </p:spTree>
    <p:extLst>
      <p:ext uri="{BB962C8B-B14F-4D97-AF65-F5344CB8AC3E}">
        <p14:creationId xmlns:p14="http://schemas.microsoft.com/office/powerpoint/2010/main" val="98698570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tangolo 2"/>
          <p:cNvSpPr/>
          <p:nvPr/>
        </p:nvSpPr>
        <p:spPr>
          <a:xfrm>
            <a:off x="5709920" y="1445116"/>
            <a:ext cx="6268720" cy="4524315"/>
          </a:xfrm>
          <a:prstGeom prst="rect">
            <a:avLst/>
          </a:prstGeom>
        </p:spPr>
        <p:txBody>
          <a:bodyPr wrap="square">
            <a:spAutoFit/>
          </a:bodyPr>
          <a:lstStyle/>
          <a:p>
            <a:pPr marL="342900" lvl="0" indent="-342900" algn="just">
              <a:spcAft>
                <a:spcPts val="0"/>
              </a:spcAft>
              <a:tabLst>
                <a:tab pos="457200" algn="l"/>
              </a:tabLst>
            </a:pPr>
            <a:r>
              <a:rPr lang="it-IT" b="1" kern="100" dirty="0">
                <a:solidFill>
                  <a:srgbClr val="0070C0"/>
                </a:solidFill>
                <a:latin typeface="Aptos"/>
                <a:ea typeface="Aptos"/>
                <a:cs typeface="Times New Roman" panose="02020603050405020304" pitchFamily="18" charset="0"/>
              </a:rPr>
              <a:t>Leadership diffusa</a:t>
            </a:r>
            <a:r>
              <a:rPr lang="it-IT" b="1" kern="100" dirty="0">
                <a:latin typeface="Aptos"/>
                <a:ea typeface="Aptos"/>
                <a:cs typeface="Times New Roman" panose="02020603050405020304" pitchFamily="18" charset="0"/>
              </a:rPr>
              <a:t>:</a:t>
            </a:r>
            <a:r>
              <a:rPr lang="it-IT" kern="100" dirty="0">
                <a:latin typeface="Aptos"/>
                <a:ea typeface="Aptos"/>
                <a:cs typeface="Times New Roman" panose="02020603050405020304" pitchFamily="18" charset="0"/>
              </a:rPr>
              <a:t>- </a:t>
            </a:r>
            <a:r>
              <a:rPr lang="it-IT" kern="100" dirty="0" err="1">
                <a:latin typeface="Aptos"/>
                <a:ea typeface="Aptos"/>
                <a:cs typeface="Times New Roman" panose="02020603050405020304" pitchFamily="18" charset="0"/>
              </a:rPr>
              <a:t>coordinatori“</a:t>
            </a:r>
            <a:r>
              <a:rPr lang="it-IT" i="1" kern="100" dirty="0" err="1">
                <a:latin typeface="Aptos"/>
                <a:ea typeface="Aptos"/>
                <a:cs typeface="Times New Roman" panose="02020603050405020304" pitchFamily="18" charset="0"/>
              </a:rPr>
              <a:t>servant</a:t>
            </a:r>
            <a:r>
              <a:rPr lang="it-IT" kern="100" dirty="0">
                <a:latin typeface="Aptos"/>
                <a:ea typeface="Aptos"/>
                <a:cs typeface="Times New Roman" panose="02020603050405020304" pitchFamily="18" charset="0"/>
              </a:rPr>
              <a:t>” al servizio dei professionisti clinici; “</a:t>
            </a:r>
            <a:r>
              <a:rPr lang="it-IT" i="1" kern="100" dirty="0">
                <a:latin typeface="Aptos"/>
                <a:ea typeface="Aptos"/>
                <a:cs typeface="Times New Roman" panose="02020603050405020304" pitchFamily="18" charset="0"/>
              </a:rPr>
              <a:t>leader</a:t>
            </a:r>
            <a:r>
              <a:rPr lang="it-IT" kern="100" dirty="0">
                <a:latin typeface="Aptos"/>
                <a:ea typeface="Aptos"/>
                <a:cs typeface="Times New Roman" panose="02020603050405020304" pitchFamily="18" charset="0"/>
              </a:rPr>
              <a:t> clinici”.</a:t>
            </a:r>
          </a:p>
          <a:p>
            <a:pPr marL="342900" lvl="0" indent="-342900" algn="just">
              <a:spcAft>
                <a:spcPts val="0"/>
              </a:spcAft>
              <a:tabLst>
                <a:tab pos="457200" algn="l"/>
              </a:tabLst>
            </a:pPr>
            <a:endParaRPr lang="it-IT" kern="100" dirty="0">
              <a:latin typeface="Aptos"/>
              <a:ea typeface="Aptos"/>
              <a:cs typeface="Times New Roman" panose="02020603050405020304" pitchFamily="18" charset="0"/>
            </a:endParaRPr>
          </a:p>
          <a:p>
            <a:pPr marL="342900" lvl="0" indent="-342900" algn="just">
              <a:spcAft>
                <a:spcPts val="0"/>
              </a:spcAft>
              <a:tabLst>
                <a:tab pos="457200" algn="l"/>
              </a:tabLst>
            </a:pPr>
            <a:r>
              <a:rPr lang="it-IT" b="1" kern="100" dirty="0">
                <a:solidFill>
                  <a:srgbClr val="0070C0"/>
                </a:solidFill>
                <a:latin typeface="Aptos"/>
                <a:ea typeface="Aptos"/>
                <a:cs typeface="Times New Roman" panose="02020603050405020304" pitchFamily="18" charset="0"/>
              </a:rPr>
              <a:t>Lavoro di squadra </a:t>
            </a:r>
            <a:r>
              <a:rPr lang="it-IT" b="1" kern="100" dirty="0">
                <a:latin typeface="Aptos"/>
                <a:ea typeface="Aptos"/>
                <a:cs typeface="Times New Roman" panose="02020603050405020304" pitchFamily="18" charset="0"/>
              </a:rPr>
              <a:t>(Team work):</a:t>
            </a:r>
            <a:r>
              <a:rPr lang="it-IT" kern="100" dirty="0">
                <a:latin typeface="Aptos"/>
                <a:ea typeface="Aptos"/>
                <a:cs typeface="Times New Roman" panose="02020603050405020304" pitchFamily="18" charset="0"/>
              </a:rPr>
              <a:t> con la focalizzazione sull’</a:t>
            </a:r>
            <a:r>
              <a:rPr lang="it-IT" b="1" kern="100" dirty="0" err="1">
                <a:latin typeface="Aptos"/>
                <a:ea typeface="Aptos"/>
                <a:cs typeface="Times New Roman" panose="02020603050405020304" pitchFamily="18" charset="0"/>
              </a:rPr>
              <a:t>interprofessionalità</a:t>
            </a:r>
            <a:r>
              <a:rPr lang="it-IT" kern="100" dirty="0">
                <a:latin typeface="Aptos"/>
                <a:ea typeface="Aptos"/>
                <a:cs typeface="Times New Roman" panose="02020603050405020304" pitchFamily="18" charset="0"/>
              </a:rPr>
              <a:t>.</a:t>
            </a:r>
          </a:p>
          <a:p>
            <a:pPr marL="342900" lvl="0" indent="-342900" algn="just">
              <a:spcAft>
                <a:spcPts val="0"/>
              </a:spcAft>
              <a:tabLst>
                <a:tab pos="457200" algn="l"/>
              </a:tabLst>
            </a:pPr>
            <a:endParaRPr lang="it-IT" kern="100" dirty="0">
              <a:latin typeface="Aptos"/>
              <a:ea typeface="Aptos"/>
              <a:cs typeface="Times New Roman" panose="02020603050405020304" pitchFamily="18" charset="0"/>
            </a:endParaRPr>
          </a:p>
          <a:p>
            <a:pPr marL="342900" lvl="0" indent="-342900" algn="just">
              <a:spcAft>
                <a:spcPts val="0"/>
              </a:spcAft>
              <a:tabLst>
                <a:tab pos="457200" algn="l"/>
              </a:tabLst>
            </a:pPr>
            <a:r>
              <a:rPr lang="it-IT" kern="100" dirty="0">
                <a:latin typeface="Aptos"/>
                <a:ea typeface="Aptos"/>
                <a:cs typeface="Times New Roman" panose="02020603050405020304" pitchFamily="18" charset="0"/>
              </a:rPr>
              <a:t> </a:t>
            </a:r>
            <a:r>
              <a:rPr lang="it-IT" b="1" kern="100" dirty="0">
                <a:solidFill>
                  <a:srgbClr val="0070C0"/>
                </a:solidFill>
                <a:latin typeface="Aptos"/>
                <a:ea typeface="Aptos"/>
                <a:cs typeface="Times New Roman" panose="02020603050405020304" pitchFamily="18" charset="0"/>
              </a:rPr>
              <a:t>Pratica professionale </a:t>
            </a:r>
            <a:r>
              <a:rPr lang="it-IT" b="1" kern="100" dirty="0">
                <a:latin typeface="Aptos"/>
                <a:ea typeface="Aptos"/>
                <a:cs typeface="Times New Roman" panose="02020603050405020304" pitchFamily="18" charset="0"/>
              </a:rPr>
              <a:t>(Professional Nursing):</a:t>
            </a:r>
            <a:r>
              <a:rPr lang="it-IT" kern="100" dirty="0">
                <a:latin typeface="Aptos"/>
                <a:ea typeface="Aptos"/>
                <a:cs typeface="Times New Roman" panose="02020603050405020304" pitchFamily="18" charset="0"/>
              </a:rPr>
              <a:t> con un modello teorico applicato dalla pratica clinica (</a:t>
            </a:r>
            <a:r>
              <a:rPr lang="it-IT" kern="100" dirty="0" err="1">
                <a:latin typeface="Aptos"/>
                <a:ea typeface="Aptos"/>
                <a:cs typeface="Times New Roman" panose="02020603050405020304" pitchFamily="18" charset="0"/>
              </a:rPr>
              <a:t>Caring</a:t>
            </a:r>
            <a:r>
              <a:rPr lang="it-IT" kern="100" dirty="0">
                <a:latin typeface="Aptos"/>
                <a:ea typeface="Aptos"/>
                <a:cs typeface="Times New Roman" panose="02020603050405020304" pitchFamily="18" charset="0"/>
              </a:rPr>
              <a:t> Model, Tassonomia Nanda e Gordon) </a:t>
            </a:r>
          </a:p>
          <a:p>
            <a:pPr marL="342900" lvl="0" indent="-342900" algn="just">
              <a:spcAft>
                <a:spcPts val="0"/>
              </a:spcAft>
              <a:tabLst>
                <a:tab pos="457200" algn="l"/>
              </a:tabLst>
            </a:pPr>
            <a:endParaRPr lang="it-IT" b="1" kern="100" dirty="0">
              <a:solidFill>
                <a:srgbClr val="0070C0"/>
              </a:solidFill>
              <a:latin typeface="Aptos"/>
              <a:ea typeface="Aptos"/>
              <a:cs typeface="Times New Roman" panose="02020603050405020304" pitchFamily="18" charset="0"/>
            </a:endParaRPr>
          </a:p>
          <a:p>
            <a:pPr marL="342900" lvl="0" indent="-342900" algn="just">
              <a:spcAft>
                <a:spcPts val="0"/>
              </a:spcAft>
              <a:tabLst>
                <a:tab pos="457200" algn="l"/>
              </a:tabLst>
            </a:pPr>
            <a:r>
              <a:rPr lang="it-IT" b="1" kern="100" dirty="0">
                <a:solidFill>
                  <a:srgbClr val="0070C0"/>
                </a:solidFill>
                <a:latin typeface="Aptos"/>
                <a:ea typeface="Aptos"/>
                <a:cs typeface="Times New Roman" panose="02020603050405020304" pitchFamily="18" charset="0"/>
              </a:rPr>
              <a:t>Assistenza alla persona </a:t>
            </a:r>
            <a:r>
              <a:rPr lang="it-IT" b="1" kern="100" dirty="0">
                <a:latin typeface="Aptos"/>
                <a:ea typeface="Aptos"/>
                <a:cs typeface="Times New Roman" panose="02020603050405020304" pitchFamily="18" charset="0"/>
              </a:rPr>
              <a:t>(Care Delivery):</a:t>
            </a:r>
            <a:r>
              <a:rPr lang="it-IT" kern="100" dirty="0">
                <a:latin typeface="Aptos"/>
                <a:ea typeface="Aptos"/>
                <a:cs typeface="Times New Roman" panose="02020603050405020304" pitchFamily="18" charset="0"/>
              </a:rPr>
              <a:t>  presa in carico del “</a:t>
            </a:r>
            <a:r>
              <a:rPr lang="it-IT" i="1" kern="100" dirty="0" err="1">
                <a:latin typeface="Aptos"/>
                <a:ea typeface="Aptos"/>
                <a:cs typeface="Times New Roman" panose="02020603050405020304" pitchFamily="18" charset="0"/>
              </a:rPr>
              <a:t>Primary</a:t>
            </a:r>
            <a:r>
              <a:rPr lang="it-IT" i="1" kern="100" dirty="0">
                <a:latin typeface="Aptos"/>
                <a:ea typeface="Aptos"/>
                <a:cs typeface="Times New Roman" panose="02020603050405020304" pitchFamily="18" charset="0"/>
              </a:rPr>
              <a:t> Nursing</a:t>
            </a:r>
            <a:r>
              <a:rPr lang="it-IT" kern="100" dirty="0">
                <a:latin typeface="Aptos"/>
                <a:ea typeface="Aptos"/>
                <a:cs typeface="Times New Roman" panose="02020603050405020304" pitchFamily="18" charset="0"/>
              </a:rPr>
              <a:t>”, in opposizione al “modello funzionale” (o “modello di lavoro per compiti”).</a:t>
            </a:r>
          </a:p>
          <a:p>
            <a:pPr marL="342900" lvl="0" indent="-342900" algn="just">
              <a:spcAft>
                <a:spcPts val="0"/>
              </a:spcAft>
              <a:tabLst>
                <a:tab pos="457200" algn="l"/>
              </a:tabLst>
            </a:pPr>
            <a:r>
              <a:rPr lang="it-IT" b="1" kern="100" dirty="0">
                <a:solidFill>
                  <a:srgbClr val="0070C0"/>
                </a:solidFill>
                <a:latin typeface="Aptos"/>
                <a:ea typeface="Aptos"/>
                <a:cs typeface="Times New Roman" panose="02020603050405020304" pitchFamily="18" charset="0"/>
              </a:rPr>
              <a:t>Pratica gestita dalle risorse </a:t>
            </a:r>
            <a:r>
              <a:rPr lang="it-IT" kern="100" dirty="0">
                <a:latin typeface="Aptos"/>
                <a:ea typeface="Aptos"/>
                <a:cs typeface="Times New Roman" panose="02020603050405020304" pitchFamily="18" charset="0"/>
              </a:rPr>
              <a:t> </a:t>
            </a:r>
            <a:r>
              <a:rPr lang="it-IT" i="1" kern="100" dirty="0" err="1">
                <a:latin typeface="Aptos"/>
                <a:ea typeface="Aptos"/>
                <a:cs typeface="Times New Roman" panose="02020603050405020304" pitchFamily="18" charset="0"/>
              </a:rPr>
              <a:t>Staffing</a:t>
            </a:r>
            <a:r>
              <a:rPr lang="it-IT" kern="100" dirty="0">
                <a:latin typeface="Aptos"/>
                <a:ea typeface="Aptos"/>
                <a:cs typeface="Times New Roman" panose="02020603050405020304" pitchFamily="18" charset="0"/>
              </a:rPr>
              <a:t> e </a:t>
            </a:r>
            <a:r>
              <a:rPr lang="it-IT" i="1" kern="100" dirty="0" err="1">
                <a:latin typeface="Aptos"/>
                <a:ea typeface="Aptos"/>
                <a:cs typeface="Times New Roman" panose="02020603050405020304" pitchFamily="18" charset="0"/>
              </a:rPr>
              <a:t>Skill</a:t>
            </a:r>
            <a:r>
              <a:rPr lang="it-IT" i="1" kern="100" dirty="0">
                <a:latin typeface="Aptos"/>
                <a:ea typeface="Aptos"/>
                <a:cs typeface="Times New Roman" panose="02020603050405020304" pitchFamily="18" charset="0"/>
              </a:rPr>
              <a:t> mix</a:t>
            </a:r>
            <a:r>
              <a:rPr lang="it-IT" kern="100" dirty="0">
                <a:latin typeface="Aptos"/>
                <a:ea typeface="Aptos"/>
                <a:cs typeface="Times New Roman" panose="02020603050405020304" pitchFamily="18" charset="0"/>
              </a:rPr>
              <a:t>.</a:t>
            </a:r>
          </a:p>
          <a:p>
            <a:pPr marL="342900" lvl="0" indent="-342900" algn="just">
              <a:spcAft>
                <a:spcPts val="0"/>
              </a:spcAft>
              <a:tabLst>
                <a:tab pos="457200" algn="l"/>
              </a:tabLst>
            </a:pPr>
            <a:endParaRPr lang="it-IT" kern="100" dirty="0">
              <a:latin typeface="Aptos"/>
              <a:ea typeface="Aptos"/>
              <a:cs typeface="Times New Roman" panose="02020603050405020304" pitchFamily="18" charset="0"/>
            </a:endParaRPr>
          </a:p>
          <a:p>
            <a:pPr marL="342900" lvl="0" indent="-342900" algn="just">
              <a:spcAft>
                <a:spcPts val="0"/>
              </a:spcAft>
              <a:tabLst>
                <a:tab pos="457200" algn="l"/>
              </a:tabLst>
            </a:pPr>
            <a:r>
              <a:rPr lang="it-IT" b="1" kern="100" dirty="0">
                <a:solidFill>
                  <a:srgbClr val="0070C0"/>
                </a:solidFill>
                <a:latin typeface="Aptos"/>
                <a:ea typeface="Aptos"/>
                <a:cs typeface="Times New Roman" panose="02020603050405020304" pitchFamily="18" charset="0"/>
              </a:rPr>
              <a:t>Misurazione dei risultati </a:t>
            </a:r>
            <a:r>
              <a:rPr lang="it-IT" b="1" kern="100" dirty="0">
                <a:latin typeface="Aptos"/>
                <a:ea typeface="Aptos"/>
                <a:cs typeface="Times New Roman" panose="02020603050405020304" pitchFamily="18" charset="0"/>
              </a:rPr>
              <a:t>(</a:t>
            </a:r>
            <a:r>
              <a:rPr lang="it-IT" b="1" kern="100" dirty="0" err="1">
                <a:latin typeface="Aptos"/>
                <a:ea typeface="Aptos"/>
                <a:cs typeface="Times New Roman" panose="02020603050405020304" pitchFamily="18" charset="0"/>
              </a:rPr>
              <a:t>Outcomes</a:t>
            </a:r>
            <a:r>
              <a:rPr lang="it-IT" b="1" kern="100" dirty="0">
                <a:latin typeface="Aptos"/>
                <a:ea typeface="Aptos"/>
                <a:cs typeface="Times New Roman" panose="02020603050405020304" pitchFamily="18" charset="0"/>
              </a:rPr>
              <a:t>):</a:t>
            </a:r>
            <a:endParaRPr lang="it-IT" kern="100" dirty="0">
              <a:latin typeface="Aptos"/>
              <a:ea typeface="Aptos"/>
              <a:cs typeface="Times New Roman" panose="02020603050405020304" pitchFamily="18" charset="0"/>
            </a:endParaRPr>
          </a:p>
        </p:txBody>
      </p:sp>
      <p:sp>
        <p:nvSpPr>
          <p:cNvPr id="10" name="Rettangolo 9"/>
          <p:cNvSpPr/>
          <p:nvPr/>
        </p:nvSpPr>
        <p:spPr>
          <a:xfrm>
            <a:off x="414336" y="255369"/>
            <a:ext cx="11777664" cy="461665"/>
          </a:xfrm>
          <a:prstGeom prst="rect">
            <a:avLst/>
          </a:prstGeom>
        </p:spPr>
        <p:txBody>
          <a:bodyPr wrap="square">
            <a:spAutoFit/>
          </a:bodyPr>
          <a:lstStyle/>
          <a:p>
            <a:r>
              <a:rPr lang="it-IT" sz="2400" b="1" i="1" dirty="0">
                <a:solidFill>
                  <a:srgbClr val="002060"/>
                </a:solidFill>
              </a:rPr>
              <a:t>IL CARING MODEL</a:t>
            </a:r>
            <a:r>
              <a:rPr lang="it-IT" sz="2400" b="1" dirty="0">
                <a:solidFill>
                  <a:srgbClr val="002060"/>
                </a:solidFill>
              </a:rPr>
              <a:t>  E “</a:t>
            </a:r>
            <a:r>
              <a:rPr lang="it-IT" sz="2400" b="1" i="1" dirty="0">
                <a:solidFill>
                  <a:srgbClr val="002060"/>
                </a:solidFill>
              </a:rPr>
              <a:t>CURE BASATE SULLA RELAZIONE</a:t>
            </a:r>
            <a:r>
              <a:rPr lang="it-IT" sz="2400" i="1" dirty="0">
                <a:solidFill>
                  <a:srgbClr val="002060"/>
                </a:solidFill>
              </a:rPr>
              <a:t>”,</a:t>
            </a:r>
            <a:r>
              <a:rPr lang="it-IT" sz="2400" dirty="0">
                <a:solidFill>
                  <a:srgbClr val="002060"/>
                </a:solidFill>
              </a:rPr>
              <a:t> Mary </a:t>
            </a:r>
            <a:r>
              <a:rPr lang="it-IT" sz="2400" dirty="0" err="1">
                <a:solidFill>
                  <a:srgbClr val="002060"/>
                </a:solidFill>
              </a:rPr>
              <a:t>Koloroutis</a:t>
            </a:r>
            <a:r>
              <a:rPr lang="it-IT" sz="2400" dirty="0">
                <a:solidFill>
                  <a:srgbClr val="002060"/>
                </a:solidFill>
              </a:rPr>
              <a:t> </a:t>
            </a:r>
          </a:p>
        </p:txBody>
      </p:sp>
      <p:pic>
        <p:nvPicPr>
          <p:cNvPr id="4" name="Immagine 3"/>
          <p:cNvPicPr>
            <a:picLocks noChangeAspect="1"/>
          </p:cNvPicPr>
          <p:nvPr/>
        </p:nvPicPr>
        <p:blipFill rotWithShape="1">
          <a:blip r:embed="rId2"/>
          <a:srcRect l="3884" t="10717" r="4651" b="3234"/>
          <a:stretch/>
        </p:blipFill>
        <p:spPr>
          <a:xfrm>
            <a:off x="414336" y="1272396"/>
            <a:ext cx="5031424" cy="4982630"/>
          </a:xfrm>
          <a:prstGeom prst="rect">
            <a:avLst/>
          </a:prstGeom>
        </p:spPr>
      </p:pic>
    </p:spTree>
    <p:extLst>
      <p:ext uri="{BB962C8B-B14F-4D97-AF65-F5344CB8AC3E}">
        <p14:creationId xmlns:p14="http://schemas.microsoft.com/office/powerpoint/2010/main" val="65771457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Segnaposto contenuto 3"/>
          <p:cNvPicPr>
            <a:picLocks noGrp="1" noChangeAspect="1"/>
          </p:cNvPicPr>
          <p:nvPr>
            <p:ph idx="1"/>
          </p:nvPr>
        </p:nvPicPr>
        <p:blipFill>
          <a:blip r:embed="rId3"/>
          <a:srcRect/>
          <a:stretch/>
        </p:blipFill>
        <p:spPr>
          <a:xfrm>
            <a:off x="20" y="10"/>
            <a:ext cx="12191980" cy="6857990"/>
          </a:xfrm>
          <a:prstGeom prst="rect">
            <a:avLst/>
          </a:prstGeom>
        </p:spPr>
      </p:pic>
      <p:sp>
        <p:nvSpPr>
          <p:cNvPr id="9" name="Rectangle 8">
            <a:extLst>
              <a:ext uri="{FF2B5EF4-FFF2-40B4-BE49-F238E27FC236}">
                <a16:creationId xmlns:a16="http://schemas.microsoft.com/office/drawing/2014/main" id="{37C89E4B-3C9F-44B9-8B86-D9E3D112D8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320142"/>
            <a:ext cx="12192000" cy="736551"/>
          </a:xfrm>
          <a:prstGeom prst="rect">
            <a:avLst/>
          </a:pr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olo 1"/>
          <p:cNvSpPr>
            <a:spLocks noGrp="1"/>
          </p:cNvSpPr>
          <p:nvPr>
            <p:ph type="title"/>
          </p:nvPr>
        </p:nvSpPr>
        <p:spPr>
          <a:xfrm>
            <a:off x="523875" y="5317240"/>
            <a:ext cx="11210925" cy="744836"/>
          </a:xfrm>
        </p:spPr>
        <p:txBody>
          <a:bodyPr vert="horz" lIns="91440" tIns="45720" rIns="91440" bIns="45720" rtlCol="0" anchor="ctr">
            <a:normAutofit/>
          </a:bodyPr>
          <a:lstStyle/>
          <a:p>
            <a:pPr algn="ctr"/>
            <a:r>
              <a:rPr lang="en-US" sz="3600">
                <a:solidFill>
                  <a:schemeClr val="tx1">
                    <a:lumMod val="85000"/>
                    <a:lumOff val="15000"/>
                  </a:schemeClr>
                </a:solidFill>
              </a:rPr>
              <a:t>Gentilezza nel quotidiano del caring infermieristico</a:t>
            </a:r>
          </a:p>
        </p:txBody>
      </p:sp>
      <p:cxnSp>
        <p:nvCxnSpPr>
          <p:cNvPr id="11" name="Straight Connector 10">
            <a:extLst>
              <a:ext uri="{FF2B5EF4-FFF2-40B4-BE49-F238E27FC236}">
                <a16:creationId xmlns:a16="http://schemas.microsoft.com/office/drawing/2014/main" id="{AA2EAA10-076F-46BD-8F0F-B9A2FB77A85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5241983"/>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891E407-403B-4764-86C9-33A56D3BCAA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34852"/>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3778593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a:extLst>
              <a:ext uri="{FF2B5EF4-FFF2-40B4-BE49-F238E27FC236}">
                <a16:creationId xmlns:a16="http://schemas.microsoft.com/office/drawing/2014/main" id="{D5997EA8-5EFC-40CD-A85F-C3C3BC5F9E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magine 3" descr="Immagine che contiene aria aperta, erba, acqua, pianta&#10;&#10;Descrizione generata automaticamente"/>
          <p:cNvPicPr>
            <a:picLocks noChangeAspect="1"/>
          </p:cNvPicPr>
          <p:nvPr/>
        </p:nvPicPr>
        <p:blipFill>
          <a:blip r:embed="rId2"/>
          <a:srcRect t="5458" b="3449"/>
          <a:stretch/>
        </p:blipFill>
        <p:spPr>
          <a:xfrm>
            <a:off x="20" y="10"/>
            <a:ext cx="12191979" cy="6857990"/>
          </a:xfrm>
          <a:prstGeom prst="rect">
            <a:avLst/>
          </a:prstGeom>
        </p:spPr>
      </p:pic>
      <p:sp>
        <p:nvSpPr>
          <p:cNvPr id="11" name="Rectangle 10">
            <a:extLst>
              <a:ext uri="{FF2B5EF4-FFF2-40B4-BE49-F238E27FC236}">
                <a16:creationId xmlns:a16="http://schemas.microsoft.com/office/drawing/2014/main" id="{1CF6A1EC-BD15-42D9-A339-A3970CF7C6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4416" y="4218905"/>
            <a:ext cx="11167447" cy="2089317"/>
          </a:xfrm>
          <a:prstGeom prst="rect">
            <a:avLst/>
          </a:prstGeom>
          <a:solidFill>
            <a:schemeClr val="bg1">
              <a:alpha val="95000"/>
            </a:schemeClr>
          </a:solidFill>
          <a:ln w="12700">
            <a:solidFill>
              <a:srgbClr val="EFEFE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olo 1"/>
          <p:cNvSpPr>
            <a:spLocks noGrp="1"/>
          </p:cNvSpPr>
          <p:nvPr>
            <p:ph type="title"/>
          </p:nvPr>
        </p:nvSpPr>
        <p:spPr>
          <a:xfrm>
            <a:off x="1051560" y="4498848"/>
            <a:ext cx="3611880" cy="1536192"/>
          </a:xfrm>
        </p:spPr>
        <p:txBody>
          <a:bodyPr>
            <a:normAutofit/>
          </a:bodyPr>
          <a:lstStyle/>
          <a:p>
            <a:pPr algn="ctr"/>
            <a:r>
              <a:rPr lang="it-IT" sz="2700" b="1" dirty="0">
                <a:solidFill>
                  <a:srgbClr val="0070C0"/>
                </a:solidFill>
              </a:rPr>
              <a:t>Approcci comunicativo-relazionali fondati sulla gentilezza</a:t>
            </a:r>
          </a:p>
        </p:txBody>
      </p:sp>
      <p:sp>
        <p:nvSpPr>
          <p:cNvPr id="13" name="Rectangle 12">
            <a:extLst>
              <a:ext uri="{FF2B5EF4-FFF2-40B4-BE49-F238E27FC236}">
                <a16:creationId xmlns:a16="http://schemas.microsoft.com/office/drawing/2014/main" id="{A720C27D-5C39-492B-BD68-C220C0F83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08" y="4911519"/>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panose="020F0502020204030204"/>
            </a:endParaRPr>
          </a:p>
        </p:txBody>
      </p:sp>
      <p:sp>
        <p:nvSpPr>
          <p:cNvPr id="15" name="Rectangle 14">
            <a:extLst>
              <a:ext uri="{FF2B5EF4-FFF2-40B4-BE49-F238E27FC236}">
                <a16:creationId xmlns:a16="http://schemas.microsoft.com/office/drawing/2014/main" id="{A4F3394A-A959-460A-ACF9-5FA682C769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243541" y="5254418"/>
            <a:ext cx="14630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Segnaposto contenuto 2"/>
          <p:cNvSpPr>
            <a:spLocks noGrp="1"/>
          </p:cNvSpPr>
          <p:nvPr>
            <p:ph idx="1"/>
          </p:nvPr>
        </p:nvSpPr>
        <p:spPr>
          <a:xfrm>
            <a:off x="5295826" y="4498848"/>
            <a:ext cx="6652334" cy="1809374"/>
          </a:xfrm>
        </p:spPr>
        <p:txBody>
          <a:bodyPr anchor="ctr">
            <a:normAutofit fontScale="85000" lnSpcReduction="20000"/>
          </a:bodyPr>
          <a:lstStyle/>
          <a:p>
            <a:r>
              <a:rPr lang="it-IT" sz="2300" b="1" dirty="0">
                <a:solidFill>
                  <a:srgbClr val="0070C0"/>
                </a:solidFill>
              </a:rPr>
              <a:t>Comunicazione non violenta</a:t>
            </a:r>
          </a:p>
          <a:p>
            <a:r>
              <a:rPr lang="it-IT" sz="2300" b="1" dirty="0">
                <a:solidFill>
                  <a:srgbClr val="0070C0"/>
                </a:solidFill>
              </a:rPr>
              <a:t>Ascolto attivo</a:t>
            </a:r>
          </a:p>
          <a:p>
            <a:r>
              <a:rPr lang="it-IT" sz="2300" b="1" dirty="0">
                <a:solidFill>
                  <a:srgbClr val="0070C0"/>
                </a:solidFill>
              </a:rPr>
              <a:t>Approccio empatico</a:t>
            </a:r>
          </a:p>
          <a:p>
            <a:r>
              <a:rPr lang="it-IT" sz="2300" b="1" dirty="0">
                <a:solidFill>
                  <a:srgbClr val="0070C0"/>
                </a:solidFill>
              </a:rPr>
              <a:t>Sguardi </a:t>
            </a:r>
          </a:p>
          <a:p>
            <a:r>
              <a:rPr lang="it-IT" sz="2300" b="1" dirty="0">
                <a:solidFill>
                  <a:srgbClr val="0070C0"/>
                </a:solidFill>
              </a:rPr>
              <a:t>Gesti di cura</a:t>
            </a:r>
          </a:p>
          <a:p>
            <a:endParaRPr lang="it-IT" sz="1600" dirty="0"/>
          </a:p>
        </p:txBody>
      </p:sp>
    </p:spTree>
    <p:extLst>
      <p:ext uri="{BB962C8B-B14F-4D97-AF65-F5344CB8AC3E}">
        <p14:creationId xmlns:p14="http://schemas.microsoft.com/office/powerpoint/2010/main" val="395077011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9BB35BC-D5C2-4C8B-A22A-A71E619191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olo 1"/>
          <p:cNvSpPr>
            <a:spLocks noGrp="1"/>
          </p:cNvSpPr>
          <p:nvPr>
            <p:ph type="title"/>
          </p:nvPr>
        </p:nvSpPr>
        <p:spPr>
          <a:xfrm>
            <a:off x="6513788" y="365126"/>
            <a:ext cx="4840010" cy="645528"/>
          </a:xfrm>
        </p:spPr>
        <p:txBody>
          <a:bodyPr vert="horz" lIns="91440" tIns="45720" rIns="91440" bIns="45720" rtlCol="0" anchor="ctr">
            <a:normAutofit fontScale="90000"/>
          </a:bodyPr>
          <a:lstStyle/>
          <a:p>
            <a:r>
              <a:rPr lang="en-US" b="1" dirty="0" err="1">
                <a:solidFill>
                  <a:srgbClr val="0070C0"/>
                </a:solidFill>
              </a:rPr>
              <a:t>Pedagogia</a:t>
            </a:r>
            <a:r>
              <a:rPr lang="en-US" b="1" dirty="0">
                <a:solidFill>
                  <a:srgbClr val="0070C0"/>
                </a:solidFill>
              </a:rPr>
              <a:t> del </a:t>
            </a:r>
            <a:r>
              <a:rPr lang="en-US" b="1" dirty="0" err="1">
                <a:solidFill>
                  <a:srgbClr val="0070C0"/>
                </a:solidFill>
              </a:rPr>
              <a:t>volto</a:t>
            </a:r>
            <a:endParaRPr lang="en-US" b="1" dirty="0">
              <a:solidFill>
                <a:srgbClr val="0070C0"/>
              </a:solidFill>
            </a:endParaRPr>
          </a:p>
        </p:txBody>
      </p:sp>
      <p:pic>
        <p:nvPicPr>
          <p:cNvPr id="4" name="Segnaposto contenuto 3"/>
          <p:cNvPicPr>
            <a:picLocks noGrp="1" noChangeAspect="1"/>
          </p:cNvPicPr>
          <p:nvPr>
            <p:ph idx="1"/>
          </p:nvPr>
        </p:nvPicPr>
        <p:blipFill>
          <a:blip r:embed="rId2"/>
          <a:srcRect t="9705" r="-2" b="6202"/>
          <a:stretch/>
        </p:blipFill>
        <p:spPr>
          <a:xfrm>
            <a:off x="20" y="10"/>
            <a:ext cx="6116549" cy="6857990"/>
          </a:xfrm>
          <a:custGeom>
            <a:avLst/>
            <a:gdLst/>
            <a:ahLst/>
            <a:cxnLst/>
            <a:rect l="l" t="t" r="r" b="b"/>
            <a:pathLst>
              <a:path w="6116569" h="6879321">
                <a:moveTo>
                  <a:pt x="0" y="0"/>
                </a:moveTo>
                <a:lnTo>
                  <a:pt x="2935851" y="0"/>
                </a:lnTo>
                <a:cubicBezTo>
                  <a:pt x="3035710" y="10660"/>
                  <a:pt x="3138421" y="17767"/>
                  <a:pt x="3238280" y="31980"/>
                </a:cubicBezTo>
                <a:cubicBezTo>
                  <a:pt x="3817462" y="106602"/>
                  <a:pt x="3127009" y="277163"/>
                  <a:pt x="3660541" y="550772"/>
                </a:cubicBezTo>
                <a:cubicBezTo>
                  <a:pt x="3706191" y="575645"/>
                  <a:pt x="3757546" y="579199"/>
                  <a:pt x="3808902" y="589860"/>
                </a:cubicBezTo>
                <a:cubicBezTo>
                  <a:pt x="4008620" y="625393"/>
                  <a:pt x="4211192" y="618286"/>
                  <a:pt x="4413762" y="625393"/>
                </a:cubicBezTo>
                <a:cubicBezTo>
                  <a:pt x="4465118" y="628946"/>
                  <a:pt x="4525033" y="625393"/>
                  <a:pt x="4567830" y="721333"/>
                </a:cubicBezTo>
                <a:cubicBezTo>
                  <a:pt x="4425175" y="724888"/>
                  <a:pt x="4305344" y="731994"/>
                  <a:pt x="4171247" y="792401"/>
                </a:cubicBezTo>
                <a:cubicBezTo>
                  <a:pt x="4239722" y="859916"/>
                  <a:pt x="4322462" y="795955"/>
                  <a:pt x="4376671" y="842148"/>
                </a:cubicBezTo>
                <a:cubicBezTo>
                  <a:pt x="4428027" y="888342"/>
                  <a:pt x="4470824" y="891896"/>
                  <a:pt x="4527887" y="813722"/>
                </a:cubicBezTo>
                <a:cubicBezTo>
                  <a:pt x="4556417" y="774634"/>
                  <a:pt x="4604920" y="778187"/>
                  <a:pt x="4633452" y="799508"/>
                </a:cubicBezTo>
                <a:cubicBezTo>
                  <a:pt x="4781813" y="913216"/>
                  <a:pt x="4778960" y="909662"/>
                  <a:pt x="4947293" y="870576"/>
                </a:cubicBezTo>
                <a:cubicBezTo>
                  <a:pt x="5055712" y="845701"/>
                  <a:pt x="5166983" y="806615"/>
                  <a:pt x="5263988" y="820828"/>
                </a:cubicBezTo>
                <a:cubicBezTo>
                  <a:pt x="5275401" y="867022"/>
                  <a:pt x="5263988" y="888342"/>
                  <a:pt x="5249723" y="895449"/>
                </a:cubicBezTo>
                <a:cubicBezTo>
                  <a:pt x="5021475" y="1005604"/>
                  <a:pt x="4975825" y="1122864"/>
                  <a:pt x="4744723" y="1197485"/>
                </a:cubicBezTo>
                <a:cubicBezTo>
                  <a:pt x="4724751" y="1268552"/>
                  <a:pt x="4807491" y="1275660"/>
                  <a:pt x="4767548" y="1346727"/>
                </a:cubicBezTo>
                <a:cubicBezTo>
                  <a:pt x="4693367" y="1407134"/>
                  <a:pt x="4610627" y="1346727"/>
                  <a:pt x="4539299" y="1421348"/>
                </a:cubicBezTo>
                <a:cubicBezTo>
                  <a:pt x="4550712" y="1471094"/>
                  <a:pt x="4610627" y="1432008"/>
                  <a:pt x="4607773" y="1485309"/>
                </a:cubicBezTo>
                <a:cubicBezTo>
                  <a:pt x="4604920" y="1517288"/>
                  <a:pt x="4593508" y="1527948"/>
                  <a:pt x="4579242" y="1535055"/>
                </a:cubicBezTo>
                <a:cubicBezTo>
                  <a:pt x="4776107" y="1538608"/>
                  <a:pt x="5383820" y="1574142"/>
                  <a:pt x="5278255" y="1609676"/>
                </a:cubicBezTo>
                <a:cubicBezTo>
                  <a:pt x="5418057" y="1698511"/>
                  <a:pt x="5623481" y="1609676"/>
                  <a:pt x="5771843" y="1630997"/>
                </a:cubicBezTo>
                <a:cubicBezTo>
                  <a:pt x="5925911" y="1652316"/>
                  <a:pt x="6171278" y="1719830"/>
                  <a:pt x="6105656" y="1748257"/>
                </a:cubicBezTo>
                <a:cubicBezTo>
                  <a:pt x="6031475" y="1780238"/>
                  <a:pt x="5766136" y="2146235"/>
                  <a:pt x="5691955" y="2167555"/>
                </a:cubicBezTo>
                <a:cubicBezTo>
                  <a:pt x="5606362" y="2188875"/>
                  <a:pt x="5589243" y="2217302"/>
                  <a:pt x="5475118" y="2348776"/>
                </a:cubicBezTo>
                <a:cubicBezTo>
                  <a:pt x="5398085" y="2437610"/>
                  <a:pt x="5709074" y="2238623"/>
                  <a:pt x="5826051" y="2291922"/>
                </a:cubicBezTo>
                <a:cubicBezTo>
                  <a:pt x="5868848" y="2309690"/>
                  <a:pt x="5552153" y="2554872"/>
                  <a:pt x="5552153" y="2597513"/>
                </a:cubicBezTo>
                <a:cubicBezTo>
                  <a:pt x="5549300" y="2640153"/>
                  <a:pt x="5577831" y="2647260"/>
                  <a:pt x="5603508" y="2647260"/>
                </a:cubicBezTo>
                <a:cubicBezTo>
                  <a:pt x="5660571" y="2647260"/>
                  <a:pt x="5640599" y="2686346"/>
                  <a:pt x="5700515" y="2679240"/>
                </a:cubicBezTo>
                <a:cubicBezTo>
                  <a:pt x="5523622" y="2800055"/>
                  <a:pt x="5418057" y="2778734"/>
                  <a:pt x="5246870" y="2888889"/>
                </a:cubicBezTo>
                <a:cubicBezTo>
                  <a:pt x="5164130" y="2942189"/>
                  <a:pt x="4921615" y="3119857"/>
                  <a:pt x="4836022" y="3169605"/>
                </a:cubicBezTo>
                <a:cubicBezTo>
                  <a:pt x="4801785" y="3187371"/>
                  <a:pt x="4758988" y="3173158"/>
                  <a:pt x="4736163" y="3233565"/>
                </a:cubicBezTo>
                <a:cubicBezTo>
                  <a:pt x="4770400" y="3279759"/>
                  <a:pt x="4816050" y="3254885"/>
                  <a:pt x="4853141" y="3233565"/>
                </a:cubicBezTo>
                <a:cubicBezTo>
                  <a:pt x="4944440" y="3176711"/>
                  <a:pt x="4935881" y="3190925"/>
                  <a:pt x="4944440" y="3226459"/>
                </a:cubicBezTo>
                <a:cubicBezTo>
                  <a:pt x="4972972" y="3350827"/>
                  <a:pt x="5044300" y="3308186"/>
                  <a:pt x="5109921" y="3283313"/>
                </a:cubicBezTo>
                <a:cubicBezTo>
                  <a:pt x="5303932" y="3208692"/>
                  <a:pt x="5500797" y="3215799"/>
                  <a:pt x="5694809" y="3141178"/>
                </a:cubicBezTo>
                <a:cubicBezTo>
                  <a:pt x="5714781" y="3134070"/>
                  <a:pt x="5612068" y="3283313"/>
                  <a:pt x="5566419" y="3301079"/>
                </a:cubicBezTo>
                <a:cubicBezTo>
                  <a:pt x="5515063" y="3322399"/>
                  <a:pt x="5452294" y="3311739"/>
                  <a:pt x="5415203" y="3397020"/>
                </a:cubicBezTo>
                <a:cubicBezTo>
                  <a:pt x="5477972" y="3414787"/>
                  <a:pt x="5552153" y="3372147"/>
                  <a:pt x="5612068" y="3432554"/>
                </a:cubicBezTo>
                <a:cubicBezTo>
                  <a:pt x="5469413" y="3528494"/>
                  <a:pt x="5329610" y="3535601"/>
                  <a:pt x="5206927" y="3599562"/>
                </a:cubicBezTo>
                <a:cubicBezTo>
                  <a:pt x="5192661" y="3706163"/>
                  <a:pt x="5272548" y="3663523"/>
                  <a:pt x="5301079" y="3723930"/>
                </a:cubicBezTo>
                <a:cubicBezTo>
                  <a:pt x="5072830" y="3844745"/>
                  <a:pt x="4564977" y="4232062"/>
                  <a:pt x="4507915" y="4306683"/>
                </a:cubicBezTo>
                <a:cubicBezTo>
                  <a:pt x="4390937" y="4463031"/>
                  <a:pt x="3900202" y="4562525"/>
                  <a:pt x="3982942" y="4587399"/>
                </a:cubicBezTo>
                <a:cubicBezTo>
                  <a:pt x="4051417" y="4608719"/>
                  <a:pt x="4119891" y="4587399"/>
                  <a:pt x="4185513" y="4541205"/>
                </a:cubicBezTo>
                <a:cubicBezTo>
                  <a:pt x="4291078" y="4466584"/>
                  <a:pt x="5010062" y="4523438"/>
                  <a:pt x="5212633" y="4455924"/>
                </a:cubicBezTo>
                <a:cubicBezTo>
                  <a:pt x="5241164" y="4445264"/>
                  <a:pt x="5283960" y="4409730"/>
                  <a:pt x="5312492" y="4473691"/>
                </a:cubicBezTo>
                <a:cubicBezTo>
                  <a:pt x="5098508" y="4704659"/>
                  <a:pt x="4833169" y="4654913"/>
                  <a:pt x="4596361" y="4818368"/>
                </a:cubicBezTo>
                <a:cubicBezTo>
                  <a:pt x="4684807" y="4917861"/>
                  <a:pt x="4776107" y="4907202"/>
                  <a:pt x="4873113" y="4885882"/>
                </a:cubicBezTo>
                <a:cubicBezTo>
                  <a:pt x="4895938" y="4878775"/>
                  <a:pt x="4930175" y="4871668"/>
                  <a:pt x="4935881" y="4914309"/>
                </a:cubicBezTo>
                <a:cubicBezTo>
                  <a:pt x="4941587" y="4967609"/>
                  <a:pt x="4898790" y="4978270"/>
                  <a:pt x="4873113" y="5003143"/>
                </a:cubicBezTo>
                <a:cubicBezTo>
                  <a:pt x="4833169" y="5038676"/>
                  <a:pt x="4773254" y="4999590"/>
                  <a:pt x="4721898" y="5095530"/>
                </a:cubicBezTo>
                <a:cubicBezTo>
                  <a:pt x="4873113" y="5067104"/>
                  <a:pt x="4998650" y="5020910"/>
                  <a:pt x="5132745" y="4949842"/>
                </a:cubicBezTo>
                <a:cubicBezTo>
                  <a:pt x="5121333" y="5006696"/>
                  <a:pt x="5081390" y="5035123"/>
                  <a:pt x="5101362" y="5081317"/>
                </a:cubicBezTo>
                <a:cubicBezTo>
                  <a:pt x="5118480" y="5116850"/>
                  <a:pt x="5164130" y="5131063"/>
                  <a:pt x="5138452" y="5198578"/>
                </a:cubicBezTo>
                <a:cubicBezTo>
                  <a:pt x="5067125" y="5273199"/>
                  <a:pt x="4967265" y="5258986"/>
                  <a:pt x="4904497" y="5362033"/>
                </a:cubicBezTo>
                <a:cubicBezTo>
                  <a:pt x="4818903" y="5507721"/>
                  <a:pt x="4684807" y="5564575"/>
                  <a:pt x="4579242" y="5674729"/>
                </a:cubicBezTo>
                <a:cubicBezTo>
                  <a:pt x="4545005" y="5713816"/>
                  <a:pt x="4313903" y="5841738"/>
                  <a:pt x="4253988" y="5884379"/>
                </a:cubicBezTo>
                <a:cubicBezTo>
                  <a:pt x="4168395" y="5944786"/>
                  <a:pt x="4071389" y="5966106"/>
                  <a:pt x="3985795" y="6069153"/>
                </a:cubicBezTo>
                <a:cubicBezTo>
                  <a:pt x="4065682" y="6086921"/>
                  <a:pt x="4134157" y="5990979"/>
                  <a:pt x="4231163" y="6030066"/>
                </a:cubicBezTo>
                <a:cubicBezTo>
                  <a:pt x="4074242" y="6133114"/>
                  <a:pt x="3931586" y="6182861"/>
                  <a:pt x="3814609" y="6317889"/>
                </a:cubicBezTo>
                <a:cubicBezTo>
                  <a:pt x="3800343" y="6335656"/>
                  <a:pt x="3771812" y="6332102"/>
                  <a:pt x="3751840" y="6339209"/>
                </a:cubicBezTo>
                <a:cubicBezTo>
                  <a:pt x="3529298" y="6406723"/>
                  <a:pt x="3309608" y="6467130"/>
                  <a:pt x="3089919" y="6563071"/>
                </a:cubicBezTo>
                <a:cubicBezTo>
                  <a:pt x="3041416" y="6584392"/>
                  <a:pt x="2955823" y="6595052"/>
                  <a:pt x="2961529" y="6662566"/>
                </a:cubicBezTo>
                <a:cubicBezTo>
                  <a:pt x="2972941" y="6765613"/>
                  <a:pt x="3055681" y="6687439"/>
                  <a:pt x="3107038" y="6673226"/>
                </a:cubicBezTo>
                <a:cubicBezTo>
                  <a:pt x="3269664" y="6634138"/>
                  <a:pt x="3432292" y="6570178"/>
                  <a:pt x="3594919" y="6591499"/>
                </a:cubicBezTo>
                <a:cubicBezTo>
                  <a:pt x="3483648" y="6637693"/>
                  <a:pt x="3372376" y="6680332"/>
                  <a:pt x="3261106" y="6726527"/>
                </a:cubicBezTo>
                <a:cubicBezTo>
                  <a:pt x="3386642" y="6705206"/>
                  <a:pt x="3495061" y="6786934"/>
                  <a:pt x="3620597" y="6740740"/>
                </a:cubicBezTo>
                <a:cubicBezTo>
                  <a:pt x="3660541" y="6726527"/>
                  <a:pt x="3700484" y="6765613"/>
                  <a:pt x="3703337" y="6826020"/>
                </a:cubicBezTo>
                <a:cubicBezTo>
                  <a:pt x="3706191" y="6847340"/>
                  <a:pt x="3700484" y="6865108"/>
                  <a:pt x="3689072" y="6879321"/>
                </a:cubicBezTo>
                <a:lnTo>
                  <a:pt x="0" y="6879321"/>
                </a:lnTo>
                <a:close/>
              </a:path>
            </a:pathLst>
          </a:custGeom>
        </p:spPr>
      </p:pic>
      <p:sp>
        <p:nvSpPr>
          <p:cNvPr id="6" name="Rettangolo 5"/>
          <p:cNvSpPr/>
          <p:nvPr/>
        </p:nvSpPr>
        <p:spPr>
          <a:xfrm>
            <a:off x="6513788" y="2333297"/>
            <a:ext cx="5403892" cy="3843666"/>
          </a:xfrm>
          <a:prstGeom prst="rect">
            <a:avLst/>
          </a:prstGeom>
        </p:spPr>
        <p:txBody>
          <a:bodyPr vert="horz" lIns="91440" tIns="45720" rIns="91440" bIns="45720" rtlCol="0">
            <a:normAutofit/>
          </a:bodyPr>
          <a:lstStyle/>
          <a:p>
            <a:pPr algn="just">
              <a:lnSpc>
                <a:spcPct val="90000"/>
              </a:lnSpc>
              <a:spcAft>
                <a:spcPts val="600"/>
              </a:spcAft>
            </a:pPr>
            <a:r>
              <a:rPr lang="en-US" sz="1700" dirty="0"/>
              <a:t>“</a:t>
            </a:r>
            <a:r>
              <a:rPr lang="en-US" sz="1700" b="1" dirty="0">
                <a:solidFill>
                  <a:srgbClr val="0070C0"/>
                </a:solidFill>
              </a:rPr>
              <a:t>Il </a:t>
            </a:r>
            <a:r>
              <a:rPr lang="en-US" sz="1700" b="1" dirty="0" err="1">
                <a:solidFill>
                  <a:srgbClr val="0070C0"/>
                </a:solidFill>
              </a:rPr>
              <a:t>faccia</a:t>
            </a:r>
            <a:r>
              <a:rPr lang="en-US" sz="1700" b="1" dirty="0">
                <a:solidFill>
                  <a:srgbClr val="0070C0"/>
                </a:solidFill>
              </a:rPr>
              <a:t> a </a:t>
            </a:r>
            <a:r>
              <a:rPr lang="en-US" sz="1700" b="1" dirty="0" err="1">
                <a:solidFill>
                  <a:srgbClr val="0070C0"/>
                </a:solidFill>
              </a:rPr>
              <a:t>faccia</a:t>
            </a:r>
            <a:r>
              <a:rPr lang="en-US" sz="1700" b="1" dirty="0">
                <a:solidFill>
                  <a:srgbClr val="0070C0"/>
                </a:solidFill>
              </a:rPr>
              <a:t> con </a:t>
            </a:r>
            <a:r>
              <a:rPr lang="en-US" sz="1700" b="1" dirty="0" err="1">
                <a:solidFill>
                  <a:srgbClr val="0070C0"/>
                </a:solidFill>
              </a:rPr>
              <a:t>l’altro</a:t>
            </a:r>
            <a:r>
              <a:rPr lang="en-US" sz="1700" dirty="0"/>
              <a:t>: è </a:t>
            </a:r>
            <a:r>
              <a:rPr lang="en-US" sz="1700" dirty="0" err="1"/>
              <a:t>lì</a:t>
            </a:r>
            <a:r>
              <a:rPr lang="en-US" sz="1700" dirty="0"/>
              <a:t> </a:t>
            </a:r>
            <a:r>
              <a:rPr lang="en-US" sz="1700" dirty="0" err="1"/>
              <a:t>che</a:t>
            </a:r>
            <a:r>
              <a:rPr lang="en-US" sz="1700" dirty="0"/>
              <a:t> è </a:t>
            </a:r>
            <a:r>
              <a:rPr lang="en-US" sz="1700" dirty="0" err="1"/>
              <a:t>racchiuso</a:t>
            </a:r>
            <a:r>
              <a:rPr lang="en-US" sz="1700" dirty="0"/>
              <a:t> il </a:t>
            </a:r>
            <a:r>
              <a:rPr lang="en-US" sz="1700" dirty="0" err="1"/>
              <a:t>segreto</a:t>
            </a:r>
            <a:r>
              <a:rPr lang="en-US" sz="1700" dirty="0"/>
              <a:t> supremo </a:t>
            </a:r>
            <a:r>
              <a:rPr lang="en-US" sz="1700" dirty="0" err="1"/>
              <a:t>della</a:t>
            </a:r>
            <a:r>
              <a:rPr lang="en-US" sz="1700" dirty="0"/>
              <a:t> vita”</a:t>
            </a:r>
          </a:p>
          <a:p>
            <a:pPr algn="just">
              <a:lnSpc>
                <a:spcPct val="90000"/>
              </a:lnSpc>
              <a:spcAft>
                <a:spcPts val="600"/>
              </a:spcAft>
            </a:pPr>
            <a:endParaRPr lang="en-US" sz="1700" dirty="0"/>
          </a:p>
          <a:p>
            <a:pPr algn="just">
              <a:lnSpc>
                <a:spcPct val="90000"/>
              </a:lnSpc>
              <a:spcAft>
                <a:spcPts val="600"/>
              </a:spcAft>
            </a:pPr>
            <a:endParaRPr lang="en-US" sz="1700" dirty="0"/>
          </a:p>
          <a:p>
            <a:pPr algn="just">
              <a:lnSpc>
                <a:spcPct val="90000"/>
              </a:lnSpc>
              <a:spcAft>
                <a:spcPts val="600"/>
              </a:spcAft>
            </a:pPr>
            <a:r>
              <a:rPr lang="en-US" sz="1700" dirty="0"/>
              <a:t> “</a:t>
            </a:r>
            <a:r>
              <a:rPr lang="en-US" sz="1700" dirty="0" err="1"/>
              <a:t>Quando</a:t>
            </a:r>
            <a:r>
              <a:rPr lang="en-US" sz="1700" dirty="0"/>
              <a:t> mi </a:t>
            </a:r>
            <a:r>
              <a:rPr lang="en-US" sz="1700" dirty="0" err="1"/>
              <a:t>riferisco</a:t>
            </a:r>
            <a:r>
              <a:rPr lang="en-US" sz="1700" dirty="0"/>
              <a:t> al </a:t>
            </a:r>
            <a:r>
              <a:rPr lang="en-US" sz="1700" dirty="0" err="1"/>
              <a:t>volto</a:t>
            </a:r>
            <a:r>
              <a:rPr lang="en-US" sz="1700" dirty="0"/>
              <a:t>, non </a:t>
            </a:r>
            <a:r>
              <a:rPr lang="en-US" sz="1700" dirty="0" err="1"/>
              <a:t>intendo</a:t>
            </a:r>
            <a:r>
              <a:rPr lang="en-US" sz="1700" dirty="0"/>
              <a:t> solo il </a:t>
            </a:r>
            <a:r>
              <a:rPr lang="en-US" sz="1700" dirty="0" err="1"/>
              <a:t>colore</a:t>
            </a:r>
            <a:r>
              <a:rPr lang="en-US" sz="1700" dirty="0"/>
              <a:t> </a:t>
            </a:r>
            <a:r>
              <a:rPr lang="en-US" sz="1700" dirty="0" err="1"/>
              <a:t>degli</a:t>
            </a:r>
            <a:r>
              <a:rPr lang="en-US" sz="1700" dirty="0"/>
              <a:t> </a:t>
            </a:r>
            <a:r>
              <a:rPr lang="en-US" sz="1700" dirty="0" err="1"/>
              <a:t>occhi</a:t>
            </a:r>
            <a:r>
              <a:rPr lang="en-US" sz="1700" dirty="0"/>
              <a:t>, la forma del </a:t>
            </a:r>
            <a:r>
              <a:rPr lang="en-US" sz="1700" dirty="0" err="1"/>
              <a:t>naso</a:t>
            </a:r>
            <a:r>
              <a:rPr lang="en-US" sz="1700" dirty="0"/>
              <a:t>, il </a:t>
            </a:r>
            <a:r>
              <a:rPr lang="en-US" sz="1700" dirty="0" err="1"/>
              <a:t>rossore</a:t>
            </a:r>
            <a:r>
              <a:rPr lang="en-US" sz="1700" dirty="0"/>
              <a:t> </a:t>
            </a:r>
            <a:r>
              <a:rPr lang="en-US" sz="1700" dirty="0" err="1"/>
              <a:t>delle</a:t>
            </a:r>
            <a:r>
              <a:rPr lang="en-US" sz="1700" dirty="0"/>
              <a:t> </a:t>
            </a:r>
            <a:r>
              <a:rPr lang="en-US" sz="1700" dirty="0" err="1"/>
              <a:t>labbra</a:t>
            </a:r>
            <a:r>
              <a:rPr lang="en-US" sz="1700" dirty="0"/>
              <a:t>. </a:t>
            </a:r>
            <a:r>
              <a:rPr lang="en-US" sz="1700" dirty="0" err="1"/>
              <a:t>Fermandomi</a:t>
            </a:r>
            <a:r>
              <a:rPr lang="en-US" sz="1700" dirty="0"/>
              <a:t> qui io </a:t>
            </a:r>
            <a:r>
              <a:rPr lang="en-US" sz="1700" dirty="0" err="1"/>
              <a:t>contemplo</a:t>
            </a:r>
            <a:r>
              <a:rPr lang="en-US" sz="1700" dirty="0"/>
              <a:t> </a:t>
            </a:r>
            <a:r>
              <a:rPr lang="en-US" sz="1700" dirty="0" err="1"/>
              <a:t>ancora</a:t>
            </a:r>
            <a:r>
              <a:rPr lang="en-US" sz="1700" dirty="0"/>
              <a:t> </a:t>
            </a:r>
            <a:r>
              <a:rPr lang="en-US" sz="1700" dirty="0" err="1"/>
              <a:t>soltanto</a:t>
            </a:r>
            <a:r>
              <a:rPr lang="en-US" sz="1700" dirty="0"/>
              <a:t> </a:t>
            </a:r>
            <a:r>
              <a:rPr lang="en-US" sz="1700" dirty="0" err="1"/>
              <a:t>dei</a:t>
            </a:r>
            <a:r>
              <a:rPr lang="en-US" sz="1700" dirty="0"/>
              <a:t> </a:t>
            </a:r>
            <a:r>
              <a:rPr lang="en-US" sz="1700" dirty="0" err="1"/>
              <a:t>dati</a:t>
            </a:r>
            <a:r>
              <a:rPr lang="en-US" sz="1700" dirty="0"/>
              <a:t>; ma </a:t>
            </a:r>
            <a:r>
              <a:rPr lang="en-US" sz="1700" dirty="0" err="1"/>
              <a:t>anche</a:t>
            </a:r>
            <a:r>
              <a:rPr lang="en-US" sz="1700" dirty="0"/>
              <a:t> </a:t>
            </a:r>
            <a:r>
              <a:rPr lang="en-US" sz="1700" dirty="0" err="1"/>
              <a:t>una</a:t>
            </a:r>
            <a:r>
              <a:rPr lang="en-US" sz="1700" dirty="0"/>
              <a:t> </a:t>
            </a:r>
            <a:r>
              <a:rPr lang="en-US" sz="1700" dirty="0" err="1"/>
              <a:t>sedia</a:t>
            </a:r>
            <a:r>
              <a:rPr lang="en-US" sz="1700" dirty="0"/>
              <a:t> è </a:t>
            </a:r>
            <a:r>
              <a:rPr lang="en-US" sz="1700" dirty="0" err="1"/>
              <a:t>fatta</a:t>
            </a:r>
            <a:r>
              <a:rPr lang="en-US" sz="1700" dirty="0"/>
              <a:t> di </a:t>
            </a:r>
            <a:r>
              <a:rPr lang="en-US" sz="1700" dirty="0" err="1"/>
              <a:t>dati</a:t>
            </a:r>
            <a:r>
              <a:rPr lang="en-US" sz="1700" dirty="0"/>
              <a:t>. </a:t>
            </a:r>
          </a:p>
          <a:p>
            <a:pPr algn="just">
              <a:lnSpc>
                <a:spcPct val="90000"/>
              </a:lnSpc>
              <a:spcAft>
                <a:spcPts val="600"/>
              </a:spcAft>
            </a:pPr>
            <a:r>
              <a:rPr lang="en-US" sz="1700" b="1" dirty="0">
                <a:solidFill>
                  <a:srgbClr val="0070C0"/>
                </a:solidFill>
              </a:rPr>
              <a:t>La vera natura del </a:t>
            </a:r>
            <a:r>
              <a:rPr lang="en-US" sz="1700" b="1" dirty="0" err="1">
                <a:solidFill>
                  <a:srgbClr val="0070C0"/>
                </a:solidFill>
              </a:rPr>
              <a:t>volto</a:t>
            </a:r>
            <a:r>
              <a:rPr lang="en-US" sz="1700" b="1" dirty="0">
                <a:solidFill>
                  <a:srgbClr val="0070C0"/>
                </a:solidFill>
              </a:rPr>
              <a:t>, il </a:t>
            </a:r>
            <a:r>
              <a:rPr lang="en-US" sz="1700" b="1" dirty="0" err="1">
                <a:solidFill>
                  <a:srgbClr val="0070C0"/>
                </a:solidFill>
              </a:rPr>
              <a:t>suo</a:t>
            </a:r>
            <a:r>
              <a:rPr lang="en-US" sz="1700" b="1" dirty="0">
                <a:solidFill>
                  <a:srgbClr val="0070C0"/>
                </a:solidFill>
              </a:rPr>
              <a:t> </a:t>
            </a:r>
            <a:r>
              <a:rPr lang="en-US" sz="1700" b="1" dirty="0" err="1">
                <a:solidFill>
                  <a:srgbClr val="0070C0"/>
                </a:solidFill>
              </a:rPr>
              <a:t>segreto</a:t>
            </a:r>
            <a:r>
              <a:rPr lang="en-US" sz="1700" b="1" dirty="0">
                <a:solidFill>
                  <a:srgbClr val="0070C0"/>
                </a:solidFill>
              </a:rPr>
              <a:t> </a:t>
            </a:r>
            <a:r>
              <a:rPr lang="en-US" sz="1700" b="1" dirty="0" err="1">
                <a:solidFill>
                  <a:srgbClr val="0070C0"/>
                </a:solidFill>
              </a:rPr>
              <a:t>sta</a:t>
            </a:r>
            <a:r>
              <a:rPr lang="en-US" sz="1700" b="1" dirty="0">
                <a:solidFill>
                  <a:srgbClr val="0070C0"/>
                </a:solidFill>
              </a:rPr>
              <a:t> </a:t>
            </a:r>
            <a:r>
              <a:rPr lang="en-US" sz="1700" b="1" dirty="0" err="1">
                <a:solidFill>
                  <a:srgbClr val="0070C0"/>
                </a:solidFill>
              </a:rPr>
              <a:t>altrove</a:t>
            </a:r>
            <a:r>
              <a:rPr lang="en-US" sz="1700" b="1" dirty="0">
                <a:solidFill>
                  <a:srgbClr val="0070C0"/>
                </a:solidFill>
              </a:rPr>
              <a:t>: </a:t>
            </a:r>
            <a:r>
              <a:rPr lang="en-US" sz="1700" b="1" dirty="0" err="1">
                <a:solidFill>
                  <a:srgbClr val="0070C0"/>
                </a:solidFill>
              </a:rPr>
              <a:t>nella</a:t>
            </a:r>
            <a:r>
              <a:rPr lang="en-US" sz="1700" b="1" dirty="0">
                <a:solidFill>
                  <a:srgbClr val="0070C0"/>
                </a:solidFill>
              </a:rPr>
              <a:t> </a:t>
            </a:r>
            <a:r>
              <a:rPr lang="en-US" sz="1700" b="1" dirty="0" err="1">
                <a:solidFill>
                  <a:srgbClr val="0070C0"/>
                </a:solidFill>
              </a:rPr>
              <a:t>domanda</a:t>
            </a:r>
            <a:r>
              <a:rPr lang="en-US" sz="1700" b="1" dirty="0">
                <a:solidFill>
                  <a:srgbClr val="0070C0"/>
                </a:solidFill>
              </a:rPr>
              <a:t> </a:t>
            </a:r>
            <a:r>
              <a:rPr lang="en-US" sz="1700" b="1" dirty="0" err="1">
                <a:solidFill>
                  <a:srgbClr val="0070C0"/>
                </a:solidFill>
              </a:rPr>
              <a:t>che</a:t>
            </a:r>
            <a:r>
              <a:rPr lang="en-US" sz="1700" b="1" dirty="0">
                <a:solidFill>
                  <a:srgbClr val="0070C0"/>
                </a:solidFill>
              </a:rPr>
              <a:t> mi </a:t>
            </a:r>
            <a:r>
              <a:rPr lang="en-US" sz="1700" b="1" dirty="0" err="1">
                <a:solidFill>
                  <a:srgbClr val="0070C0"/>
                </a:solidFill>
              </a:rPr>
              <a:t>rivolge</a:t>
            </a:r>
            <a:r>
              <a:rPr lang="en-US" sz="1700" b="1" dirty="0">
                <a:solidFill>
                  <a:srgbClr val="0070C0"/>
                </a:solidFill>
              </a:rPr>
              <a:t>, </a:t>
            </a:r>
            <a:r>
              <a:rPr lang="en-US" sz="1700" b="1" dirty="0" err="1">
                <a:solidFill>
                  <a:srgbClr val="0070C0"/>
                </a:solidFill>
              </a:rPr>
              <a:t>domanda</a:t>
            </a:r>
            <a:r>
              <a:rPr lang="en-US" sz="1700" b="1" dirty="0">
                <a:solidFill>
                  <a:srgbClr val="0070C0"/>
                </a:solidFill>
              </a:rPr>
              <a:t> </a:t>
            </a:r>
            <a:r>
              <a:rPr lang="en-US" sz="1700" b="1" dirty="0" err="1">
                <a:solidFill>
                  <a:srgbClr val="0070C0"/>
                </a:solidFill>
              </a:rPr>
              <a:t>che</a:t>
            </a:r>
            <a:r>
              <a:rPr lang="en-US" sz="1700" b="1" dirty="0">
                <a:solidFill>
                  <a:srgbClr val="0070C0"/>
                </a:solidFill>
              </a:rPr>
              <a:t> è al </a:t>
            </a:r>
            <a:r>
              <a:rPr lang="en-US" sz="1700" b="1" dirty="0" err="1">
                <a:solidFill>
                  <a:srgbClr val="0070C0"/>
                </a:solidFill>
              </a:rPr>
              <a:t>contempo</a:t>
            </a:r>
            <a:r>
              <a:rPr lang="en-US" sz="1700" b="1" dirty="0">
                <a:solidFill>
                  <a:srgbClr val="0070C0"/>
                </a:solidFill>
              </a:rPr>
              <a:t> </a:t>
            </a:r>
            <a:r>
              <a:rPr lang="en-US" sz="1700" b="1" dirty="0" err="1">
                <a:solidFill>
                  <a:srgbClr val="0070C0"/>
                </a:solidFill>
              </a:rPr>
              <a:t>una</a:t>
            </a:r>
            <a:r>
              <a:rPr lang="en-US" sz="1700" b="1" dirty="0">
                <a:solidFill>
                  <a:srgbClr val="0070C0"/>
                </a:solidFill>
              </a:rPr>
              <a:t> </a:t>
            </a:r>
            <a:r>
              <a:rPr lang="en-US" sz="1700" b="1" dirty="0" err="1">
                <a:solidFill>
                  <a:srgbClr val="0070C0"/>
                </a:solidFill>
              </a:rPr>
              <a:t>richiesta</a:t>
            </a:r>
            <a:r>
              <a:rPr lang="en-US" sz="1700" b="1" dirty="0">
                <a:solidFill>
                  <a:srgbClr val="0070C0"/>
                </a:solidFill>
              </a:rPr>
              <a:t> di </a:t>
            </a:r>
            <a:r>
              <a:rPr lang="en-US" sz="1700" b="1" dirty="0" err="1">
                <a:solidFill>
                  <a:srgbClr val="0070C0"/>
                </a:solidFill>
              </a:rPr>
              <a:t>aiuto</a:t>
            </a:r>
            <a:r>
              <a:rPr lang="en-US" sz="1700" b="1" dirty="0">
                <a:solidFill>
                  <a:srgbClr val="0070C0"/>
                </a:solidFill>
              </a:rPr>
              <a:t> e </a:t>
            </a:r>
            <a:r>
              <a:rPr lang="en-US" sz="1700" b="1" dirty="0" err="1">
                <a:solidFill>
                  <a:srgbClr val="0070C0"/>
                </a:solidFill>
              </a:rPr>
              <a:t>una</a:t>
            </a:r>
            <a:r>
              <a:rPr lang="en-US" sz="1700" b="1" dirty="0">
                <a:solidFill>
                  <a:srgbClr val="0070C0"/>
                </a:solidFill>
              </a:rPr>
              <a:t> </a:t>
            </a:r>
            <a:r>
              <a:rPr lang="en-US" sz="1700" b="1" dirty="0" err="1">
                <a:solidFill>
                  <a:srgbClr val="0070C0"/>
                </a:solidFill>
              </a:rPr>
              <a:t>minaccia</a:t>
            </a:r>
            <a:r>
              <a:rPr lang="en-US" sz="1700" dirty="0"/>
              <a:t>”</a:t>
            </a:r>
          </a:p>
          <a:p>
            <a:pPr algn="r">
              <a:lnSpc>
                <a:spcPct val="90000"/>
              </a:lnSpc>
              <a:spcAft>
                <a:spcPts val="600"/>
              </a:spcAft>
            </a:pPr>
            <a:r>
              <a:rPr lang="en-US" sz="1700" b="1" dirty="0"/>
              <a:t>E. </a:t>
            </a:r>
            <a:r>
              <a:rPr lang="en-US" sz="1700" b="1" dirty="0" err="1"/>
              <a:t>Lévinas</a:t>
            </a:r>
            <a:endParaRPr lang="en-US" sz="1700" b="1" dirty="0"/>
          </a:p>
          <a:p>
            <a:pPr indent="-228600" algn="just">
              <a:lnSpc>
                <a:spcPct val="90000"/>
              </a:lnSpc>
              <a:spcAft>
                <a:spcPts val="600"/>
              </a:spcAft>
              <a:buFont typeface="Arial" panose="020B0604020202020204" pitchFamily="34" charset="0"/>
              <a:buChar char="•"/>
            </a:pPr>
            <a:endParaRPr lang="en-US" sz="1700" dirty="0"/>
          </a:p>
        </p:txBody>
      </p:sp>
    </p:spTree>
    <p:extLst>
      <p:ext uri="{BB962C8B-B14F-4D97-AF65-F5344CB8AC3E}">
        <p14:creationId xmlns:p14="http://schemas.microsoft.com/office/powerpoint/2010/main" val="375167751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a:extLst>
              <a:ext uri="{FF2B5EF4-FFF2-40B4-BE49-F238E27FC236}">
                <a16:creationId xmlns:a16="http://schemas.microsoft.com/office/drawing/2014/main" id="{D5997EA8-5EFC-40CD-A85F-C3C3BC5F9E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Segnaposto contenuto 3" descr="Immagine che contiene persona, dito, unghia/chiodo, polso&#10;&#10;Descrizione generata automaticamente"/>
          <p:cNvPicPr>
            <a:picLocks noChangeAspect="1"/>
          </p:cNvPicPr>
          <p:nvPr/>
        </p:nvPicPr>
        <p:blipFill rotWithShape="1">
          <a:blip r:embed="rId2"/>
          <a:srcRect/>
          <a:stretch/>
        </p:blipFill>
        <p:spPr>
          <a:xfrm>
            <a:off x="20" y="10"/>
            <a:ext cx="12191979" cy="6857990"/>
          </a:xfrm>
          <a:prstGeom prst="rect">
            <a:avLst/>
          </a:prstGeom>
        </p:spPr>
      </p:pic>
      <p:sp>
        <p:nvSpPr>
          <p:cNvPr id="13" name="Rectangle 12">
            <a:extLst>
              <a:ext uri="{FF2B5EF4-FFF2-40B4-BE49-F238E27FC236}">
                <a16:creationId xmlns:a16="http://schemas.microsoft.com/office/drawing/2014/main" id="{1CF6A1EC-BD15-42D9-A339-A3970CF7C6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4416" y="4218905"/>
            <a:ext cx="11167447" cy="2089317"/>
          </a:xfrm>
          <a:prstGeom prst="rect">
            <a:avLst/>
          </a:prstGeom>
          <a:solidFill>
            <a:schemeClr val="bg1">
              <a:alpha val="95000"/>
            </a:schemeClr>
          </a:solidFill>
          <a:ln w="12700">
            <a:solidFill>
              <a:srgbClr val="EFEFE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olo 1"/>
          <p:cNvSpPr>
            <a:spLocks noGrp="1"/>
          </p:cNvSpPr>
          <p:nvPr>
            <p:ph type="title"/>
          </p:nvPr>
        </p:nvSpPr>
        <p:spPr>
          <a:xfrm>
            <a:off x="1051560" y="4498848"/>
            <a:ext cx="3611880" cy="1536192"/>
          </a:xfrm>
        </p:spPr>
        <p:txBody>
          <a:bodyPr>
            <a:normAutofit/>
          </a:bodyPr>
          <a:lstStyle/>
          <a:p>
            <a:r>
              <a:rPr lang="it-IT" sz="3200" dirty="0"/>
              <a:t>Con tanto </a:t>
            </a:r>
            <a:r>
              <a:rPr lang="it-IT" sz="3200" b="1" dirty="0"/>
              <a:t>TATTO</a:t>
            </a:r>
            <a:r>
              <a:rPr lang="it-IT" sz="3200" dirty="0"/>
              <a:t>…</a:t>
            </a:r>
          </a:p>
        </p:txBody>
      </p:sp>
      <p:sp>
        <p:nvSpPr>
          <p:cNvPr id="15" name="Rectangle 14">
            <a:extLst>
              <a:ext uri="{FF2B5EF4-FFF2-40B4-BE49-F238E27FC236}">
                <a16:creationId xmlns:a16="http://schemas.microsoft.com/office/drawing/2014/main" id="{A720C27D-5C39-492B-BD68-C220C0F83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08" y="4911519"/>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panose="020F0502020204030204"/>
            </a:endParaRPr>
          </a:p>
        </p:txBody>
      </p:sp>
      <p:sp>
        <p:nvSpPr>
          <p:cNvPr id="17" name="Rectangle 16">
            <a:extLst>
              <a:ext uri="{FF2B5EF4-FFF2-40B4-BE49-F238E27FC236}">
                <a16:creationId xmlns:a16="http://schemas.microsoft.com/office/drawing/2014/main" id="{A4F3394A-A959-460A-ACF9-5FA682C769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243541" y="5254418"/>
            <a:ext cx="14630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Content Placeholder 7">
            <a:extLst>
              <a:ext uri="{FF2B5EF4-FFF2-40B4-BE49-F238E27FC236}">
                <a16:creationId xmlns:a16="http://schemas.microsoft.com/office/drawing/2014/main" id="{9BDB0849-B46C-995D-0E00-A50B528F6EDE}"/>
              </a:ext>
            </a:extLst>
          </p:cNvPr>
          <p:cNvSpPr>
            <a:spLocks noGrp="1"/>
          </p:cNvSpPr>
          <p:nvPr>
            <p:ph idx="1"/>
          </p:nvPr>
        </p:nvSpPr>
        <p:spPr>
          <a:xfrm>
            <a:off x="5295826" y="4498848"/>
            <a:ext cx="6061022" cy="1536192"/>
          </a:xfrm>
        </p:spPr>
        <p:txBody>
          <a:bodyPr anchor="ctr">
            <a:normAutofit/>
          </a:bodyPr>
          <a:lstStyle/>
          <a:p>
            <a:r>
              <a:rPr lang="it-IT" sz="1800" dirty="0" err="1"/>
              <a:t>Nurturing</a:t>
            </a:r>
            <a:r>
              <a:rPr lang="it-IT" sz="1800" dirty="0"/>
              <a:t> touch,  </a:t>
            </a:r>
            <a:r>
              <a:rPr lang="it-IT" sz="1800" dirty="0" err="1"/>
              <a:t>Aptonomia</a:t>
            </a:r>
            <a:r>
              <a:rPr lang="it-IT" sz="1800" dirty="0"/>
              <a:t>, </a:t>
            </a:r>
            <a:r>
              <a:rPr lang="it-IT" sz="1800" dirty="0" err="1"/>
              <a:t>caring</a:t>
            </a:r>
            <a:r>
              <a:rPr lang="it-IT" sz="1800" dirty="0"/>
              <a:t> massage, «semplici» gesti di cura </a:t>
            </a:r>
            <a:endParaRPr lang="en-US" sz="1800" dirty="0"/>
          </a:p>
        </p:txBody>
      </p:sp>
    </p:spTree>
    <p:extLst>
      <p:ext uri="{BB962C8B-B14F-4D97-AF65-F5344CB8AC3E}">
        <p14:creationId xmlns:p14="http://schemas.microsoft.com/office/powerpoint/2010/main" val="309873733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C7F55EAC-550A-4BDD-9099-3F20B8FA0EB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C4F5A5F-493F-49AE-89B6-D5AF5EBC8B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custGeom>
            <a:avLst/>
            <a:gdLst>
              <a:gd name="connsiteX0" fmla="*/ 6724001 w 12192000"/>
              <a:gd name="connsiteY0" fmla="*/ 434021 h 6858000"/>
              <a:gd name="connsiteX1" fmla="*/ 6471155 w 12192000"/>
              <a:gd name="connsiteY1" fmla="*/ 434599 h 6858000"/>
              <a:gd name="connsiteX2" fmla="*/ 5384913 w 12192000"/>
              <a:gd name="connsiteY2" fmla="*/ 497971 h 6858000"/>
              <a:gd name="connsiteX3" fmla="*/ 4818280 w 12192000"/>
              <a:gd name="connsiteY3" fmla="*/ 541802 h 6858000"/>
              <a:gd name="connsiteX4" fmla="*/ 3965428 w 12192000"/>
              <a:gd name="connsiteY4" fmla="*/ 675942 h 6858000"/>
              <a:gd name="connsiteX5" fmla="*/ 3699528 w 12192000"/>
              <a:gd name="connsiteY5" fmla="*/ 770472 h 6858000"/>
              <a:gd name="connsiteX6" fmla="*/ 3438854 w 12192000"/>
              <a:gd name="connsiteY6" fmla="*/ 834899 h 6858000"/>
              <a:gd name="connsiteX7" fmla="*/ 3367443 w 12192000"/>
              <a:gd name="connsiteY7" fmla="*/ 893518 h 6858000"/>
              <a:gd name="connsiteX8" fmla="*/ 3467301 w 12192000"/>
              <a:gd name="connsiteY8" fmla="*/ 953722 h 6858000"/>
              <a:gd name="connsiteX9" fmla="*/ 3889955 w 12192000"/>
              <a:gd name="connsiteY9" fmla="*/ 977486 h 6858000"/>
              <a:gd name="connsiteX10" fmla="*/ 3502135 w 12192000"/>
              <a:gd name="connsiteY10" fmla="*/ 1054062 h 6858000"/>
              <a:gd name="connsiteX11" fmla="*/ 4072832 w 12192000"/>
              <a:gd name="connsiteY11" fmla="*/ 1017622 h 6858000"/>
              <a:gd name="connsiteX12" fmla="*/ 4244099 w 12192000"/>
              <a:gd name="connsiteY12" fmla="*/ 1030825 h 6858000"/>
              <a:gd name="connsiteX13" fmla="*/ 4095475 w 12192000"/>
              <a:gd name="connsiteY13" fmla="*/ 1092084 h 6858000"/>
              <a:gd name="connsiteX14" fmla="*/ 3327386 w 12192000"/>
              <a:gd name="connsiteY14" fmla="*/ 1215660 h 6858000"/>
              <a:gd name="connsiteX15" fmla="*/ 3254813 w 12192000"/>
              <a:gd name="connsiteY15" fmla="*/ 1226749 h 6858000"/>
              <a:gd name="connsiteX16" fmla="*/ 2776427 w 12192000"/>
              <a:gd name="connsiteY16" fmla="*/ 1401552 h 6858000"/>
              <a:gd name="connsiteX17" fmla="*/ 3063226 w 12192000"/>
              <a:gd name="connsiteY17" fmla="*/ 1384124 h 6858000"/>
              <a:gd name="connsiteX18" fmla="*/ 2754945 w 12192000"/>
              <a:gd name="connsiteY18" fmla="*/ 1495025 h 6858000"/>
              <a:gd name="connsiteX19" fmla="*/ 2381061 w 12192000"/>
              <a:gd name="connsiteY19" fmla="*/ 1619658 h 6858000"/>
              <a:gd name="connsiteX20" fmla="*/ 2008336 w 12192000"/>
              <a:gd name="connsiteY20" fmla="*/ 1814527 h 6858000"/>
              <a:gd name="connsiteX21" fmla="*/ 1740695 w 12192000"/>
              <a:gd name="connsiteY21" fmla="*/ 1914337 h 6858000"/>
              <a:gd name="connsiteX22" fmla="*/ 1787720 w 12192000"/>
              <a:gd name="connsiteY22" fmla="*/ 1991970 h 6858000"/>
              <a:gd name="connsiteX23" fmla="*/ 1754048 w 12192000"/>
              <a:gd name="connsiteY23" fmla="*/ 2078049 h 6858000"/>
              <a:gd name="connsiteX24" fmla="*/ 2228951 w 12192000"/>
              <a:gd name="connsiteY24" fmla="*/ 1996721 h 6858000"/>
              <a:gd name="connsiteX25" fmla="*/ 2054781 w 12192000"/>
              <a:gd name="connsiteY25" fmla="*/ 2053228 h 6858000"/>
              <a:gd name="connsiteX26" fmla="*/ 1985693 w 12192000"/>
              <a:gd name="connsiteY26" fmla="*/ 2109207 h 6858000"/>
              <a:gd name="connsiteX27" fmla="*/ 2061168 w 12192000"/>
              <a:gd name="connsiteY27" fmla="*/ 2130859 h 6858000"/>
              <a:gd name="connsiteX28" fmla="*/ 2388026 w 12192000"/>
              <a:gd name="connsiteY28" fmla="*/ 2184726 h 6858000"/>
              <a:gd name="connsiteX29" fmla="*/ 1560719 w 12192000"/>
              <a:gd name="connsiteY29" fmla="*/ 2384876 h 6858000"/>
              <a:gd name="connsiteX30" fmla="*/ 1679734 w 12192000"/>
              <a:gd name="connsiteY30" fmla="*/ 2400191 h 6858000"/>
              <a:gd name="connsiteX31" fmla="*/ 2882089 w 12192000"/>
              <a:gd name="connsiteY31" fmla="*/ 2383292 h 6858000"/>
              <a:gd name="connsiteX32" fmla="*/ 3116638 w 12192000"/>
              <a:gd name="connsiteY32" fmla="*/ 2359528 h 6858000"/>
              <a:gd name="connsiteX33" fmla="*/ 2897765 w 12192000"/>
              <a:gd name="connsiteY33" fmla="*/ 2758243 h 6858000"/>
              <a:gd name="connsiteX34" fmla="*/ 2981367 w 12192000"/>
              <a:gd name="connsiteY34" fmla="*/ 2829008 h 6858000"/>
              <a:gd name="connsiteX35" fmla="*/ 2682955 w 12192000"/>
              <a:gd name="connsiteY35" fmla="*/ 2846436 h 6858000"/>
              <a:gd name="connsiteX36" fmla="*/ 2099485 w 12192000"/>
              <a:gd name="connsiteY36" fmla="*/ 3066653 h 6858000"/>
              <a:gd name="connsiteX37" fmla="*/ 1807460 w 12192000"/>
              <a:gd name="connsiteY37" fmla="*/ 3454808 h 6858000"/>
              <a:gd name="connsiteX38" fmla="*/ 1921251 w 12192000"/>
              <a:gd name="connsiteY38" fmla="*/ 3540889 h 6858000"/>
              <a:gd name="connsiteX39" fmla="*/ 1453313 w 12192000"/>
              <a:gd name="connsiteY39" fmla="*/ 3637002 h 6858000"/>
              <a:gd name="connsiteX40" fmla="*/ 1686122 w 12192000"/>
              <a:gd name="connsiteY40" fmla="*/ 3667634 h 6858000"/>
              <a:gd name="connsiteX41" fmla="*/ 1513692 w 12192000"/>
              <a:gd name="connsiteY41" fmla="*/ 3725196 h 6858000"/>
              <a:gd name="connsiteX42" fmla="*/ 1369711 w 12192000"/>
              <a:gd name="connsiteY42" fmla="*/ 3826063 h 6858000"/>
              <a:gd name="connsiteX43" fmla="*/ 2051298 w 12192000"/>
              <a:gd name="connsiteY43" fmla="*/ 3754242 h 6858000"/>
              <a:gd name="connsiteX44" fmla="*/ 2245207 w 12192000"/>
              <a:gd name="connsiteY44" fmla="*/ 3797018 h 6858000"/>
              <a:gd name="connsiteX45" fmla="*/ 2353192 w 12192000"/>
              <a:gd name="connsiteY45" fmla="*/ 3796489 h 6858000"/>
              <a:gd name="connsiteX46" fmla="*/ 2490207 w 12192000"/>
              <a:gd name="connsiteY46" fmla="*/ 3801242 h 6858000"/>
              <a:gd name="connsiteX47" fmla="*/ 2375835 w 12192000"/>
              <a:gd name="connsiteY47" fmla="*/ 3839794 h 6858000"/>
              <a:gd name="connsiteX48" fmla="*/ 2522138 w 12192000"/>
              <a:gd name="connsiteY48" fmla="*/ 4009841 h 6858000"/>
              <a:gd name="connsiteX49" fmla="*/ 1998466 w 12192000"/>
              <a:gd name="connsiteY49" fmla="*/ 4130778 h 6858000"/>
              <a:gd name="connsiteX50" fmla="*/ 2114580 w 12192000"/>
              <a:gd name="connsiteY50" fmla="*/ 4154543 h 6858000"/>
              <a:gd name="connsiteX51" fmla="*/ 2177862 w 12192000"/>
              <a:gd name="connsiteY51" fmla="*/ 4189925 h 6858000"/>
              <a:gd name="connsiteX52" fmla="*/ 1868419 w 12192000"/>
              <a:gd name="connsiteY52" fmla="*/ 4382153 h 6858000"/>
              <a:gd name="connsiteX53" fmla="*/ 2279460 w 12192000"/>
              <a:gd name="connsiteY53" fmla="*/ 4356805 h 6858000"/>
              <a:gd name="connsiteX54" fmla="*/ 2029817 w 12192000"/>
              <a:gd name="connsiteY54" fmla="*/ 4468235 h 6858000"/>
              <a:gd name="connsiteX55" fmla="*/ 1560137 w 12192000"/>
              <a:gd name="connsiteY55" fmla="*/ 4730172 h 6858000"/>
              <a:gd name="connsiteX56" fmla="*/ 1956664 w 12192000"/>
              <a:gd name="connsiteY56" fmla="*/ 4820477 h 6858000"/>
              <a:gd name="connsiteX57" fmla="*/ 3268168 w 12192000"/>
              <a:gd name="connsiteY57" fmla="*/ 4852692 h 6858000"/>
              <a:gd name="connsiteX58" fmla="*/ 2807197 w 12192000"/>
              <a:gd name="connsiteY58" fmla="*/ 4939300 h 6858000"/>
              <a:gd name="connsiteX59" fmla="*/ 2721272 w 12192000"/>
              <a:gd name="connsiteY59" fmla="*/ 4970458 h 6858000"/>
              <a:gd name="connsiteX60" fmla="*/ 2802552 w 12192000"/>
              <a:gd name="connsiteY60" fmla="*/ 5014291 h 6858000"/>
              <a:gd name="connsiteX61" fmla="*/ 2537812 w 12192000"/>
              <a:gd name="connsiteY61" fmla="*/ 5053898 h 6858000"/>
              <a:gd name="connsiteX62" fmla="*/ 2569744 w 12192000"/>
              <a:gd name="connsiteY62" fmla="*/ 5153182 h 6858000"/>
              <a:gd name="connsiteX63" fmla="*/ 1987436 w 12192000"/>
              <a:gd name="connsiteY63" fmla="*/ 5334320 h 6858000"/>
              <a:gd name="connsiteX64" fmla="*/ 1972921 w 12192000"/>
              <a:gd name="connsiteY64" fmla="*/ 5382376 h 6858000"/>
              <a:gd name="connsiteX65" fmla="*/ 2341001 w 12192000"/>
              <a:gd name="connsiteY65" fmla="*/ 5360725 h 6858000"/>
              <a:gd name="connsiteX66" fmla="*/ 2710822 w 12192000"/>
              <a:gd name="connsiteY66" fmla="*/ 5418816 h 6858000"/>
              <a:gd name="connsiteX67" fmla="*/ 2833903 w 12192000"/>
              <a:gd name="connsiteY67" fmla="*/ 5413007 h 6858000"/>
              <a:gd name="connsiteX68" fmla="*/ 3011556 w 12192000"/>
              <a:gd name="connsiteY68" fmla="*/ 5399276 h 6858000"/>
              <a:gd name="connsiteX69" fmla="*/ 3254233 w 12192000"/>
              <a:gd name="connsiteY69" fmla="*/ 5439412 h 6858000"/>
              <a:gd name="connsiteX70" fmla="*/ 2792101 w 12192000"/>
              <a:gd name="connsiteY70" fmla="*/ 5471625 h 6858000"/>
              <a:gd name="connsiteX71" fmla="*/ 2977303 w 12192000"/>
              <a:gd name="connsiteY71" fmla="*/ 5539751 h 6858000"/>
              <a:gd name="connsiteX72" fmla="*/ 3656566 w 12192000"/>
              <a:gd name="connsiteY72" fmla="*/ 5678642 h 6858000"/>
              <a:gd name="connsiteX73" fmla="*/ 4858340 w 12192000"/>
              <a:gd name="connsiteY73" fmla="*/ 5969625 h 6858000"/>
              <a:gd name="connsiteX74" fmla="*/ 5296668 w 12192000"/>
              <a:gd name="connsiteY74" fmla="*/ 6043559 h 6858000"/>
              <a:gd name="connsiteX75" fmla="*/ 5456323 w 12192000"/>
              <a:gd name="connsiteY75" fmla="*/ 6042502 h 6858000"/>
              <a:gd name="connsiteX76" fmla="*/ 5267058 w 12192000"/>
              <a:gd name="connsiteY76" fmla="*/ 6100066 h 6858000"/>
              <a:gd name="connsiteX77" fmla="*/ 7095266 w 12192000"/>
              <a:gd name="connsiteY77" fmla="*/ 6287541 h 6858000"/>
              <a:gd name="connsiteX78" fmla="*/ 9707235 w 12192000"/>
              <a:gd name="connsiteY78" fmla="*/ 5994446 h 6858000"/>
              <a:gd name="connsiteX79" fmla="*/ 10083442 w 12192000"/>
              <a:gd name="connsiteY79" fmla="*/ 5678642 h 6858000"/>
              <a:gd name="connsiteX80" fmla="*/ 10338892 w 12192000"/>
              <a:gd name="connsiteY80" fmla="*/ 4650957 h 6858000"/>
              <a:gd name="connsiteX81" fmla="*/ 10628013 w 12192000"/>
              <a:gd name="connsiteY81" fmla="*/ 4411198 h 6858000"/>
              <a:gd name="connsiteX82" fmla="*/ 10802766 w 12192000"/>
              <a:gd name="connsiteY82" fmla="*/ 4258050 h 6858000"/>
              <a:gd name="connsiteX83" fmla="*/ 10614662 w 12192000"/>
              <a:gd name="connsiteY83" fmla="*/ 4150318 h 6858000"/>
              <a:gd name="connsiteX84" fmla="*/ 10681427 w 12192000"/>
              <a:gd name="connsiteY84" fmla="*/ 4054203 h 6858000"/>
              <a:gd name="connsiteX85" fmla="*/ 10520029 w 12192000"/>
              <a:gd name="connsiteY85" fmla="*/ 3804411 h 6858000"/>
              <a:gd name="connsiteX86" fmla="*/ 10568798 w 12192000"/>
              <a:gd name="connsiteY86" fmla="*/ 3466426 h 6858000"/>
              <a:gd name="connsiteX87" fmla="*/ 10499709 w 12192000"/>
              <a:gd name="connsiteY87" fmla="*/ 3166465 h 6858000"/>
              <a:gd name="connsiteX88" fmla="*/ 10489840 w 12192000"/>
              <a:gd name="connsiteY88" fmla="*/ 2546475 h 6858000"/>
              <a:gd name="connsiteX89" fmla="*/ 10584471 w 12192000"/>
              <a:gd name="connsiteY89" fmla="*/ 2512148 h 6858000"/>
              <a:gd name="connsiteX90" fmla="*/ 10695942 w 12192000"/>
              <a:gd name="connsiteY90" fmla="*/ 2358471 h 6858000"/>
              <a:gd name="connsiteX91" fmla="*/ 10732516 w 12192000"/>
              <a:gd name="connsiteY91" fmla="*/ 2287706 h 6858000"/>
              <a:gd name="connsiteX92" fmla="*/ 10731357 w 12192000"/>
              <a:gd name="connsiteY92" fmla="*/ 2137725 h 6858000"/>
              <a:gd name="connsiteX93" fmla="*/ 10678525 w 12192000"/>
              <a:gd name="connsiteY93" fmla="*/ 2070656 h 6858000"/>
              <a:gd name="connsiteX94" fmla="*/ 10735999 w 12192000"/>
              <a:gd name="connsiteY94" fmla="*/ 1956587 h 6858000"/>
              <a:gd name="connsiteX95" fmla="*/ 10824246 w 12192000"/>
              <a:gd name="connsiteY95" fmla="*/ 1862584 h 6858000"/>
              <a:gd name="connsiteX96" fmla="*/ 10773156 w 12192000"/>
              <a:gd name="connsiteY96" fmla="*/ 1768054 h 6858000"/>
              <a:gd name="connsiteX97" fmla="*/ 10716261 w 12192000"/>
              <a:gd name="connsiteY97" fmla="*/ 1678278 h 6858000"/>
              <a:gd name="connsiteX98" fmla="*/ 10554864 w 12192000"/>
              <a:gd name="connsiteY98" fmla="*/ 1477599 h 6858000"/>
              <a:gd name="connsiteX99" fmla="*/ 10267483 w 12192000"/>
              <a:gd name="connsiteY99" fmla="*/ 1324977 h 6858000"/>
              <a:gd name="connsiteX100" fmla="*/ 9913337 w 12192000"/>
              <a:gd name="connsiteY100" fmla="*/ 1202458 h 6858000"/>
              <a:gd name="connsiteX101" fmla="*/ 10024805 w 12192000"/>
              <a:gd name="connsiteY101" fmla="*/ 1124827 h 6858000"/>
              <a:gd name="connsiteX102" fmla="*/ 9411726 w 12192000"/>
              <a:gd name="connsiteY102" fmla="*/ 980655 h 6858000"/>
              <a:gd name="connsiteX103" fmla="*/ 9930753 w 12192000"/>
              <a:gd name="connsiteY103" fmla="*/ 901968 h 6858000"/>
              <a:gd name="connsiteX104" fmla="*/ 9894178 w 12192000"/>
              <a:gd name="connsiteY104" fmla="*/ 871339 h 6858000"/>
              <a:gd name="connsiteX105" fmla="*/ 9858182 w 12192000"/>
              <a:gd name="connsiteY105" fmla="*/ 839125 h 6858000"/>
              <a:gd name="connsiteX106" fmla="*/ 10131050 w 12192000"/>
              <a:gd name="connsiteY106" fmla="*/ 792652 h 6858000"/>
              <a:gd name="connsiteX107" fmla="*/ 10006808 w 12192000"/>
              <a:gd name="connsiteY107" fmla="*/ 731920 h 6858000"/>
              <a:gd name="connsiteX108" fmla="*/ 10233809 w 12192000"/>
              <a:gd name="connsiteY108" fmla="*/ 710268 h 6858000"/>
              <a:gd name="connsiteX109" fmla="*/ 10267483 w 12192000"/>
              <a:gd name="connsiteY109" fmla="*/ 628940 h 6858000"/>
              <a:gd name="connsiteX110" fmla="*/ 10136275 w 12192000"/>
              <a:gd name="connsiteY110" fmla="*/ 589333 h 6858000"/>
              <a:gd name="connsiteX111" fmla="*/ 9131312 w 12192000"/>
              <a:gd name="connsiteY111" fmla="*/ 480544 h 6858000"/>
              <a:gd name="connsiteX112" fmla="*/ 7479600 w 12192000"/>
              <a:gd name="connsiteY112" fmla="*/ 454667 h 6858000"/>
              <a:gd name="connsiteX113" fmla="*/ 6724001 w 12192000"/>
              <a:gd name="connsiteY113" fmla="*/ 434021 h 6858000"/>
              <a:gd name="connsiteX114" fmla="*/ 0 w 12192000"/>
              <a:gd name="connsiteY114" fmla="*/ 0 h 6858000"/>
              <a:gd name="connsiteX115" fmla="*/ 12192000 w 12192000"/>
              <a:gd name="connsiteY115" fmla="*/ 0 h 6858000"/>
              <a:gd name="connsiteX116" fmla="*/ 12192000 w 12192000"/>
              <a:gd name="connsiteY116" fmla="*/ 6858000 h 6858000"/>
              <a:gd name="connsiteX117" fmla="*/ 0 w 12192000"/>
              <a:gd name="connsiteY11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8000">
                <a:moveTo>
                  <a:pt x="6724001" y="434021"/>
                </a:moveTo>
                <a:cubicBezTo>
                  <a:pt x="6639882" y="433113"/>
                  <a:pt x="6555627" y="433147"/>
                  <a:pt x="6471155" y="434599"/>
                </a:cubicBezTo>
                <a:cubicBezTo>
                  <a:pt x="6109461" y="440937"/>
                  <a:pt x="5748349" y="439351"/>
                  <a:pt x="5384913" y="497971"/>
                </a:cubicBezTo>
                <a:cubicBezTo>
                  <a:pt x="5199132" y="528072"/>
                  <a:pt x="5005803" y="518038"/>
                  <a:pt x="4818280" y="541802"/>
                </a:cubicBezTo>
                <a:cubicBezTo>
                  <a:pt x="4532641" y="578242"/>
                  <a:pt x="4247003" y="621019"/>
                  <a:pt x="3965428" y="675942"/>
                </a:cubicBezTo>
                <a:cubicBezTo>
                  <a:pt x="3877181" y="693369"/>
                  <a:pt x="3768034" y="703930"/>
                  <a:pt x="3699528" y="770472"/>
                </a:cubicBezTo>
                <a:cubicBezTo>
                  <a:pt x="3590961" y="728224"/>
                  <a:pt x="3523617" y="807966"/>
                  <a:pt x="3438854" y="834899"/>
                </a:cubicBezTo>
                <a:cubicBezTo>
                  <a:pt x="3405761" y="845462"/>
                  <a:pt x="3362218" y="860248"/>
                  <a:pt x="3367443" y="893518"/>
                </a:cubicBezTo>
                <a:cubicBezTo>
                  <a:pt x="3372089" y="935238"/>
                  <a:pt x="3420855" y="962172"/>
                  <a:pt x="3467301" y="953722"/>
                </a:cubicBezTo>
                <a:cubicBezTo>
                  <a:pt x="3611863" y="927317"/>
                  <a:pt x="3741328" y="986464"/>
                  <a:pt x="3889955" y="977486"/>
                </a:cubicBezTo>
                <a:cubicBezTo>
                  <a:pt x="3760488" y="1002836"/>
                  <a:pt x="3631601" y="1028713"/>
                  <a:pt x="3502135" y="1054062"/>
                </a:cubicBezTo>
                <a:cubicBezTo>
                  <a:pt x="3694303" y="1074129"/>
                  <a:pt x="3883568" y="1038218"/>
                  <a:pt x="4072832" y="1017622"/>
                </a:cubicBezTo>
                <a:cubicBezTo>
                  <a:pt x="4133792" y="1011285"/>
                  <a:pt x="4228424" y="962699"/>
                  <a:pt x="4244099" y="1030825"/>
                </a:cubicBezTo>
                <a:cubicBezTo>
                  <a:pt x="4254550" y="1076242"/>
                  <a:pt x="4152951" y="1079410"/>
                  <a:pt x="4095475" y="1092084"/>
                </a:cubicBezTo>
                <a:cubicBezTo>
                  <a:pt x="3841766" y="1146479"/>
                  <a:pt x="3583994" y="1178165"/>
                  <a:pt x="3327386" y="1215660"/>
                </a:cubicBezTo>
                <a:cubicBezTo>
                  <a:pt x="3303001" y="1219357"/>
                  <a:pt x="3271070" y="1216188"/>
                  <a:pt x="3254813" y="1226749"/>
                </a:cubicBezTo>
                <a:cubicBezTo>
                  <a:pt x="3123605" y="1311774"/>
                  <a:pt x="2957563" y="1339765"/>
                  <a:pt x="2776427" y="1401552"/>
                </a:cubicBezTo>
                <a:cubicBezTo>
                  <a:pt x="2890798" y="1430598"/>
                  <a:pt x="2968012" y="1370921"/>
                  <a:pt x="3063226" y="1384124"/>
                </a:cubicBezTo>
                <a:cubicBezTo>
                  <a:pt x="2966272" y="1448024"/>
                  <a:pt x="2853641" y="1460171"/>
                  <a:pt x="2754945" y="1495025"/>
                </a:cubicBezTo>
                <a:cubicBezTo>
                  <a:pt x="2684117" y="1519846"/>
                  <a:pt x="2421119" y="1597477"/>
                  <a:pt x="2381061" y="1619658"/>
                </a:cubicBezTo>
                <a:cubicBezTo>
                  <a:pt x="2260302" y="1688311"/>
                  <a:pt x="2107033" y="1720525"/>
                  <a:pt x="2008336" y="1814527"/>
                </a:cubicBezTo>
                <a:cubicBezTo>
                  <a:pt x="1938668" y="1880540"/>
                  <a:pt x="1822554" y="1868393"/>
                  <a:pt x="1740695" y="1914337"/>
                </a:cubicBezTo>
                <a:cubicBezTo>
                  <a:pt x="1711667" y="1957642"/>
                  <a:pt x="1767982" y="1968733"/>
                  <a:pt x="1787720" y="1991970"/>
                </a:cubicBezTo>
                <a:cubicBezTo>
                  <a:pt x="1813846" y="2023126"/>
                  <a:pt x="1767401" y="2040555"/>
                  <a:pt x="1754048" y="2078049"/>
                </a:cubicBezTo>
                <a:cubicBezTo>
                  <a:pt x="1907898" y="2035802"/>
                  <a:pt x="2054781" y="2010981"/>
                  <a:pt x="2228951" y="1996721"/>
                </a:cubicBezTo>
                <a:cubicBezTo>
                  <a:pt x="2171475" y="2057452"/>
                  <a:pt x="2101807" y="2031048"/>
                  <a:pt x="2054781" y="2053228"/>
                </a:cubicBezTo>
                <a:cubicBezTo>
                  <a:pt x="2024011" y="2067487"/>
                  <a:pt x="1976984" y="2073824"/>
                  <a:pt x="1985693" y="2109207"/>
                </a:cubicBezTo>
                <a:cubicBezTo>
                  <a:pt x="1992660" y="2137196"/>
                  <a:pt x="2032140" y="2133500"/>
                  <a:pt x="2061168" y="2130859"/>
                </a:cubicBezTo>
                <a:cubicBezTo>
                  <a:pt x="2172636" y="2120825"/>
                  <a:pt x="2281202" y="2117656"/>
                  <a:pt x="2388026" y="2184726"/>
                </a:cubicBezTo>
                <a:cubicBezTo>
                  <a:pt x="2116321" y="2282425"/>
                  <a:pt x="1803977" y="2241233"/>
                  <a:pt x="1560719" y="2384876"/>
                </a:cubicBezTo>
                <a:cubicBezTo>
                  <a:pt x="1594973" y="2429237"/>
                  <a:pt x="1643739" y="2405472"/>
                  <a:pt x="1679734" y="2400191"/>
                </a:cubicBezTo>
                <a:cubicBezTo>
                  <a:pt x="1916026" y="2364279"/>
                  <a:pt x="2760170" y="2428180"/>
                  <a:pt x="2882089" y="2383292"/>
                </a:cubicBezTo>
                <a:cubicBezTo>
                  <a:pt x="2956983" y="2355830"/>
                  <a:pt x="3035941" y="2342628"/>
                  <a:pt x="3116638" y="2359528"/>
                </a:cubicBezTo>
                <a:cubicBezTo>
                  <a:pt x="3194434" y="2375898"/>
                  <a:pt x="3174696" y="2605622"/>
                  <a:pt x="2897765" y="2758243"/>
                </a:cubicBezTo>
                <a:cubicBezTo>
                  <a:pt x="2858286" y="2779895"/>
                  <a:pt x="3034779" y="2811053"/>
                  <a:pt x="2981367" y="2829008"/>
                </a:cubicBezTo>
                <a:cubicBezTo>
                  <a:pt x="2939566" y="2843267"/>
                  <a:pt x="2734626" y="2835346"/>
                  <a:pt x="2682955" y="2846436"/>
                </a:cubicBezTo>
                <a:cubicBezTo>
                  <a:pt x="2662635" y="2851188"/>
                  <a:pt x="2040267" y="3029159"/>
                  <a:pt x="2099485" y="3066653"/>
                </a:cubicBezTo>
                <a:cubicBezTo>
                  <a:pt x="2276558" y="3179139"/>
                  <a:pt x="2869897" y="3385098"/>
                  <a:pt x="1807460" y="3454808"/>
                </a:cubicBezTo>
                <a:cubicBezTo>
                  <a:pt x="1841132" y="3495472"/>
                  <a:pt x="1934024" y="3469596"/>
                  <a:pt x="1921251" y="3540889"/>
                </a:cubicBezTo>
                <a:cubicBezTo>
                  <a:pt x="1780173" y="3579440"/>
                  <a:pt x="1617035" y="3577328"/>
                  <a:pt x="1453313" y="3637002"/>
                </a:cubicBezTo>
                <a:cubicBezTo>
                  <a:pt x="1527047" y="3680307"/>
                  <a:pt x="1611808" y="3653902"/>
                  <a:pt x="1686122" y="3667634"/>
                </a:cubicBezTo>
                <a:cubicBezTo>
                  <a:pt x="1644320" y="3722027"/>
                  <a:pt x="1572330" y="3713578"/>
                  <a:pt x="1513692" y="3725196"/>
                </a:cubicBezTo>
                <a:cubicBezTo>
                  <a:pt x="1459700" y="3736286"/>
                  <a:pt x="1345329" y="3830816"/>
                  <a:pt x="1369711" y="3826063"/>
                </a:cubicBezTo>
                <a:cubicBezTo>
                  <a:pt x="1595553" y="3783815"/>
                  <a:pt x="1824877" y="3795434"/>
                  <a:pt x="2051298" y="3754242"/>
                </a:cubicBezTo>
                <a:cubicBezTo>
                  <a:pt x="2126192" y="3740511"/>
                  <a:pt x="2210955" y="3714106"/>
                  <a:pt x="2245207" y="3797018"/>
                </a:cubicBezTo>
                <a:cubicBezTo>
                  <a:pt x="2255659" y="3821310"/>
                  <a:pt x="2248109" y="3829232"/>
                  <a:pt x="2353192" y="3796489"/>
                </a:cubicBezTo>
                <a:cubicBezTo>
                  <a:pt x="2394414" y="3783815"/>
                  <a:pt x="2448988" y="3770085"/>
                  <a:pt x="2490207" y="3801242"/>
                </a:cubicBezTo>
                <a:cubicBezTo>
                  <a:pt x="2464082" y="3840321"/>
                  <a:pt x="2413572" y="3828703"/>
                  <a:pt x="2375835" y="3839794"/>
                </a:cubicBezTo>
                <a:cubicBezTo>
                  <a:pt x="2275978" y="3868311"/>
                  <a:pt x="2619094" y="3977100"/>
                  <a:pt x="2522138" y="4009841"/>
                </a:cubicBezTo>
                <a:cubicBezTo>
                  <a:pt x="2323584" y="4076912"/>
                  <a:pt x="2199343" y="4057372"/>
                  <a:pt x="1998466" y="4130778"/>
                </a:cubicBezTo>
                <a:cubicBezTo>
                  <a:pt x="2066973" y="4129192"/>
                  <a:pt x="2046072" y="4154543"/>
                  <a:pt x="2114580" y="4154543"/>
                </a:cubicBezTo>
                <a:cubicBezTo>
                  <a:pt x="2145350" y="4154543"/>
                  <a:pt x="2177862" y="4160878"/>
                  <a:pt x="2177862" y="4189925"/>
                </a:cubicBezTo>
                <a:cubicBezTo>
                  <a:pt x="2177862" y="4217385"/>
                  <a:pt x="1817330" y="4367895"/>
                  <a:pt x="1868419" y="4382153"/>
                </a:cubicBezTo>
                <a:cubicBezTo>
                  <a:pt x="2007755" y="4420704"/>
                  <a:pt x="2365385" y="4302410"/>
                  <a:pt x="2279460" y="4356805"/>
                </a:cubicBezTo>
                <a:cubicBezTo>
                  <a:pt x="2148834" y="4439716"/>
                  <a:pt x="2129094" y="4456088"/>
                  <a:pt x="2029817" y="4468235"/>
                </a:cubicBezTo>
                <a:cubicBezTo>
                  <a:pt x="1944474" y="4478796"/>
                  <a:pt x="1644320" y="4710633"/>
                  <a:pt x="1560137" y="4730172"/>
                </a:cubicBezTo>
                <a:cubicBezTo>
                  <a:pt x="1485825" y="4747072"/>
                  <a:pt x="1774947" y="4800410"/>
                  <a:pt x="1956664" y="4820477"/>
                </a:cubicBezTo>
                <a:cubicBezTo>
                  <a:pt x="2130256" y="4840017"/>
                  <a:pt x="3101544" y="4789319"/>
                  <a:pt x="3268168" y="4852692"/>
                </a:cubicBezTo>
                <a:cubicBezTo>
                  <a:pt x="3111993" y="4878041"/>
                  <a:pt x="2970336" y="4953030"/>
                  <a:pt x="2807197" y="4939300"/>
                </a:cubicBezTo>
                <a:cubicBezTo>
                  <a:pt x="2773524" y="4936660"/>
                  <a:pt x="2724756" y="4930323"/>
                  <a:pt x="2721272" y="4970458"/>
                </a:cubicBezTo>
                <a:cubicBezTo>
                  <a:pt x="2718369" y="5005313"/>
                  <a:pt x="2788038" y="4981548"/>
                  <a:pt x="2802552" y="5014291"/>
                </a:cubicBezTo>
                <a:cubicBezTo>
                  <a:pt x="2719531" y="5060235"/>
                  <a:pt x="2621415" y="5018515"/>
                  <a:pt x="2537812" y="5053898"/>
                </a:cubicBezTo>
                <a:cubicBezTo>
                  <a:pt x="2491948" y="5099314"/>
                  <a:pt x="2589483" y="5107236"/>
                  <a:pt x="2569744" y="5153182"/>
                </a:cubicBezTo>
                <a:cubicBezTo>
                  <a:pt x="2301522" y="5193845"/>
                  <a:pt x="2252174" y="5268836"/>
                  <a:pt x="1987436" y="5334320"/>
                </a:cubicBezTo>
                <a:cubicBezTo>
                  <a:pt x="1971179" y="5338545"/>
                  <a:pt x="1958407" y="5352274"/>
                  <a:pt x="1972921" y="5382376"/>
                </a:cubicBezTo>
                <a:cubicBezTo>
                  <a:pt x="2087874" y="5396107"/>
                  <a:pt x="2215599" y="5373399"/>
                  <a:pt x="2341001" y="5360725"/>
                </a:cubicBezTo>
                <a:cubicBezTo>
                  <a:pt x="2537812" y="5340129"/>
                  <a:pt x="2533748" y="5339072"/>
                  <a:pt x="2710822" y="5418816"/>
                </a:cubicBezTo>
                <a:cubicBezTo>
                  <a:pt x="2743914" y="5433602"/>
                  <a:pt x="2801390" y="5438355"/>
                  <a:pt x="2833903" y="5413007"/>
                </a:cubicBezTo>
                <a:cubicBezTo>
                  <a:pt x="2896604" y="5364422"/>
                  <a:pt x="2950016" y="5368646"/>
                  <a:pt x="3011556" y="5399276"/>
                </a:cubicBezTo>
                <a:cubicBezTo>
                  <a:pt x="3077160" y="5432547"/>
                  <a:pt x="3171793" y="5391882"/>
                  <a:pt x="3254233" y="5439412"/>
                </a:cubicBezTo>
                <a:cubicBezTo>
                  <a:pt x="3099802" y="5473739"/>
                  <a:pt x="2957563" y="5473739"/>
                  <a:pt x="2792101" y="5471625"/>
                </a:cubicBezTo>
                <a:cubicBezTo>
                  <a:pt x="2846095" y="5537639"/>
                  <a:pt x="2914601" y="5536582"/>
                  <a:pt x="2977303" y="5539751"/>
                </a:cubicBezTo>
                <a:cubicBezTo>
                  <a:pt x="3214174" y="5551898"/>
                  <a:pt x="3601411" y="5660686"/>
                  <a:pt x="3656566" y="5678642"/>
                </a:cubicBezTo>
                <a:cubicBezTo>
                  <a:pt x="4280675" y="5879847"/>
                  <a:pt x="4178497" y="5898332"/>
                  <a:pt x="4858340" y="5969625"/>
                </a:cubicBezTo>
                <a:cubicBezTo>
                  <a:pt x="5261253" y="6011873"/>
                  <a:pt x="4887368" y="6032469"/>
                  <a:pt x="5296668" y="6043559"/>
                </a:cubicBezTo>
                <a:cubicBezTo>
                  <a:pt x="5349500" y="6045143"/>
                  <a:pt x="5402911" y="6044087"/>
                  <a:pt x="5456323" y="6042502"/>
                </a:cubicBezTo>
                <a:cubicBezTo>
                  <a:pt x="5368077" y="6073134"/>
                  <a:pt x="5267058" y="6100066"/>
                  <a:pt x="5267058" y="6100066"/>
                </a:cubicBezTo>
                <a:cubicBezTo>
                  <a:pt x="5267058" y="6100066"/>
                  <a:pt x="5318728" y="6208854"/>
                  <a:pt x="7095266" y="6287541"/>
                </a:cubicBezTo>
                <a:cubicBezTo>
                  <a:pt x="7422124" y="6302329"/>
                  <a:pt x="9563254" y="6024548"/>
                  <a:pt x="9707235" y="5994446"/>
                </a:cubicBezTo>
                <a:cubicBezTo>
                  <a:pt x="9844249" y="5966984"/>
                  <a:pt x="10002164" y="5671247"/>
                  <a:pt x="10083442" y="5678642"/>
                </a:cubicBezTo>
                <a:cubicBezTo>
                  <a:pt x="10103183" y="5653293"/>
                  <a:pt x="10283158" y="5139979"/>
                  <a:pt x="10338892" y="4650957"/>
                </a:cubicBezTo>
                <a:cubicBezTo>
                  <a:pt x="10448618" y="4580718"/>
                  <a:pt x="10551960" y="4503088"/>
                  <a:pt x="10628013" y="4411198"/>
                </a:cubicBezTo>
                <a:cubicBezTo>
                  <a:pt x="10675040" y="4354692"/>
                  <a:pt x="10718003" y="4298185"/>
                  <a:pt x="10802766" y="4258050"/>
                </a:cubicBezTo>
                <a:cubicBezTo>
                  <a:pt x="10755739" y="4203128"/>
                  <a:pt x="10675040" y="4190453"/>
                  <a:pt x="10614662" y="4150318"/>
                </a:cubicBezTo>
                <a:cubicBezTo>
                  <a:pt x="10610017" y="4117046"/>
                  <a:pt x="10705811" y="4127081"/>
                  <a:pt x="10681427" y="4054203"/>
                </a:cubicBezTo>
                <a:cubicBezTo>
                  <a:pt x="10648335" y="3957032"/>
                  <a:pt x="10684328" y="3846131"/>
                  <a:pt x="10520029" y="3804411"/>
                </a:cubicBezTo>
                <a:cubicBezTo>
                  <a:pt x="10476485" y="3709881"/>
                  <a:pt x="10464294" y="3558845"/>
                  <a:pt x="10568798" y="3466426"/>
                </a:cubicBezTo>
                <a:cubicBezTo>
                  <a:pt x="10724388" y="3328592"/>
                  <a:pt x="10699424" y="3240927"/>
                  <a:pt x="10499709" y="3166465"/>
                </a:cubicBezTo>
                <a:cubicBezTo>
                  <a:pt x="10474164" y="3156958"/>
                  <a:pt x="10501452" y="2570768"/>
                  <a:pt x="10489840" y="2546475"/>
                </a:cubicBezTo>
                <a:cubicBezTo>
                  <a:pt x="10508418" y="2513205"/>
                  <a:pt x="10551960" y="2521126"/>
                  <a:pt x="10584471" y="2512148"/>
                </a:cubicBezTo>
                <a:cubicBezTo>
                  <a:pt x="10726711" y="2474125"/>
                  <a:pt x="10731357" y="2474125"/>
                  <a:pt x="10695942" y="2358471"/>
                </a:cubicBezTo>
                <a:cubicBezTo>
                  <a:pt x="10685490" y="2323616"/>
                  <a:pt x="10709874" y="2309357"/>
                  <a:pt x="10732516" y="2287706"/>
                </a:cubicBezTo>
                <a:cubicBezTo>
                  <a:pt x="10817280" y="2206905"/>
                  <a:pt x="10817860" y="2205850"/>
                  <a:pt x="10731357" y="2137725"/>
                </a:cubicBezTo>
                <a:cubicBezTo>
                  <a:pt x="10706391" y="2118185"/>
                  <a:pt x="10689555" y="2097061"/>
                  <a:pt x="10678525" y="2070656"/>
                </a:cubicBezTo>
                <a:cubicBezTo>
                  <a:pt x="10658203" y="2022599"/>
                  <a:pt x="10658784" y="1982463"/>
                  <a:pt x="10735999" y="1956587"/>
                </a:cubicBezTo>
                <a:cubicBezTo>
                  <a:pt x="10789993" y="1938104"/>
                  <a:pt x="10820762" y="1916978"/>
                  <a:pt x="10824246" y="1862584"/>
                </a:cubicBezTo>
                <a:cubicBezTo>
                  <a:pt x="10826570" y="1817166"/>
                  <a:pt x="10832955" y="1787594"/>
                  <a:pt x="10773156" y="1768054"/>
                </a:cubicBezTo>
                <a:cubicBezTo>
                  <a:pt x="10724969" y="1752211"/>
                  <a:pt x="10711036" y="1718412"/>
                  <a:pt x="10716261" y="1678278"/>
                </a:cubicBezTo>
                <a:cubicBezTo>
                  <a:pt x="10728452" y="1580050"/>
                  <a:pt x="10662849" y="1522487"/>
                  <a:pt x="10554864" y="1477599"/>
                </a:cubicBezTo>
                <a:cubicBezTo>
                  <a:pt x="10452101" y="1434822"/>
                  <a:pt x="10362116" y="1377259"/>
                  <a:pt x="10267483" y="1324977"/>
                </a:cubicBezTo>
                <a:cubicBezTo>
                  <a:pt x="10162399" y="1266887"/>
                  <a:pt x="10040481" y="1232031"/>
                  <a:pt x="9913337" y="1202458"/>
                </a:cubicBezTo>
                <a:cubicBezTo>
                  <a:pt x="9936561" y="1160210"/>
                  <a:pt x="10016678" y="1183974"/>
                  <a:pt x="10024805" y="1124827"/>
                </a:cubicBezTo>
                <a:cubicBezTo>
                  <a:pt x="9826251" y="1074658"/>
                  <a:pt x="9636408" y="999139"/>
                  <a:pt x="9411726" y="980655"/>
                </a:cubicBezTo>
                <a:cubicBezTo>
                  <a:pt x="9593444" y="990161"/>
                  <a:pt x="9758326" y="922036"/>
                  <a:pt x="9930753" y="901968"/>
                </a:cubicBezTo>
                <a:cubicBezTo>
                  <a:pt x="9947008" y="868698"/>
                  <a:pt x="9909273" y="877147"/>
                  <a:pt x="9894178" y="871339"/>
                </a:cubicBezTo>
                <a:cubicBezTo>
                  <a:pt x="9879083" y="865001"/>
                  <a:pt x="9860506" y="862889"/>
                  <a:pt x="9858182" y="839125"/>
                </a:cubicBezTo>
                <a:cubicBezTo>
                  <a:pt x="9941205" y="804798"/>
                  <a:pt x="10045126" y="827506"/>
                  <a:pt x="10131050" y="792652"/>
                </a:cubicBezTo>
                <a:cubicBezTo>
                  <a:pt x="10111891" y="741954"/>
                  <a:pt x="10037578" y="772583"/>
                  <a:pt x="10006808" y="731920"/>
                </a:cubicBezTo>
                <a:cubicBezTo>
                  <a:pt x="10086927" y="724526"/>
                  <a:pt x="10161239" y="721357"/>
                  <a:pt x="10233809" y="710268"/>
                </a:cubicBezTo>
                <a:cubicBezTo>
                  <a:pt x="10290705" y="701818"/>
                  <a:pt x="10306380" y="658513"/>
                  <a:pt x="10267483" y="628940"/>
                </a:cubicBezTo>
                <a:cubicBezTo>
                  <a:pt x="10232648" y="602536"/>
                  <a:pt x="10181559" y="600422"/>
                  <a:pt x="10136275" y="589333"/>
                </a:cubicBezTo>
                <a:cubicBezTo>
                  <a:pt x="9813479" y="512230"/>
                  <a:pt x="9474428" y="487409"/>
                  <a:pt x="9131312" y="480544"/>
                </a:cubicBezTo>
                <a:cubicBezTo>
                  <a:pt x="8580936" y="469453"/>
                  <a:pt x="8028817" y="469982"/>
                  <a:pt x="7479600" y="454667"/>
                </a:cubicBezTo>
                <a:cubicBezTo>
                  <a:pt x="7227489" y="447934"/>
                  <a:pt x="6976357" y="436744"/>
                  <a:pt x="6724001" y="434021"/>
                </a:cubicBezTo>
                <a:close/>
                <a:moveTo>
                  <a:pt x="0" y="0"/>
                </a:moveTo>
                <a:lnTo>
                  <a:pt x="12192000" y="0"/>
                </a:lnTo>
                <a:lnTo>
                  <a:pt x="12192000" y="6858000"/>
                </a:lnTo>
                <a:lnTo>
                  <a:pt x="0" y="6858000"/>
                </a:lnTo>
                <a:close/>
              </a:path>
            </a:pathLst>
          </a:custGeom>
          <a:solidFill>
            <a:schemeClr val="bg2">
              <a:alpha val="50000"/>
            </a:schemeClr>
          </a:solidFill>
          <a:ln w="32707" cap="flat">
            <a:noFill/>
            <a:prstDash val="solid"/>
            <a:miter/>
          </a:ln>
        </p:spPr>
        <p:txBody>
          <a:bodyPr wrap="square" rtlCol="0" anchor="ctr">
            <a:noAutofit/>
          </a:bodyPr>
          <a:lstStyle/>
          <a:p>
            <a:pPr algn="ctr"/>
            <a:endParaRPr lang="en-US"/>
          </a:p>
        </p:txBody>
      </p:sp>
      <p:pic>
        <p:nvPicPr>
          <p:cNvPr id="5" name="Immagine 4"/>
          <p:cNvPicPr>
            <a:picLocks noChangeAspect="1"/>
          </p:cNvPicPr>
          <p:nvPr/>
        </p:nvPicPr>
        <p:blipFill>
          <a:blip r:embed="rId2"/>
          <a:stretch>
            <a:fillRect/>
          </a:stretch>
        </p:blipFill>
        <p:spPr>
          <a:xfrm>
            <a:off x="3734938" y="1335917"/>
            <a:ext cx="5791199" cy="3981449"/>
          </a:xfrm>
          <a:prstGeom prst="rect">
            <a:avLst/>
          </a:prstGeom>
        </p:spPr>
      </p:pic>
    </p:spTree>
    <p:extLst>
      <p:ext uri="{BB962C8B-B14F-4D97-AF65-F5344CB8AC3E}">
        <p14:creationId xmlns:p14="http://schemas.microsoft.com/office/powerpoint/2010/main" val="406129758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Segnaposto contenuto 3"/>
          <p:cNvPicPr>
            <a:picLocks noGrp="1" noChangeAspect="1"/>
          </p:cNvPicPr>
          <p:nvPr>
            <p:ph idx="1"/>
          </p:nvPr>
        </p:nvPicPr>
        <p:blipFill>
          <a:blip r:embed="rId3">
            <a:extLst>
              <a:ext uri="{BEBA8EAE-BF5A-486C-A8C5-ECC9F3942E4B}">
                <a14:imgProps xmlns:a14="http://schemas.microsoft.com/office/drawing/2010/main">
                  <a14:imgLayer r:embed="rId4">
                    <a14:imgEffect>
                      <a14:artisticFilmGrain/>
                    </a14:imgEffect>
                  </a14:imgLayer>
                </a14:imgProps>
              </a:ext>
              <a:ext uri="{28A0092B-C50C-407E-A947-70E740481C1C}">
                <a14:useLocalDpi xmlns:a14="http://schemas.microsoft.com/office/drawing/2010/main" val="0"/>
              </a:ext>
            </a:extLst>
          </a:blip>
          <a:stretch>
            <a:fillRect/>
          </a:stretch>
        </p:blipFill>
        <p:spPr>
          <a:xfrm>
            <a:off x="5372100" y="545306"/>
            <a:ext cx="6691337" cy="6096794"/>
          </a:xfrm>
        </p:spPr>
      </p:pic>
      <p:sp>
        <p:nvSpPr>
          <p:cNvPr id="2" name="Titolo 1"/>
          <p:cNvSpPr>
            <a:spLocks noGrp="1"/>
          </p:cNvSpPr>
          <p:nvPr>
            <p:ph type="title"/>
          </p:nvPr>
        </p:nvSpPr>
        <p:spPr>
          <a:xfrm>
            <a:off x="469900" y="2378570"/>
            <a:ext cx="4902200" cy="1325563"/>
          </a:xfrm>
        </p:spPr>
        <p:txBody>
          <a:bodyPr>
            <a:noAutofit/>
          </a:bodyPr>
          <a:lstStyle/>
          <a:p>
            <a:r>
              <a:rPr lang="it-IT" sz="2800" b="1" dirty="0">
                <a:solidFill>
                  <a:srgbClr val="002060"/>
                </a:solidFill>
              </a:rPr>
              <a:t>Gentilezza</a:t>
            </a:r>
            <a:r>
              <a:rPr lang="it-IT" sz="2800" b="1" baseline="0" dirty="0">
                <a:solidFill>
                  <a:srgbClr val="002060"/>
                </a:solidFill>
              </a:rPr>
              <a:t> </a:t>
            </a:r>
            <a:br>
              <a:rPr lang="it-IT" sz="2800" baseline="0" dirty="0"/>
            </a:br>
            <a:br>
              <a:rPr lang="it-IT" sz="2800" dirty="0"/>
            </a:br>
            <a:r>
              <a:rPr lang="it-IT" sz="2800" baseline="0" dirty="0"/>
              <a:t>parola spesso usata dagli assistiti per narrare la propria esperienza </a:t>
            </a:r>
            <a:endParaRPr lang="it-IT" sz="2800" dirty="0"/>
          </a:p>
        </p:txBody>
      </p:sp>
    </p:spTree>
    <p:extLst>
      <p:ext uri="{BB962C8B-B14F-4D97-AF65-F5344CB8AC3E}">
        <p14:creationId xmlns:p14="http://schemas.microsoft.com/office/powerpoint/2010/main" val="182675219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55" name="Slide Background">
            <a:extLst>
              <a:ext uri="{FF2B5EF4-FFF2-40B4-BE49-F238E27FC236}">
                <a16:creationId xmlns:a16="http://schemas.microsoft.com/office/drawing/2014/main" id="{FE1EC756-41E9-4FD6-AD48-EF46A28137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 y="0"/>
            <a:ext cx="1219199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useBgFill="1">
        <p:nvSpPr>
          <p:cNvPr id="2057" name="Rectangle 2056">
            <a:extLst>
              <a:ext uri="{FF2B5EF4-FFF2-40B4-BE49-F238E27FC236}">
                <a16:creationId xmlns:a16="http://schemas.microsoft.com/office/drawing/2014/main" id="{E66F6371-9EA5-9354-29DC-1D07B921F79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4290"/>
            <a:ext cx="12192000" cy="1733407"/>
          </a:xfrm>
          <a:prstGeom prst="rect">
            <a:avLst/>
          </a:prstGeom>
          <a:ln>
            <a:noFill/>
          </a:ln>
          <a:effectLst>
            <a:outerShdw blurRad="254000" dist="38100" dir="5460000" sx="94000" sy="94000" algn="t"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olo 1"/>
          <p:cNvSpPr>
            <a:spLocks noGrp="1"/>
          </p:cNvSpPr>
          <p:nvPr>
            <p:ph type="title"/>
          </p:nvPr>
        </p:nvSpPr>
        <p:spPr>
          <a:xfrm>
            <a:off x="761995" y="307447"/>
            <a:ext cx="10693884" cy="1109932"/>
          </a:xfrm>
        </p:spPr>
        <p:txBody>
          <a:bodyPr>
            <a:normAutofit/>
          </a:bodyPr>
          <a:lstStyle/>
          <a:p>
            <a:r>
              <a:rPr lang="it-IT" sz="4000" b="1" dirty="0">
                <a:solidFill>
                  <a:srgbClr val="0070C0"/>
                </a:solidFill>
              </a:rPr>
              <a:t>La gentilezza nella ricerca infermieristica</a:t>
            </a:r>
          </a:p>
        </p:txBody>
      </p:sp>
      <p:pic>
        <p:nvPicPr>
          <p:cNvPr id="2050" name="Picture 2" descr="La ricerca infermieristica: esperienze a confronto | Nurse Times"/>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736122" y="2395306"/>
            <a:ext cx="5804955" cy="37006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8161985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egnaposto contenuto 2"/>
          <p:cNvSpPr>
            <a:spLocks noGrp="1"/>
          </p:cNvSpPr>
          <p:nvPr>
            <p:ph idx="1"/>
          </p:nvPr>
        </p:nvSpPr>
        <p:spPr>
          <a:xfrm>
            <a:off x="92365" y="2736433"/>
            <a:ext cx="5694701" cy="2854467"/>
          </a:xfrm>
        </p:spPr>
        <p:txBody>
          <a:bodyPr>
            <a:normAutofit/>
          </a:bodyPr>
          <a:lstStyle/>
          <a:p>
            <a:pPr lvl="1"/>
            <a:r>
              <a:rPr lang="it-IT" sz="2600" b="1" dirty="0">
                <a:solidFill>
                  <a:srgbClr val="0070C0"/>
                </a:solidFill>
              </a:rPr>
              <a:t>Attivazione sistema dopaminergico e serotoninergico</a:t>
            </a:r>
          </a:p>
          <a:p>
            <a:pPr lvl="1"/>
            <a:endParaRPr lang="it-IT" sz="2600" b="1" dirty="0">
              <a:solidFill>
                <a:srgbClr val="0070C0"/>
              </a:solidFill>
            </a:endParaRPr>
          </a:p>
          <a:p>
            <a:pPr lvl="1"/>
            <a:r>
              <a:rPr lang="it-IT" sz="2600" b="1" dirty="0">
                <a:solidFill>
                  <a:srgbClr val="0070C0"/>
                </a:solidFill>
              </a:rPr>
              <a:t>Attiva ossitocina</a:t>
            </a:r>
          </a:p>
          <a:p>
            <a:pPr lvl="1"/>
            <a:endParaRPr lang="it-IT" sz="2600" b="1" dirty="0">
              <a:solidFill>
                <a:srgbClr val="0070C0"/>
              </a:solidFill>
            </a:endParaRPr>
          </a:p>
          <a:p>
            <a:pPr lvl="1"/>
            <a:r>
              <a:rPr lang="it-IT" sz="2600" b="1" dirty="0">
                <a:solidFill>
                  <a:srgbClr val="0070C0"/>
                </a:solidFill>
              </a:rPr>
              <a:t>Riduzione del cortisolo</a:t>
            </a:r>
          </a:p>
          <a:p>
            <a:pPr lvl="1"/>
            <a:endParaRPr lang="it-IT" sz="1800" dirty="0"/>
          </a:p>
          <a:p>
            <a:pPr lvl="1"/>
            <a:endParaRPr lang="it-IT" sz="1800" dirty="0"/>
          </a:p>
          <a:p>
            <a:endParaRPr lang="it-IT" sz="2000" dirty="0"/>
          </a:p>
          <a:p>
            <a:endParaRPr lang="it-IT" sz="2000" dirty="0"/>
          </a:p>
        </p:txBody>
      </p:sp>
      <p:sp>
        <p:nvSpPr>
          <p:cNvPr id="4" name="Rectangle 1"/>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it-IT" altLang="it-IT" sz="1800" b="0" i="0" u="none" strike="noStrike" cap="none" normalizeH="0" baseline="0" dirty="0">
              <a:ln>
                <a:noFill/>
              </a:ln>
              <a:solidFill>
                <a:schemeClr val="tx1"/>
              </a:solidFill>
              <a:effectLst/>
              <a:latin typeface="Arial" panose="020B0604020202020204" pitchFamily="34" charset="0"/>
            </a:endParaRPr>
          </a:p>
        </p:txBody>
      </p:sp>
      <p:pic>
        <p:nvPicPr>
          <p:cNvPr id="5" name="Immagine 4"/>
          <p:cNvPicPr>
            <a:picLocks noChangeAspect="1"/>
          </p:cNvPicPr>
          <p:nvPr/>
        </p:nvPicPr>
        <p:blipFill rotWithShape="1">
          <a:blip r:embed="rId2"/>
          <a:srcRect b="19453"/>
          <a:stretch/>
        </p:blipFill>
        <p:spPr>
          <a:xfrm>
            <a:off x="388149" y="230411"/>
            <a:ext cx="4588043" cy="2073378"/>
          </a:xfrm>
          <a:prstGeom prst="rect">
            <a:avLst/>
          </a:prstGeom>
        </p:spPr>
      </p:pic>
      <p:sp>
        <p:nvSpPr>
          <p:cNvPr id="6" name="CasellaDiTesto 5">
            <a:extLst>
              <a:ext uri="{FF2B5EF4-FFF2-40B4-BE49-F238E27FC236}">
                <a16:creationId xmlns:a16="http://schemas.microsoft.com/office/drawing/2014/main" id="{9E4F55A6-5932-7A67-D5A7-3DAEDAFF3F41}"/>
              </a:ext>
            </a:extLst>
          </p:cNvPr>
          <p:cNvSpPr txBox="1"/>
          <p:nvPr/>
        </p:nvSpPr>
        <p:spPr>
          <a:xfrm>
            <a:off x="414493" y="6033778"/>
            <a:ext cx="6096000" cy="938719"/>
          </a:xfrm>
          <a:prstGeom prst="rect">
            <a:avLst/>
          </a:prstGeom>
          <a:noFill/>
        </p:spPr>
        <p:txBody>
          <a:bodyPr wrap="square">
            <a:spAutoFit/>
          </a:bodyPr>
          <a:lstStyle/>
          <a:p>
            <a:pPr marL="0" lvl="0" indent="0" eaLnBrk="0" fontAlgn="base" hangingPunct="0">
              <a:lnSpc>
                <a:spcPct val="100000"/>
              </a:lnSpc>
              <a:spcBef>
                <a:spcPct val="0"/>
              </a:spcBef>
              <a:spcAft>
                <a:spcPct val="0"/>
              </a:spcAft>
              <a:buNone/>
            </a:pPr>
            <a:r>
              <a:rPr lang="it-IT" altLang="it-IT" sz="1100" dirty="0" err="1">
                <a:latin typeface="Arial" panose="020B0604020202020204" pitchFamily="34" charset="0"/>
              </a:rPr>
              <a:t>Fryburg</a:t>
            </a:r>
            <a:r>
              <a:rPr lang="it-IT" altLang="it-IT" sz="1100" dirty="0">
                <a:latin typeface="Arial" panose="020B0604020202020204" pitchFamily="34" charset="0"/>
              </a:rPr>
              <a:t> DA. </a:t>
            </a:r>
            <a:r>
              <a:rPr lang="it-IT" altLang="it-IT" sz="1100" dirty="0" err="1">
                <a:latin typeface="Arial" panose="020B0604020202020204" pitchFamily="34" charset="0"/>
              </a:rPr>
              <a:t>Kindness</a:t>
            </a:r>
            <a:r>
              <a:rPr lang="it-IT" altLang="it-IT" sz="1100" dirty="0">
                <a:latin typeface="Arial" panose="020B0604020202020204" pitchFamily="34" charset="0"/>
              </a:rPr>
              <a:t> </a:t>
            </a:r>
            <a:r>
              <a:rPr lang="it-IT" altLang="it-IT" sz="1100" dirty="0" err="1">
                <a:latin typeface="Arial" panose="020B0604020202020204" pitchFamily="34" charset="0"/>
              </a:rPr>
              <a:t>as</a:t>
            </a:r>
            <a:r>
              <a:rPr lang="it-IT" altLang="it-IT" sz="1100" dirty="0">
                <a:latin typeface="Arial" panose="020B0604020202020204" pitchFamily="34" charset="0"/>
              </a:rPr>
              <a:t> a Stress </a:t>
            </a:r>
            <a:r>
              <a:rPr lang="it-IT" altLang="it-IT" sz="1100" dirty="0" err="1">
                <a:latin typeface="Arial" panose="020B0604020202020204" pitchFamily="34" charset="0"/>
              </a:rPr>
              <a:t>Reduction</a:t>
            </a:r>
            <a:r>
              <a:rPr lang="it-IT" altLang="it-IT" sz="1100" dirty="0">
                <a:latin typeface="Arial" panose="020B0604020202020204" pitchFamily="34" charset="0"/>
              </a:rPr>
              <a:t>–Health Promotion </a:t>
            </a:r>
            <a:r>
              <a:rPr lang="it-IT" altLang="it-IT" sz="1100" dirty="0" err="1">
                <a:latin typeface="Arial" panose="020B0604020202020204" pitchFamily="34" charset="0"/>
              </a:rPr>
              <a:t>Intervention</a:t>
            </a:r>
            <a:r>
              <a:rPr lang="it-IT" altLang="it-IT" sz="1100" dirty="0">
                <a:latin typeface="Arial" panose="020B0604020202020204" pitchFamily="34" charset="0"/>
              </a:rPr>
              <a:t>: A Review of the </a:t>
            </a:r>
            <a:r>
              <a:rPr lang="it-IT" altLang="it-IT" sz="1100" dirty="0" err="1">
                <a:latin typeface="Arial" panose="020B0604020202020204" pitchFamily="34" charset="0"/>
              </a:rPr>
              <a:t>Psychobiology</a:t>
            </a:r>
            <a:r>
              <a:rPr lang="it-IT" altLang="it-IT" sz="1100" dirty="0">
                <a:latin typeface="Arial" panose="020B0604020202020204" pitchFamily="34" charset="0"/>
              </a:rPr>
              <a:t> of </a:t>
            </a:r>
            <a:r>
              <a:rPr lang="it-IT" altLang="it-IT" sz="1100" dirty="0" err="1">
                <a:latin typeface="Arial" panose="020B0604020202020204" pitchFamily="34" charset="0"/>
              </a:rPr>
              <a:t>Caring</a:t>
            </a:r>
            <a:r>
              <a:rPr lang="it-IT" altLang="it-IT" sz="1100" dirty="0">
                <a:latin typeface="Arial" panose="020B0604020202020204" pitchFamily="34" charset="0"/>
              </a:rPr>
              <a:t>. </a:t>
            </a:r>
            <a:r>
              <a:rPr lang="it-IT" altLang="it-IT" sz="1100" i="1" dirty="0">
                <a:latin typeface="Arial" panose="020B0604020202020204" pitchFamily="34" charset="0"/>
              </a:rPr>
              <a:t>American Journal of Lifestyle Medicine</a:t>
            </a:r>
            <a:r>
              <a:rPr lang="it-IT" altLang="it-IT" sz="1100" dirty="0">
                <a:latin typeface="Arial" panose="020B0604020202020204" pitchFamily="34" charset="0"/>
              </a:rPr>
              <a:t>. 2022;16(1):89-100. doi:</a:t>
            </a:r>
            <a:r>
              <a:rPr lang="it-IT" altLang="it-IT" sz="1100" u="sng" dirty="0">
                <a:solidFill>
                  <a:srgbClr val="046FF8"/>
                </a:solidFill>
                <a:latin typeface="Arial" panose="020B0604020202020204" pitchFamily="34" charset="0"/>
                <a:hlinkClick r:id="rId3"/>
              </a:rPr>
              <a:t>10.1177/1559827620988268</a:t>
            </a:r>
            <a:endParaRPr lang="it-IT" altLang="it-IT" sz="1100" dirty="0">
              <a:latin typeface="Arial" panose="020B0604020202020204" pitchFamily="34" charset="0"/>
            </a:endParaRPr>
          </a:p>
          <a:p>
            <a:pPr marL="0" lvl="0" indent="0" eaLnBrk="0" fontAlgn="base" hangingPunct="0">
              <a:lnSpc>
                <a:spcPct val="100000"/>
              </a:lnSpc>
              <a:spcBef>
                <a:spcPct val="0"/>
              </a:spcBef>
              <a:spcAft>
                <a:spcPct val="0"/>
              </a:spcAft>
              <a:buNone/>
            </a:pPr>
            <a:br>
              <a:rPr lang="it-IT" altLang="it-IT" sz="1100" dirty="0">
                <a:latin typeface="Sage Peak"/>
              </a:rPr>
            </a:br>
            <a:endParaRPr lang="it-IT" altLang="it-IT" sz="1100" dirty="0">
              <a:latin typeface="Arial" panose="020B0604020202020204" pitchFamily="34" charset="0"/>
            </a:endParaRPr>
          </a:p>
        </p:txBody>
      </p:sp>
      <p:pic>
        <p:nvPicPr>
          <p:cNvPr id="8" name="Immagine 7">
            <a:extLst>
              <a:ext uri="{FF2B5EF4-FFF2-40B4-BE49-F238E27FC236}">
                <a16:creationId xmlns:a16="http://schemas.microsoft.com/office/drawing/2014/main" id="{8B067D86-6354-B70C-7493-E9D258F9606B}"/>
              </a:ext>
            </a:extLst>
          </p:cNvPr>
          <p:cNvPicPr>
            <a:picLocks noChangeAspect="1"/>
          </p:cNvPicPr>
          <p:nvPr/>
        </p:nvPicPr>
        <p:blipFill>
          <a:blip r:embed="rId4"/>
          <a:stretch>
            <a:fillRect/>
          </a:stretch>
        </p:blipFill>
        <p:spPr>
          <a:xfrm>
            <a:off x="7754147" y="230411"/>
            <a:ext cx="4023360" cy="6096738"/>
          </a:xfrm>
          <a:prstGeom prst="rect">
            <a:avLst/>
          </a:prstGeom>
        </p:spPr>
      </p:pic>
    </p:spTree>
    <p:extLst>
      <p:ext uri="{BB962C8B-B14F-4D97-AF65-F5344CB8AC3E}">
        <p14:creationId xmlns:p14="http://schemas.microsoft.com/office/powerpoint/2010/main" val="191395943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Immagine 3"/>
          <p:cNvPicPr>
            <a:picLocks noChangeAspect="1"/>
          </p:cNvPicPr>
          <p:nvPr/>
        </p:nvPicPr>
        <p:blipFill rotWithShape="1">
          <a:blip r:embed="rId3"/>
          <a:srcRect l="17739" t="23669" r="35391" b="13722"/>
          <a:stretch/>
        </p:blipFill>
        <p:spPr>
          <a:xfrm>
            <a:off x="164225" y="182880"/>
            <a:ext cx="4802041" cy="5798428"/>
          </a:xfrm>
          <a:prstGeom prst="rect">
            <a:avLst/>
          </a:prstGeom>
        </p:spPr>
      </p:pic>
      <p:pic>
        <p:nvPicPr>
          <p:cNvPr id="5" name="Immagine 4"/>
          <p:cNvPicPr>
            <a:picLocks noChangeAspect="1"/>
          </p:cNvPicPr>
          <p:nvPr/>
        </p:nvPicPr>
        <p:blipFill rotWithShape="1">
          <a:blip r:embed="rId4"/>
          <a:srcRect l="-1185" t="13427" r="1185" b="19020"/>
          <a:stretch/>
        </p:blipFill>
        <p:spPr>
          <a:xfrm>
            <a:off x="5328573" y="631401"/>
            <a:ext cx="3343333" cy="1076960"/>
          </a:xfrm>
          <a:prstGeom prst="rect">
            <a:avLst/>
          </a:prstGeom>
        </p:spPr>
      </p:pic>
      <p:sp>
        <p:nvSpPr>
          <p:cNvPr id="7" name="Rettangolo 6"/>
          <p:cNvSpPr/>
          <p:nvPr/>
        </p:nvSpPr>
        <p:spPr>
          <a:xfrm>
            <a:off x="5527041" y="2616200"/>
            <a:ext cx="6582014" cy="2098040"/>
          </a:xfrm>
          <a:prstGeom prst="rect">
            <a:avLst/>
          </a:prstGeom>
        </p:spPr>
        <p:txBody>
          <a:bodyPr vert="horz" lIns="91440" tIns="45720" rIns="91440" bIns="45720" rtlCol="0" anchor="t">
            <a:normAutofit/>
          </a:bodyPr>
          <a:lstStyle/>
          <a:p>
            <a:pPr indent="-228600">
              <a:lnSpc>
                <a:spcPct val="90000"/>
              </a:lnSpc>
              <a:spcAft>
                <a:spcPts val="600"/>
              </a:spcAft>
              <a:buFont typeface="Arial" panose="020B0604020202020204" pitchFamily="34" charset="0"/>
              <a:buChar char="•"/>
            </a:pPr>
            <a:r>
              <a:rPr lang="en-US" dirty="0">
                <a:solidFill>
                  <a:srgbClr val="0070C0"/>
                </a:solidFill>
              </a:rPr>
              <a:t>1. </a:t>
            </a:r>
            <a:r>
              <a:rPr lang="en-US" dirty="0" err="1">
                <a:solidFill>
                  <a:srgbClr val="0070C0"/>
                </a:solidFill>
              </a:rPr>
              <a:t>Ascolto</a:t>
            </a:r>
            <a:r>
              <a:rPr lang="en-US" dirty="0">
                <a:solidFill>
                  <a:srgbClr val="0070C0"/>
                </a:solidFill>
              </a:rPr>
              <a:t> </a:t>
            </a:r>
            <a:r>
              <a:rPr lang="en-US" dirty="0" err="1">
                <a:solidFill>
                  <a:srgbClr val="0070C0"/>
                </a:solidFill>
              </a:rPr>
              <a:t>profondo</a:t>
            </a:r>
            <a:endParaRPr lang="en-US" dirty="0">
              <a:solidFill>
                <a:srgbClr val="0070C0"/>
              </a:solidFill>
            </a:endParaRPr>
          </a:p>
          <a:p>
            <a:pPr indent="-228600">
              <a:lnSpc>
                <a:spcPct val="90000"/>
              </a:lnSpc>
              <a:spcAft>
                <a:spcPts val="600"/>
              </a:spcAft>
              <a:buFont typeface="Arial" panose="020B0604020202020204" pitchFamily="34" charset="0"/>
              <a:buChar char="•"/>
            </a:pPr>
            <a:r>
              <a:rPr lang="en-US" dirty="0">
                <a:solidFill>
                  <a:srgbClr val="0070C0"/>
                </a:solidFill>
              </a:rPr>
              <a:t>2. </a:t>
            </a:r>
            <a:r>
              <a:rPr lang="en-US" dirty="0" err="1">
                <a:solidFill>
                  <a:srgbClr val="0070C0"/>
                </a:solidFill>
              </a:rPr>
              <a:t>Empatia</a:t>
            </a:r>
            <a:endParaRPr lang="en-US" dirty="0">
              <a:solidFill>
                <a:srgbClr val="0070C0"/>
              </a:solidFill>
            </a:endParaRPr>
          </a:p>
          <a:p>
            <a:pPr indent="-228600">
              <a:lnSpc>
                <a:spcPct val="90000"/>
              </a:lnSpc>
              <a:spcAft>
                <a:spcPts val="600"/>
              </a:spcAft>
              <a:buFont typeface="Arial" panose="020B0604020202020204" pitchFamily="34" charset="0"/>
              <a:buChar char="•"/>
            </a:pPr>
            <a:r>
              <a:rPr lang="en-US" dirty="0">
                <a:solidFill>
                  <a:srgbClr val="0070C0"/>
                </a:solidFill>
              </a:rPr>
              <a:t>3. </a:t>
            </a:r>
            <a:r>
              <a:rPr lang="en-US" dirty="0" err="1">
                <a:solidFill>
                  <a:srgbClr val="0070C0"/>
                </a:solidFill>
              </a:rPr>
              <a:t>Gli</a:t>
            </a:r>
            <a:r>
              <a:rPr lang="en-US" dirty="0">
                <a:solidFill>
                  <a:srgbClr val="0070C0"/>
                </a:solidFill>
              </a:rPr>
              <a:t> </a:t>
            </a:r>
            <a:r>
              <a:rPr lang="en-US" dirty="0" err="1">
                <a:solidFill>
                  <a:srgbClr val="0070C0"/>
                </a:solidFill>
              </a:rPr>
              <a:t>atti</a:t>
            </a:r>
            <a:r>
              <a:rPr lang="en-US" dirty="0">
                <a:solidFill>
                  <a:srgbClr val="0070C0"/>
                </a:solidFill>
              </a:rPr>
              <a:t> </a:t>
            </a:r>
            <a:r>
              <a:rPr lang="en-US" dirty="0" err="1">
                <a:solidFill>
                  <a:srgbClr val="0070C0"/>
                </a:solidFill>
              </a:rPr>
              <a:t>generosi</a:t>
            </a:r>
            <a:r>
              <a:rPr lang="en-US" dirty="0">
                <a:solidFill>
                  <a:srgbClr val="0070C0"/>
                </a:solidFill>
              </a:rPr>
              <a:t> </a:t>
            </a:r>
            <a:r>
              <a:rPr lang="en-US" dirty="0" err="1">
                <a:solidFill>
                  <a:srgbClr val="0070C0"/>
                </a:solidFill>
              </a:rPr>
              <a:t>vanno</a:t>
            </a:r>
            <a:r>
              <a:rPr lang="en-US" dirty="0">
                <a:solidFill>
                  <a:srgbClr val="0070C0"/>
                </a:solidFill>
              </a:rPr>
              <a:t> </a:t>
            </a:r>
            <a:r>
              <a:rPr lang="en-US" dirty="0" err="1">
                <a:solidFill>
                  <a:srgbClr val="0070C0"/>
                </a:solidFill>
              </a:rPr>
              <a:t>oltre</a:t>
            </a:r>
            <a:r>
              <a:rPr lang="en-US" dirty="0">
                <a:solidFill>
                  <a:srgbClr val="0070C0"/>
                </a:solidFill>
              </a:rPr>
              <a:t> le </a:t>
            </a:r>
            <a:r>
              <a:rPr lang="en-US" dirty="0" err="1">
                <a:solidFill>
                  <a:srgbClr val="0070C0"/>
                </a:solidFill>
              </a:rPr>
              <a:t>aspettative</a:t>
            </a:r>
            <a:r>
              <a:rPr lang="en-US" dirty="0">
                <a:solidFill>
                  <a:srgbClr val="0070C0"/>
                </a:solidFill>
              </a:rPr>
              <a:t> di </a:t>
            </a:r>
            <a:r>
              <a:rPr lang="en-US" dirty="0" err="1">
                <a:solidFill>
                  <a:srgbClr val="0070C0"/>
                </a:solidFill>
              </a:rPr>
              <a:t>assistiti</a:t>
            </a:r>
            <a:r>
              <a:rPr lang="en-US" dirty="0">
                <a:solidFill>
                  <a:srgbClr val="0070C0"/>
                </a:solidFill>
              </a:rPr>
              <a:t> e </a:t>
            </a:r>
            <a:r>
              <a:rPr lang="en-US" dirty="0" err="1">
                <a:solidFill>
                  <a:srgbClr val="0070C0"/>
                </a:solidFill>
              </a:rPr>
              <a:t>familiari</a:t>
            </a:r>
            <a:endParaRPr lang="en-US" dirty="0">
              <a:solidFill>
                <a:srgbClr val="0070C0"/>
              </a:solidFill>
            </a:endParaRPr>
          </a:p>
          <a:p>
            <a:pPr indent="-228600">
              <a:lnSpc>
                <a:spcPct val="90000"/>
              </a:lnSpc>
              <a:spcAft>
                <a:spcPts val="600"/>
              </a:spcAft>
              <a:buFont typeface="Arial" panose="020B0604020202020204" pitchFamily="34" charset="0"/>
              <a:buChar char="•"/>
            </a:pPr>
            <a:r>
              <a:rPr lang="en-US" dirty="0">
                <a:solidFill>
                  <a:srgbClr val="0070C0"/>
                </a:solidFill>
              </a:rPr>
              <a:t>4. Cure tempestive </a:t>
            </a:r>
            <a:r>
              <a:rPr lang="en-US" dirty="0" err="1">
                <a:solidFill>
                  <a:srgbClr val="0070C0"/>
                </a:solidFill>
              </a:rPr>
              <a:t>riducono</a:t>
            </a:r>
            <a:r>
              <a:rPr lang="en-US" dirty="0">
                <a:solidFill>
                  <a:srgbClr val="0070C0"/>
                </a:solidFill>
              </a:rPr>
              <a:t> stress e </a:t>
            </a:r>
            <a:r>
              <a:rPr lang="en-US" dirty="0" err="1">
                <a:solidFill>
                  <a:srgbClr val="0070C0"/>
                </a:solidFill>
              </a:rPr>
              <a:t>ansia</a:t>
            </a:r>
            <a:endParaRPr lang="en-US" dirty="0">
              <a:solidFill>
                <a:srgbClr val="0070C0"/>
              </a:solidFill>
            </a:endParaRPr>
          </a:p>
          <a:p>
            <a:pPr indent="-228600">
              <a:lnSpc>
                <a:spcPct val="90000"/>
              </a:lnSpc>
              <a:spcAft>
                <a:spcPts val="600"/>
              </a:spcAft>
              <a:buFont typeface="Arial" panose="020B0604020202020204" pitchFamily="34" charset="0"/>
              <a:buChar char="•"/>
            </a:pPr>
            <a:r>
              <a:rPr lang="en-US" dirty="0">
                <a:solidFill>
                  <a:srgbClr val="0070C0"/>
                </a:solidFill>
              </a:rPr>
              <a:t>5. </a:t>
            </a:r>
            <a:r>
              <a:rPr lang="en-US" dirty="0" err="1">
                <a:solidFill>
                  <a:srgbClr val="0070C0"/>
                </a:solidFill>
              </a:rPr>
              <a:t>Autenticità</a:t>
            </a:r>
            <a:r>
              <a:rPr lang="en-US" dirty="0">
                <a:solidFill>
                  <a:srgbClr val="0070C0"/>
                </a:solidFill>
              </a:rPr>
              <a:t> </a:t>
            </a:r>
          </a:p>
          <a:p>
            <a:pPr indent="-228600">
              <a:lnSpc>
                <a:spcPct val="90000"/>
              </a:lnSpc>
              <a:spcAft>
                <a:spcPts val="600"/>
              </a:spcAft>
              <a:buFont typeface="Arial" panose="020B0604020202020204" pitchFamily="34" charset="0"/>
              <a:buChar char="•"/>
            </a:pPr>
            <a:r>
              <a:rPr lang="en-US" dirty="0">
                <a:solidFill>
                  <a:srgbClr val="0070C0"/>
                </a:solidFill>
              </a:rPr>
              <a:t>6. </a:t>
            </a:r>
            <a:r>
              <a:rPr lang="en-US" dirty="0" err="1">
                <a:solidFill>
                  <a:srgbClr val="0070C0"/>
                </a:solidFill>
              </a:rPr>
              <a:t>Sostegno</a:t>
            </a:r>
            <a:r>
              <a:rPr lang="en-US" dirty="0">
                <a:solidFill>
                  <a:srgbClr val="0070C0"/>
                </a:solidFill>
              </a:rPr>
              <a:t> caregiver e </a:t>
            </a:r>
            <a:r>
              <a:rPr lang="en-US" dirty="0" err="1">
                <a:solidFill>
                  <a:srgbClr val="0070C0"/>
                </a:solidFill>
              </a:rPr>
              <a:t>operatori</a:t>
            </a:r>
            <a:endParaRPr lang="en-US" dirty="0">
              <a:solidFill>
                <a:srgbClr val="0070C0"/>
              </a:solidFill>
            </a:endParaRPr>
          </a:p>
        </p:txBody>
      </p:sp>
      <p:grpSp>
        <p:nvGrpSpPr>
          <p:cNvPr id="12" name="Group 11">
            <a:extLst>
              <a:ext uri="{FF2B5EF4-FFF2-40B4-BE49-F238E27FC236}">
                <a16:creationId xmlns:a16="http://schemas.microsoft.com/office/drawing/2014/main" id="{12B241C5-7E45-AD52-638D-31E8FD2BC18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 y="6737460"/>
            <a:ext cx="12192000" cy="123364"/>
            <a:chOff x="1" y="6737460"/>
            <a:chExt cx="12192000" cy="123364"/>
          </a:xfrm>
        </p:grpSpPr>
        <p:sp>
          <p:nvSpPr>
            <p:cNvPr id="13" name="Rectangle 12">
              <a:extLst>
                <a:ext uri="{FF2B5EF4-FFF2-40B4-BE49-F238E27FC236}">
                  <a16:creationId xmlns:a16="http://schemas.microsoft.com/office/drawing/2014/main" id="{49503B28-6749-2F02-0050-2CC7D03CF6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6034320" y="703141"/>
              <a:ext cx="123362" cy="12192000"/>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AC3DEE37-9CE7-622C-B750-66998EDC2E7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10240559" y="4909383"/>
              <a:ext cx="123362" cy="3779520"/>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9195569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itolo 1"/>
          <p:cNvSpPr txBox="1">
            <a:spLocks/>
          </p:cNvSpPr>
          <p:nvPr/>
        </p:nvSpPr>
        <p:spPr>
          <a:xfrm>
            <a:off x="-6439" y="4914855"/>
            <a:ext cx="12198439" cy="786703"/>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spcAft>
                <a:spcPts val="600"/>
              </a:spcAft>
            </a:pPr>
            <a:r>
              <a:rPr lang="en-US" sz="3600" b="1" dirty="0">
                <a:solidFill>
                  <a:schemeClr val="accent5">
                    <a:lumMod val="75000"/>
                  </a:schemeClr>
                </a:solidFill>
              </a:rPr>
              <a:t>È </a:t>
            </a:r>
            <a:r>
              <a:rPr lang="en-US" sz="3600" b="1" dirty="0" err="1">
                <a:solidFill>
                  <a:schemeClr val="accent5">
                    <a:lumMod val="75000"/>
                  </a:schemeClr>
                </a:solidFill>
              </a:rPr>
              <a:t>parola</a:t>
            </a:r>
            <a:r>
              <a:rPr lang="en-US" sz="3600" b="1" dirty="0">
                <a:solidFill>
                  <a:schemeClr val="accent5">
                    <a:lumMod val="75000"/>
                  </a:schemeClr>
                </a:solidFill>
              </a:rPr>
              <a:t>: </a:t>
            </a:r>
            <a:r>
              <a:rPr lang="en-US" sz="3600" b="1" i="1" dirty="0" err="1">
                <a:solidFill>
                  <a:schemeClr val="accent5">
                    <a:lumMod val="75000"/>
                  </a:schemeClr>
                </a:solidFill>
              </a:rPr>
              <a:t>che</a:t>
            </a:r>
            <a:r>
              <a:rPr lang="en-US" sz="3600" b="1" i="1" dirty="0">
                <a:solidFill>
                  <a:schemeClr val="accent5">
                    <a:lumMod val="75000"/>
                  </a:schemeClr>
                </a:solidFill>
              </a:rPr>
              <a:t> genera </a:t>
            </a:r>
            <a:r>
              <a:rPr lang="en-US" sz="3600" b="1" i="1" dirty="0" err="1">
                <a:solidFill>
                  <a:schemeClr val="accent5">
                    <a:lumMod val="75000"/>
                  </a:schemeClr>
                </a:solidFill>
              </a:rPr>
              <a:t>accordo</a:t>
            </a:r>
            <a:endParaRPr lang="en-US" sz="3600" b="1" i="1" dirty="0">
              <a:solidFill>
                <a:schemeClr val="accent5">
                  <a:lumMod val="75000"/>
                </a:schemeClr>
              </a:solidFill>
            </a:endParaRPr>
          </a:p>
        </p:txBody>
      </p:sp>
      <p:pic>
        <p:nvPicPr>
          <p:cNvPr id="4" name="Segnaposto contenuto 3"/>
          <p:cNvPicPr>
            <a:picLocks noGrp="1" noChangeAspect="1"/>
          </p:cNvPicPr>
          <p:nvPr>
            <p:ph idx="1"/>
          </p:nvPr>
        </p:nvPicPr>
        <p:blipFill>
          <a:blip r:embed="rId3"/>
          <a:srcRect b="18322"/>
          <a:stretch/>
        </p:blipFill>
        <p:spPr>
          <a:xfrm>
            <a:off x="20" y="10"/>
            <a:ext cx="12191980" cy="4605671"/>
          </a:xfrm>
          <a:prstGeom prst="rect">
            <a:avLst/>
          </a:prstGeom>
        </p:spPr>
      </p:pic>
      <p:grpSp>
        <p:nvGrpSpPr>
          <p:cNvPr id="10" name="Group 9">
            <a:extLst>
              <a:ext uri="{FF2B5EF4-FFF2-40B4-BE49-F238E27FC236}">
                <a16:creationId xmlns:a16="http://schemas.microsoft.com/office/drawing/2014/main" id="{FB7FB62D-DD5B-C587-F53F-679128D41B8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439" y="4525778"/>
            <a:ext cx="12207200" cy="123363"/>
            <a:chOff x="-5025" y="6737718"/>
            <a:chExt cx="12207200" cy="123363"/>
          </a:xfrm>
        </p:grpSpPr>
        <p:sp>
          <p:nvSpPr>
            <p:cNvPr id="11" name="Rectangle 10">
              <a:extLst>
                <a:ext uri="{FF2B5EF4-FFF2-40B4-BE49-F238E27FC236}">
                  <a16:creationId xmlns:a16="http://schemas.microsoft.com/office/drawing/2014/main" id="{D474BA53-241B-ACB6-E742-B074F40EB9B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flipH="1">
              <a:off x="6036894" y="695800"/>
              <a:ext cx="123362" cy="12207199"/>
            </a:xfrm>
            <a:prstGeom prst="rect">
              <a:avLst/>
            </a:prstGeom>
            <a:gradFill>
              <a:gsLst>
                <a:gs pos="0">
                  <a:schemeClr val="accent5"/>
                </a:gs>
                <a:gs pos="100000">
                  <a:schemeClr val="accent2"/>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3797B091-2608-7480-FE24-507CC5333A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76406" y="3835311"/>
              <a:ext cx="123362" cy="5928176"/>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8099647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268357" y="298865"/>
            <a:ext cx="10515600" cy="695049"/>
          </a:xfrm>
        </p:spPr>
        <p:txBody>
          <a:bodyPr>
            <a:normAutofit/>
          </a:bodyPr>
          <a:lstStyle/>
          <a:p>
            <a:r>
              <a:rPr lang="it-IT" sz="3600" b="1" dirty="0">
                <a:solidFill>
                  <a:schemeClr val="accent6">
                    <a:lumMod val="75000"/>
                  </a:schemeClr>
                </a:solidFill>
              </a:rPr>
              <a:t>Effetti benefici della gentilezza: persone assistite</a:t>
            </a:r>
          </a:p>
        </p:txBody>
      </p:sp>
      <p:pic>
        <p:nvPicPr>
          <p:cNvPr id="4" name="Immagine 3"/>
          <p:cNvPicPr>
            <a:picLocks noChangeAspect="1"/>
          </p:cNvPicPr>
          <p:nvPr/>
        </p:nvPicPr>
        <p:blipFill rotWithShape="1">
          <a:blip r:embed="rId2"/>
          <a:srcRect t="28754" b="42751"/>
          <a:stretch/>
        </p:blipFill>
        <p:spPr>
          <a:xfrm>
            <a:off x="145775" y="1431236"/>
            <a:ext cx="6259396" cy="4837042"/>
          </a:xfrm>
          <a:prstGeom prst="rect">
            <a:avLst/>
          </a:prstGeom>
        </p:spPr>
      </p:pic>
      <p:sp>
        <p:nvSpPr>
          <p:cNvPr id="6" name="Rettangolo 5"/>
          <p:cNvSpPr/>
          <p:nvPr/>
        </p:nvSpPr>
        <p:spPr>
          <a:xfrm>
            <a:off x="6809850" y="1859339"/>
            <a:ext cx="5022574" cy="3416320"/>
          </a:xfrm>
          <a:prstGeom prst="rect">
            <a:avLst/>
          </a:prstGeom>
        </p:spPr>
        <p:txBody>
          <a:bodyPr wrap="square">
            <a:spAutoFit/>
          </a:bodyPr>
          <a:lstStyle/>
          <a:p>
            <a:r>
              <a:rPr lang="it-IT" dirty="0">
                <a:solidFill>
                  <a:srgbClr val="0070C0"/>
                </a:solidFill>
              </a:rPr>
              <a:t>1. Guarigione più rapida delle ferite, </a:t>
            </a:r>
          </a:p>
          <a:p>
            <a:pPr algn="ctr"/>
            <a:endParaRPr lang="it-IT" dirty="0">
              <a:solidFill>
                <a:srgbClr val="0070C0"/>
              </a:solidFill>
            </a:endParaRPr>
          </a:p>
          <a:p>
            <a:r>
              <a:rPr lang="it-IT" dirty="0">
                <a:solidFill>
                  <a:srgbClr val="0070C0"/>
                </a:solidFill>
              </a:rPr>
              <a:t>2.Riduzione:</a:t>
            </a:r>
          </a:p>
          <a:p>
            <a:pPr lvl="1" algn="just"/>
            <a:r>
              <a:rPr lang="it-IT" dirty="0">
                <a:solidFill>
                  <a:srgbClr val="0070C0"/>
                </a:solidFill>
              </a:rPr>
              <a:t>del dolore, </a:t>
            </a:r>
          </a:p>
          <a:p>
            <a:pPr lvl="1" algn="just"/>
            <a:r>
              <a:rPr lang="it-IT" dirty="0">
                <a:solidFill>
                  <a:srgbClr val="0070C0"/>
                </a:solidFill>
              </a:rPr>
              <a:t>dell'ansia;</a:t>
            </a:r>
          </a:p>
          <a:p>
            <a:pPr lvl="1" algn="just"/>
            <a:r>
              <a:rPr lang="it-IT" dirty="0">
                <a:solidFill>
                  <a:srgbClr val="0070C0"/>
                </a:solidFill>
              </a:rPr>
              <a:t>della pressione sanguigna</a:t>
            </a:r>
          </a:p>
          <a:p>
            <a:pPr algn="ctr"/>
            <a:endParaRPr lang="it-IT" dirty="0">
              <a:solidFill>
                <a:srgbClr val="0070C0"/>
              </a:solidFill>
            </a:endParaRPr>
          </a:p>
          <a:p>
            <a:pPr algn="just"/>
            <a:r>
              <a:rPr lang="it-IT" dirty="0">
                <a:solidFill>
                  <a:srgbClr val="0070C0"/>
                </a:solidFill>
              </a:rPr>
              <a:t>3.degenze ospedaliere più brevi</a:t>
            </a:r>
          </a:p>
          <a:p>
            <a:pPr algn="just"/>
            <a:endParaRPr lang="it-IT" dirty="0">
              <a:solidFill>
                <a:srgbClr val="0070C0"/>
              </a:solidFill>
            </a:endParaRPr>
          </a:p>
          <a:p>
            <a:pPr algn="just"/>
            <a:r>
              <a:rPr lang="it-IT" dirty="0">
                <a:solidFill>
                  <a:srgbClr val="0070C0"/>
                </a:solidFill>
              </a:rPr>
              <a:t>4. maggiore aderenza alle terapie prescritte, con conseguente riduzione delle riammissioni in ospedale</a:t>
            </a:r>
            <a:endParaRPr lang="en-US" dirty="0">
              <a:solidFill>
                <a:srgbClr val="0070C0"/>
              </a:solidFill>
            </a:endParaRPr>
          </a:p>
        </p:txBody>
      </p:sp>
    </p:spTree>
    <p:extLst>
      <p:ext uri="{BB962C8B-B14F-4D97-AF65-F5344CB8AC3E}">
        <p14:creationId xmlns:p14="http://schemas.microsoft.com/office/powerpoint/2010/main" val="347831822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268357" y="298865"/>
            <a:ext cx="10515600" cy="695049"/>
          </a:xfrm>
        </p:spPr>
        <p:txBody>
          <a:bodyPr>
            <a:normAutofit fontScale="90000"/>
          </a:bodyPr>
          <a:lstStyle/>
          <a:p>
            <a:r>
              <a:rPr lang="it-IT" sz="3600" b="1" dirty="0">
                <a:solidFill>
                  <a:schemeClr val="accent6">
                    <a:lumMod val="75000"/>
                  </a:schemeClr>
                </a:solidFill>
              </a:rPr>
              <a:t>Effetti benefici della gentilezza: personale sanitario e organizzazioni</a:t>
            </a:r>
          </a:p>
        </p:txBody>
      </p:sp>
      <p:sp>
        <p:nvSpPr>
          <p:cNvPr id="5" name="Rettangolo 4"/>
          <p:cNvSpPr/>
          <p:nvPr/>
        </p:nvSpPr>
        <p:spPr>
          <a:xfrm>
            <a:off x="254000" y="5195379"/>
            <a:ext cx="11652250" cy="2308324"/>
          </a:xfrm>
          <a:prstGeom prst="rect">
            <a:avLst/>
          </a:prstGeom>
        </p:spPr>
        <p:txBody>
          <a:bodyPr wrap="square">
            <a:spAutoFit/>
          </a:bodyPr>
          <a:lstStyle/>
          <a:p>
            <a:r>
              <a:rPr lang="en-US" sz="1200" dirty="0"/>
              <a:t>References</a:t>
            </a:r>
          </a:p>
          <a:p>
            <a:r>
              <a:rPr lang="en-US" sz="1200" dirty="0" err="1"/>
              <a:t>Campling</a:t>
            </a:r>
            <a:r>
              <a:rPr lang="en-US" sz="1200" dirty="0"/>
              <a:t> P. (2015),</a:t>
            </a:r>
            <a:r>
              <a:rPr lang="en-US" sz="1200" i="1" dirty="0"/>
              <a:t> Reforming the culture of healthcare: the case for intelligent kindness. BJ Psych Bull. 39(1):1-5.</a:t>
            </a:r>
            <a:endParaRPr lang="it-IT" sz="1200" dirty="0"/>
          </a:p>
          <a:p>
            <a:r>
              <a:rPr lang="en-US" sz="1200" dirty="0"/>
              <a:t>Curry OS et al. (2018),</a:t>
            </a:r>
            <a:r>
              <a:rPr lang="en-US" sz="1200" i="1" dirty="0"/>
              <a:t> Happy to help? A systematic review and meta-analysis of the effects of performing acts of kindness on the well-being of the actor. Journal of Experimental Social Psychology. 76:320–329.</a:t>
            </a:r>
            <a:endParaRPr lang="it-IT" sz="1200" dirty="0"/>
          </a:p>
          <a:p>
            <a:r>
              <a:rPr lang="it-IT" sz="1200" dirty="0" err="1"/>
              <a:t>Odom-Forren</a:t>
            </a:r>
            <a:r>
              <a:rPr lang="it-IT" sz="1200" dirty="0"/>
              <a:t> J. (2019),  The </a:t>
            </a:r>
            <a:r>
              <a:rPr lang="it-IT" sz="1200" dirty="0" err="1"/>
              <a:t>Gift</a:t>
            </a:r>
            <a:r>
              <a:rPr lang="it-IT" sz="1200" dirty="0"/>
              <a:t> of </a:t>
            </a:r>
            <a:r>
              <a:rPr lang="it-IT" sz="1200" dirty="0" err="1"/>
              <a:t>Kindness</a:t>
            </a:r>
            <a:r>
              <a:rPr lang="it-IT" sz="1200" dirty="0"/>
              <a:t>. J </a:t>
            </a:r>
            <a:r>
              <a:rPr lang="it-IT" sz="1200" dirty="0" err="1"/>
              <a:t>Perianesth</a:t>
            </a:r>
            <a:r>
              <a:rPr lang="it-IT" sz="1200" dirty="0"/>
              <a:t> </a:t>
            </a:r>
            <a:r>
              <a:rPr lang="it-IT" sz="1200" dirty="0" err="1"/>
              <a:t>Nurs</a:t>
            </a:r>
            <a:r>
              <a:rPr lang="it-IT" sz="1200" dirty="0"/>
              <a:t>. 34(6):1085-1087</a:t>
            </a:r>
          </a:p>
          <a:p>
            <a:r>
              <a:rPr lang="en-US" sz="1200" dirty="0" err="1"/>
              <a:t>Iacono</a:t>
            </a:r>
            <a:r>
              <a:rPr lang="en-US" sz="1200" dirty="0"/>
              <a:t> MV. (2017),</a:t>
            </a:r>
            <a:r>
              <a:rPr lang="en-US" sz="1200" i="1" dirty="0"/>
              <a:t> The Culture of Kindness. J </a:t>
            </a:r>
            <a:r>
              <a:rPr lang="en-US" sz="1200" i="1" dirty="0" err="1"/>
              <a:t>Perianesth</a:t>
            </a:r>
            <a:r>
              <a:rPr lang="en-US" sz="1200" i="1" dirty="0"/>
              <a:t> </a:t>
            </a:r>
            <a:r>
              <a:rPr lang="en-US" sz="1200" i="1" dirty="0" err="1"/>
              <a:t>Nurs</a:t>
            </a:r>
            <a:r>
              <a:rPr lang="en-US" sz="1200" i="1" dirty="0"/>
              <a:t>. 32(6):656-659.</a:t>
            </a:r>
            <a:endParaRPr lang="it-IT" sz="1200" dirty="0"/>
          </a:p>
          <a:p>
            <a:r>
              <a:rPr lang="en-US" sz="1200" dirty="0"/>
              <a:t>Kelly JD. (2016),</a:t>
            </a:r>
            <a:r>
              <a:rPr lang="en-US" sz="1200" i="1" dirty="0"/>
              <a:t> Your Best Life: Kindness is Its Own Reward. </a:t>
            </a:r>
            <a:r>
              <a:rPr lang="en-US" sz="1200" i="1" dirty="0" err="1"/>
              <a:t>Clin</a:t>
            </a:r>
            <a:r>
              <a:rPr lang="en-US" sz="1200" i="1" dirty="0"/>
              <a:t> </a:t>
            </a:r>
            <a:r>
              <a:rPr lang="en-US" sz="1200" i="1" dirty="0" err="1"/>
              <a:t>Orthop</a:t>
            </a:r>
            <a:r>
              <a:rPr lang="en-US" sz="1200" i="1" dirty="0"/>
              <a:t> </a:t>
            </a:r>
            <a:r>
              <a:rPr lang="en-US" sz="1200" i="1" dirty="0" err="1"/>
              <a:t>Relat</a:t>
            </a:r>
            <a:r>
              <a:rPr lang="en-US" sz="1200" i="1" dirty="0"/>
              <a:t> Res. 474(8):1775-7.</a:t>
            </a:r>
            <a:endParaRPr lang="it-IT" sz="1200" dirty="0"/>
          </a:p>
          <a:p>
            <a:r>
              <a:rPr lang="it-IT" sz="1200" dirty="0"/>
              <a:t> </a:t>
            </a:r>
          </a:p>
          <a:p>
            <a:endParaRPr lang="it-IT" sz="1200" dirty="0"/>
          </a:p>
          <a:p>
            <a:endParaRPr lang="en-US" sz="1200" b="1" i="1" dirty="0">
              <a:solidFill>
                <a:srgbClr val="222222"/>
              </a:solidFill>
              <a:latin typeface="Lato"/>
            </a:endParaRPr>
          </a:p>
          <a:p>
            <a:endParaRPr lang="en-US" sz="1200" b="1" i="1" dirty="0">
              <a:solidFill>
                <a:srgbClr val="222222"/>
              </a:solidFill>
              <a:latin typeface="Lato"/>
            </a:endParaRPr>
          </a:p>
          <a:p>
            <a:endParaRPr lang="it-IT" sz="1200" dirty="0"/>
          </a:p>
        </p:txBody>
      </p:sp>
      <p:sp>
        <p:nvSpPr>
          <p:cNvPr id="7" name="Rettangolo 6"/>
          <p:cNvSpPr/>
          <p:nvPr/>
        </p:nvSpPr>
        <p:spPr>
          <a:xfrm>
            <a:off x="5526157" y="3658140"/>
            <a:ext cx="6096000" cy="369332"/>
          </a:xfrm>
          <a:prstGeom prst="rect">
            <a:avLst/>
          </a:prstGeom>
        </p:spPr>
        <p:txBody>
          <a:bodyPr>
            <a:spAutoFit/>
          </a:bodyPr>
          <a:lstStyle/>
          <a:p>
            <a:endParaRPr lang="it-IT" dirty="0"/>
          </a:p>
        </p:txBody>
      </p:sp>
      <p:sp>
        <p:nvSpPr>
          <p:cNvPr id="8" name="Rettangolo 7"/>
          <p:cNvSpPr/>
          <p:nvPr/>
        </p:nvSpPr>
        <p:spPr>
          <a:xfrm>
            <a:off x="5962650" y="3451993"/>
            <a:ext cx="6096000" cy="646331"/>
          </a:xfrm>
          <a:prstGeom prst="rect">
            <a:avLst/>
          </a:prstGeom>
        </p:spPr>
        <p:txBody>
          <a:bodyPr>
            <a:spAutoFit/>
          </a:bodyPr>
          <a:lstStyle/>
          <a:p>
            <a:br>
              <a:rPr lang="it-IT" dirty="0"/>
            </a:br>
            <a:r>
              <a:rPr lang="it-IT" b="1" i="1" dirty="0">
                <a:solidFill>
                  <a:srgbClr val="222222"/>
                </a:solidFill>
                <a:latin typeface="Lato"/>
              </a:rPr>
              <a:t>–</a:t>
            </a:r>
            <a:endParaRPr lang="it-IT" dirty="0"/>
          </a:p>
        </p:txBody>
      </p:sp>
      <p:sp>
        <p:nvSpPr>
          <p:cNvPr id="9" name="Rettangolo 8"/>
          <p:cNvSpPr/>
          <p:nvPr/>
        </p:nvSpPr>
        <p:spPr>
          <a:xfrm>
            <a:off x="5810250" y="4991747"/>
            <a:ext cx="6096000" cy="369332"/>
          </a:xfrm>
          <a:prstGeom prst="rect">
            <a:avLst/>
          </a:prstGeom>
        </p:spPr>
        <p:txBody>
          <a:bodyPr>
            <a:spAutoFit/>
          </a:bodyPr>
          <a:lstStyle/>
          <a:p>
            <a:r>
              <a:rPr lang="en-US" b="1" i="1" dirty="0">
                <a:solidFill>
                  <a:srgbClr val="222222"/>
                </a:solidFill>
                <a:latin typeface="Lato"/>
              </a:rPr>
              <a:t> </a:t>
            </a:r>
            <a:endParaRPr lang="it-IT" dirty="0"/>
          </a:p>
        </p:txBody>
      </p:sp>
      <p:sp>
        <p:nvSpPr>
          <p:cNvPr id="10" name="Rettangolo 9"/>
          <p:cNvSpPr/>
          <p:nvPr/>
        </p:nvSpPr>
        <p:spPr>
          <a:xfrm>
            <a:off x="539750" y="1436492"/>
            <a:ext cx="6096000" cy="3108543"/>
          </a:xfrm>
          <a:prstGeom prst="rect">
            <a:avLst/>
          </a:prstGeom>
        </p:spPr>
        <p:txBody>
          <a:bodyPr>
            <a:spAutoFit/>
          </a:bodyPr>
          <a:lstStyle/>
          <a:p>
            <a:r>
              <a:rPr lang="it-IT" sz="2800" dirty="0">
                <a:solidFill>
                  <a:srgbClr val="0070C0"/>
                </a:solidFill>
              </a:rPr>
              <a:t>Benessere</a:t>
            </a:r>
          </a:p>
          <a:p>
            <a:r>
              <a:rPr lang="it-IT" sz="2800" dirty="0">
                <a:solidFill>
                  <a:srgbClr val="0070C0"/>
                </a:solidFill>
              </a:rPr>
              <a:t>Riduzione stress </a:t>
            </a:r>
          </a:p>
          <a:p>
            <a:r>
              <a:rPr lang="it-IT" sz="2800" dirty="0">
                <a:solidFill>
                  <a:srgbClr val="0070C0"/>
                </a:solidFill>
              </a:rPr>
              <a:t>soddisfazione</a:t>
            </a:r>
          </a:p>
          <a:p>
            <a:r>
              <a:rPr lang="it-IT" sz="2800" dirty="0" err="1">
                <a:solidFill>
                  <a:srgbClr val="0070C0"/>
                </a:solidFill>
              </a:rPr>
              <a:t>Prevenzine</a:t>
            </a:r>
            <a:r>
              <a:rPr lang="it-IT" sz="2800" dirty="0">
                <a:solidFill>
                  <a:srgbClr val="0070C0"/>
                </a:solidFill>
              </a:rPr>
              <a:t> </a:t>
            </a:r>
            <a:r>
              <a:rPr lang="it-IT" sz="2800" dirty="0" err="1">
                <a:solidFill>
                  <a:srgbClr val="0070C0"/>
                </a:solidFill>
              </a:rPr>
              <a:t>burn</a:t>
            </a:r>
            <a:r>
              <a:rPr lang="it-IT" sz="2800" dirty="0">
                <a:solidFill>
                  <a:srgbClr val="0070C0"/>
                </a:solidFill>
              </a:rPr>
              <a:t> out</a:t>
            </a:r>
          </a:p>
          <a:p>
            <a:r>
              <a:rPr lang="it-IT" sz="2800" dirty="0">
                <a:solidFill>
                  <a:srgbClr val="0070C0"/>
                </a:solidFill>
              </a:rPr>
              <a:t>Resilienza</a:t>
            </a:r>
          </a:p>
          <a:p>
            <a:r>
              <a:rPr lang="it-IT" sz="2800" dirty="0">
                <a:solidFill>
                  <a:srgbClr val="0070C0"/>
                </a:solidFill>
              </a:rPr>
              <a:t>Migliora la cultura e ambienti di lavoro</a:t>
            </a:r>
          </a:p>
          <a:p>
            <a:r>
              <a:rPr lang="it-IT" sz="2800" dirty="0">
                <a:solidFill>
                  <a:srgbClr val="0070C0"/>
                </a:solidFill>
              </a:rPr>
              <a:t>Efficacia clinica</a:t>
            </a:r>
          </a:p>
        </p:txBody>
      </p:sp>
      <p:sp>
        <p:nvSpPr>
          <p:cNvPr id="11" name="Rettangolo 10"/>
          <p:cNvSpPr/>
          <p:nvPr/>
        </p:nvSpPr>
        <p:spPr>
          <a:xfrm>
            <a:off x="5363499" y="2429101"/>
            <a:ext cx="6096000" cy="646331"/>
          </a:xfrm>
          <a:prstGeom prst="rect">
            <a:avLst/>
          </a:prstGeom>
        </p:spPr>
        <p:txBody>
          <a:bodyPr>
            <a:spAutoFit/>
          </a:bodyPr>
          <a:lstStyle/>
          <a:p>
            <a:br>
              <a:rPr lang="en-US" dirty="0"/>
            </a:br>
            <a:endParaRPr lang="it-IT" dirty="0"/>
          </a:p>
        </p:txBody>
      </p:sp>
      <p:pic>
        <p:nvPicPr>
          <p:cNvPr id="12" name="Immagine 11"/>
          <p:cNvPicPr>
            <a:picLocks noChangeAspect="1"/>
          </p:cNvPicPr>
          <p:nvPr/>
        </p:nvPicPr>
        <p:blipFill>
          <a:blip r:embed="rId2"/>
          <a:stretch>
            <a:fillRect/>
          </a:stretch>
        </p:blipFill>
        <p:spPr>
          <a:xfrm>
            <a:off x="6883469" y="646389"/>
            <a:ext cx="4738688" cy="4267965"/>
          </a:xfrm>
          <a:prstGeom prst="rect">
            <a:avLst/>
          </a:prstGeom>
        </p:spPr>
      </p:pic>
    </p:spTree>
    <p:extLst>
      <p:ext uri="{BB962C8B-B14F-4D97-AF65-F5344CB8AC3E}">
        <p14:creationId xmlns:p14="http://schemas.microsoft.com/office/powerpoint/2010/main" val="97453160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magine 3"/>
          <p:cNvPicPr>
            <a:picLocks noChangeAspect="1"/>
          </p:cNvPicPr>
          <p:nvPr/>
        </p:nvPicPr>
        <p:blipFill rotWithShape="1">
          <a:blip r:embed="rId3"/>
          <a:srcRect l="9109" t="30248" r="14592" b="9762"/>
          <a:stretch/>
        </p:blipFill>
        <p:spPr>
          <a:xfrm>
            <a:off x="573207" y="1668439"/>
            <a:ext cx="5500236" cy="3213100"/>
          </a:xfrm>
          <a:prstGeom prst="rect">
            <a:avLst/>
          </a:prstGeom>
        </p:spPr>
      </p:pic>
      <p:sp>
        <p:nvSpPr>
          <p:cNvPr id="5" name="Rettangolo 4"/>
          <p:cNvSpPr/>
          <p:nvPr/>
        </p:nvSpPr>
        <p:spPr>
          <a:xfrm>
            <a:off x="6701050" y="2257792"/>
            <a:ext cx="4917743" cy="2308324"/>
          </a:xfrm>
          <a:prstGeom prst="rect">
            <a:avLst/>
          </a:prstGeom>
        </p:spPr>
        <p:txBody>
          <a:bodyPr wrap="square">
            <a:spAutoFit/>
          </a:bodyPr>
          <a:lstStyle/>
          <a:p>
            <a:r>
              <a:rPr lang="en-US" dirty="0">
                <a:solidFill>
                  <a:srgbClr val="0070C0"/>
                </a:solidFill>
              </a:rPr>
              <a:t>Every month Kindness in Healthcare community members from around the world come together for a Conversation for Kindness, for conversation and reflections about kindness in healthcare. Each conversation has a focus on listening, learning, thinking differently and </a:t>
            </a:r>
            <a:r>
              <a:rPr lang="en-US" dirty="0" err="1">
                <a:solidFill>
                  <a:srgbClr val="0070C0"/>
                </a:solidFill>
              </a:rPr>
              <a:t>mobilising</a:t>
            </a:r>
            <a:r>
              <a:rPr lang="en-US" dirty="0">
                <a:solidFill>
                  <a:srgbClr val="0070C0"/>
                </a:solidFill>
              </a:rPr>
              <a:t> for action, and an open culture of sharing resources, ideas and energy.</a:t>
            </a:r>
            <a:endParaRPr lang="it-IT" dirty="0">
              <a:solidFill>
                <a:srgbClr val="0070C0"/>
              </a:solidFill>
            </a:endParaRPr>
          </a:p>
        </p:txBody>
      </p:sp>
      <p:sp>
        <p:nvSpPr>
          <p:cNvPr id="6" name="Rettangolo 5"/>
          <p:cNvSpPr/>
          <p:nvPr/>
        </p:nvSpPr>
        <p:spPr>
          <a:xfrm>
            <a:off x="2605313" y="5738297"/>
            <a:ext cx="5459123" cy="523220"/>
          </a:xfrm>
          <a:prstGeom prst="rect">
            <a:avLst/>
          </a:prstGeom>
        </p:spPr>
        <p:txBody>
          <a:bodyPr wrap="none">
            <a:spAutoFit/>
          </a:bodyPr>
          <a:lstStyle/>
          <a:p>
            <a:r>
              <a:rPr lang="it-IT" sz="2800" dirty="0"/>
              <a:t>https://kindnessinhealthcare.world/</a:t>
            </a:r>
          </a:p>
        </p:txBody>
      </p:sp>
    </p:spTree>
    <p:extLst>
      <p:ext uri="{BB962C8B-B14F-4D97-AF65-F5344CB8AC3E}">
        <p14:creationId xmlns:p14="http://schemas.microsoft.com/office/powerpoint/2010/main" val="99826376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Immagine 2"/>
          <p:cNvPicPr>
            <a:picLocks noChangeAspect="1"/>
          </p:cNvPicPr>
          <p:nvPr/>
        </p:nvPicPr>
        <p:blipFill>
          <a:blip r:embed="rId2"/>
          <a:srcRect t="26495" b="27738"/>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2" name="CasellaDiTesto 1"/>
          <p:cNvSpPr txBox="1"/>
          <p:nvPr/>
        </p:nvSpPr>
        <p:spPr>
          <a:xfrm>
            <a:off x="1299412" y="3752850"/>
            <a:ext cx="10409984" cy="2452687"/>
          </a:xfrm>
          <a:prstGeom prst="rect">
            <a:avLst/>
          </a:prstGeom>
        </p:spPr>
        <p:txBody>
          <a:bodyPr vert="horz" lIns="91440" tIns="45720" rIns="91440" bIns="45720" rtlCol="0" anchor="ctr">
            <a:normAutofit/>
          </a:bodyPr>
          <a:lstStyle/>
          <a:p>
            <a:pPr>
              <a:lnSpc>
                <a:spcPct val="90000"/>
              </a:lnSpc>
              <a:spcAft>
                <a:spcPts val="600"/>
              </a:spcAft>
            </a:pPr>
            <a:endParaRPr lang="en-US" sz="2400" dirty="0"/>
          </a:p>
          <a:p>
            <a:pPr>
              <a:lnSpc>
                <a:spcPct val="90000"/>
              </a:lnSpc>
              <a:spcAft>
                <a:spcPts val="600"/>
              </a:spcAft>
            </a:pPr>
            <a:r>
              <a:rPr lang="en-US" sz="2400" dirty="0"/>
              <a:t>Come </a:t>
            </a:r>
            <a:r>
              <a:rPr lang="en-US" sz="2400" dirty="0" err="1"/>
              <a:t>diffondere</a:t>
            </a:r>
            <a:r>
              <a:rPr lang="en-US" sz="2400" dirty="0"/>
              <a:t> la </a:t>
            </a:r>
            <a:r>
              <a:rPr lang="en-US" sz="2400" dirty="0" err="1"/>
              <a:t>cultura</a:t>
            </a:r>
            <a:r>
              <a:rPr lang="en-US" sz="2400" dirty="0"/>
              <a:t> e la </a:t>
            </a:r>
            <a:r>
              <a:rPr lang="en-US" sz="2400" dirty="0" err="1"/>
              <a:t>pratica</a:t>
            </a:r>
            <a:r>
              <a:rPr lang="en-US" sz="2400" dirty="0"/>
              <a:t> </a:t>
            </a:r>
            <a:r>
              <a:rPr lang="en-US" sz="2400" dirty="0" err="1"/>
              <a:t>della</a:t>
            </a:r>
            <a:r>
              <a:rPr lang="en-US" sz="2400" dirty="0"/>
              <a:t> </a:t>
            </a:r>
            <a:r>
              <a:rPr lang="en-US" sz="2400" dirty="0" err="1"/>
              <a:t>gentilezza</a:t>
            </a:r>
            <a:r>
              <a:rPr lang="en-US" sz="2400" dirty="0"/>
              <a:t>, </a:t>
            </a:r>
            <a:r>
              <a:rPr lang="en-US" sz="2400" dirty="0" err="1"/>
              <a:t>oggi</a:t>
            </a:r>
            <a:r>
              <a:rPr lang="en-US" sz="2400" dirty="0"/>
              <a:t>, in </a:t>
            </a:r>
            <a:r>
              <a:rPr lang="en-US" sz="2400" dirty="0" err="1"/>
              <a:t>contesti</a:t>
            </a:r>
            <a:r>
              <a:rPr lang="en-US" sz="2400" dirty="0"/>
              <a:t> </a:t>
            </a:r>
            <a:r>
              <a:rPr lang="en-US" sz="2400" dirty="0" err="1"/>
              <a:t>sanitari</a:t>
            </a:r>
            <a:r>
              <a:rPr lang="en-US" sz="2400" dirty="0"/>
              <a:t> </a:t>
            </a:r>
            <a:r>
              <a:rPr lang="en-US" sz="2400" dirty="0" err="1"/>
              <a:t>particolarmente</a:t>
            </a:r>
            <a:r>
              <a:rPr lang="en-US" sz="2400" dirty="0"/>
              <a:t> </a:t>
            </a:r>
            <a:r>
              <a:rPr lang="en-US" sz="2400" dirty="0" err="1"/>
              <a:t>complessi</a:t>
            </a:r>
            <a:r>
              <a:rPr lang="en-US" sz="2400" dirty="0"/>
              <a:t> con </a:t>
            </a:r>
            <a:r>
              <a:rPr lang="en-US" sz="2400" dirty="0" err="1"/>
              <a:t>dichiarato</a:t>
            </a:r>
            <a:r>
              <a:rPr lang="en-US" sz="2400" dirty="0"/>
              <a:t>  </a:t>
            </a:r>
            <a:r>
              <a:rPr lang="en-US" sz="2400" dirty="0" err="1"/>
              <a:t>affaticamento</a:t>
            </a:r>
            <a:r>
              <a:rPr lang="en-US" sz="2400" dirty="0"/>
              <a:t> </a:t>
            </a:r>
            <a:r>
              <a:rPr lang="en-US" sz="2400" dirty="0" err="1"/>
              <a:t>dei</a:t>
            </a:r>
            <a:r>
              <a:rPr lang="en-US" sz="2400" dirty="0"/>
              <a:t> </a:t>
            </a:r>
            <a:r>
              <a:rPr lang="en-US" sz="2400" dirty="0" err="1"/>
              <a:t>servizi</a:t>
            </a:r>
            <a:r>
              <a:rPr lang="en-US" sz="2400" dirty="0"/>
              <a:t> e </a:t>
            </a:r>
            <a:r>
              <a:rPr lang="en-US" sz="2400" dirty="0" err="1"/>
              <a:t>colleghi</a:t>
            </a:r>
            <a:r>
              <a:rPr lang="en-US" sz="2400" dirty="0"/>
              <a:t>?</a:t>
            </a:r>
          </a:p>
          <a:p>
            <a:pPr>
              <a:lnSpc>
                <a:spcPct val="90000"/>
              </a:lnSpc>
              <a:spcAft>
                <a:spcPts val="600"/>
              </a:spcAft>
            </a:pPr>
            <a:endParaRPr lang="en-US" sz="2400" dirty="0"/>
          </a:p>
          <a:p>
            <a:pPr>
              <a:lnSpc>
                <a:spcPct val="90000"/>
              </a:lnSpc>
              <a:spcAft>
                <a:spcPts val="600"/>
              </a:spcAft>
            </a:pPr>
            <a:r>
              <a:rPr lang="en-US" sz="2400" dirty="0" err="1"/>
              <a:t>Quali</a:t>
            </a:r>
            <a:r>
              <a:rPr lang="en-US" sz="2400" dirty="0"/>
              <a:t> scale per di </a:t>
            </a:r>
            <a:r>
              <a:rPr lang="en-US" sz="2400" dirty="0" err="1"/>
              <a:t>misurare</a:t>
            </a:r>
            <a:r>
              <a:rPr lang="en-US" sz="2400" dirty="0"/>
              <a:t> la </a:t>
            </a:r>
            <a:r>
              <a:rPr lang="en-US" sz="2400" dirty="0" err="1"/>
              <a:t>gentilezza</a:t>
            </a:r>
            <a:r>
              <a:rPr lang="en-US" sz="2400" dirty="0"/>
              <a:t>?</a:t>
            </a:r>
          </a:p>
        </p:txBody>
      </p:sp>
    </p:spTree>
    <p:extLst>
      <p:ext uri="{BB962C8B-B14F-4D97-AF65-F5344CB8AC3E}">
        <p14:creationId xmlns:p14="http://schemas.microsoft.com/office/powerpoint/2010/main" val="379594580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Segnaposto contenuto 4"/>
          <p:cNvPicPr>
            <a:picLocks noGrp="1" noChangeAspect="1"/>
          </p:cNvPicPr>
          <p:nvPr>
            <p:ph sz="half" idx="1"/>
          </p:nvPr>
        </p:nvPicPr>
        <p:blipFill>
          <a:blip r:embed="rId2"/>
          <a:srcRect t="4353" b="11377"/>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37C89E4B-3C9F-44B9-8B86-D9E3D112D8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320142"/>
            <a:ext cx="12192000" cy="736551"/>
          </a:xfrm>
          <a:prstGeom prst="rect">
            <a:avLst/>
          </a:pr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olo 1"/>
          <p:cNvSpPr>
            <a:spLocks noGrp="1"/>
          </p:cNvSpPr>
          <p:nvPr>
            <p:ph type="title"/>
          </p:nvPr>
        </p:nvSpPr>
        <p:spPr>
          <a:xfrm>
            <a:off x="523875" y="5317240"/>
            <a:ext cx="11210925" cy="744836"/>
          </a:xfrm>
        </p:spPr>
        <p:txBody>
          <a:bodyPr vert="horz" lIns="91440" tIns="45720" rIns="91440" bIns="45720" rtlCol="0" anchor="ctr">
            <a:normAutofit/>
          </a:bodyPr>
          <a:lstStyle/>
          <a:p>
            <a:pPr algn="ctr"/>
            <a:r>
              <a:rPr lang="en-US" sz="3600" dirty="0">
                <a:solidFill>
                  <a:schemeClr val="tx1">
                    <a:lumMod val="85000"/>
                    <a:lumOff val="15000"/>
                  </a:schemeClr>
                </a:solidFill>
              </a:rPr>
              <a:t>LA GENTILEZZA NON PUO’ ESSERE TEORICA</a:t>
            </a:r>
          </a:p>
        </p:txBody>
      </p:sp>
      <p:cxnSp>
        <p:nvCxnSpPr>
          <p:cNvPr id="12" name="Straight Connector 11">
            <a:extLst>
              <a:ext uri="{FF2B5EF4-FFF2-40B4-BE49-F238E27FC236}">
                <a16:creationId xmlns:a16="http://schemas.microsoft.com/office/drawing/2014/main" id="{AA2EAA10-076F-46BD-8F0F-B9A2FB77A85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5241983"/>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891E407-403B-4764-86C9-33A56D3BCAA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34852"/>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4052183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sellaDiTesto 3">
            <a:extLst>
              <a:ext uri="{FF2B5EF4-FFF2-40B4-BE49-F238E27FC236}">
                <a16:creationId xmlns:a16="http://schemas.microsoft.com/office/drawing/2014/main" id="{5DD63A17-75C0-0D25-534E-F1CE12D45DCA}"/>
              </a:ext>
            </a:extLst>
          </p:cNvPr>
          <p:cNvSpPr txBox="1"/>
          <p:nvPr/>
        </p:nvSpPr>
        <p:spPr>
          <a:xfrm>
            <a:off x="6582677" y="4072096"/>
            <a:ext cx="6093994" cy="369332"/>
          </a:xfrm>
          <a:prstGeom prst="rect">
            <a:avLst/>
          </a:prstGeom>
          <a:noFill/>
        </p:spPr>
        <p:txBody>
          <a:bodyPr wrap="square">
            <a:spAutoFit/>
          </a:bodyPr>
          <a:lstStyle/>
          <a:p>
            <a:r>
              <a:rPr lang="it-IT" dirty="0"/>
              <a:t> </a:t>
            </a:r>
          </a:p>
        </p:txBody>
      </p:sp>
      <p:pic>
        <p:nvPicPr>
          <p:cNvPr id="7" name="Immagine 6">
            <a:extLst>
              <a:ext uri="{FF2B5EF4-FFF2-40B4-BE49-F238E27FC236}">
                <a16:creationId xmlns:a16="http://schemas.microsoft.com/office/drawing/2014/main" id="{C8FC02F6-62D8-175D-6737-0EB79F4AC145}"/>
              </a:ext>
            </a:extLst>
          </p:cNvPr>
          <p:cNvPicPr>
            <a:picLocks noChangeAspect="1"/>
          </p:cNvPicPr>
          <p:nvPr/>
        </p:nvPicPr>
        <p:blipFill>
          <a:blip r:embed="rId2"/>
          <a:stretch>
            <a:fillRect/>
          </a:stretch>
        </p:blipFill>
        <p:spPr>
          <a:xfrm>
            <a:off x="0" y="1443788"/>
            <a:ext cx="4641992" cy="5368491"/>
          </a:xfrm>
          <a:prstGeom prst="rect">
            <a:avLst/>
          </a:prstGeom>
        </p:spPr>
      </p:pic>
      <p:sp>
        <p:nvSpPr>
          <p:cNvPr id="8" name="Fumetto: ovale 7">
            <a:extLst>
              <a:ext uri="{FF2B5EF4-FFF2-40B4-BE49-F238E27FC236}">
                <a16:creationId xmlns:a16="http://schemas.microsoft.com/office/drawing/2014/main" id="{2D47BEEB-8615-0D27-51F1-337C2AA50E18}"/>
              </a:ext>
            </a:extLst>
          </p:cNvPr>
          <p:cNvSpPr/>
          <p:nvPr/>
        </p:nvSpPr>
        <p:spPr>
          <a:xfrm>
            <a:off x="6096000" y="0"/>
            <a:ext cx="5069305" cy="3924061"/>
          </a:xfrm>
          <a:prstGeom prst="wedgeEllipseCallout">
            <a:avLst>
              <a:gd name="adj1" fmla="val -89596"/>
              <a:gd name="adj2" fmla="val 24004"/>
            </a:avLst>
          </a:prstGeom>
          <a:ln>
            <a:solidFill>
              <a:schemeClr val="accent5">
                <a:lumMod val="75000"/>
              </a:schemeClr>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it-IT" dirty="0"/>
              <a:t>La gentilezza non va intesa come una cosa tenera e frivola, né come uno stato d'animo che appartiene solo agli ottimisti, ma come </a:t>
            </a:r>
            <a:r>
              <a:rPr lang="it-IT" b="1" dirty="0">
                <a:solidFill>
                  <a:srgbClr val="0070C0"/>
                </a:solidFill>
              </a:rPr>
              <a:t>azioni e decisioni</a:t>
            </a:r>
            <a:r>
              <a:rPr lang="it-IT" dirty="0"/>
              <a:t> che </a:t>
            </a:r>
            <a:r>
              <a:rPr lang="it-IT" b="1" dirty="0">
                <a:solidFill>
                  <a:srgbClr val="0070C0"/>
                </a:solidFill>
              </a:rPr>
              <a:t>scegliamo</a:t>
            </a:r>
            <a:r>
              <a:rPr lang="it-IT" dirty="0"/>
              <a:t> di prendere ogni singolo giorno. </a:t>
            </a:r>
          </a:p>
          <a:p>
            <a:pPr algn="ctr"/>
            <a:r>
              <a:rPr lang="it-IT" dirty="0"/>
              <a:t>Non c'è niente di più importante di questo, e se riusciamo a farlo bene tutto il resto viene di seguito”.</a:t>
            </a:r>
          </a:p>
        </p:txBody>
      </p:sp>
    </p:spTree>
    <p:extLst>
      <p:ext uri="{BB962C8B-B14F-4D97-AF65-F5344CB8AC3E}">
        <p14:creationId xmlns:p14="http://schemas.microsoft.com/office/powerpoint/2010/main" val="418366596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231BF440-39FA-4087-84CC-2EEC0BBDAF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Immagine 4"/>
          <p:cNvPicPr>
            <a:picLocks noChangeAspect="1"/>
          </p:cNvPicPr>
          <p:nvPr/>
        </p:nvPicPr>
        <p:blipFill>
          <a:blip r:embed="rId2"/>
          <a:srcRect t="3962" r="-2" b="33185"/>
          <a:stretch/>
        </p:blipFill>
        <p:spPr>
          <a:xfrm>
            <a:off x="4883025" y="10"/>
            <a:ext cx="7308975" cy="3364982"/>
          </a:xfrm>
          <a:custGeom>
            <a:avLst/>
            <a:gdLst/>
            <a:ahLst/>
            <a:cxnLst/>
            <a:rect l="l" t="t" r="r" b="b"/>
            <a:pathLst>
              <a:path w="7308975" h="3364992">
                <a:moveTo>
                  <a:pt x="0" y="0"/>
                </a:moveTo>
                <a:lnTo>
                  <a:pt x="7308975" y="0"/>
                </a:lnTo>
                <a:lnTo>
                  <a:pt x="7308975" y="3364992"/>
                </a:lnTo>
                <a:lnTo>
                  <a:pt x="1210305" y="3364992"/>
                </a:lnTo>
                <a:lnTo>
                  <a:pt x="1192705" y="2943200"/>
                </a:lnTo>
                <a:cubicBezTo>
                  <a:pt x="1098874" y="1825108"/>
                  <a:pt x="684692" y="821621"/>
                  <a:pt x="62981" y="69271"/>
                </a:cubicBezTo>
                <a:close/>
              </a:path>
            </a:pathLst>
          </a:custGeom>
        </p:spPr>
      </p:pic>
      <p:pic>
        <p:nvPicPr>
          <p:cNvPr id="2" name="Immagine 1">
            <a:extLst>
              <a:ext uri="{FF2B5EF4-FFF2-40B4-BE49-F238E27FC236}">
                <a16:creationId xmlns:a16="http://schemas.microsoft.com/office/drawing/2014/main" id="{ED5A44FC-D7C5-8160-7A25-4A3C2D66B116}"/>
              </a:ext>
            </a:extLst>
          </p:cNvPr>
          <p:cNvPicPr>
            <a:picLocks noChangeAspect="1"/>
          </p:cNvPicPr>
          <p:nvPr/>
        </p:nvPicPr>
        <p:blipFill>
          <a:blip r:embed="rId3"/>
          <a:srcRect t="7059" r="-2" b="4826"/>
          <a:stretch/>
        </p:blipFill>
        <p:spPr>
          <a:xfrm>
            <a:off x="4883025" y="3493008"/>
            <a:ext cx="7308975" cy="3364992"/>
          </a:xfrm>
          <a:custGeom>
            <a:avLst/>
            <a:gdLst/>
            <a:ahLst/>
            <a:cxnLst/>
            <a:rect l="l" t="t" r="r" b="b"/>
            <a:pathLst>
              <a:path w="7308975" h="3364992">
                <a:moveTo>
                  <a:pt x="1210305" y="0"/>
                </a:moveTo>
                <a:lnTo>
                  <a:pt x="7308975" y="0"/>
                </a:lnTo>
                <a:lnTo>
                  <a:pt x="7308975" y="3364992"/>
                </a:lnTo>
                <a:lnTo>
                  <a:pt x="0" y="3364992"/>
                </a:lnTo>
                <a:lnTo>
                  <a:pt x="62981" y="3295722"/>
                </a:lnTo>
                <a:cubicBezTo>
                  <a:pt x="684692" y="2543371"/>
                  <a:pt x="1098874" y="1539884"/>
                  <a:pt x="1192705" y="421793"/>
                </a:cubicBezTo>
                <a:close/>
              </a:path>
            </a:pathLst>
          </a:custGeom>
        </p:spPr>
      </p:pic>
      <p:sp useBgFill="1">
        <p:nvSpPr>
          <p:cNvPr id="17" name="Freeform: Shape 16">
            <a:extLst>
              <a:ext uri="{FF2B5EF4-FFF2-40B4-BE49-F238E27FC236}">
                <a16:creationId xmlns:a16="http://schemas.microsoft.com/office/drawing/2014/main" id="{F04E4CBA-303B-48BD-8451-C2701CB0EE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096001" cy="6858000"/>
          </a:xfrm>
          <a:custGeom>
            <a:avLst/>
            <a:gdLst>
              <a:gd name="connsiteX0" fmla="*/ 0 w 6096001"/>
              <a:gd name="connsiteY0" fmla="*/ 0 h 6858000"/>
              <a:gd name="connsiteX1" fmla="*/ 4883024 w 6096001"/>
              <a:gd name="connsiteY1" fmla="*/ 0 h 6858000"/>
              <a:gd name="connsiteX2" fmla="*/ 4946006 w 6096001"/>
              <a:gd name="connsiteY2" fmla="*/ 69271 h 6858000"/>
              <a:gd name="connsiteX3" fmla="*/ 6096001 w 6096001"/>
              <a:gd name="connsiteY3" fmla="*/ 3429000 h 6858000"/>
              <a:gd name="connsiteX4" fmla="*/ 4946006 w 6096001"/>
              <a:gd name="connsiteY4" fmla="*/ 6788730 h 6858000"/>
              <a:gd name="connsiteX5" fmla="*/ 4883024 w 6096001"/>
              <a:gd name="connsiteY5" fmla="*/ 6858000 h 6858000"/>
              <a:gd name="connsiteX6" fmla="*/ 0 w 609600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6001" h="6858000">
                <a:moveTo>
                  <a:pt x="0" y="0"/>
                </a:moveTo>
                <a:lnTo>
                  <a:pt x="4883024" y="0"/>
                </a:lnTo>
                <a:lnTo>
                  <a:pt x="4946006" y="69271"/>
                </a:lnTo>
                <a:cubicBezTo>
                  <a:pt x="5656532" y="929100"/>
                  <a:pt x="6096001" y="2116944"/>
                  <a:pt x="6096001" y="3429000"/>
                </a:cubicBezTo>
                <a:cubicBezTo>
                  <a:pt x="6096001" y="4741056"/>
                  <a:pt x="5656532" y="5928900"/>
                  <a:pt x="4946006" y="6788730"/>
                </a:cubicBezTo>
                <a:lnTo>
                  <a:pt x="4883024" y="6858000"/>
                </a:lnTo>
                <a:lnTo>
                  <a:pt x="0" y="6858000"/>
                </a:lnTo>
                <a:close/>
              </a:path>
            </a:pathLst>
          </a:custGeom>
          <a:ln w="9525">
            <a:solidFill>
              <a:srgbClr val="EFEFEF"/>
            </a:solidFill>
          </a:ln>
          <a:effectLst>
            <a:outerShdw blurRad="50800" dist="38100" algn="l" rotWithShape="0">
              <a:schemeClr val="bg1">
                <a:lumMod val="85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4" name="Freeform: Shape 18">
            <a:extLst>
              <a:ext uri="{FF2B5EF4-FFF2-40B4-BE49-F238E27FC236}">
                <a16:creationId xmlns:a16="http://schemas.microsoft.com/office/drawing/2014/main" id="{F6CA58B3-AFCC-4A40-9882-50D5080879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6087332" cy="6858000"/>
          </a:xfrm>
          <a:custGeom>
            <a:avLst/>
            <a:gdLst>
              <a:gd name="connsiteX0" fmla="*/ 0 w 6087332"/>
              <a:gd name="connsiteY0" fmla="*/ 0 h 6858000"/>
              <a:gd name="connsiteX1" fmla="*/ 4874355 w 6087332"/>
              <a:gd name="connsiteY1" fmla="*/ 0 h 6858000"/>
              <a:gd name="connsiteX2" fmla="*/ 4937337 w 6087332"/>
              <a:gd name="connsiteY2" fmla="*/ 69271 h 6858000"/>
              <a:gd name="connsiteX3" fmla="*/ 6087332 w 6087332"/>
              <a:gd name="connsiteY3" fmla="*/ 3429000 h 6858000"/>
              <a:gd name="connsiteX4" fmla="*/ 4937337 w 6087332"/>
              <a:gd name="connsiteY4" fmla="*/ 6788730 h 6858000"/>
              <a:gd name="connsiteX5" fmla="*/ 4874355 w 6087332"/>
              <a:gd name="connsiteY5" fmla="*/ 6858000 h 6858000"/>
              <a:gd name="connsiteX6" fmla="*/ 0 w 6087332"/>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7332" h="6858000">
                <a:moveTo>
                  <a:pt x="0" y="0"/>
                </a:moveTo>
                <a:lnTo>
                  <a:pt x="4874355" y="0"/>
                </a:lnTo>
                <a:lnTo>
                  <a:pt x="4937337" y="69271"/>
                </a:lnTo>
                <a:cubicBezTo>
                  <a:pt x="5647863" y="929100"/>
                  <a:pt x="6087332" y="2116944"/>
                  <a:pt x="6087332" y="3429000"/>
                </a:cubicBezTo>
                <a:cubicBezTo>
                  <a:pt x="6087332" y="4741056"/>
                  <a:pt x="5647863" y="5928900"/>
                  <a:pt x="4937337" y="6788730"/>
                </a:cubicBezTo>
                <a:lnTo>
                  <a:pt x="4874355" y="6858000"/>
                </a:lnTo>
                <a:lnTo>
                  <a:pt x="0" y="6858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6" name="Rectangle 20">
            <a:extLst>
              <a:ext uri="{FF2B5EF4-FFF2-40B4-BE49-F238E27FC236}">
                <a16:creationId xmlns:a16="http://schemas.microsoft.com/office/drawing/2014/main" id="{75C56826-D4E5-42ED-8529-079651CB30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152144"/>
            <a:ext cx="128016" cy="65390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3" name="Rectangle 22">
            <a:extLst>
              <a:ext uri="{FF2B5EF4-FFF2-40B4-BE49-F238E27FC236}">
                <a16:creationId xmlns:a16="http://schemas.microsoft.com/office/drawing/2014/main" id="{82095FCE-EF05-4443-B97A-85DEE3A5CA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9544" y="2194560"/>
            <a:ext cx="4892040" cy="18288"/>
          </a:xfrm>
          <a:prstGeom prst="rect">
            <a:avLst/>
          </a:prstGeom>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CA00AE6B-AA30-4CF8-BA6F-339B780AD7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9544" y="2194560"/>
            <a:ext cx="48920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Rettangolo 2"/>
          <p:cNvSpPr/>
          <p:nvPr/>
        </p:nvSpPr>
        <p:spPr>
          <a:xfrm>
            <a:off x="64008" y="3271562"/>
            <a:ext cx="6891207" cy="669501"/>
          </a:xfrm>
          <a:prstGeom prst="rect">
            <a:avLst/>
          </a:prstGeom>
        </p:spPr>
        <p:txBody>
          <a:bodyPr vert="horz" lIns="91440" tIns="45720" rIns="91440" bIns="45720" rtlCol="0">
            <a:normAutofit/>
          </a:bodyPr>
          <a:lstStyle/>
          <a:p>
            <a:pPr indent="-228600">
              <a:lnSpc>
                <a:spcPct val="90000"/>
              </a:lnSpc>
              <a:spcAft>
                <a:spcPts val="600"/>
              </a:spcAft>
              <a:buFont typeface="Arial" panose="020B0604020202020204" pitchFamily="34" charset="0"/>
              <a:buChar char="•"/>
            </a:pPr>
            <a:r>
              <a:rPr lang="en-US" sz="1600" b="1" i="1" dirty="0"/>
              <a:t>La </a:t>
            </a:r>
            <a:r>
              <a:rPr lang="en-US" sz="1600" b="1" i="1" dirty="0" err="1"/>
              <a:t>gentilezza</a:t>
            </a:r>
            <a:r>
              <a:rPr lang="en-US" sz="1600" b="1" i="1" dirty="0"/>
              <a:t> è </a:t>
            </a:r>
            <a:r>
              <a:rPr lang="en-US" sz="1600" b="1" i="1" dirty="0" err="1"/>
              <a:t>una</a:t>
            </a:r>
            <a:r>
              <a:rPr lang="en-US" sz="1600" b="1" i="1" dirty="0"/>
              <a:t> catena </a:t>
            </a:r>
            <a:r>
              <a:rPr lang="en-US" sz="1600" b="1" i="1" dirty="0" err="1"/>
              <a:t>che</a:t>
            </a:r>
            <a:r>
              <a:rPr lang="en-US" sz="1600" b="1" i="1" dirty="0"/>
              <a:t> </a:t>
            </a:r>
            <a:r>
              <a:rPr lang="en-US" sz="1600" b="1" i="1" dirty="0" err="1"/>
              <a:t>tiene</a:t>
            </a:r>
            <a:r>
              <a:rPr lang="en-US" sz="1600" b="1" i="1" dirty="0"/>
              <a:t> </a:t>
            </a:r>
            <a:r>
              <a:rPr lang="en-US" sz="1600" b="1" i="1" dirty="0" err="1"/>
              <a:t>uniti</a:t>
            </a:r>
            <a:r>
              <a:rPr lang="en-US" sz="1600" b="1" i="1" dirty="0"/>
              <a:t> </a:t>
            </a:r>
            <a:r>
              <a:rPr lang="en-US" sz="1600" b="1" i="1" dirty="0" err="1"/>
              <a:t>gli</a:t>
            </a:r>
            <a:r>
              <a:rPr lang="en-US" sz="1600" b="1" i="1" dirty="0"/>
              <a:t> </a:t>
            </a:r>
            <a:r>
              <a:rPr lang="en-US" sz="1600" b="1" i="1" dirty="0" err="1"/>
              <a:t>uomini</a:t>
            </a:r>
            <a:r>
              <a:rPr lang="en-US" sz="1600" b="1" i="1" dirty="0"/>
              <a:t>. </a:t>
            </a:r>
            <a:r>
              <a:rPr lang="en-US" sz="1600" dirty="0"/>
              <a:t>W. Goethe</a:t>
            </a:r>
          </a:p>
        </p:txBody>
      </p:sp>
    </p:spTree>
    <p:extLst>
      <p:ext uri="{BB962C8B-B14F-4D97-AF65-F5344CB8AC3E}">
        <p14:creationId xmlns:p14="http://schemas.microsoft.com/office/powerpoint/2010/main" val="393233993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4AC5506-6312-4701-8D3C-40187889A9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51752"/>
            <a:ext cx="12192000" cy="73655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olo 2">
            <a:extLst>
              <a:ext uri="{FF2B5EF4-FFF2-40B4-BE49-F238E27FC236}">
                <a16:creationId xmlns:a16="http://schemas.microsoft.com/office/drawing/2014/main" id="{D7791E08-E408-EE49-52F8-7BBEFC4ABAEA}"/>
              </a:ext>
            </a:extLst>
          </p:cNvPr>
          <p:cNvSpPr>
            <a:spLocks noGrp="1"/>
          </p:cNvSpPr>
          <p:nvPr>
            <p:ph type="title"/>
          </p:nvPr>
        </p:nvSpPr>
        <p:spPr>
          <a:xfrm>
            <a:off x="556532" y="643467"/>
            <a:ext cx="11210925" cy="744836"/>
          </a:xfrm>
        </p:spPr>
        <p:txBody>
          <a:bodyPr vert="horz" lIns="91440" tIns="45720" rIns="91440" bIns="45720" rtlCol="0" anchor="ctr">
            <a:normAutofit/>
          </a:bodyPr>
          <a:lstStyle/>
          <a:p>
            <a:pPr algn="ctr"/>
            <a:r>
              <a:rPr lang="en-US" sz="3200" b="1" kern="1200" dirty="0">
                <a:solidFill>
                  <a:schemeClr val="bg1"/>
                </a:solidFill>
                <a:latin typeface="+mj-lt"/>
                <a:ea typeface="+mj-ea"/>
                <a:cs typeface="+mj-cs"/>
              </a:rPr>
              <a:t>Take home message</a:t>
            </a:r>
          </a:p>
        </p:txBody>
      </p:sp>
      <p:pic>
        <p:nvPicPr>
          <p:cNvPr id="2" name="Immagin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13902" y="1627100"/>
            <a:ext cx="5696183" cy="4394199"/>
          </a:xfrm>
          <a:prstGeom prst="rect">
            <a:avLst/>
          </a:prstGeom>
        </p:spPr>
      </p:pic>
    </p:spTree>
    <p:extLst>
      <p:ext uri="{BB962C8B-B14F-4D97-AF65-F5344CB8AC3E}">
        <p14:creationId xmlns:p14="http://schemas.microsoft.com/office/powerpoint/2010/main" val="330597350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itolo 1"/>
          <p:cNvSpPr txBox="1">
            <a:spLocks/>
          </p:cNvSpPr>
          <p:nvPr/>
        </p:nvSpPr>
        <p:spPr>
          <a:xfrm>
            <a:off x="-6439" y="4914855"/>
            <a:ext cx="12198439" cy="786703"/>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spcAft>
                <a:spcPts val="600"/>
              </a:spcAft>
            </a:pPr>
            <a:r>
              <a:rPr lang="en-US" sz="3600" b="1" dirty="0">
                <a:solidFill>
                  <a:schemeClr val="accent5">
                    <a:lumMod val="75000"/>
                  </a:schemeClr>
                </a:solidFill>
              </a:rPr>
              <a:t>È </a:t>
            </a:r>
            <a:r>
              <a:rPr lang="en-US" sz="3600" b="1" dirty="0" err="1">
                <a:solidFill>
                  <a:schemeClr val="accent5">
                    <a:lumMod val="75000"/>
                  </a:schemeClr>
                </a:solidFill>
              </a:rPr>
              <a:t>parola</a:t>
            </a:r>
            <a:r>
              <a:rPr lang="en-US" sz="3600" b="1" dirty="0">
                <a:solidFill>
                  <a:schemeClr val="accent5">
                    <a:lumMod val="75000"/>
                  </a:schemeClr>
                </a:solidFill>
              </a:rPr>
              <a:t>: </a:t>
            </a:r>
            <a:r>
              <a:rPr lang="en-US" sz="3600" b="1" i="1" dirty="0">
                <a:solidFill>
                  <a:schemeClr val="accent5">
                    <a:lumMod val="75000"/>
                  </a:schemeClr>
                </a:solidFill>
              </a:rPr>
              <a:t>in </a:t>
            </a:r>
            <a:r>
              <a:rPr lang="en-US" sz="3600" b="1" i="1" dirty="0" err="1">
                <a:solidFill>
                  <a:schemeClr val="accent5">
                    <a:lumMod val="75000"/>
                  </a:schemeClr>
                </a:solidFill>
              </a:rPr>
              <a:t>movimento</a:t>
            </a:r>
            <a:endParaRPr lang="en-US" sz="3600" b="1" i="1" dirty="0">
              <a:solidFill>
                <a:schemeClr val="accent5">
                  <a:lumMod val="75000"/>
                </a:schemeClr>
              </a:solidFill>
            </a:endParaRPr>
          </a:p>
        </p:txBody>
      </p:sp>
      <p:grpSp>
        <p:nvGrpSpPr>
          <p:cNvPr id="10" name="Group 9">
            <a:extLst>
              <a:ext uri="{FF2B5EF4-FFF2-40B4-BE49-F238E27FC236}">
                <a16:creationId xmlns:a16="http://schemas.microsoft.com/office/drawing/2014/main" id="{FB7FB62D-DD5B-C587-F53F-679128D41B8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439" y="4525778"/>
            <a:ext cx="12207200" cy="123363"/>
            <a:chOff x="-5025" y="6737718"/>
            <a:chExt cx="12207200" cy="123363"/>
          </a:xfrm>
        </p:grpSpPr>
        <p:sp>
          <p:nvSpPr>
            <p:cNvPr id="11" name="Rectangle 10">
              <a:extLst>
                <a:ext uri="{FF2B5EF4-FFF2-40B4-BE49-F238E27FC236}">
                  <a16:creationId xmlns:a16="http://schemas.microsoft.com/office/drawing/2014/main" id="{D474BA53-241B-ACB6-E742-B074F40EB9B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flipH="1">
              <a:off x="6036894" y="695800"/>
              <a:ext cx="123362" cy="12207199"/>
            </a:xfrm>
            <a:prstGeom prst="rect">
              <a:avLst/>
            </a:prstGeom>
            <a:gradFill>
              <a:gsLst>
                <a:gs pos="0">
                  <a:schemeClr val="accent5"/>
                </a:gs>
                <a:gs pos="100000">
                  <a:schemeClr val="accent2"/>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3797B091-2608-7480-FE24-507CC5333A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76406" y="3835311"/>
              <a:ext cx="123362" cy="5928176"/>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 name="Immagine 5" descr="Immagine che contiene testo, Carattere, calligrafia, schermata&#10;&#10;Descrizione generata automaticamente"/>
          <p:cNvPicPr>
            <a:picLocks noChangeAspect="1"/>
          </p:cNvPicPr>
          <p:nvPr/>
        </p:nvPicPr>
        <p:blipFill>
          <a:blip r:embed="rId3"/>
          <a:srcRect r="5280"/>
          <a:stretch/>
        </p:blipFill>
        <p:spPr>
          <a:xfrm>
            <a:off x="904491" y="826169"/>
            <a:ext cx="2936354" cy="3065209"/>
          </a:xfrm>
          <a:prstGeom prst="rect">
            <a:avLst/>
          </a:prstGeom>
        </p:spPr>
      </p:pic>
      <p:pic>
        <p:nvPicPr>
          <p:cNvPr id="7" name="Immagine 6" descr="Immagine che contiene dipinto, vestiti, disegno, persona&#10;&#10;Descrizione generata automaticamente"/>
          <p:cNvPicPr>
            <a:picLocks noChangeAspect="1"/>
          </p:cNvPicPr>
          <p:nvPr/>
        </p:nvPicPr>
        <p:blipFill>
          <a:blip r:embed="rId4"/>
          <a:srcRect t="553" r="-4" b="5906"/>
          <a:stretch/>
        </p:blipFill>
        <p:spPr>
          <a:xfrm>
            <a:off x="4041255" y="132857"/>
            <a:ext cx="3205535" cy="4260063"/>
          </a:xfrm>
          <a:prstGeom prst="rect">
            <a:avLst/>
          </a:prstGeom>
        </p:spPr>
      </p:pic>
      <p:sp>
        <p:nvSpPr>
          <p:cNvPr id="9" name="CasellaDiTesto 8">
            <a:extLst>
              <a:ext uri="{FF2B5EF4-FFF2-40B4-BE49-F238E27FC236}">
                <a16:creationId xmlns:a16="http://schemas.microsoft.com/office/drawing/2014/main" id="{AE7706BD-FC76-E2F6-BD21-D6B378F9EBFE}"/>
              </a:ext>
            </a:extLst>
          </p:cNvPr>
          <p:cNvSpPr txBox="1"/>
          <p:nvPr/>
        </p:nvSpPr>
        <p:spPr>
          <a:xfrm>
            <a:off x="7447200" y="1322510"/>
            <a:ext cx="4442011" cy="1665071"/>
          </a:xfrm>
          <a:prstGeom prst="rect">
            <a:avLst/>
          </a:prstGeom>
          <a:noFill/>
        </p:spPr>
        <p:txBody>
          <a:bodyPr wrap="square">
            <a:spAutoFit/>
          </a:bodyPr>
          <a:lstStyle/>
          <a:p>
            <a:pPr algn="ctr">
              <a:lnSpc>
                <a:spcPct val="90000"/>
              </a:lnSpc>
              <a:spcAft>
                <a:spcPts val="600"/>
              </a:spcAft>
            </a:pPr>
            <a:r>
              <a:rPr lang="en-US" sz="1800" dirty="0"/>
              <a:t>Agg. Dal </a:t>
            </a:r>
            <a:r>
              <a:rPr lang="en-US" sz="1800" dirty="0" err="1"/>
              <a:t>latino</a:t>
            </a:r>
            <a:r>
              <a:rPr lang="en-US" sz="1800" dirty="0"/>
              <a:t> gentile (m) propr. “</a:t>
            </a:r>
            <a:r>
              <a:rPr lang="en-US" sz="1800" b="1" dirty="0" err="1"/>
              <a:t>appartenente</a:t>
            </a:r>
            <a:r>
              <a:rPr lang="en-US" sz="1800" b="1" dirty="0"/>
              <a:t> a </a:t>
            </a:r>
            <a:r>
              <a:rPr lang="en-US" sz="1800" b="1" dirty="0" err="1"/>
              <a:t>una</a:t>
            </a:r>
            <a:r>
              <a:rPr lang="en-US" sz="1800" b="1" dirty="0"/>
              <a:t> </a:t>
            </a:r>
            <a:r>
              <a:rPr lang="en-US" sz="1800" b="1" dirty="0" err="1"/>
              <a:t>famiglia</a:t>
            </a:r>
            <a:r>
              <a:rPr lang="en-US" sz="1800" dirty="0"/>
              <a:t>” poi “</a:t>
            </a:r>
            <a:r>
              <a:rPr lang="en-US" sz="1800" b="1" dirty="0" err="1"/>
              <a:t>nobile</a:t>
            </a:r>
            <a:r>
              <a:rPr lang="en-US" sz="1800" dirty="0"/>
              <a:t>”, der. da gens, </a:t>
            </a:r>
            <a:r>
              <a:rPr lang="en-US" sz="1800" dirty="0" err="1"/>
              <a:t>gentis</a:t>
            </a:r>
            <a:r>
              <a:rPr lang="en-US" sz="1800" dirty="0"/>
              <a:t> “</a:t>
            </a:r>
            <a:r>
              <a:rPr lang="en-US" sz="1800" dirty="0" err="1"/>
              <a:t>famiglia</a:t>
            </a:r>
            <a:r>
              <a:rPr lang="en-US" sz="1800" dirty="0"/>
              <a:t>, </a:t>
            </a:r>
            <a:r>
              <a:rPr lang="en-US" sz="1800" dirty="0" err="1"/>
              <a:t>schiatta</a:t>
            </a:r>
            <a:r>
              <a:rPr lang="en-US" sz="1800" dirty="0"/>
              <a:t>”; av. 1292, </a:t>
            </a:r>
            <a:r>
              <a:rPr lang="en-US" sz="1800" dirty="0" err="1"/>
              <a:t>che</a:t>
            </a:r>
            <a:r>
              <a:rPr lang="en-US" sz="1800" dirty="0"/>
              <a:t> ha </a:t>
            </a:r>
            <a:r>
              <a:rPr lang="en-US" sz="1800" b="1" dirty="0" err="1"/>
              <a:t>modi</a:t>
            </a:r>
            <a:r>
              <a:rPr lang="en-US" sz="1800" b="1" dirty="0"/>
              <a:t> </a:t>
            </a:r>
            <a:r>
              <a:rPr lang="en-US" sz="1800" b="1" dirty="0" err="1"/>
              <a:t>affabili</a:t>
            </a:r>
            <a:r>
              <a:rPr lang="en-US" sz="1800" b="1" dirty="0"/>
              <a:t> e </a:t>
            </a:r>
            <a:r>
              <a:rPr lang="en-US" sz="1800" b="1" dirty="0" err="1"/>
              <a:t>cortesi</a:t>
            </a:r>
            <a:r>
              <a:rPr lang="en-US" sz="1800" b="1" dirty="0"/>
              <a:t> </a:t>
            </a:r>
            <a:r>
              <a:rPr lang="en-US" sz="1800" dirty="0" err="1"/>
              <a:t>nel</a:t>
            </a:r>
            <a:r>
              <a:rPr lang="en-US" sz="1800" dirty="0"/>
              <a:t> </a:t>
            </a:r>
            <a:r>
              <a:rPr lang="en-US" sz="1800" dirty="0" err="1"/>
              <a:t>trattare</a:t>
            </a:r>
            <a:r>
              <a:rPr lang="en-US" sz="1800" dirty="0"/>
              <a:t> con </a:t>
            </a:r>
            <a:r>
              <a:rPr lang="en-US" sz="1800" dirty="0" err="1"/>
              <a:t>gli</a:t>
            </a:r>
            <a:r>
              <a:rPr lang="en-US" sz="1800" dirty="0"/>
              <a:t> </a:t>
            </a:r>
            <a:r>
              <a:rPr lang="en-US" sz="1800" dirty="0" err="1"/>
              <a:t>altri</a:t>
            </a:r>
            <a:r>
              <a:rPr lang="en-US" sz="1800" dirty="0"/>
              <a:t>. </a:t>
            </a:r>
            <a:r>
              <a:rPr lang="en-US" sz="1800" b="1" dirty="0" err="1"/>
              <a:t>Socialità</a:t>
            </a:r>
            <a:endParaRPr lang="en-US" sz="1800" b="1" dirty="0"/>
          </a:p>
          <a:p>
            <a:pPr algn="ctr">
              <a:lnSpc>
                <a:spcPct val="90000"/>
              </a:lnSpc>
              <a:spcAft>
                <a:spcPts val="600"/>
              </a:spcAft>
            </a:pPr>
            <a:r>
              <a:rPr lang="en-US" sz="1800" b="1" dirty="0" err="1"/>
              <a:t>Nobiltà</a:t>
            </a:r>
            <a:r>
              <a:rPr lang="en-US" sz="1800" b="1" dirty="0"/>
              <a:t> e </a:t>
            </a:r>
            <a:r>
              <a:rPr lang="en-US" sz="1800" b="1" dirty="0" err="1"/>
              <a:t>cortesia</a:t>
            </a:r>
            <a:endParaRPr lang="en-US" sz="1800" b="1" dirty="0"/>
          </a:p>
        </p:txBody>
      </p:sp>
    </p:spTree>
    <p:extLst>
      <p:ext uri="{BB962C8B-B14F-4D97-AF65-F5344CB8AC3E}">
        <p14:creationId xmlns:p14="http://schemas.microsoft.com/office/powerpoint/2010/main" val="140675707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magine 3" descr="Immagine che contiene vestiti, dipinto, arte, Costumi&#10;&#10;Descrizione generata automaticamente"/>
          <p:cNvPicPr>
            <a:picLocks noChangeAspect="1"/>
          </p:cNvPicPr>
          <p:nvPr/>
        </p:nvPicPr>
        <p:blipFill>
          <a:blip r:embed="rId2"/>
          <a:srcRect t="22952" r="1" b="27225"/>
          <a:stretch/>
        </p:blipFill>
        <p:spPr>
          <a:xfrm>
            <a:off x="1" y="10"/>
            <a:ext cx="9669642" cy="6857990"/>
          </a:xfrm>
          <a:prstGeom prst="rect">
            <a:avLst/>
          </a:prstGeom>
        </p:spPr>
      </p:pic>
      <p:sp>
        <p:nvSpPr>
          <p:cNvPr id="11" name="Rectangle 10">
            <a:extLst>
              <a:ext uri="{FF2B5EF4-FFF2-40B4-BE49-F238E27FC236}">
                <a16:creationId xmlns:a16="http://schemas.microsoft.com/office/drawing/2014/main" id="{D1EA859B-E555-4109-94F3-6700E046E0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125019" y="0"/>
            <a:ext cx="7066978"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egnaposto contenuto 2"/>
          <p:cNvSpPr>
            <a:spLocks noGrp="1"/>
          </p:cNvSpPr>
          <p:nvPr>
            <p:ph idx="1"/>
          </p:nvPr>
        </p:nvSpPr>
        <p:spPr>
          <a:xfrm>
            <a:off x="7531610" y="2434201"/>
            <a:ext cx="3822189" cy="3742762"/>
          </a:xfrm>
        </p:spPr>
        <p:txBody>
          <a:bodyPr>
            <a:normAutofit/>
          </a:bodyPr>
          <a:lstStyle/>
          <a:p>
            <a:pPr marL="0" indent="0" algn="ctr">
              <a:buNone/>
            </a:pPr>
            <a:r>
              <a:rPr lang="it-IT" b="1" dirty="0">
                <a:solidFill>
                  <a:schemeClr val="accent5">
                    <a:lumMod val="75000"/>
                  </a:schemeClr>
                </a:solidFill>
              </a:rPr>
              <a:t>bontà d’animo, </a:t>
            </a:r>
          </a:p>
          <a:p>
            <a:pPr marL="0" indent="0" algn="ctr">
              <a:buNone/>
            </a:pPr>
            <a:r>
              <a:rPr lang="it-IT" b="1" dirty="0">
                <a:solidFill>
                  <a:schemeClr val="accent5">
                    <a:lumMod val="75000"/>
                  </a:schemeClr>
                </a:solidFill>
              </a:rPr>
              <a:t>buona educazione,</a:t>
            </a:r>
          </a:p>
          <a:p>
            <a:pPr marL="0" indent="0" algn="ctr">
              <a:buNone/>
            </a:pPr>
            <a:r>
              <a:rPr lang="it-IT" b="1" dirty="0">
                <a:solidFill>
                  <a:schemeClr val="accent5">
                    <a:lumMod val="75000"/>
                  </a:schemeClr>
                </a:solidFill>
              </a:rPr>
              <a:t>valore militare</a:t>
            </a:r>
          </a:p>
          <a:p>
            <a:pPr marL="0" indent="0" algn="ctr">
              <a:buNone/>
            </a:pPr>
            <a:r>
              <a:rPr lang="it-IT" b="1" dirty="0">
                <a:solidFill>
                  <a:schemeClr val="accent5">
                    <a:lumMod val="75000"/>
                  </a:schemeClr>
                </a:solidFill>
              </a:rPr>
              <a:t>amore</a:t>
            </a:r>
          </a:p>
        </p:txBody>
      </p:sp>
    </p:spTree>
    <p:extLst>
      <p:ext uri="{BB962C8B-B14F-4D97-AF65-F5344CB8AC3E}">
        <p14:creationId xmlns:p14="http://schemas.microsoft.com/office/powerpoint/2010/main" val="400560082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17">
            <a:extLst>
              <a:ext uri="{FF2B5EF4-FFF2-40B4-BE49-F238E27FC236}">
                <a16:creationId xmlns:a16="http://schemas.microsoft.com/office/drawing/2014/main" id="{50D1C5B3-B60D-4696-AE60-100D5EC8AB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19">
            <a:extLst>
              <a:ext uri="{FF2B5EF4-FFF2-40B4-BE49-F238E27FC236}">
                <a16:creationId xmlns:a16="http://schemas.microsoft.com/office/drawing/2014/main" id="{6C45AC87-1D03-4452-BBE4-712E10796A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0" y="0"/>
            <a:ext cx="12192000" cy="2835786"/>
          </a:xfrm>
          <a:prstGeom prst="rect">
            <a:avLst/>
          </a:prstGeom>
          <a:gradFill>
            <a:gsLst>
              <a:gs pos="0">
                <a:schemeClr val="accent1"/>
              </a:gs>
              <a:gs pos="78000">
                <a:srgbClr val="000000"/>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1">
            <a:extLst>
              <a:ext uri="{FF2B5EF4-FFF2-40B4-BE49-F238E27FC236}">
                <a16:creationId xmlns:a16="http://schemas.microsoft.com/office/drawing/2014/main" id="{D3A66E38-056D-4A0A-BF1D-682AB05298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9080500" y="6"/>
            <a:ext cx="3111498" cy="2835780"/>
          </a:xfrm>
          <a:prstGeom prst="rect">
            <a:avLst/>
          </a:prstGeom>
          <a:gradFill>
            <a:gsLst>
              <a:gs pos="0">
                <a:srgbClr val="000000">
                  <a:alpha val="63000"/>
                </a:srgbClr>
              </a:gs>
              <a:gs pos="100000">
                <a:schemeClr val="accent1">
                  <a:lumMod val="7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E7D0A197-F7EC-4629-86FB-48D5D3B829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5"/>
            <a:ext cx="12192000" cy="2835780"/>
          </a:xfrm>
          <a:prstGeom prst="rect">
            <a:avLst/>
          </a:prstGeom>
          <a:gradFill>
            <a:gsLst>
              <a:gs pos="39000">
                <a:schemeClr val="accent1">
                  <a:lumMod val="50000"/>
                  <a:alpha val="0"/>
                </a:schemeClr>
              </a:gs>
              <a:gs pos="100000">
                <a:srgbClr val="000000">
                  <a:alpha val="72000"/>
                </a:srgb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47251444-A29D-44A8-9E2E-263F0C215B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26042" y="9496"/>
            <a:ext cx="11765956" cy="2826288"/>
          </a:xfrm>
          <a:prstGeom prst="rect">
            <a:avLst/>
          </a:prstGeom>
          <a:gradFill>
            <a:gsLst>
              <a:gs pos="0">
                <a:srgbClr val="000000">
                  <a:alpha val="8000"/>
                </a:srgbClr>
              </a:gs>
              <a:gs pos="76000">
                <a:schemeClr val="accent1">
                  <a:lumMod val="75000"/>
                  <a:alpha val="22000"/>
                </a:schemeClr>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olo 1"/>
          <p:cNvSpPr>
            <a:spLocks noGrp="1"/>
          </p:cNvSpPr>
          <p:nvPr>
            <p:ph type="title"/>
          </p:nvPr>
        </p:nvSpPr>
        <p:spPr>
          <a:xfrm>
            <a:off x="168442" y="488826"/>
            <a:ext cx="11597516" cy="1047132"/>
          </a:xfrm>
        </p:spPr>
        <p:txBody>
          <a:bodyPr vert="horz" lIns="91440" tIns="45720" rIns="91440" bIns="45720" rtlCol="0" anchor="ctr">
            <a:normAutofit fontScale="90000"/>
          </a:bodyPr>
          <a:lstStyle/>
          <a:p>
            <a:r>
              <a:rPr lang="en-US" sz="4000" b="1" i="1" kern="1200" dirty="0" err="1">
                <a:solidFill>
                  <a:srgbClr val="FFFFFF"/>
                </a:solidFill>
                <a:latin typeface="+mj-lt"/>
                <a:ea typeface="+mj-ea"/>
                <a:cs typeface="+mj-cs"/>
              </a:rPr>
              <a:t>Professione</a:t>
            </a:r>
            <a:r>
              <a:rPr lang="en-US" sz="4000" b="1" i="1" kern="1200" dirty="0">
                <a:solidFill>
                  <a:srgbClr val="FFFFFF"/>
                </a:solidFill>
                <a:latin typeface="+mj-lt"/>
                <a:ea typeface="+mj-ea"/>
                <a:cs typeface="+mj-cs"/>
              </a:rPr>
              <a:t> </a:t>
            </a:r>
            <a:r>
              <a:rPr lang="en-US" sz="4000" b="1" i="1" kern="1200" dirty="0" err="1">
                <a:solidFill>
                  <a:srgbClr val="FFFFFF"/>
                </a:solidFill>
                <a:latin typeface="+mj-lt"/>
                <a:ea typeface="+mj-ea"/>
                <a:cs typeface="+mj-cs"/>
              </a:rPr>
              <a:t>infermiera</a:t>
            </a:r>
            <a:r>
              <a:rPr lang="en-US" sz="4000" b="1" i="1" kern="1200" dirty="0">
                <a:solidFill>
                  <a:srgbClr val="FFFFFF"/>
                </a:solidFill>
                <a:latin typeface="+mj-lt"/>
                <a:ea typeface="+mj-ea"/>
                <a:cs typeface="+mj-cs"/>
              </a:rPr>
              <a:t>/e </a:t>
            </a:r>
            <a:r>
              <a:rPr lang="en-US" sz="4000" b="1" kern="1200" dirty="0" err="1">
                <a:solidFill>
                  <a:srgbClr val="FFFFFF"/>
                </a:solidFill>
                <a:latin typeface="+mj-lt"/>
                <a:ea typeface="+mj-ea"/>
                <a:cs typeface="+mj-cs"/>
              </a:rPr>
              <a:t>doti</a:t>
            </a:r>
            <a:r>
              <a:rPr lang="en-US" sz="4000" b="1" kern="1200" dirty="0">
                <a:solidFill>
                  <a:srgbClr val="FFFFFF"/>
                </a:solidFill>
                <a:latin typeface="+mj-lt"/>
                <a:ea typeface="+mj-ea"/>
                <a:cs typeface="+mj-cs"/>
              </a:rPr>
              <a:t> </a:t>
            </a:r>
            <a:r>
              <a:rPr lang="en-US" sz="4000" b="1" kern="1200" dirty="0" err="1">
                <a:solidFill>
                  <a:srgbClr val="FFFFFF"/>
                </a:solidFill>
                <a:latin typeface="+mj-lt"/>
                <a:ea typeface="+mj-ea"/>
                <a:cs typeface="+mj-cs"/>
              </a:rPr>
              <a:t>che</a:t>
            </a:r>
            <a:r>
              <a:rPr lang="en-US" sz="4000" b="1" kern="1200" dirty="0">
                <a:solidFill>
                  <a:srgbClr val="FFFFFF"/>
                </a:solidFill>
                <a:latin typeface="+mj-lt"/>
                <a:ea typeface="+mj-ea"/>
                <a:cs typeface="+mj-cs"/>
              </a:rPr>
              <a:t> </a:t>
            </a:r>
            <a:r>
              <a:rPr lang="en-US" sz="4000" b="1" kern="1200" dirty="0" err="1">
                <a:solidFill>
                  <a:srgbClr val="FFFFFF"/>
                </a:solidFill>
                <a:latin typeface="+mj-lt"/>
                <a:ea typeface="+mj-ea"/>
                <a:cs typeface="+mj-cs"/>
              </a:rPr>
              <a:t>rimandono</a:t>
            </a:r>
            <a:r>
              <a:rPr lang="en-US" sz="4000" b="1" kern="1200" dirty="0">
                <a:solidFill>
                  <a:srgbClr val="FFFFFF"/>
                </a:solidFill>
                <a:latin typeface="+mj-lt"/>
                <a:ea typeface="+mj-ea"/>
                <a:cs typeface="+mj-cs"/>
              </a:rPr>
              <a:t> </a:t>
            </a:r>
            <a:r>
              <a:rPr lang="en-US" sz="4000" b="1" kern="1200" dirty="0" err="1">
                <a:solidFill>
                  <a:srgbClr val="FFFFFF"/>
                </a:solidFill>
                <a:latin typeface="+mj-lt"/>
                <a:ea typeface="+mj-ea"/>
                <a:cs typeface="+mj-cs"/>
              </a:rPr>
              <a:t>alla</a:t>
            </a:r>
            <a:r>
              <a:rPr lang="en-US" sz="4000" b="1" kern="1200" dirty="0">
                <a:solidFill>
                  <a:srgbClr val="FFFFFF"/>
                </a:solidFill>
                <a:latin typeface="+mj-lt"/>
                <a:ea typeface="+mj-ea"/>
                <a:cs typeface="+mj-cs"/>
              </a:rPr>
              <a:t>  </a:t>
            </a:r>
            <a:r>
              <a:rPr lang="en-US" sz="4000" b="1" kern="1200" dirty="0" err="1">
                <a:solidFill>
                  <a:srgbClr val="FFFFFF"/>
                </a:solidFill>
                <a:latin typeface="+mj-lt"/>
                <a:ea typeface="+mj-ea"/>
                <a:cs typeface="+mj-cs"/>
              </a:rPr>
              <a:t>gentilezza</a:t>
            </a:r>
            <a:r>
              <a:rPr lang="en-US" sz="4000" b="1" kern="1200" dirty="0">
                <a:solidFill>
                  <a:srgbClr val="FFFFFF"/>
                </a:solidFill>
                <a:latin typeface="+mj-lt"/>
                <a:ea typeface="+mj-ea"/>
                <a:cs typeface="+mj-cs"/>
              </a:rPr>
              <a:t> </a:t>
            </a:r>
          </a:p>
        </p:txBody>
      </p:sp>
      <p:pic>
        <p:nvPicPr>
          <p:cNvPr id="4" name="Immagine 3" descr="Immagine che contiene persona, polso, articolazione, vestiti&#10;&#10;Descrizione generata automaticamente"/>
          <p:cNvPicPr>
            <a:picLocks noChangeAspect="1"/>
          </p:cNvPicPr>
          <p:nvPr/>
        </p:nvPicPr>
        <p:blipFill>
          <a:blip r:embed="rId2"/>
          <a:srcRect l="13966" r="30553" b="2"/>
          <a:stretch/>
        </p:blipFill>
        <p:spPr>
          <a:xfrm>
            <a:off x="1719749" y="1997586"/>
            <a:ext cx="2593464" cy="2593464"/>
          </a:xfrm>
          <a:custGeom>
            <a:avLst/>
            <a:gdLst/>
            <a:ahLst/>
            <a:cxnLst/>
            <a:rect l="l" t="t" r="r" b="b"/>
            <a:pathLst>
              <a:path w="2593464" h="2593464">
                <a:moveTo>
                  <a:pt x="1296732" y="0"/>
                </a:moveTo>
                <a:cubicBezTo>
                  <a:pt x="2012897" y="0"/>
                  <a:pt x="2593464" y="580567"/>
                  <a:pt x="2593464" y="1296732"/>
                </a:cubicBezTo>
                <a:cubicBezTo>
                  <a:pt x="2593464" y="2012897"/>
                  <a:pt x="2012897" y="2593464"/>
                  <a:pt x="1296732" y="2593464"/>
                </a:cubicBezTo>
                <a:cubicBezTo>
                  <a:pt x="580567" y="2593464"/>
                  <a:pt x="0" y="2012897"/>
                  <a:pt x="0" y="1296732"/>
                </a:cubicBezTo>
                <a:cubicBezTo>
                  <a:pt x="0" y="580567"/>
                  <a:pt x="580567" y="0"/>
                  <a:pt x="1296732" y="0"/>
                </a:cubicBezTo>
                <a:close/>
              </a:path>
            </a:pathLst>
          </a:custGeom>
        </p:spPr>
      </p:pic>
      <p:pic>
        <p:nvPicPr>
          <p:cNvPr id="9" name="Immagine 8">
            <a:extLst>
              <a:ext uri="{FF2B5EF4-FFF2-40B4-BE49-F238E27FC236}">
                <a16:creationId xmlns:a16="http://schemas.microsoft.com/office/drawing/2014/main" id="{BD461BB8-1217-5968-C518-40F5EEFD18AE}"/>
              </a:ext>
            </a:extLst>
          </p:cNvPr>
          <p:cNvPicPr>
            <a:picLocks noChangeAspect="1"/>
          </p:cNvPicPr>
          <p:nvPr/>
        </p:nvPicPr>
        <p:blipFill>
          <a:blip r:embed="rId3"/>
          <a:srcRect l="4938" r="20063" b="1"/>
          <a:stretch/>
        </p:blipFill>
        <p:spPr>
          <a:xfrm>
            <a:off x="4813890" y="1801891"/>
            <a:ext cx="2593464" cy="2593464"/>
          </a:xfrm>
          <a:custGeom>
            <a:avLst/>
            <a:gdLst/>
            <a:ahLst/>
            <a:cxnLst/>
            <a:rect l="l" t="t" r="r" b="b"/>
            <a:pathLst>
              <a:path w="2593464" h="2593464">
                <a:moveTo>
                  <a:pt x="1296732" y="0"/>
                </a:moveTo>
                <a:cubicBezTo>
                  <a:pt x="2012897" y="0"/>
                  <a:pt x="2593464" y="580567"/>
                  <a:pt x="2593464" y="1296732"/>
                </a:cubicBezTo>
                <a:cubicBezTo>
                  <a:pt x="2593464" y="2012897"/>
                  <a:pt x="2012897" y="2593464"/>
                  <a:pt x="1296732" y="2593464"/>
                </a:cubicBezTo>
                <a:cubicBezTo>
                  <a:pt x="580567" y="2593464"/>
                  <a:pt x="0" y="2012897"/>
                  <a:pt x="0" y="1296732"/>
                </a:cubicBezTo>
                <a:cubicBezTo>
                  <a:pt x="0" y="580567"/>
                  <a:pt x="580567" y="0"/>
                  <a:pt x="1296732" y="0"/>
                </a:cubicBezTo>
                <a:close/>
              </a:path>
            </a:pathLst>
          </a:custGeom>
        </p:spPr>
      </p:pic>
      <p:pic>
        <p:nvPicPr>
          <p:cNvPr id="8" name="Segnaposto contenuto 7">
            <a:extLst>
              <a:ext uri="{FF2B5EF4-FFF2-40B4-BE49-F238E27FC236}">
                <a16:creationId xmlns:a16="http://schemas.microsoft.com/office/drawing/2014/main" id="{7ED59ACB-8970-3DF0-CF03-4C16A3D27541}"/>
              </a:ext>
            </a:extLst>
          </p:cNvPr>
          <p:cNvPicPr>
            <a:picLocks noGrp="1" noChangeAspect="1"/>
          </p:cNvPicPr>
          <p:nvPr>
            <p:ph idx="1"/>
          </p:nvPr>
        </p:nvPicPr>
        <p:blipFill>
          <a:blip r:embed="rId4"/>
          <a:srcRect l="32373" r="11379" b="4"/>
          <a:stretch/>
        </p:blipFill>
        <p:spPr>
          <a:xfrm>
            <a:off x="7801127" y="1801891"/>
            <a:ext cx="2593464" cy="2593464"/>
          </a:xfrm>
          <a:custGeom>
            <a:avLst/>
            <a:gdLst/>
            <a:ahLst/>
            <a:cxnLst/>
            <a:rect l="l" t="t" r="r" b="b"/>
            <a:pathLst>
              <a:path w="2593464" h="2593464">
                <a:moveTo>
                  <a:pt x="1296732" y="0"/>
                </a:moveTo>
                <a:cubicBezTo>
                  <a:pt x="2012897" y="0"/>
                  <a:pt x="2593464" y="580567"/>
                  <a:pt x="2593464" y="1296732"/>
                </a:cubicBezTo>
                <a:cubicBezTo>
                  <a:pt x="2593464" y="2012897"/>
                  <a:pt x="2012897" y="2593464"/>
                  <a:pt x="1296732" y="2593464"/>
                </a:cubicBezTo>
                <a:cubicBezTo>
                  <a:pt x="580567" y="2593464"/>
                  <a:pt x="0" y="2012897"/>
                  <a:pt x="0" y="1296732"/>
                </a:cubicBezTo>
                <a:cubicBezTo>
                  <a:pt x="0" y="580567"/>
                  <a:pt x="580567" y="0"/>
                  <a:pt x="1296732" y="0"/>
                </a:cubicBezTo>
                <a:close/>
              </a:path>
            </a:pathLst>
          </a:custGeom>
        </p:spPr>
      </p:pic>
      <p:sp>
        <p:nvSpPr>
          <p:cNvPr id="13" name="CasellaDiTesto 12">
            <a:extLst>
              <a:ext uri="{FF2B5EF4-FFF2-40B4-BE49-F238E27FC236}">
                <a16:creationId xmlns:a16="http://schemas.microsoft.com/office/drawing/2014/main" id="{F681E1CB-B233-A673-07B8-16267EE67FC4}"/>
              </a:ext>
            </a:extLst>
          </p:cNvPr>
          <p:cNvSpPr txBox="1"/>
          <p:nvPr/>
        </p:nvSpPr>
        <p:spPr>
          <a:xfrm>
            <a:off x="1371601" y="4786744"/>
            <a:ext cx="9448800" cy="1442631"/>
          </a:xfrm>
          <a:prstGeom prst="rect">
            <a:avLst/>
          </a:prstGeom>
        </p:spPr>
        <p:txBody>
          <a:bodyPr vert="horz" lIns="91440" tIns="45720" rIns="91440" bIns="45720" rtlCol="0">
            <a:normAutofit/>
          </a:bodyPr>
          <a:lstStyle/>
          <a:p>
            <a:pPr algn="ctr">
              <a:lnSpc>
                <a:spcPct val="90000"/>
              </a:lnSpc>
              <a:spcAft>
                <a:spcPts val="600"/>
              </a:spcAft>
            </a:pPr>
            <a:r>
              <a:rPr lang="en-US" sz="2000" b="1" dirty="0" err="1">
                <a:solidFill>
                  <a:schemeClr val="accent5">
                    <a:lumMod val="75000"/>
                  </a:schemeClr>
                </a:solidFill>
              </a:rPr>
              <a:t>bontà</a:t>
            </a:r>
            <a:r>
              <a:rPr lang="en-US" sz="2000" b="1" dirty="0">
                <a:solidFill>
                  <a:schemeClr val="accent5">
                    <a:lumMod val="75000"/>
                  </a:schemeClr>
                </a:solidFill>
              </a:rPr>
              <a:t> </a:t>
            </a:r>
            <a:r>
              <a:rPr lang="en-US" sz="2000" b="1" dirty="0" err="1">
                <a:solidFill>
                  <a:schemeClr val="accent5">
                    <a:lumMod val="75000"/>
                  </a:schemeClr>
                </a:solidFill>
              </a:rPr>
              <a:t>d’animo</a:t>
            </a:r>
            <a:r>
              <a:rPr lang="en-US" sz="2000" b="1" dirty="0">
                <a:solidFill>
                  <a:schemeClr val="accent5">
                    <a:lumMod val="75000"/>
                  </a:schemeClr>
                </a:solidFill>
              </a:rPr>
              <a:t>, </a:t>
            </a:r>
          </a:p>
          <a:p>
            <a:pPr algn="ctr">
              <a:lnSpc>
                <a:spcPct val="90000"/>
              </a:lnSpc>
              <a:spcAft>
                <a:spcPts val="600"/>
              </a:spcAft>
            </a:pPr>
            <a:r>
              <a:rPr lang="en-US" sz="2000" b="1" dirty="0">
                <a:solidFill>
                  <a:schemeClr val="accent5">
                    <a:lumMod val="75000"/>
                  </a:schemeClr>
                </a:solidFill>
              </a:rPr>
              <a:t>buona </a:t>
            </a:r>
            <a:r>
              <a:rPr lang="en-US" sz="2000" b="1" dirty="0" err="1">
                <a:solidFill>
                  <a:schemeClr val="accent5">
                    <a:lumMod val="75000"/>
                  </a:schemeClr>
                </a:solidFill>
              </a:rPr>
              <a:t>educazione</a:t>
            </a:r>
            <a:r>
              <a:rPr lang="en-US" sz="2000" b="1" dirty="0">
                <a:solidFill>
                  <a:schemeClr val="accent5">
                    <a:lumMod val="75000"/>
                  </a:schemeClr>
                </a:solidFill>
              </a:rPr>
              <a:t>,</a:t>
            </a:r>
          </a:p>
          <a:p>
            <a:pPr algn="ctr">
              <a:lnSpc>
                <a:spcPct val="90000"/>
              </a:lnSpc>
              <a:spcAft>
                <a:spcPts val="600"/>
              </a:spcAft>
            </a:pPr>
            <a:r>
              <a:rPr lang="en-US" sz="2000" b="1" dirty="0" err="1">
                <a:solidFill>
                  <a:schemeClr val="accent5">
                    <a:lumMod val="75000"/>
                  </a:schemeClr>
                </a:solidFill>
              </a:rPr>
              <a:t>valore</a:t>
            </a:r>
            <a:r>
              <a:rPr lang="en-US" sz="2000" b="1" dirty="0">
                <a:solidFill>
                  <a:schemeClr val="accent5">
                    <a:lumMod val="75000"/>
                  </a:schemeClr>
                </a:solidFill>
              </a:rPr>
              <a:t> </a:t>
            </a:r>
            <a:r>
              <a:rPr lang="en-US" sz="2000" b="1" dirty="0" err="1">
                <a:solidFill>
                  <a:schemeClr val="accent5">
                    <a:lumMod val="75000"/>
                  </a:schemeClr>
                </a:solidFill>
              </a:rPr>
              <a:t>militare</a:t>
            </a:r>
            <a:endParaRPr lang="en-US" sz="2000" b="1" dirty="0">
              <a:solidFill>
                <a:schemeClr val="accent5">
                  <a:lumMod val="75000"/>
                </a:schemeClr>
              </a:solidFill>
            </a:endParaRPr>
          </a:p>
          <a:p>
            <a:pPr algn="ctr">
              <a:lnSpc>
                <a:spcPct val="90000"/>
              </a:lnSpc>
              <a:spcAft>
                <a:spcPts val="600"/>
              </a:spcAft>
            </a:pPr>
            <a:r>
              <a:rPr lang="en-US" sz="2000" b="1" dirty="0">
                <a:solidFill>
                  <a:schemeClr val="accent5">
                    <a:lumMod val="75000"/>
                  </a:schemeClr>
                </a:solidFill>
              </a:rPr>
              <a:t>amore</a:t>
            </a:r>
          </a:p>
        </p:txBody>
      </p:sp>
    </p:spTree>
    <p:extLst>
      <p:ext uri="{BB962C8B-B14F-4D97-AF65-F5344CB8AC3E}">
        <p14:creationId xmlns:p14="http://schemas.microsoft.com/office/powerpoint/2010/main" val="198936044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Segnaposto contenuto 3"/>
          <p:cNvPicPr>
            <a:picLocks noGrp="1" noChangeAspect="1"/>
          </p:cNvPicPr>
          <p:nvPr>
            <p:ph idx="1"/>
          </p:nvPr>
        </p:nvPicPr>
        <p:blipFill>
          <a:blip r:embed="rId2"/>
          <a:srcRect r="-2" b="8273"/>
          <a:stretch/>
        </p:blipFill>
        <p:spPr>
          <a:xfrm>
            <a:off x="-2" y="10"/>
            <a:ext cx="6096002" cy="3428990"/>
          </a:xfrm>
          <a:prstGeom prst="rect">
            <a:avLst/>
          </a:prstGeom>
        </p:spPr>
      </p:pic>
      <p:grpSp>
        <p:nvGrpSpPr>
          <p:cNvPr id="16" name="Group 15">
            <a:extLst>
              <a:ext uri="{FF2B5EF4-FFF2-40B4-BE49-F238E27FC236}">
                <a16:creationId xmlns:a16="http://schemas.microsoft.com/office/drawing/2014/main" id="{AC8DF490-C22A-F953-E1C7-B9B4B37FDDA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367319"/>
            <a:ext cx="12192000" cy="123363"/>
            <a:chOff x="876692" y="4888672"/>
            <a:chExt cx="10439007" cy="123363"/>
          </a:xfrm>
        </p:grpSpPr>
        <p:sp>
          <p:nvSpPr>
            <p:cNvPr id="17" name="Rectangle 16">
              <a:extLst>
                <a:ext uri="{FF2B5EF4-FFF2-40B4-BE49-F238E27FC236}">
                  <a16:creationId xmlns:a16="http://schemas.microsoft.com/office/drawing/2014/main" id="{B0E046CD-C684-7EEC-3D0B-B8BED646E9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6034515" y="-269151"/>
              <a:ext cx="123362" cy="10439007"/>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BF64D758-5833-C33E-2DC2-75925B9F0B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8719273" y="2415609"/>
              <a:ext cx="123362" cy="5069490"/>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Rettangolo 1"/>
          <p:cNvSpPr/>
          <p:nvPr/>
        </p:nvSpPr>
        <p:spPr>
          <a:xfrm>
            <a:off x="0" y="5246965"/>
            <a:ext cx="12192000" cy="899836"/>
          </a:xfrm>
          <a:prstGeom prst="rect">
            <a:avLst/>
          </a:prstGeom>
        </p:spPr>
        <p:txBody>
          <a:bodyPr vert="horz" lIns="91440" tIns="45720" rIns="91440" bIns="45720" rtlCol="0" anchor="t">
            <a:normAutofit/>
          </a:bodyPr>
          <a:lstStyle/>
          <a:p>
            <a:pPr lvl="0" algn="ctr">
              <a:lnSpc>
                <a:spcPct val="90000"/>
              </a:lnSpc>
              <a:spcBef>
                <a:spcPct val="0"/>
              </a:spcBef>
              <a:spcAft>
                <a:spcPts val="600"/>
              </a:spcAft>
            </a:pPr>
            <a:r>
              <a:rPr lang="en-US" sz="3200" b="1" dirty="0">
                <a:solidFill>
                  <a:schemeClr val="accent5">
                    <a:lumMod val="75000"/>
                  </a:schemeClr>
                </a:solidFill>
              </a:rPr>
              <a:t>È </a:t>
            </a:r>
            <a:r>
              <a:rPr lang="en-US" sz="3200" b="1" dirty="0" err="1">
                <a:solidFill>
                  <a:schemeClr val="accent5">
                    <a:lumMod val="75000"/>
                  </a:schemeClr>
                </a:solidFill>
              </a:rPr>
              <a:t>parola</a:t>
            </a:r>
            <a:r>
              <a:rPr lang="en-US" sz="3200" b="1" dirty="0">
                <a:solidFill>
                  <a:schemeClr val="accent5">
                    <a:lumMod val="75000"/>
                  </a:schemeClr>
                </a:solidFill>
              </a:rPr>
              <a:t>: </a:t>
            </a:r>
            <a:r>
              <a:rPr lang="en-US" sz="3200" b="1" i="1" dirty="0" err="1">
                <a:solidFill>
                  <a:schemeClr val="accent5">
                    <a:lumMod val="75000"/>
                  </a:schemeClr>
                </a:solidFill>
              </a:rPr>
              <a:t>evoca</a:t>
            </a:r>
            <a:r>
              <a:rPr lang="en-US" sz="3200" b="1" i="1" dirty="0">
                <a:solidFill>
                  <a:schemeClr val="accent5">
                    <a:lumMod val="75000"/>
                  </a:schemeClr>
                </a:solidFill>
              </a:rPr>
              <a:t> </a:t>
            </a:r>
            <a:r>
              <a:rPr lang="en-US" sz="3200" b="1" i="1" dirty="0" err="1">
                <a:solidFill>
                  <a:schemeClr val="accent5">
                    <a:lumMod val="75000"/>
                  </a:schemeClr>
                </a:solidFill>
              </a:rPr>
              <a:t>raccomandazioni</a:t>
            </a:r>
            <a:endParaRPr lang="en-US" sz="3200" b="1" i="1" dirty="0">
              <a:solidFill>
                <a:schemeClr val="accent5">
                  <a:lumMod val="75000"/>
                </a:schemeClr>
              </a:solidFill>
            </a:endParaRPr>
          </a:p>
        </p:txBody>
      </p:sp>
      <p:pic>
        <p:nvPicPr>
          <p:cNvPr id="1026" name="Picture 2" descr="Sii gentile. Ediz. illustrata - Pat Zietlov Miller - Libro - Nomos Edizioni  - Nomos bambini | IBS">
            <a:extLst>
              <a:ext uri="{FF2B5EF4-FFF2-40B4-BE49-F238E27FC236}">
                <a16:creationId xmlns:a16="http://schemas.microsoft.com/office/drawing/2014/main" id="{FA15FCE6-AF92-CE79-3234-F83F476A144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8555"/>
          <a:stretch/>
        </p:blipFill>
        <p:spPr bwMode="auto">
          <a:xfrm>
            <a:off x="6096000" y="0"/>
            <a:ext cx="5899484" cy="33673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183665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itolo 1"/>
          <p:cNvSpPr txBox="1">
            <a:spLocks/>
          </p:cNvSpPr>
          <p:nvPr/>
        </p:nvSpPr>
        <p:spPr>
          <a:xfrm>
            <a:off x="-6439" y="4914855"/>
            <a:ext cx="12198439" cy="786703"/>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spcAft>
                <a:spcPts val="600"/>
              </a:spcAft>
            </a:pPr>
            <a:r>
              <a:rPr lang="en-US" sz="3600" b="1" dirty="0">
                <a:solidFill>
                  <a:schemeClr val="accent5">
                    <a:lumMod val="75000"/>
                  </a:schemeClr>
                </a:solidFill>
              </a:rPr>
              <a:t>È </a:t>
            </a:r>
            <a:r>
              <a:rPr lang="en-US" sz="3600" b="1" dirty="0" err="1">
                <a:solidFill>
                  <a:schemeClr val="accent5">
                    <a:lumMod val="75000"/>
                  </a:schemeClr>
                </a:solidFill>
              </a:rPr>
              <a:t>parola</a:t>
            </a:r>
            <a:r>
              <a:rPr lang="en-US" sz="3600" b="1" dirty="0">
                <a:solidFill>
                  <a:schemeClr val="accent5">
                    <a:lumMod val="75000"/>
                  </a:schemeClr>
                </a:solidFill>
              </a:rPr>
              <a:t>: </a:t>
            </a:r>
            <a:r>
              <a:rPr lang="en-US" sz="3600" b="1" i="1" dirty="0" err="1">
                <a:solidFill>
                  <a:schemeClr val="accent5">
                    <a:lumMod val="75000"/>
                  </a:schemeClr>
                </a:solidFill>
              </a:rPr>
              <a:t>rimanda</a:t>
            </a:r>
            <a:r>
              <a:rPr lang="en-US" sz="3600" b="1" i="1" dirty="0">
                <a:solidFill>
                  <a:schemeClr val="accent5">
                    <a:lumMod val="75000"/>
                  </a:schemeClr>
                </a:solidFill>
              </a:rPr>
              <a:t> a </a:t>
            </a:r>
            <a:r>
              <a:rPr lang="en-US" sz="3600" b="1" i="1" dirty="0" err="1">
                <a:solidFill>
                  <a:schemeClr val="accent5">
                    <a:lumMod val="75000"/>
                  </a:schemeClr>
                </a:solidFill>
              </a:rPr>
              <a:t>indicazioni</a:t>
            </a:r>
            <a:endParaRPr lang="en-US" sz="3600" b="1" i="1" dirty="0">
              <a:solidFill>
                <a:schemeClr val="accent5">
                  <a:lumMod val="75000"/>
                </a:schemeClr>
              </a:solidFill>
            </a:endParaRPr>
          </a:p>
        </p:txBody>
      </p:sp>
      <p:grpSp>
        <p:nvGrpSpPr>
          <p:cNvPr id="10" name="Group 9">
            <a:extLst>
              <a:ext uri="{FF2B5EF4-FFF2-40B4-BE49-F238E27FC236}">
                <a16:creationId xmlns:a16="http://schemas.microsoft.com/office/drawing/2014/main" id="{FB7FB62D-DD5B-C587-F53F-679128D41B8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439" y="4525778"/>
            <a:ext cx="12207200" cy="123363"/>
            <a:chOff x="-5025" y="6737718"/>
            <a:chExt cx="12207200" cy="123363"/>
          </a:xfrm>
        </p:grpSpPr>
        <p:sp>
          <p:nvSpPr>
            <p:cNvPr id="11" name="Rectangle 10">
              <a:extLst>
                <a:ext uri="{FF2B5EF4-FFF2-40B4-BE49-F238E27FC236}">
                  <a16:creationId xmlns:a16="http://schemas.microsoft.com/office/drawing/2014/main" id="{D474BA53-241B-ACB6-E742-B074F40EB9B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flipH="1">
              <a:off x="6036894" y="695800"/>
              <a:ext cx="123362" cy="12207199"/>
            </a:xfrm>
            <a:prstGeom prst="rect">
              <a:avLst/>
            </a:prstGeom>
            <a:gradFill>
              <a:gsLst>
                <a:gs pos="0">
                  <a:schemeClr val="accent5"/>
                </a:gs>
                <a:gs pos="100000">
                  <a:schemeClr val="accent2"/>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3797B091-2608-7480-FE24-507CC5333A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76406" y="3835311"/>
              <a:ext cx="123362" cy="5928176"/>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Segnaposto contenuto 2">
            <a:extLst>
              <a:ext uri="{FF2B5EF4-FFF2-40B4-BE49-F238E27FC236}">
                <a16:creationId xmlns:a16="http://schemas.microsoft.com/office/drawing/2014/main" id="{B8757D3B-8DB6-7D69-8E10-737B17403E6E}"/>
              </a:ext>
            </a:extLst>
          </p:cNvPr>
          <p:cNvSpPr>
            <a:spLocks noGrp="1"/>
          </p:cNvSpPr>
          <p:nvPr>
            <p:ph idx="1"/>
          </p:nvPr>
        </p:nvSpPr>
        <p:spPr/>
        <p:txBody>
          <a:bodyPr/>
          <a:lstStyle/>
          <a:p>
            <a:endParaRPr lang="it-IT"/>
          </a:p>
        </p:txBody>
      </p:sp>
      <p:pic>
        <p:nvPicPr>
          <p:cNvPr id="6" name="Immagine 5"/>
          <p:cNvPicPr>
            <a:picLocks noChangeAspect="1"/>
          </p:cNvPicPr>
          <p:nvPr/>
        </p:nvPicPr>
        <p:blipFill rotWithShape="1">
          <a:blip r:embed="rId3"/>
          <a:srcRect l="-1844" t="154" r="14276" b="-154"/>
          <a:stretch/>
        </p:blipFill>
        <p:spPr>
          <a:xfrm>
            <a:off x="104274" y="0"/>
            <a:ext cx="11249526" cy="4507891"/>
          </a:xfrm>
          <a:prstGeom prst="rect">
            <a:avLst/>
          </a:prstGeom>
        </p:spPr>
      </p:pic>
    </p:spTree>
    <p:extLst>
      <p:ext uri="{BB962C8B-B14F-4D97-AF65-F5344CB8AC3E}">
        <p14:creationId xmlns:p14="http://schemas.microsoft.com/office/powerpoint/2010/main" val="1156502822"/>
      </p:ext>
    </p:extLst>
  </p:cSld>
  <p:clrMapOvr>
    <a:masterClrMapping/>
  </p:clrMapOvr>
</p:sld>
</file>

<file path=ppt/theme/theme1.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1849</TotalTime>
  <Words>2036</Words>
  <Application>Microsoft Office PowerPoint</Application>
  <PresentationFormat>Widescreen</PresentationFormat>
  <Paragraphs>196</Paragraphs>
  <Slides>47</Slides>
  <Notes>17</Notes>
  <HiddenSlides>0</HiddenSlides>
  <MMClips>0</MMClips>
  <ScaleCrop>false</ScaleCrop>
  <HeadingPairs>
    <vt:vector size="6" baseType="variant">
      <vt:variant>
        <vt:lpstr>Caratteri utilizzati</vt:lpstr>
      </vt:variant>
      <vt:variant>
        <vt:i4>7</vt:i4>
      </vt:variant>
      <vt:variant>
        <vt:lpstr>Tema</vt:lpstr>
      </vt:variant>
      <vt:variant>
        <vt:i4>1</vt:i4>
      </vt:variant>
      <vt:variant>
        <vt:lpstr>Titoli diapositive</vt:lpstr>
      </vt:variant>
      <vt:variant>
        <vt:i4>47</vt:i4>
      </vt:variant>
    </vt:vector>
  </HeadingPairs>
  <TitlesOfParts>
    <vt:vector size="55" baseType="lpstr">
      <vt:lpstr>Aptos</vt:lpstr>
      <vt:lpstr>Arial</vt:lpstr>
      <vt:lpstr>Calibri</vt:lpstr>
      <vt:lpstr>Calibri Light</vt:lpstr>
      <vt:lpstr>Lato</vt:lpstr>
      <vt:lpstr>Sage Peak</vt:lpstr>
      <vt:lpstr>Times New Roman</vt:lpstr>
      <vt:lpstr>Tema di Office</vt:lpstr>
      <vt:lpstr>Stefano Benini, phd  stefano.benini@ausl.bologna.it</vt:lpstr>
      <vt:lpstr>GENTILEZZA  nel caring infermieristico</vt:lpstr>
      <vt:lpstr>È parola: tacita</vt:lpstr>
      <vt:lpstr>Presentazione standard di PowerPoint</vt:lpstr>
      <vt:lpstr>Presentazione standard di PowerPoint</vt:lpstr>
      <vt:lpstr>Presentazione standard di PowerPoint</vt:lpstr>
      <vt:lpstr>Professione infermiera/e doti che rimandono alla  gentilezza </vt:lpstr>
      <vt:lpstr>Presentazione standard di PowerPoint</vt:lpstr>
      <vt:lpstr>Presentazione standard di PowerPoint</vt:lpstr>
      <vt:lpstr>Presentazione standard di PowerPoint</vt:lpstr>
      <vt:lpstr>Presentazione standard di PowerPoint</vt:lpstr>
      <vt:lpstr>Presentazione standard di PowerPoint</vt:lpstr>
      <vt:lpstr>LA GENTILEZZA NELLA STORIA DELL’ASSISTENZA INFERMIERISTICA</vt:lpstr>
      <vt:lpstr>Riformatori dell’assistenza: gentilezza come espressione della caritas</vt:lpstr>
      <vt:lpstr>Presentazione standard di PowerPoint</vt:lpstr>
      <vt:lpstr>Presentazione standard di PowerPoint</vt:lpstr>
      <vt:lpstr>Presentazione standard di PowerPoint</vt:lpstr>
      <vt:lpstr>Presentazione standard di PowerPoint</vt:lpstr>
      <vt:lpstr>Gentilezza nella disciplina infermieristica:  tra scienza, metodo, arte</vt:lpstr>
      <vt:lpstr>Presentazione standard di PowerPoint</vt:lpstr>
      <vt:lpstr>JANE WATSON e L’ HUMAN CARING</vt:lpstr>
      <vt:lpstr>I carative (care-active) factor per prendersi cura</vt:lpstr>
      <vt:lpstr>Il modello dell’human caring riconosce un’attenzione importante al curante, in quanto non può esserci benessere per la persona assistita se non c’è anche un benessere emotive dell’operatore»  (Kelley, 2002) </vt:lpstr>
      <vt:lpstr>Caring moment:  occasione di un incontro transpersonale che «lascia il segno»</vt:lpstr>
      <vt:lpstr> Per una forma più profonda e consapevole della scienza del caring e dell’assistenza infermieristica  Dai carative  factor ai PROCESSI CARITAS (2002-2007) </vt:lpstr>
      <vt:lpstr> Per una forma più profonda e consapevole della scienza del caring e dell’assistenza infermieristica  Dai carative  factor ai PROCESSI CARITAS  (2002-2007) </vt:lpstr>
      <vt:lpstr> Per una forma più profonda e consapevole della scienza del caring e dell’assistenza infermieristica Dai carative  factor ai PROCESSI CARITAS  (2002-2007) </vt:lpstr>
      <vt:lpstr>Gentilezza e organizzazione</vt:lpstr>
      <vt:lpstr>Presentazione standard di PowerPoint</vt:lpstr>
      <vt:lpstr>Presentazione standard di PowerPoint</vt:lpstr>
      <vt:lpstr>Gentilezza nel quotidiano del caring infermieristico</vt:lpstr>
      <vt:lpstr>Approcci comunicativo-relazionali fondati sulla gentilezza</vt:lpstr>
      <vt:lpstr>Pedagogia del volto</vt:lpstr>
      <vt:lpstr>Con tanto TATTO…</vt:lpstr>
      <vt:lpstr>Presentazione standard di PowerPoint</vt:lpstr>
      <vt:lpstr>Gentilezza   parola spesso usata dagli assistiti per narrare la propria esperienza </vt:lpstr>
      <vt:lpstr>La gentilezza nella ricerca infermieristica</vt:lpstr>
      <vt:lpstr>Presentazione standard di PowerPoint</vt:lpstr>
      <vt:lpstr>Presentazione standard di PowerPoint</vt:lpstr>
      <vt:lpstr>Effetti benefici della gentilezza: persone assistite</vt:lpstr>
      <vt:lpstr>Effetti benefici della gentilezza: personale sanitario e organizzazioni</vt:lpstr>
      <vt:lpstr>Presentazione standard di PowerPoint</vt:lpstr>
      <vt:lpstr>Presentazione standard di PowerPoint</vt:lpstr>
      <vt:lpstr>LA GENTILEZZA NON PUO’ ESSERE TEORICA</vt:lpstr>
      <vt:lpstr>Presentazione standard di PowerPoint</vt:lpstr>
      <vt:lpstr>Presentazione standard di PowerPoint</vt:lpstr>
      <vt:lpstr>Take home message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Presentazione standard di PowerPoint</dc:title>
  <dc:creator>benini</dc:creator>
  <cp:lastModifiedBy>Benini Stefano</cp:lastModifiedBy>
  <cp:revision>99</cp:revision>
  <cp:lastPrinted>2024-09-25T09:49:09Z</cp:lastPrinted>
  <dcterms:created xsi:type="dcterms:W3CDTF">2024-09-02T15:37:53Z</dcterms:created>
  <dcterms:modified xsi:type="dcterms:W3CDTF">2024-09-25T11:26:31Z</dcterms:modified>
</cp:coreProperties>
</file>