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7" r:id="rId4"/>
    <p:sldId id="268" r:id="rId5"/>
    <p:sldId id="265" r:id="rId6"/>
    <p:sldId id="362" r:id="rId7"/>
    <p:sldId id="256" r:id="rId8"/>
    <p:sldId id="259" r:id="rId9"/>
    <p:sldId id="260" r:id="rId10"/>
    <p:sldId id="263" r:id="rId11"/>
    <p:sldId id="309" r:id="rId12"/>
    <p:sldId id="262" r:id="rId13"/>
    <p:sldId id="258" r:id="rId14"/>
    <p:sldId id="315" r:id="rId15"/>
    <p:sldId id="269" r:id="rId16"/>
    <p:sldId id="358" r:id="rId17"/>
    <p:sldId id="271" r:id="rId18"/>
    <p:sldId id="359" r:id="rId19"/>
    <p:sldId id="357" r:id="rId20"/>
    <p:sldId id="355" r:id="rId21"/>
    <p:sldId id="364" r:id="rId22"/>
    <p:sldId id="363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55" autoAdjust="0"/>
  </p:normalViewPr>
  <p:slideViewPr>
    <p:cSldViewPr snapToGrid="0">
      <p:cViewPr varScale="1">
        <p:scale>
          <a:sx n="62" d="100"/>
          <a:sy n="62" d="100"/>
        </p:scale>
        <p:origin x="258" y="60"/>
      </p:cViewPr>
      <p:guideLst/>
    </p:cSldViewPr>
  </p:slideViewPr>
  <p:outlineViewPr>
    <p:cViewPr>
      <p:scale>
        <a:sx n="33" d="100"/>
        <a:sy n="33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9T17:38:34.504"/>
    </inkml:context>
    <inkml:brush xml:id="br0">
      <inkml:brushProperty name="width" value="0.1" units="cm"/>
      <inkml:brushProperty name="height" value="0.6" units="cm"/>
      <inkml:brushProperty name="color" value="#FF0066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9T17:42:00.32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10955 1236,'-68'-1,"1"-3,-72-15,36 7,-1 5,-151 8,102 1,-285-5,-519-72,484 36,391 35,-128-13,-121-5,230 17,-162-29,-67-5,213 30,-122-25,114 14,11 9,-116 2,-48-3,-632-12,646 25,223-3,1-2,-57-13,18 2,32 8,-53-9,-108-3,-120 18,-224-13,402 0,-751-37,445 23,344 18,51 1,-84-22,95 19,-1 1,0 2,-57-1,52 9,-193-12,108-5,-88-13,177 23,20 5,1-2,-1-2,1 0,-46-19,71 24,1-1,-1 0,0 0,1 0,-1 0,1-1,0 0,0 0,1 0,-1-1,1 0,0 0,0 0,1 0,-1 0,1-1,0 0,1 0,0 1,-1-1,2-1,-1 1,1 0,0 0,0 0,1-1,-1 1,2-12,0 10,0-1,1 1,-1-1,2 1,-1 0,1 0,0 0,1 0,0 0,0 1,1 0,0 0,0 0,0 0,1 1,0 0,1 0,-1 0,1 1,0 0,0 1,12-6,-1 2,0 1,1 1,0 0,0 2,0 0,1 1,0 1,33 1,-12-1,-1-1,0-3,0-1,0-1,40-15,-45 13,1 3,0 1,62-3,115 12,-76 0,-48-4,98 3,-102 16,-6 0,158 25,-30-4,-6-5,-110-16,0-4,96 1,-120-14,-5-2,119 15,97 23,-166-24,88 1,227-12,-196-5,4348 4,-4484 3,166 31,-33-2,-52-25,-108-8,103 16,-76 1,-1 1,1-4,118 2,384-18,-563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9T17:42:11.66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8700 956,'-27'-25,"-2"2,0 1,-2 2,0 1,-1 1,-53-20,28 13,-2 3,-1 3,0 2,-93-13,46 11,-110-33,190 45,-65-13,-164-14,112 19,60 8,-103 5,-33-2,105-15,78 11,-56-4,31 8,-1-2,2-4,-1-2,-79-26,92 24,0 2,0 2,-1 2,-56-1,-205 9,128 4,129-4,-139 0,-202-26,82-18,-539-48,800 88,-1-2,1-3,-65-20,112 28,-59-11,0 2,-128-2,5 1,12-9,-350-24,88 15,281 19,-179 9,140 4,-605-3,751 1,34 3,13 3,28 13,27 11,2-3,72 27,130 34,654 156,-748-211,209 16,-274-34,-67-10,53 4,76-1,171 33,-99-18,-138-16,110 25,-104-17,-35-5,103 5,-83-16,0 0,110 14,64 28,148 19,-283-45,157 10,109-6,23 0,1251-21,-1622 3,-1 2,0 2,72 21,-63-14,93 12,138 14,-178-21,197 10,-264-29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9T17:42:28.740"/>
    </inkml:context>
    <inkml:brush xml:id="br0">
      <inkml:brushProperty name="width" value="0.05" units="cm"/>
      <inkml:brushProperty name="height" value="0.3" units="cm"/>
      <inkml:brushProperty name="ignorePressure" value="1"/>
      <inkml:brushProperty name="inkEffects" value="pencil"/>
    </inkml:brush>
  </inkml:definitions>
  <inkml:trace contextRef="#ctx0" brushRef="#br0">1 1,'6'0,"10"0,2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F25AE8-9C6D-5BD8-0902-541A038F4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AEBA1D8-7F41-2516-A625-DCC9700A6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9140BD-3692-73F4-0A91-B381C15D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5330-D080-44FD-B816-50E3142EB990}" type="datetimeFigureOut">
              <a:rPr lang="it-IT" smtClean="0"/>
              <a:t>11/06/2024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049BD1-6493-1EF2-AE0F-E46FF6E6A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7DDF51-0B4D-52E5-4617-07CBA341D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B964-B405-4A41-8297-24DF5102C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637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D3C033-1A26-F2AB-7D69-9C101B8B2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CA13646-8A4A-4F0E-AF73-614567A00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F38D4E-F683-F41A-08B4-346331564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5330-D080-44FD-B816-50E3142EB990}" type="datetimeFigureOut">
              <a:rPr lang="it-IT" smtClean="0"/>
              <a:t>11/06/2024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2F4A11-4B8C-BB6A-9216-CF3EC7796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1AE60A-4E7E-E19A-8FC5-4D58053D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B964-B405-4A41-8297-24DF5102C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638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AD9206C-2DCD-2FD5-1222-AAA3F05983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1B87953-14E4-34E9-FE1F-E7441815C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ABC3D4-A209-08F2-2549-DDBA169C8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5330-D080-44FD-B816-50E3142EB990}" type="datetimeFigureOut">
              <a:rPr lang="it-IT" smtClean="0"/>
              <a:t>11/06/2024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E9FB5E-EBE0-19A4-02E0-F5144CC4F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64076B-B07B-A11D-7B82-5F34FC0FB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B964-B405-4A41-8297-24DF5102C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31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884" y="1123950"/>
            <a:ext cx="2918883" cy="45783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3B06DFF9-20C2-B1E8-5BA6-63E73C33641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50589-9B06-4916-909E-7F01C3B199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64254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23830-FEA9-534A-3D65-01DED6875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5920E5-4FD2-2C25-E4C8-44AEC5FBF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E77104-8DEA-78A6-D5D2-35F086500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5330-D080-44FD-B816-50E3142EB990}" type="datetimeFigureOut">
              <a:rPr lang="it-IT" smtClean="0"/>
              <a:t>11/06/2024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6FC1B5-DD9E-CB73-284F-4E478BE9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08781C-D41E-0ED7-2EC6-9B75A544D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B964-B405-4A41-8297-24DF5102C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39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A1DA54-9E02-78AA-3B37-0AAAEA6C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734688-571E-2B02-B75B-A5E569B86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4DEA5F-FE27-A0F5-A4EF-BD64E1E3C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5330-D080-44FD-B816-50E3142EB990}" type="datetimeFigureOut">
              <a:rPr lang="it-IT" smtClean="0"/>
              <a:t>11/06/2024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A823B6-5D01-79C9-2BEF-FEE26B53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803EDE-202C-F0A5-BB90-E60178D0D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B964-B405-4A41-8297-24DF5102C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4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921068-35E1-917E-7F47-AB74A0B00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239F70-EB28-23C9-8300-5F24EFF25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6513FDE-2729-E610-4553-A55483277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E9163B2-B7A4-7AAC-C8AB-EE419E3D5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5330-D080-44FD-B816-50E3142EB990}" type="datetimeFigureOut">
              <a:rPr lang="it-IT" smtClean="0"/>
              <a:t>11/06/2024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475DBA-6BD6-EB08-954E-36DA07C7C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AC9E08-5241-1DC9-3DAD-24E6FBCE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B964-B405-4A41-8297-24DF5102C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647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0B1C2C-9123-96EA-76B3-A8674B82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651310-9254-F84C-6305-886819CE0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DD90E0-B599-25EC-54D0-92113F91F8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77A6BB2-318D-BF3A-F535-5CEC9E3062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9EE5D3A-130E-A74C-19FF-E6DA08055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04BB35B-A411-B710-85DF-BD96937E9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5330-D080-44FD-B816-50E3142EB990}" type="datetimeFigureOut">
              <a:rPr lang="it-IT" smtClean="0"/>
              <a:t>11/06/2024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90176D7-91BB-5D57-99AB-954E574B0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0FAD026-DD50-7C00-6A0F-9046132E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B964-B405-4A41-8297-24DF5102C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49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0428FF-3842-AE73-15C5-E3DFECE70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60AA8B6-E751-E367-DA65-A27EE08B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5330-D080-44FD-B816-50E3142EB990}" type="datetimeFigureOut">
              <a:rPr lang="it-IT" smtClean="0"/>
              <a:t>11/06/2024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B7DB386-85BE-A34C-B738-80CAA3B10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8E121DD-7A54-9009-E92F-239D4180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B964-B405-4A41-8297-24DF5102C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07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AD5F49E-F1CE-A448-EE31-6AF48EB6F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5330-D080-44FD-B816-50E3142EB990}" type="datetimeFigureOut">
              <a:rPr lang="it-IT" smtClean="0"/>
              <a:t>11/06/2024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BEEF65-88D9-2322-9E7C-0CE6A13D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42782B-8C44-55E5-A2FB-D92BFF177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B964-B405-4A41-8297-24DF5102C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207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B3CA5-00D2-D63B-2992-87A2656F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4448E5-E669-9C3F-7BDC-EF89B7569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7730D25-74BA-B878-3870-ECC3A3A18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FC8107D-7C28-C407-830B-C04AC377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5330-D080-44FD-B816-50E3142EB990}" type="datetimeFigureOut">
              <a:rPr lang="it-IT" smtClean="0"/>
              <a:t>11/06/2024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9FA54C-4553-762C-EBAB-879CAFBF4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BA7BE6B-DA21-A206-6A98-71888062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B964-B405-4A41-8297-24DF5102C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55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98E34B-D428-7B4F-D3B5-337A43D6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88D026B-4FBF-956C-06E1-EBCD43F85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3C39444-D549-E9B8-40B1-090F488C7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BAE4E0E-8497-4F5D-46EB-E922CE016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85330-D080-44FD-B816-50E3142EB990}" type="datetimeFigureOut">
              <a:rPr lang="it-IT" smtClean="0"/>
              <a:t>11/06/2024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D30A67-876D-57B7-5EDA-BB7E745C2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A80898-8E2F-F002-1524-7226B81B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B964-B405-4A41-8297-24DF5102C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98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E47728B-D5DD-1EB4-5FEE-F9A80CE43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DE3EF0-D711-8329-9712-BF0BB4BBA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5F4C1D-F37F-6AE0-A6E6-26C6ACDD73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85330-D080-44FD-B816-50E3142EB990}" type="datetimeFigureOut">
              <a:rPr lang="it-IT" smtClean="0"/>
              <a:t>11/06/2024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3BCA40-8ADB-19BA-FC65-998BDCB67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E19D2B-D595-D0E7-2774-CCF4CD7C8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4B964-B405-4A41-8297-24DF5102C2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4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customXml" Target="../ink/ink2.xml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customXml" Target="../ink/ink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043A14A-EFF6-CF3F-CDA1-9B4CD7E09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5" y="675791"/>
            <a:ext cx="9105981" cy="607065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359D9EA-07BD-62EB-C40F-4FE37D3A51EA}"/>
              </a:ext>
            </a:extLst>
          </p:cNvPr>
          <p:cNvSpPr/>
          <p:nvPr/>
        </p:nvSpPr>
        <p:spPr>
          <a:xfrm>
            <a:off x="1002505" y="111555"/>
            <a:ext cx="9105981" cy="5424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0755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1F8097-92FA-77F8-C9CB-7CA76C54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701463" cy="966369"/>
          </a:xfrm>
        </p:spPr>
        <p:txBody>
          <a:bodyPr>
            <a:normAutofit/>
          </a:bodyPr>
          <a:lstStyle/>
          <a:p>
            <a:r>
              <a:rPr lang="it-IT" sz="2800" b="1" i="1" dirty="0"/>
              <a:t>2001 triage globale poi 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8559D4-EA52-3019-F1C6-B2777000C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09" y="1331493"/>
            <a:ext cx="10535653" cy="4195014"/>
          </a:xfrm>
        </p:spPr>
        <p:txBody>
          <a:bodyPr>
            <a:normAutofit lnSpcReduction="10000"/>
          </a:bodyPr>
          <a:lstStyle/>
          <a:p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 novembre 2010 il nostro </a:t>
            </a:r>
            <a:r>
              <a:rPr lang="it-IT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</a:t>
            </a: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subì importanti cambiamenti : strutturali, concettuali e organizzativi ? no</a:t>
            </a:r>
          </a:p>
          <a:p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Pertanto nel 2011 le direzione sanitaria ed infermieristica …chiesero al personale nel sue insieme di contribuire ad un’analisi organizzativa al fine di orientare l’impostazione di un progetto di miglioramento.</a:t>
            </a:r>
          </a:p>
          <a:p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COMPONENTE INFERMIERISTICA partecipò con entusiasmo poiché avvertiva  maggiormente  la necessità di migliorare le condizioni di lavoro.</a:t>
            </a:r>
          </a:p>
          <a:p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Canovi </a:t>
            </a:r>
            <a:r>
              <a:rPr lang="it-IT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Sauro,Matteucci</a:t>
            </a: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Stefania,Vitale</a:t>
            </a: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Gianni, vi parteciparono come promotori e trascinatori dell’analisi. (Canovi  e Matteucci vennero distaccati dal servizio appositamente per favorire e condividere la raccolta dati).</a:t>
            </a:r>
          </a:p>
          <a:p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ttobre 2011 l’esito dell’analisi organizzativa venne consegnata e depositata agli atti in direzione sanitaria.</a:t>
            </a:r>
          </a:p>
          <a:p>
            <a:pPr marL="0" indent="0">
              <a:buNone/>
            </a:pPr>
            <a:r>
              <a:rPr lang="it-IT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CB169B9B-9D73-16BA-87BA-17112686C655}"/>
              </a:ext>
            </a:extLst>
          </p:cNvPr>
          <p:cNvSpPr txBox="1">
            <a:spLocks/>
          </p:cNvSpPr>
          <p:nvPr/>
        </p:nvSpPr>
        <p:spPr>
          <a:xfrm>
            <a:off x="613609" y="4827550"/>
            <a:ext cx="9444789" cy="69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 2013 l’</a:t>
            </a:r>
            <a:r>
              <a:rPr lang="it-IT" sz="1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Az.da</a:t>
            </a:r>
            <a:r>
              <a:rPr lang="it-IT" sz="1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approvò un progetto di miglioramento che prevedeva l’adozione di una figura innovativa: l’Infermiere di Processo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1987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>
            <a:extLst>
              <a:ext uri="{FF2B5EF4-FFF2-40B4-BE49-F238E27FC236}">
                <a16:creationId xmlns:a16="http://schemas.microsoft.com/office/drawing/2014/main" id="{DB454A49-5EC5-9982-D0A3-3AFE83A05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44839" y="5856289"/>
            <a:ext cx="6985000" cy="7302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altLang="it-IT" sz="2000" b="1" i="1" dirty="0"/>
              <a:t>IL SERPENTE CHE NON CAMBIA PELLE MUORE …</a:t>
            </a:r>
            <a:br>
              <a:rPr lang="it-IT" altLang="it-IT" sz="2000" b="1" i="1" dirty="0"/>
            </a:br>
            <a:r>
              <a:rPr lang="it-IT" altLang="it-IT" sz="2000" b="1" i="1" dirty="0"/>
              <a:t>E QUINDI…</a:t>
            </a:r>
          </a:p>
        </p:txBody>
      </p:sp>
      <p:sp>
        <p:nvSpPr>
          <p:cNvPr id="10243" name="Segnaposto contenuto 2">
            <a:extLst>
              <a:ext uri="{FF2B5EF4-FFF2-40B4-BE49-F238E27FC236}">
                <a16:creationId xmlns:a16="http://schemas.microsoft.com/office/drawing/2014/main" id="{A42270C7-5A4E-E6E9-98C0-BADB3F5AEC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31951" y="3644901"/>
            <a:ext cx="5400675" cy="2219325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buFont typeface="Arial" panose="020B0604020202020204" pitchFamily="34" charset="0"/>
              <a:buNone/>
            </a:pPr>
            <a:endParaRPr lang="it-IT" altLang="it-IT" sz="200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it-IT" altLang="it-IT" sz="2000">
                <a:solidFill>
                  <a:schemeClr val="bg1"/>
                </a:solidFill>
                <a:latin typeface="Arial Narrow" panose="020B0606020202030204" pitchFamily="34" charset="0"/>
              </a:rPr>
              <a:t>Le persone affette da malattia evolutiva a prognosi infausta spesso si ritrovano ad affrontare numerose problematiche correlate non solo alla malattia, ma anche a situazioni psicologiche, sociali e affettive che caratterizzano tale condizione.</a:t>
            </a:r>
          </a:p>
          <a:p>
            <a:pPr>
              <a:buFont typeface="Arial" panose="020B0604020202020204" pitchFamily="34" charset="0"/>
              <a:buNone/>
            </a:pPr>
            <a:endParaRPr lang="it-IT" altLang="it-IT" sz="200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it-IT" altLang="it-IT" sz="2000">
                <a:solidFill>
                  <a:schemeClr val="bg1"/>
                </a:solidFill>
                <a:latin typeface="Arial Narrow" panose="020B0606020202030204" pitchFamily="34" charset="0"/>
              </a:rPr>
              <a:t>Nello specifico, i bisogni assistenziali sono fenomeni che coinvolgono l’interezza della persona nelle sue dimensioni costituenti.</a:t>
            </a:r>
          </a:p>
          <a:p>
            <a:pPr>
              <a:buFont typeface="Arial" panose="020B0604020202020204" pitchFamily="34" charset="0"/>
              <a:buNone/>
            </a:pPr>
            <a:endParaRPr lang="it-IT" altLang="it-IT" sz="200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it-IT" altLang="it-IT" sz="2000">
                <a:solidFill>
                  <a:schemeClr val="bg1"/>
                </a:solidFill>
                <a:latin typeface="Arial Narrow" panose="020B0606020202030204" pitchFamily="34" charset="0"/>
              </a:rPr>
              <a:t>La complessità che li caratterizza dipende fortemente anche dal modo con cui gli operatori in cure palliative guardano ed affrontano le situazioni.</a:t>
            </a: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AD18130B-9512-5DFB-AC31-C17F40F94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4" y="1157289"/>
            <a:ext cx="80676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EECBD7-1891-6A1F-94DF-82FB591A2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2" y="231485"/>
            <a:ext cx="5578641" cy="698957"/>
          </a:xfrm>
        </p:spPr>
        <p:txBody>
          <a:bodyPr/>
          <a:lstStyle/>
          <a:p>
            <a:r>
              <a:rPr lang="it-IT" b="1" dirty="0"/>
              <a:t>08 aprile  2013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1B933-8E5E-117C-9F68-F00529B3B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34" y="1660191"/>
            <a:ext cx="5901173" cy="453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F90E12-53AD-FE65-21D6-38FC6F333552}"/>
              </a:ext>
            </a:extLst>
          </p:cNvPr>
          <p:cNvSpPr txBox="1"/>
          <p:nvPr/>
        </p:nvSpPr>
        <p:spPr>
          <a:xfrm>
            <a:off x="2326107" y="86124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Questa è la data in cui inizia l’attività dell’infermiere di processo</a:t>
            </a:r>
            <a:r>
              <a:rPr lang="it-IT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.!!!!</a:t>
            </a:r>
          </a:p>
        </p:txBody>
      </p:sp>
    </p:spTree>
    <p:extLst>
      <p:ext uri="{BB962C8B-B14F-4D97-AF65-F5344CB8AC3E}">
        <p14:creationId xmlns:p14="http://schemas.microsoft.com/office/powerpoint/2010/main" val="101881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919903-8AD5-176F-C1F9-E729C2699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301625"/>
            <a:ext cx="10744200" cy="2900047"/>
          </a:xfrm>
        </p:spPr>
        <p:txBody>
          <a:bodyPr/>
          <a:lstStyle/>
          <a:p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Maggio 2015 Como 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compare una prima presentazione </a:t>
            </a:r>
            <a:r>
              <a:rPr lang="it-IT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(poster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nuova figura 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congresso nazionale del </a:t>
            </a:r>
            <a:r>
              <a:rPr lang="it-IT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AcEMC</a:t>
            </a: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C66E51-9918-9251-6B15-8424EEBC414B}"/>
              </a:ext>
            </a:extLst>
          </p:cNvPr>
          <p:cNvSpPr txBox="1"/>
          <p:nvPr/>
        </p:nvSpPr>
        <p:spPr>
          <a:xfrm>
            <a:off x="2124627" y="1751648"/>
            <a:ext cx="86311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un Infermiere Esperto, con master in coordinamento che opera seguendo i protocolli prestabiliti dal dirigente del servizio. 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Dotato di competenze teoriche e pratiche, comunicative e relazionali  agisce cercando di coniugare competenze e capacità per poi trasformarle in un’attività.  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 … c’è un altro requisito  FONDAMENTALE che questa nuova figura professionale deve possedere …. LA CAPACITÀ “DI METTERSI IN GIOCO”.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1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>
            <a:extLst>
              <a:ext uri="{FF2B5EF4-FFF2-40B4-BE49-F238E27FC236}">
                <a16:creationId xmlns:a16="http://schemas.microsoft.com/office/drawing/2014/main" id="{622D7C07-E546-1F12-AA47-E1E5A8EE7C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175"/>
            <a:ext cx="4464050" cy="172878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2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it-IT" sz="2200" b="1" i="1" dirty="0">
                <a:latin typeface="Calibri"/>
                <a:ea typeface="+mn-ea"/>
                <a:cs typeface="+mn-cs"/>
              </a:rPr>
              <a:t>“</a:t>
            </a:r>
            <a:r>
              <a:rPr lang="it-IT" sz="2200" b="1" i="1" dirty="0" err="1">
                <a:latin typeface="Calibri"/>
                <a:ea typeface="+mn-ea"/>
                <a:cs typeface="+mn-cs"/>
              </a:rPr>
              <a:t>Effect</a:t>
            </a:r>
            <a:r>
              <a:rPr lang="it-IT" sz="2200" b="1" i="1" dirty="0">
                <a:latin typeface="Calibri"/>
                <a:ea typeface="+mn-ea"/>
                <a:cs typeface="+mn-cs"/>
              </a:rPr>
              <a:t> of a senior </a:t>
            </a:r>
            <a:r>
              <a:rPr lang="en-US" sz="2200" b="1" i="1" dirty="0">
                <a:latin typeface="Calibri"/>
                <a:ea typeface="+mn-ea"/>
                <a:cs typeface="+mn-cs"/>
              </a:rPr>
              <a:t>nurse as FLOW PROCESSING MANAGER / triage liaison provider on patient throughput in a university emergency </a:t>
            </a:r>
            <a:r>
              <a:rPr lang="en-US" sz="2200" b="1" i="1" dirty="0" err="1">
                <a:latin typeface="Calibri"/>
                <a:ea typeface="+mn-ea"/>
                <a:cs typeface="+mn-cs"/>
              </a:rPr>
              <a:t>departement</a:t>
            </a:r>
            <a:r>
              <a:rPr lang="en-US" sz="2200" b="1" i="1" dirty="0">
                <a:latin typeface="Calibri"/>
                <a:ea typeface="+mn-ea"/>
                <a:cs typeface="+mn-cs"/>
              </a:rPr>
              <a:t>.”</a:t>
            </a:r>
            <a:endParaRPr lang="it-IT" altLang="it-IT" sz="3200" dirty="0"/>
          </a:p>
        </p:txBody>
      </p:sp>
      <p:pic>
        <p:nvPicPr>
          <p:cNvPr id="11267" name="Immagine 2">
            <a:extLst>
              <a:ext uri="{FF2B5EF4-FFF2-40B4-BE49-F238E27FC236}">
                <a16:creationId xmlns:a16="http://schemas.microsoft.com/office/drawing/2014/main" id="{406CCF8E-1706-D8E6-1D61-3ADD2F392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1989138"/>
            <a:ext cx="38481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Immagine 6">
            <a:extLst>
              <a:ext uri="{FF2B5EF4-FFF2-40B4-BE49-F238E27FC236}">
                <a16:creationId xmlns:a16="http://schemas.microsoft.com/office/drawing/2014/main" id="{BAC1A705-86A3-BD39-1283-8CD2F6063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1989138"/>
            <a:ext cx="3235325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magine 8">
            <a:extLst>
              <a:ext uri="{FF2B5EF4-FFF2-40B4-BE49-F238E27FC236}">
                <a16:creationId xmlns:a16="http://schemas.microsoft.com/office/drawing/2014/main" id="{EA2A2E83-6A2B-DCCD-AA4F-1635F43F2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09539"/>
            <a:ext cx="48196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801400-E9BB-A57A-3FEC-C244E29B5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137" y="182397"/>
            <a:ext cx="10515600" cy="1678488"/>
          </a:xfrm>
        </p:spPr>
        <p:txBody>
          <a:bodyPr>
            <a:normAutofit fontScale="90000"/>
          </a:bodyPr>
          <a:lstStyle/>
          <a:p>
            <a:r>
              <a:rPr lang="it-IT" sz="1800" b="0" i="0" u="none" strike="noStrike" baseline="0" dirty="0">
                <a:solidFill>
                  <a:srgbClr val="5E5D60"/>
                </a:solidFill>
                <a:latin typeface="HelveticaNeueLTStd-BdCn"/>
              </a:rPr>
              <a:t>10.30 </a:t>
            </a:r>
            <a:r>
              <a:rPr lang="it-IT" sz="1800" b="0" i="0" u="none" strike="noStrike" baseline="0" dirty="0">
                <a:solidFill>
                  <a:srgbClr val="8F1912"/>
                </a:solidFill>
                <a:latin typeface="HelveticaNeueLTStd-MdCn"/>
              </a:rPr>
              <a:t>Aspetti innovativi e controversie nel triage intraospedaliero</a:t>
            </a:r>
            <a:br>
              <a:rPr lang="it-IT" sz="1800" b="0" i="0" u="none" strike="noStrike" baseline="0" dirty="0">
                <a:solidFill>
                  <a:srgbClr val="8F1912"/>
                </a:solidFill>
                <a:latin typeface="HelveticaNeueLTStd-MdCn"/>
              </a:rPr>
            </a:br>
            <a:r>
              <a:rPr lang="it-IT" sz="1800" b="0" i="0" u="none" strike="noStrike" baseline="0" dirty="0">
                <a:solidFill>
                  <a:srgbClr val="000000"/>
                </a:solidFill>
                <a:latin typeface="HelveticaNeueLTStd-Cn"/>
              </a:rPr>
              <a:t>Moderatori: G. Caironi, C. Paolillo</a:t>
            </a:r>
            <a:br>
              <a:rPr lang="it-IT" sz="1800" b="0" i="0" u="none" strike="noStrike" baseline="0" dirty="0">
                <a:solidFill>
                  <a:srgbClr val="000000"/>
                </a:solidFill>
                <a:latin typeface="HelveticaNeueLTStd-Cn"/>
              </a:rPr>
            </a:br>
            <a:r>
              <a:rPr lang="it-IT" sz="1800" b="0" i="0" u="none" strike="noStrike" baseline="0" dirty="0">
                <a:solidFill>
                  <a:srgbClr val="000000"/>
                </a:solidFill>
                <a:latin typeface="HelveticaNeueLTStd-Cn"/>
              </a:rPr>
              <a:t>Codice di priorità: quali strumenti per la corretta</a:t>
            </a:r>
            <a:br>
              <a:rPr lang="it-IT" sz="1800" b="0" i="0" u="none" strike="noStrike" baseline="0" dirty="0">
                <a:solidFill>
                  <a:srgbClr val="000000"/>
                </a:solidFill>
                <a:latin typeface="HelveticaNeueLTStd-Cn"/>
              </a:rPr>
            </a:br>
            <a:r>
              <a:rPr lang="it-IT" sz="1800" b="0" i="0" u="none" strike="noStrike" baseline="0" dirty="0">
                <a:solidFill>
                  <a:srgbClr val="000000"/>
                </a:solidFill>
                <a:latin typeface="HelveticaNeueLTStd-Cn"/>
              </a:rPr>
              <a:t>assegnazione e rivalutazione G. Gadda</a:t>
            </a:r>
            <a:br>
              <a:rPr lang="it-IT" sz="1800" b="0" i="0" u="none" strike="noStrike" baseline="0" dirty="0">
                <a:solidFill>
                  <a:srgbClr val="000000"/>
                </a:solidFill>
                <a:latin typeface="HelveticaNeueLTStd-Cn"/>
              </a:rPr>
            </a:br>
            <a:r>
              <a:rPr lang="it-IT" sz="1800" b="0" i="0" u="none" strike="noStrike" baseline="0" dirty="0">
                <a:solidFill>
                  <a:srgbClr val="000000"/>
                </a:solidFill>
                <a:latin typeface="HelveticaNeueLTStd-Cn"/>
              </a:rPr>
              <a:t>Codici di percorso N. Corsi</a:t>
            </a:r>
            <a:br>
              <a:rPr lang="it-IT" sz="2200" b="0" i="0" u="none" strike="noStrike" baseline="0" dirty="0">
                <a:solidFill>
                  <a:srgbClr val="000000"/>
                </a:solidFill>
                <a:latin typeface="+mn-lt"/>
              </a:rPr>
            </a:br>
            <a:r>
              <a:rPr lang="it-IT" sz="2200" b="1" i="0" u="none" strike="noStrike" baseline="0" dirty="0">
                <a:solidFill>
                  <a:srgbClr val="000000"/>
                </a:solidFill>
                <a:latin typeface="+mn-lt"/>
              </a:rPr>
              <a:t>L’infermiere di processo </a:t>
            </a:r>
            <a:r>
              <a:rPr lang="it-IT" sz="2200" b="1" i="0" u="none" strike="noStrike" baseline="0" dirty="0" err="1">
                <a:solidFill>
                  <a:srgbClr val="000000"/>
                </a:solidFill>
                <a:latin typeface="+mn-lt"/>
              </a:rPr>
              <a:t>S.Canovi</a:t>
            </a:r>
            <a:r>
              <a:rPr lang="it-IT" sz="2200" b="1" i="0" u="none" strike="noStrike" baseline="0" dirty="0">
                <a:solidFill>
                  <a:srgbClr val="000000"/>
                </a:solidFill>
                <a:latin typeface="+mn-lt"/>
              </a:rPr>
              <a:t> </a:t>
            </a:r>
            <a:br>
              <a:rPr lang="it-IT" sz="1800" b="0" i="0" u="none" strike="noStrike" baseline="0" dirty="0">
                <a:solidFill>
                  <a:srgbClr val="000000"/>
                </a:solidFill>
                <a:latin typeface="HelveticaNeueLTStd-Cn"/>
              </a:rPr>
            </a:br>
            <a:r>
              <a:rPr lang="it-IT" sz="1800" b="0" i="0" u="none" strike="noStrike" baseline="0" dirty="0">
                <a:solidFill>
                  <a:srgbClr val="000000"/>
                </a:solidFill>
                <a:latin typeface="HelveticaNeueLTStd-Cn"/>
              </a:rPr>
              <a:t>Anticipazione della terapia del dolore A.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HelveticaNeueLTStd-Cn"/>
              </a:rPr>
              <a:t>Millant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4A5D938-2354-0DC9-AFEC-69FA094F4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3" y="2257662"/>
            <a:ext cx="5306518" cy="39332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E1B1263-DF5B-783B-2A50-FF05F4665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2484"/>
            <a:ext cx="5306518" cy="448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53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10DF53-2545-2403-023C-4D59D7AC4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Gennaio 2017</a:t>
            </a:r>
            <a:br>
              <a:rPr lang="it-IT" dirty="0"/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17E5DCE-5665-BDC6-6DA5-B246F5103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7906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894497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896F1AB5-45D2-66A6-9DF8-31D4B57DB5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572601"/>
              </p:ext>
            </p:extLst>
          </p:nvPr>
        </p:nvGraphicFramePr>
        <p:xfrm>
          <a:off x="185979" y="232474"/>
          <a:ext cx="10895309" cy="6090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76871" imgH="8019948" progId="Acrobat.Document.DC">
                  <p:embed/>
                </p:oleObj>
              </mc:Choice>
              <mc:Fallback>
                <p:oleObj name="Acrobat Document" r:id="rId2" imgW="5676871" imgH="8019948" progId="Acrobat.Document.DC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896F1AB5-45D2-66A6-9DF8-31D4B57DB5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5979" y="232474"/>
                        <a:ext cx="10895309" cy="6090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6463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>
            <a:extLst>
              <a:ext uri="{FF2B5EF4-FFF2-40B4-BE49-F238E27FC236}">
                <a16:creationId xmlns:a16="http://schemas.microsoft.com/office/drawing/2014/main" id="{E584A59B-C097-EBE1-E92C-D48A5029CD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8902" y="922473"/>
            <a:ext cx="3110692" cy="1107806"/>
          </a:xfrm>
        </p:spPr>
        <p:txBody>
          <a:bodyPr>
            <a:normAutofit fontScale="90000"/>
          </a:bodyPr>
          <a:lstStyle/>
          <a:p>
            <a:r>
              <a:rPr lang="it-IT" altLang="it-IT" b="1" dirty="0">
                <a:solidFill>
                  <a:schemeClr val="tx1"/>
                </a:solidFill>
              </a:rPr>
              <a:t>Febbraio</a:t>
            </a:r>
            <a:br>
              <a:rPr lang="it-IT" altLang="it-IT" b="1" dirty="0">
                <a:solidFill>
                  <a:schemeClr val="tx1"/>
                </a:solidFill>
              </a:rPr>
            </a:br>
            <a:r>
              <a:rPr lang="it-IT" altLang="it-IT" b="1" dirty="0">
                <a:solidFill>
                  <a:schemeClr val="tx1"/>
                </a:solidFill>
              </a:rPr>
              <a:t>2017</a:t>
            </a:r>
            <a:endParaRPr lang="it-IT" altLang="it-IT" dirty="0">
              <a:solidFill>
                <a:schemeClr val="tx1"/>
              </a:solidFill>
            </a:endParaRPr>
          </a:p>
        </p:txBody>
      </p:sp>
      <p:pic>
        <p:nvPicPr>
          <p:cNvPr id="15363" name="Immagine 2">
            <a:extLst>
              <a:ext uri="{FF2B5EF4-FFF2-40B4-BE49-F238E27FC236}">
                <a16:creationId xmlns:a16="http://schemas.microsoft.com/office/drawing/2014/main" id="{EE8D15CC-64B6-1844-A617-9FCB3152C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620713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7B6290-BD0F-5CB2-3F0B-FAB50F5B2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0849"/>
          </a:xfrm>
        </p:spPr>
        <p:txBody>
          <a:bodyPr>
            <a:normAutofit fontScale="90000"/>
          </a:bodyPr>
          <a:lstStyle/>
          <a:p>
            <a:r>
              <a:rPr lang="it-IT" dirty="0"/>
              <a:t>maggio 2019</a:t>
            </a:r>
          </a:p>
        </p:txBody>
      </p:sp>
      <p:pic>
        <p:nvPicPr>
          <p:cNvPr id="4" name="Segnaposto contenuto 2">
            <a:extLst>
              <a:ext uri="{FF2B5EF4-FFF2-40B4-BE49-F238E27FC236}">
                <a16:creationId xmlns:a16="http://schemas.microsoft.com/office/drawing/2014/main" id="{18EF6B3F-4D31-994B-88A1-D6F7688BB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9" y="1084881"/>
            <a:ext cx="9748434" cy="5365333"/>
          </a:xfrm>
        </p:spPr>
      </p:pic>
    </p:spTree>
    <p:extLst>
      <p:ext uri="{BB962C8B-B14F-4D97-AF65-F5344CB8AC3E}">
        <p14:creationId xmlns:p14="http://schemas.microsoft.com/office/powerpoint/2010/main" val="2736997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B69E24-A059-352F-3F5C-33B63518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7806"/>
            <a:ext cx="10515600" cy="523117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BOLLO … cartaceo…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C88506E-BDAB-C1A3-759D-203143885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2" y="477077"/>
            <a:ext cx="11175536" cy="48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67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Immagine 2">
            <a:extLst>
              <a:ext uri="{FF2B5EF4-FFF2-40B4-BE49-F238E27FC236}">
                <a16:creationId xmlns:a16="http://schemas.microsoft.com/office/drawing/2014/main" id="{6211E5E7-4DA2-6077-1D0D-C2D9B90A3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85762"/>
            <a:ext cx="6348412" cy="610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E94A9C31-7D83-CC68-AE35-45E9AF9DE924}"/>
                  </a:ext>
                </a:extLst>
              </p14:cNvPr>
              <p14:cNvContentPartPr/>
              <p14:nvPr/>
            </p14:nvContentPartPr>
            <p14:xfrm>
              <a:off x="-1643243" y="1399950"/>
              <a:ext cx="36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E94A9C31-7D83-CC68-AE35-45E9AF9DE9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660883" y="129195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A2999794-AC13-4D74-884B-792AD1FB95DB}"/>
                  </a:ext>
                </a:extLst>
              </p14:cNvPr>
              <p14:cNvContentPartPr/>
              <p14:nvPr/>
            </p14:nvContentPartPr>
            <p14:xfrm>
              <a:off x="2971237" y="3698190"/>
              <a:ext cx="3943800" cy="44532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A2999794-AC13-4D74-884B-792AD1FB95D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81237" y="3518190"/>
                <a:ext cx="4123440" cy="80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5C69E104-9F39-28A5-D361-9243A1164335}"/>
                  </a:ext>
                </a:extLst>
              </p14:cNvPr>
              <p14:cNvContentPartPr/>
              <p14:nvPr/>
            </p14:nvContentPartPr>
            <p14:xfrm>
              <a:off x="2997157" y="5056830"/>
              <a:ext cx="3132360" cy="40248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5C69E104-9F39-28A5-D361-9243A116433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07157" y="4876830"/>
                <a:ext cx="3312000" cy="76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71C66C7D-8A6A-3F8D-5DA8-09F70AD8CEAA}"/>
                  </a:ext>
                </a:extLst>
              </p14:cNvPr>
              <p14:cNvContentPartPr/>
              <p14:nvPr/>
            </p14:nvContentPartPr>
            <p14:xfrm>
              <a:off x="1342957" y="1614150"/>
              <a:ext cx="14760" cy="3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71C66C7D-8A6A-3F8D-5DA8-09F70AD8CEA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34317" y="1560510"/>
                <a:ext cx="32400" cy="10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043A14A-EFF6-CF3F-CDA1-9B4CD7E09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7" y="66675"/>
            <a:ext cx="9913144" cy="660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02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043A14A-EFF6-CF3F-CDA1-9B4CD7E09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7" y="66675"/>
            <a:ext cx="9913144" cy="6608763"/>
          </a:xfrm>
          <a:prstGeom prst="rect">
            <a:avLst/>
          </a:prstGeom>
        </p:spPr>
      </p:pic>
      <p:pic>
        <p:nvPicPr>
          <p:cNvPr id="2" name="Velasco - La fiducia-(1080p) (1)">
            <a:hlinkClick r:id="" action="ppaction://media"/>
            <a:extLst>
              <a:ext uri="{FF2B5EF4-FFF2-40B4-BE49-F238E27FC236}">
                <a16:creationId xmlns:a16="http://schemas.microsoft.com/office/drawing/2014/main" id="{EB0BE55D-B504-94D8-076B-68B6999A00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8706"/>
            <a:ext cx="12361567" cy="69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2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456284-F24C-40FB-7D42-1AB3C8B57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9779" cy="378270"/>
          </a:xfrm>
        </p:spPr>
        <p:txBody>
          <a:bodyPr>
            <a:normAutofit fontScale="90000"/>
          </a:bodyPr>
          <a:lstStyle/>
          <a:p>
            <a:r>
              <a:rPr lang="it-IT" dirty="0"/>
              <a:t>… di giorno…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54F637C-8201-DD20-AB16-7A678CADE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80" y="894517"/>
            <a:ext cx="9252283" cy="5664241"/>
          </a:xfrm>
        </p:spPr>
      </p:pic>
    </p:spTree>
    <p:extLst>
      <p:ext uri="{BB962C8B-B14F-4D97-AF65-F5344CB8AC3E}">
        <p14:creationId xmlns:p14="http://schemas.microsoft.com/office/powerpoint/2010/main" val="2179482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71D65B-861A-DBBF-1E71-BBA2C3FFA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45842" cy="372812"/>
          </a:xfrm>
        </p:spPr>
        <p:txBody>
          <a:bodyPr>
            <a:normAutofit fontScale="90000"/>
          </a:bodyPr>
          <a:lstStyle/>
          <a:p>
            <a:r>
              <a:rPr lang="it-IT" dirty="0"/>
              <a:t>… di notte…   poi nel …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EB781CD-4CE8-7D6D-4F6D-9F1133982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22" y="1086214"/>
            <a:ext cx="9845842" cy="5237949"/>
          </a:xfrm>
        </p:spPr>
      </p:pic>
    </p:spTree>
    <p:extLst>
      <p:ext uri="{BB962C8B-B14F-4D97-AF65-F5344CB8AC3E}">
        <p14:creationId xmlns:p14="http://schemas.microsoft.com/office/powerpoint/2010/main" val="1841705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DF13DC-50FC-1A45-57DE-D5F653D62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52261"/>
          </a:xfrm>
        </p:spPr>
        <p:txBody>
          <a:bodyPr>
            <a:normAutofit fontScale="92500" lnSpcReduction="20000"/>
          </a:bodyPr>
          <a:lstStyle/>
          <a:p>
            <a:r>
              <a:rPr lang="it-IT" b="1" dirty="0"/>
              <a:t>                                               199Prime stampanti ago </a:t>
            </a:r>
            <a:r>
              <a:rPr lang="it-IT" b="1" dirty="0" err="1"/>
              <a:t>ago</a:t>
            </a:r>
            <a:r>
              <a:rPr lang="it-IT" b="1" dirty="0"/>
              <a:t>…. Vando</a:t>
            </a:r>
          </a:p>
          <a:p>
            <a:r>
              <a:rPr lang="it-IT" b="1" dirty="0"/>
              <a:t>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47132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DF13DC-50FC-1A45-57DE-D5F653D62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52261"/>
          </a:xfrm>
        </p:spPr>
        <p:txBody>
          <a:bodyPr>
            <a:normAutofit/>
          </a:bodyPr>
          <a:lstStyle/>
          <a:p>
            <a:r>
              <a:rPr lang="it-IT" b="1" dirty="0"/>
              <a:t>                                              1999  Triage ?</a:t>
            </a:r>
          </a:p>
        </p:txBody>
      </p:sp>
    </p:spTree>
    <p:extLst>
      <p:ext uri="{BB962C8B-B14F-4D97-AF65-F5344CB8AC3E}">
        <p14:creationId xmlns:p14="http://schemas.microsoft.com/office/powerpoint/2010/main" val="2526211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736D882-9413-02A8-A19F-479350F1F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7" y="391119"/>
            <a:ext cx="10987086" cy="64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61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8B498D4-A6FD-7CBD-AB78-5DDE37E39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53" y="577396"/>
            <a:ext cx="9385852" cy="5703208"/>
          </a:xfrm>
        </p:spPr>
      </p:pic>
    </p:spTree>
    <p:extLst>
      <p:ext uri="{BB962C8B-B14F-4D97-AF65-F5344CB8AC3E}">
        <p14:creationId xmlns:p14="http://schemas.microsoft.com/office/powerpoint/2010/main" val="412467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E0B264B-323C-383F-1A99-0BAB3FD9D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369549"/>
            <a:ext cx="9541566" cy="63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11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448</Words>
  <Application>Microsoft Office PowerPoint</Application>
  <PresentationFormat>Widescreen</PresentationFormat>
  <Paragraphs>32</Paragraphs>
  <Slides>22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HelveticaNeueLTStd-BdCn</vt:lpstr>
      <vt:lpstr>HelveticaNeueLTStd-Cn</vt:lpstr>
      <vt:lpstr>HelveticaNeueLTStd-MdCn</vt:lpstr>
      <vt:lpstr>Times New Roman</vt:lpstr>
      <vt:lpstr>Tema di Office</vt:lpstr>
      <vt:lpstr>Acrobat Document</vt:lpstr>
      <vt:lpstr>Presentazione standard di PowerPoint</vt:lpstr>
      <vt:lpstr>BOLLO … cartaceo…</vt:lpstr>
      <vt:lpstr>… di giorno…</vt:lpstr>
      <vt:lpstr>… di notte…   poi nel 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2001 triage globale poi …</vt:lpstr>
      <vt:lpstr>IL SERPENTE CHE NON CAMBIA PELLE MUORE … E QUINDI…</vt:lpstr>
      <vt:lpstr>08 aprile  2013 </vt:lpstr>
      <vt:lpstr>Presentazione standard di PowerPoint</vt:lpstr>
      <vt:lpstr> “Effect of a senior nurse as FLOW PROCESSING MANAGER / triage liaison provider on patient throughput in a university emergency departement.”</vt:lpstr>
      <vt:lpstr>10.30 Aspetti innovativi e controversie nel triage intraospedaliero Moderatori: G. Caironi, C. Paolillo Codice di priorità: quali strumenti per la corretta assegnazione e rivalutazione G. Gadda Codici di percorso N. Corsi L’infermiere di processo S.Canovi  Anticipazione della terapia del dolore A. Millant</vt:lpstr>
      <vt:lpstr>Gennaio 2017 </vt:lpstr>
      <vt:lpstr>Presentazione standard di PowerPoint</vt:lpstr>
      <vt:lpstr>Febbraio 2017</vt:lpstr>
      <vt:lpstr>maggio 2019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Sauro Canovi</dc:creator>
  <cp:lastModifiedBy>Sauro Canovi</cp:lastModifiedBy>
  <cp:revision>41</cp:revision>
  <dcterms:created xsi:type="dcterms:W3CDTF">2024-05-27T19:04:07Z</dcterms:created>
  <dcterms:modified xsi:type="dcterms:W3CDTF">2024-06-11T19:11:22Z</dcterms:modified>
</cp:coreProperties>
</file>