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slides/slide25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s/slide2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s/slide2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s/slide20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0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71" r:id="rId9"/>
    <p:sldId id="273" r:id="rId10"/>
    <p:sldId id="272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63" r:id="rId21"/>
    <p:sldId id="266" r:id="rId22"/>
    <p:sldId id="264" r:id="rId23"/>
    <p:sldId id="268" r:id="rId24"/>
    <p:sldId id="269" r:id="rId25"/>
    <p:sldId id="270" r:id="rId26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8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olo isosce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3CD7BE9-D3DF-D847-BC76-C2D252285060}" type="datetimeFigureOut">
              <a:rPr lang="it-IT" smtClean="0"/>
              <a:pPr/>
              <a:t>17-05-2019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49FFC3C-7C9A-564A-A69A-71C56126388B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D7BE9-D3DF-D847-BC76-C2D252285060}" type="datetimeFigureOut">
              <a:rPr lang="it-IT" smtClean="0"/>
              <a:pPr/>
              <a:t>17-05-2019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FFC3C-7C9A-564A-A69A-71C56126388B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D7BE9-D3DF-D847-BC76-C2D252285060}" type="datetimeFigureOut">
              <a:rPr lang="it-IT" smtClean="0"/>
              <a:pPr/>
              <a:t>17-05-2019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FFC3C-7C9A-564A-A69A-71C56126388B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3CD7BE9-D3DF-D847-BC76-C2D252285060}" type="datetimeFigureOut">
              <a:rPr lang="it-IT" smtClean="0"/>
              <a:pPr/>
              <a:t>17-05-2019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FFC3C-7C9A-564A-A69A-71C56126388B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olo rettangolo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angolo isosce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3CD7BE9-D3DF-D847-BC76-C2D252285060}" type="datetimeFigureOut">
              <a:rPr lang="it-IT" smtClean="0"/>
              <a:pPr/>
              <a:t>17-05-2019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49FFC3C-7C9A-564A-A69A-71C56126388B}" type="slidenum">
              <a:rPr lang="it-IT" smtClean="0"/>
              <a:pPr/>
              <a:t>‹n.›</a:t>
            </a:fld>
            <a:endParaRPr lang="it-IT"/>
          </a:p>
        </p:txBody>
      </p:sp>
      <p:cxnSp>
        <p:nvCxnSpPr>
          <p:cNvPr id="11" name="Connettore 1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3CD7BE9-D3DF-D847-BC76-C2D252285060}" type="datetimeFigureOut">
              <a:rPr lang="it-IT" smtClean="0"/>
              <a:pPr/>
              <a:t>17-05-2019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49FFC3C-7C9A-564A-A69A-71C56126388B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3CD7BE9-D3DF-D847-BC76-C2D252285060}" type="datetimeFigureOut">
              <a:rPr lang="it-IT" smtClean="0"/>
              <a:pPr/>
              <a:t>17-05-2019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49FFC3C-7C9A-564A-A69A-71C56126388B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D7BE9-D3DF-D847-BC76-C2D252285060}" type="datetimeFigureOut">
              <a:rPr lang="it-IT" smtClean="0"/>
              <a:pPr/>
              <a:t>17-05-2019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FFC3C-7C9A-564A-A69A-71C56126388B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3CD7BE9-D3DF-D847-BC76-C2D252285060}" type="datetimeFigureOut">
              <a:rPr lang="it-IT" smtClean="0"/>
              <a:pPr/>
              <a:t>17-05-2019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49FFC3C-7C9A-564A-A69A-71C56126388B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3CD7BE9-D3DF-D847-BC76-C2D252285060}" type="datetimeFigureOut">
              <a:rPr lang="it-IT" smtClean="0"/>
              <a:pPr/>
              <a:t>17-05-2019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49FFC3C-7C9A-564A-A69A-71C56126388B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3CD7BE9-D3DF-D847-BC76-C2D252285060}" type="datetimeFigureOut">
              <a:rPr lang="it-IT" smtClean="0"/>
              <a:pPr/>
              <a:t>17-05-2019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49FFC3C-7C9A-564A-A69A-71C56126388B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olo rettangolo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nettore 1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3CD7BE9-D3DF-D847-BC76-C2D252285060}" type="datetimeFigureOut">
              <a:rPr lang="it-IT" smtClean="0"/>
              <a:pPr/>
              <a:t>17-05-2019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49FFC3C-7C9A-564A-A69A-71C56126388B}" type="slidenum">
              <a:rPr lang="it-IT" smtClean="0"/>
              <a:pPr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3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3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3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503175" y="2923524"/>
            <a:ext cx="8122676" cy="2677656"/>
          </a:xfrm>
          <a:prstGeom prst="rect">
            <a:avLst/>
          </a:prstGeom>
          <a:noFill/>
          <a:ln w="158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pPr algn="ctr"/>
            <a:endParaRPr lang="it-IT" sz="3600" dirty="0" smtClean="0">
              <a:solidFill>
                <a:schemeClr val="accent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  <a:p>
            <a:pPr algn="ctr"/>
            <a:r>
              <a:rPr lang="it-IT" sz="3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IL PAZIENTE TRAUMATIZZATO</a:t>
            </a:r>
          </a:p>
          <a:p>
            <a:pPr algn="ctr"/>
            <a:endParaRPr lang="it-IT" sz="2400" dirty="0" smtClean="0">
              <a:latin typeface="Comic Sans MS"/>
              <a:cs typeface="Comic Sans MS"/>
            </a:endParaRPr>
          </a:p>
          <a:p>
            <a:pPr algn="ctr"/>
            <a:r>
              <a:rPr lang="it-IT" sz="3600" dirty="0" smtClean="0">
                <a:solidFill>
                  <a:srgbClr val="000000"/>
                </a:solidFill>
                <a:latin typeface="Comic Sans MS"/>
                <a:cs typeface="Comic Sans MS"/>
              </a:rPr>
              <a:t>Casi clinici</a:t>
            </a:r>
          </a:p>
          <a:p>
            <a:pPr algn="ctr"/>
            <a:endParaRPr lang="it-IT" sz="3600" dirty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4481" y="0"/>
            <a:ext cx="1389519" cy="924662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731565" y="1493380"/>
            <a:ext cx="4750782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>
                <a:latin typeface="Ayuthaya"/>
                <a:cs typeface="Ayuthaya"/>
              </a:rPr>
              <a:t>Simona Nanni</a:t>
            </a:r>
          </a:p>
          <a:p>
            <a:r>
              <a:rPr lang="it-IT" dirty="0" smtClean="0">
                <a:latin typeface="Ayuthaya"/>
                <a:cs typeface="Ayuthaya"/>
              </a:rPr>
              <a:t>Pronto Soccorso Ospedale Maggiore</a:t>
            </a:r>
            <a:endParaRPr lang="it-IT" dirty="0">
              <a:latin typeface="Ayuthaya"/>
              <a:cs typeface="Ayuthay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04113" y="906357"/>
            <a:ext cx="8708842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 smtClean="0"/>
          </a:p>
          <a:p>
            <a:pPr algn="ctr"/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</a:rPr>
              <a:t>VALUTAZIONE TESTA </a:t>
            </a:r>
            <a:r>
              <a:rPr lang="it-IT" sz="2000" b="1" dirty="0" err="1" smtClean="0">
                <a:solidFill>
                  <a:schemeClr val="accent1">
                    <a:lumMod val="75000"/>
                  </a:schemeClr>
                </a:solidFill>
              </a:rPr>
              <a:t>–</a:t>
            </a:r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</a:rPr>
              <a:t> PIEDI</a:t>
            </a:r>
          </a:p>
          <a:p>
            <a:endParaRPr lang="it-IT" dirty="0" smtClean="0"/>
          </a:p>
          <a:p>
            <a:pPr algn="ctr"/>
            <a:endParaRPr lang="it-IT" dirty="0" smtClean="0">
              <a:solidFill>
                <a:schemeClr val="bg1"/>
              </a:solidFill>
            </a:endParaRPr>
          </a:p>
          <a:p>
            <a:pPr marL="179388" indent="-179388" algn="just">
              <a:buClr>
                <a:schemeClr val="accent1">
                  <a:lumMod val="75000"/>
                </a:schemeClr>
              </a:buClr>
              <a:buFont typeface="Arial"/>
              <a:buChar char="•"/>
            </a:pPr>
            <a:r>
              <a:rPr lang="it-IT" dirty="0" smtClean="0"/>
              <a:t>Paziente poco collaborante (nota frequentatrice del PS per abuso alcolico). Segni di trauma cranico per escoriazione regione frontale </a:t>
            </a:r>
            <a:r>
              <a:rPr lang="it-IT" dirty="0" err="1" smtClean="0"/>
              <a:t>dx</a:t>
            </a:r>
            <a:r>
              <a:rPr lang="it-IT" dirty="0" smtClean="0"/>
              <a:t>, pupille isocoriche, non </a:t>
            </a:r>
            <a:r>
              <a:rPr lang="it-IT" dirty="0" err="1" smtClean="0"/>
              <a:t>otorragia</a:t>
            </a:r>
            <a:r>
              <a:rPr lang="it-IT" dirty="0" smtClean="0"/>
              <a:t>. GCS 15</a:t>
            </a:r>
          </a:p>
          <a:p>
            <a:pPr algn="just">
              <a:buClr>
                <a:schemeClr val="accent1">
                  <a:lumMod val="75000"/>
                </a:schemeClr>
              </a:buClr>
            </a:pPr>
            <a:endParaRPr lang="it-IT" dirty="0" smtClean="0"/>
          </a:p>
          <a:p>
            <a:pPr algn="just">
              <a:buClr>
                <a:schemeClr val="accent1">
                  <a:lumMod val="75000"/>
                </a:schemeClr>
              </a:buClr>
              <a:buFont typeface="Arial"/>
              <a:buChar char="•"/>
            </a:pPr>
            <a:r>
              <a:rPr lang="it-IT" dirty="0" smtClean="0"/>
              <a:t> Torace: negativo. </a:t>
            </a:r>
          </a:p>
          <a:p>
            <a:pPr algn="just">
              <a:buClr>
                <a:schemeClr val="accent1">
                  <a:lumMod val="75000"/>
                </a:schemeClr>
              </a:buClr>
              <a:buFont typeface="Arial"/>
              <a:buChar char="•"/>
            </a:pPr>
            <a:endParaRPr lang="it-IT" dirty="0" smtClean="0"/>
          </a:p>
          <a:p>
            <a:pPr algn="just">
              <a:buClr>
                <a:schemeClr val="accent1">
                  <a:lumMod val="75000"/>
                </a:schemeClr>
              </a:buClr>
              <a:buFont typeface="Arial"/>
              <a:buChar char="•"/>
            </a:pPr>
            <a:r>
              <a:rPr lang="it-IT" dirty="0" smtClean="0"/>
              <a:t> Addome: negativo</a:t>
            </a:r>
          </a:p>
          <a:p>
            <a:pPr algn="just">
              <a:buClr>
                <a:schemeClr val="accent1">
                  <a:lumMod val="75000"/>
                </a:schemeClr>
              </a:buClr>
              <a:buFont typeface="Arial"/>
              <a:buChar char="•"/>
            </a:pPr>
            <a:endParaRPr lang="it-IT" dirty="0" smtClean="0"/>
          </a:p>
          <a:p>
            <a:pPr algn="just">
              <a:buClr>
                <a:schemeClr val="accent1">
                  <a:lumMod val="75000"/>
                </a:schemeClr>
              </a:buClr>
              <a:buFont typeface="Arial"/>
              <a:buChar char="•"/>
            </a:pPr>
            <a:r>
              <a:rPr lang="it-IT" dirty="0" smtClean="0"/>
              <a:t> Escoriazioni delle ginocchia senza evidenti lesioni ossee</a:t>
            </a:r>
          </a:p>
          <a:p>
            <a:pPr algn="just">
              <a:buClr>
                <a:schemeClr val="accent1">
                  <a:lumMod val="75000"/>
                </a:schemeClr>
              </a:buClr>
              <a:buFont typeface="Arial"/>
              <a:buChar char="•"/>
            </a:pPr>
            <a:endParaRPr lang="it-IT" dirty="0" smtClean="0"/>
          </a:p>
          <a:p>
            <a:pPr algn="just">
              <a:buClr>
                <a:schemeClr val="accent1">
                  <a:lumMod val="75000"/>
                </a:schemeClr>
              </a:buClr>
              <a:buFont typeface="Arial"/>
              <a:buChar char="•"/>
            </a:pPr>
            <a:endParaRPr lang="it-IT" dirty="0" smtClean="0"/>
          </a:p>
          <a:p>
            <a:pPr algn="just">
              <a:buClr>
                <a:schemeClr val="accent1">
                  <a:lumMod val="75000"/>
                </a:schemeClr>
              </a:buClr>
              <a:buFont typeface="Arial"/>
              <a:buChar char="•"/>
            </a:pPr>
            <a:endParaRPr lang="it-IT" dirty="0" smtClean="0"/>
          </a:p>
          <a:p>
            <a:pPr algn="ctr"/>
            <a:r>
              <a:rPr lang="it-IT" dirty="0" smtClean="0"/>
              <a:t>Anamnesi: etilista. Non assume farmaci.</a:t>
            </a:r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4481" y="0"/>
            <a:ext cx="1389519" cy="9246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1777984"/>
            <a:ext cx="9144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solidFill>
                  <a:srgbClr val="000000"/>
                </a:solidFill>
              </a:rPr>
              <a:t>Codice assegnato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</p:txBody>
      </p:sp>
      <p:sp>
        <p:nvSpPr>
          <p:cNvPr id="5" name="Rettangolo 4"/>
          <p:cNvSpPr/>
          <p:nvPr/>
        </p:nvSpPr>
        <p:spPr>
          <a:xfrm>
            <a:off x="3160692" y="3277937"/>
            <a:ext cx="3009774" cy="914400"/>
          </a:xfrm>
          <a:prstGeom prst="rect">
            <a:avLst/>
          </a:prstGeom>
          <a:solidFill>
            <a:srgbClr val="008000">
              <a:alpha val="7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it-IT" sz="2800" b="1" dirty="0" smtClean="0">
                <a:solidFill>
                  <a:srgbClr val="000000"/>
                </a:solidFill>
              </a:rPr>
              <a:t>VERDE</a:t>
            </a:r>
            <a:endParaRPr lang="it-IT" sz="2800" b="1" dirty="0">
              <a:solidFill>
                <a:srgbClr val="00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4481" y="-59910"/>
            <a:ext cx="1389519" cy="9246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1163053"/>
            <a:ext cx="91440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>
                <a:solidFill>
                  <a:srgbClr val="000000"/>
                </a:solidFill>
              </a:rPr>
              <a:t>Dopo 30 minuti: </a:t>
            </a:r>
            <a:r>
              <a:rPr lang="it-IT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RIVALUTAZIONE</a:t>
            </a:r>
          </a:p>
          <a:p>
            <a:pPr algn="ctr"/>
            <a:endParaRPr lang="it-IT" sz="2000" dirty="0" smtClean="0">
              <a:solidFill>
                <a:srgbClr val="000000"/>
              </a:solidFill>
            </a:endParaRPr>
          </a:p>
          <a:p>
            <a:pPr lvl="8"/>
            <a:endParaRPr lang="it-IT" sz="2000" dirty="0" smtClean="0">
              <a:solidFill>
                <a:srgbClr val="000000"/>
              </a:solidFill>
            </a:endParaRPr>
          </a:p>
          <a:p>
            <a:pPr marL="2063750" lvl="8"/>
            <a:r>
              <a:rPr lang="it-IT" sz="2000" b="1" dirty="0" smtClean="0">
                <a:solidFill>
                  <a:srgbClr val="000000"/>
                </a:solidFill>
              </a:rPr>
              <a:t>GCS</a:t>
            </a:r>
            <a:r>
              <a:rPr lang="it-IT" sz="2000" dirty="0" smtClean="0">
                <a:solidFill>
                  <a:srgbClr val="000000"/>
                </a:solidFill>
              </a:rPr>
              <a:t>: apertura occhi:   </a:t>
            </a:r>
            <a:r>
              <a:rPr lang="it-IT" sz="2000" dirty="0" err="1" smtClean="0">
                <a:solidFill>
                  <a:srgbClr val="000000"/>
                </a:solidFill>
              </a:rPr>
              <a:t>3</a:t>
            </a:r>
            <a:endParaRPr lang="it-IT" sz="2000" dirty="0" smtClean="0">
              <a:solidFill>
                <a:srgbClr val="000000"/>
              </a:solidFill>
            </a:endParaRPr>
          </a:p>
          <a:p>
            <a:pPr marL="2516188" lvl="8" indent="-273050"/>
            <a:r>
              <a:rPr lang="it-IT" sz="2000" dirty="0" smtClean="0">
                <a:solidFill>
                  <a:srgbClr val="000000"/>
                </a:solidFill>
              </a:rPr>
              <a:t>	    risposta verbale: </a:t>
            </a:r>
            <a:r>
              <a:rPr lang="it-IT" sz="2000" dirty="0" err="1" smtClean="0">
                <a:solidFill>
                  <a:srgbClr val="000000"/>
                </a:solidFill>
              </a:rPr>
              <a:t>2</a:t>
            </a:r>
            <a:endParaRPr lang="it-IT" sz="2000" dirty="0" smtClean="0">
              <a:solidFill>
                <a:srgbClr val="000000"/>
              </a:solidFill>
            </a:endParaRPr>
          </a:p>
          <a:p>
            <a:pPr marL="1797050" lvl="8" indent="722313"/>
            <a:r>
              <a:rPr lang="it-IT" sz="2000" dirty="0" smtClean="0">
                <a:solidFill>
                  <a:srgbClr val="000000"/>
                </a:solidFill>
              </a:rPr>
              <a:t>    risposta motoria: </a:t>
            </a:r>
            <a:r>
              <a:rPr lang="it-IT" sz="2000" dirty="0" err="1" smtClean="0">
                <a:solidFill>
                  <a:srgbClr val="000000"/>
                </a:solidFill>
              </a:rPr>
              <a:t>5</a:t>
            </a:r>
            <a:endParaRPr lang="it-IT" sz="2000" dirty="0" smtClean="0">
              <a:solidFill>
                <a:srgbClr val="000000"/>
              </a:solidFill>
            </a:endParaRPr>
          </a:p>
          <a:p>
            <a:pPr algn="ctr"/>
            <a:endParaRPr lang="it-IT" sz="2000" dirty="0" smtClean="0">
              <a:solidFill>
                <a:srgbClr val="000000"/>
              </a:solidFill>
            </a:endParaRPr>
          </a:p>
          <a:p>
            <a:pPr algn="ctr"/>
            <a:endParaRPr lang="it-IT" sz="2000" dirty="0">
              <a:solidFill>
                <a:srgbClr val="000000"/>
              </a:solidFill>
            </a:endParaRPr>
          </a:p>
          <a:p>
            <a:pPr algn="ctr"/>
            <a:endParaRPr lang="it-IT" sz="2000" dirty="0" smtClean="0">
              <a:solidFill>
                <a:srgbClr val="000000"/>
              </a:solidFill>
            </a:endParaRPr>
          </a:p>
          <a:p>
            <a:pPr algn="ctr"/>
            <a:r>
              <a:rPr lang="it-IT" sz="2000" dirty="0" smtClean="0">
                <a:solidFill>
                  <a:srgbClr val="000000"/>
                </a:solidFill>
              </a:rPr>
              <a:t>Si modifica codice colore:</a:t>
            </a:r>
          </a:p>
          <a:p>
            <a:endParaRPr lang="it-IT" dirty="0"/>
          </a:p>
        </p:txBody>
      </p:sp>
      <p:sp>
        <p:nvSpPr>
          <p:cNvPr id="3" name="Rettangolo arrotondato 2"/>
          <p:cNvSpPr/>
          <p:nvPr/>
        </p:nvSpPr>
        <p:spPr>
          <a:xfrm>
            <a:off x="3499732" y="5043346"/>
            <a:ext cx="2259263" cy="914400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it-IT" sz="2800" b="1" dirty="0" smtClean="0">
                <a:solidFill>
                  <a:srgbClr val="000000"/>
                </a:solidFill>
              </a:rPr>
              <a:t>GIALLO</a:t>
            </a:r>
            <a:endParaRPr lang="it-IT" sz="2800" b="1" dirty="0">
              <a:solidFill>
                <a:srgbClr val="000000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5553613" y="2392791"/>
            <a:ext cx="41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ym typeface="Wingdings"/>
              </a:rPr>
              <a:t>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5990184" y="2344863"/>
            <a:ext cx="532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000000"/>
                </a:solidFill>
              </a:rPr>
              <a:t>10</a:t>
            </a:r>
            <a:endParaRPr lang="it-IT" sz="2400" b="1" dirty="0">
              <a:solidFill>
                <a:srgbClr val="000000"/>
              </a:solidFill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4481" y="0"/>
            <a:ext cx="1389519" cy="9246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83819" y="2384349"/>
            <a:ext cx="76904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</a:rPr>
              <a:t>DIAGNOSI</a:t>
            </a:r>
          </a:p>
          <a:p>
            <a:pPr algn="ctr"/>
            <a:endParaRPr lang="it-IT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it-IT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it-IT" sz="2400" dirty="0" smtClean="0"/>
              <a:t>Trauma cranico con ESA parietale </a:t>
            </a:r>
            <a:r>
              <a:rPr lang="it-IT" sz="2400" dirty="0" err="1" smtClean="0"/>
              <a:t>dx</a:t>
            </a:r>
            <a:endParaRPr lang="it-IT" sz="2400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4481" y="0"/>
            <a:ext cx="1389519" cy="9246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547759" y="986599"/>
            <a:ext cx="777531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</a:rPr>
              <a:t>CASO CLINICO </a:t>
            </a:r>
            <a:r>
              <a:rPr lang="it-IT" sz="2000" b="1" dirty="0" err="1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endParaRPr lang="it-IT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it-IT" dirty="0" smtClean="0"/>
          </a:p>
          <a:p>
            <a:pPr algn="ctr"/>
            <a:r>
              <a:rPr lang="it-IT" dirty="0" smtClean="0"/>
              <a:t>Uomo di 82 anni che si presenta in Pronto Soccorso in ambulanza in seguito a caduta accidentale in casa</a:t>
            </a:r>
          </a:p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r>
              <a:rPr lang="it-IT" dirty="0" smtClean="0"/>
              <a:t>Arriva al triage con collarino cervicale </a:t>
            </a:r>
          </a:p>
        </p:txBody>
      </p:sp>
      <p:pic>
        <p:nvPicPr>
          <p:cNvPr id="5" name="Immagine 4" descr="paziente-vettore-icona-barella-lo-stile-è-simbolo-piatta-bicolore-colori-blu-e-grigio-angoli-arrotond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4798" y="4193574"/>
            <a:ext cx="2609605" cy="2139666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4481" y="0"/>
            <a:ext cx="1389519" cy="9246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2125554"/>
            <a:ext cx="91440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PARAMETRI VITALI</a:t>
            </a:r>
          </a:p>
          <a:p>
            <a:pPr algn="ctr"/>
            <a:endParaRPr lang="it-IT" dirty="0" smtClean="0"/>
          </a:p>
          <a:p>
            <a:pPr algn="ctr"/>
            <a:r>
              <a:rPr lang="it-IT" sz="2400" dirty="0" err="1" smtClean="0">
                <a:solidFill>
                  <a:srgbClr val="000000"/>
                </a:solidFill>
              </a:rPr>
              <a:t>Sat</a:t>
            </a:r>
            <a:r>
              <a:rPr lang="it-IT" sz="2400" dirty="0" smtClean="0">
                <a:solidFill>
                  <a:srgbClr val="000000"/>
                </a:solidFill>
              </a:rPr>
              <a:t>: 95%</a:t>
            </a:r>
          </a:p>
          <a:p>
            <a:pPr algn="ctr"/>
            <a:r>
              <a:rPr lang="it-IT" sz="2400" dirty="0" smtClean="0">
                <a:solidFill>
                  <a:srgbClr val="000000"/>
                </a:solidFill>
              </a:rPr>
              <a:t>FR:  12</a:t>
            </a:r>
          </a:p>
          <a:p>
            <a:pPr algn="ctr"/>
            <a:r>
              <a:rPr lang="it-IT" sz="2400" dirty="0" smtClean="0">
                <a:solidFill>
                  <a:srgbClr val="000000"/>
                </a:solidFill>
              </a:rPr>
              <a:t>FC: 85</a:t>
            </a:r>
          </a:p>
          <a:p>
            <a:pPr algn="ctr"/>
            <a:r>
              <a:rPr lang="it-IT" sz="2400" dirty="0" smtClean="0">
                <a:solidFill>
                  <a:srgbClr val="000000"/>
                </a:solidFill>
              </a:rPr>
              <a:t>PA: 150/80</a:t>
            </a:r>
          </a:p>
          <a:p>
            <a:pPr algn="ctr"/>
            <a:r>
              <a:rPr lang="it-IT" sz="2400" dirty="0" smtClean="0">
                <a:solidFill>
                  <a:srgbClr val="000000"/>
                </a:solidFill>
              </a:rPr>
              <a:t>NRS: </a:t>
            </a:r>
            <a:r>
              <a:rPr lang="it-IT" sz="2400" dirty="0" err="1" smtClean="0">
                <a:solidFill>
                  <a:srgbClr val="000000"/>
                </a:solidFill>
              </a:rPr>
              <a:t>8</a:t>
            </a:r>
            <a:endParaRPr lang="it-IT" sz="2400" dirty="0">
              <a:solidFill>
                <a:srgbClr val="000000"/>
              </a:solidFill>
            </a:endParaRPr>
          </a:p>
        </p:txBody>
      </p:sp>
      <p:sp>
        <p:nvSpPr>
          <p:cNvPr id="3" name="Rettangolo arrotondato 2"/>
          <p:cNvSpPr/>
          <p:nvPr/>
        </p:nvSpPr>
        <p:spPr>
          <a:xfrm>
            <a:off x="1344995" y="1677432"/>
            <a:ext cx="6409486" cy="3750259"/>
          </a:xfrm>
          <a:prstGeom prst="roundRect">
            <a:avLst/>
          </a:prstGeom>
          <a:solidFill>
            <a:schemeClr val="tx1">
              <a:alpha val="0"/>
            </a:schemeClr>
          </a:solidFill>
          <a:effectLst>
            <a:glow rad="127000">
              <a:schemeClr val="accent5">
                <a:alpha val="75000"/>
              </a:schemeClr>
            </a:glow>
            <a:outerShdw blurRad="50800" dist="38100" dir="14700000" algn="t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4481" y="0"/>
            <a:ext cx="1389519" cy="9246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04113" y="606807"/>
            <a:ext cx="8708842" cy="4555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 smtClean="0"/>
          </a:p>
          <a:p>
            <a:pPr algn="ctr"/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</a:rPr>
              <a:t>VALUTAZIONE TESTA </a:t>
            </a:r>
            <a:r>
              <a:rPr lang="it-IT" sz="2000" b="1" dirty="0" err="1" smtClean="0">
                <a:solidFill>
                  <a:schemeClr val="accent1">
                    <a:lumMod val="75000"/>
                  </a:schemeClr>
                </a:solidFill>
              </a:rPr>
              <a:t>–</a:t>
            </a:r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</a:rPr>
              <a:t> PIEDI</a:t>
            </a:r>
          </a:p>
          <a:p>
            <a:endParaRPr lang="it-IT" dirty="0" smtClean="0"/>
          </a:p>
          <a:p>
            <a:pPr algn="ctr"/>
            <a:endParaRPr lang="it-IT" dirty="0" smtClean="0">
              <a:solidFill>
                <a:schemeClr val="bg1"/>
              </a:solidFill>
            </a:endParaRPr>
          </a:p>
          <a:p>
            <a:pPr algn="just">
              <a:buClr>
                <a:schemeClr val="accent1">
                  <a:lumMod val="75000"/>
                </a:schemeClr>
              </a:buClr>
              <a:buFont typeface="Arial"/>
              <a:buChar char="•"/>
            </a:pPr>
            <a:r>
              <a:rPr lang="it-IT" dirty="0" smtClean="0"/>
              <a:t> GCS 15. Nega trauma cranico.</a:t>
            </a:r>
          </a:p>
          <a:p>
            <a:pPr algn="just">
              <a:buClr>
                <a:schemeClr val="accent1">
                  <a:lumMod val="75000"/>
                </a:schemeClr>
              </a:buClr>
            </a:pPr>
            <a:endParaRPr lang="it-IT" dirty="0" smtClean="0"/>
          </a:p>
          <a:p>
            <a:pPr algn="just">
              <a:buClr>
                <a:schemeClr val="accent1">
                  <a:lumMod val="75000"/>
                </a:schemeClr>
              </a:buClr>
              <a:buFont typeface="Arial"/>
              <a:buChar char="•"/>
            </a:pPr>
            <a:r>
              <a:rPr lang="it-IT" dirty="0" smtClean="0"/>
              <a:t> Torace: negativo. </a:t>
            </a:r>
          </a:p>
          <a:p>
            <a:pPr algn="just">
              <a:buClr>
                <a:schemeClr val="accent1">
                  <a:lumMod val="75000"/>
                </a:schemeClr>
              </a:buClr>
              <a:buFont typeface="Arial"/>
              <a:buChar char="•"/>
            </a:pPr>
            <a:endParaRPr lang="it-IT" dirty="0" smtClean="0"/>
          </a:p>
          <a:p>
            <a:pPr algn="just">
              <a:buClr>
                <a:schemeClr val="accent1">
                  <a:lumMod val="75000"/>
                </a:schemeClr>
              </a:buClr>
              <a:buFont typeface="Arial"/>
              <a:buChar char="•"/>
            </a:pPr>
            <a:r>
              <a:rPr lang="it-IT" dirty="0" smtClean="0"/>
              <a:t> Addome: negativo</a:t>
            </a:r>
          </a:p>
          <a:p>
            <a:pPr algn="just">
              <a:buClr>
                <a:schemeClr val="accent1">
                  <a:lumMod val="75000"/>
                </a:schemeClr>
              </a:buClr>
              <a:buFont typeface="Arial"/>
              <a:buChar char="•"/>
            </a:pPr>
            <a:endParaRPr lang="it-IT" dirty="0" smtClean="0"/>
          </a:p>
          <a:p>
            <a:pPr marL="179388" indent="-179388" algn="just">
              <a:buClr>
                <a:schemeClr val="accent1">
                  <a:lumMod val="75000"/>
                </a:schemeClr>
              </a:buClr>
              <a:buFont typeface="Arial"/>
              <a:buChar char="•"/>
            </a:pPr>
            <a:r>
              <a:rPr lang="it-IT" dirty="0" smtClean="0"/>
              <a:t>Arto inferiore </a:t>
            </a:r>
            <a:r>
              <a:rPr lang="it-IT" dirty="0" err="1" smtClean="0"/>
              <a:t>dx</a:t>
            </a:r>
            <a:r>
              <a:rPr lang="it-IT" dirty="0" smtClean="0"/>
              <a:t> accorciato ed </a:t>
            </a:r>
            <a:r>
              <a:rPr lang="it-IT" dirty="0" err="1" smtClean="0"/>
              <a:t>extraruotato</a:t>
            </a:r>
            <a:r>
              <a:rPr lang="it-IT" dirty="0" smtClean="0"/>
              <a:t>, omero </a:t>
            </a:r>
            <a:r>
              <a:rPr lang="it-IT" dirty="0" err="1" smtClean="0"/>
              <a:t>dx</a:t>
            </a:r>
            <a:r>
              <a:rPr lang="it-IT" dirty="0" smtClean="0"/>
              <a:t> con evidenti segni di frattura scomposta</a:t>
            </a:r>
          </a:p>
          <a:p>
            <a:pPr algn="just">
              <a:buClr>
                <a:schemeClr val="accent1">
                  <a:lumMod val="75000"/>
                </a:schemeClr>
              </a:buClr>
              <a:buFont typeface="Arial"/>
              <a:buChar char="•"/>
            </a:pPr>
            <a:endParaRPr lang="it-IT" dirty="0" smtClean="0"/>
          </a:p>
          <a:p>
            <a:pPr algn="just">
              <a:buClr>
                <a:schemeClr val="accent1">
                  <a:lumMod val="75000"/>
                </a:schemeClr>
              </a:buClr>
              <a:buFont typeface="Arial"/>
              <a:buChar char="•"/>
            </a:pPr>
            <a:endParaRPr lang="it-IT" dirty="0" smtClean="0"/>
          </a:p>
          <a:p>
            <a:pPr algn="just">
              <a:buClr>
                <a:schemeClr val="accent1">
                  <a:lumMod val="75000"/>
                </a:schemeClr>
              </a:buClr>
              <a:buFont typeface="Arial"/>
              <a:buChar char="•"/>
            </a:pPr>
            <a:endParaRPr lang="it-IT" dirty="0" smtClean="0"/>
          </a:p>
          <a:p>
            <a:pPr algn="ctr"/>
            <a:r>
              <a:rPr lang="it-IT" dirty="0" smtClean="0"/>
              <a:t>Anamnesi: ipertensione arteriosa, diabete, in </a:t>
            </a:r>
            <a:r>
              <a:rPr lang="it-IT" dirty="0" err="1" smtClean="0"/>
              <a:t>cardioASA</a:t>
            </a:r>
            <a:r>
              <a:rPr lang="it-IT" dirty="0" smtClean="0"/>
              <a:t>.</a:t>
            </a:r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4481" y="0"/>
            <a:ext cx="1389519" cy="9246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665268" y="970492"/>
            <a:ext cx="5942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QUALE AREA </a:t>
            </a:r>
            <a:r>
              <a:rPr lang="it-IT" dirty="0" err="1" smtClean="0"/>
              <a:t>DI</a:t>
            </a:r>
            <a:r>
              <a:rPr lang="it-IT" dirty="0" smtClean="0"/>
              <a:t> TRATTAMENTO?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898561" y="2384310"/>
            <a:ext cx="2344813" cy="461665"/>
          </a:xfrm>
          <a:prstGeom prst="rect">
            <a:avLst/>
          </a:prstGeom>
          <a:noFill/>
          <a:ln w="158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it-IT" sz="2400" dirty="0" smtClean="0">
                <a:solidFill>
                  <a:srgbClr val="FF0000"/>
                </a:solidFill>
              </a:rPr>
              <a:t>ORTOPEDICA?</a:t>
            </a:r>
            <a:endParaRPr lang="it-IT" sz="2400" dirty="0">
              <a:solidFill>
                <a:srgbClr val="FF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5990178" y="2384310"/>
            <a:ext cx="2275683" cy="461665"/>
          </a:xfrm>
          <a:prstGeom prst="rect">
            <a:avLst/>
          </a:prstGeom>
          <a:noFill/>
          <a:ln w="158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it-IT" sz="2400" dirty="0" smtClean="0">
                <a:solidFill>
                  <a:srgbClr val="0000FF"/>
                </a:solidFill>
              </a:rPr>
              <a:t>INTERNISTICA?</a:t>
            </a:r>
            <a:endParaRPr lang="it-IT" sz="2400" dirty="0">
              <a:solidFill>
                <a:srgbClr val="0000FF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725888" y="3922942"/>
            <a:ext cx="2061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QUALE CODICE?</a:t>
            </a:r>
            <a:endParaRPr lang="it-IT" dirty="0"/>
          </a:p>
        </p:txBody>
      </p:sp>
      <p:sp>
        <p:nvSpPr>
          <p:cNvPr id="7" name="Rettangolo arrotondato 6"/>
          <p:cNvSpPr/>
          <p:nvPr/>
        </p:nvSpPr>
        <p:spPr>
          <a:xfrm>
            <a:off x="3821728" y="5152100"/>
            <a:ext cx="1785071" cy="914400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rgbClr val="000000"/>
                </a:solidFill>
              </a:rPr>
              <a:t>GIALLO</a:t>
            </a:r>
            <a:endParaRPr lang="it-IT" sz="2400" b="1" dirty="0">
              <a:solidFill>
                <a:srgbClr val="000000"/>
              </a:solidFill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4481" y="0"/>
            <a:ext cx="1389519" cy="9246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713197" y="790789"/>
            <a:ext cx="5519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Il paziente viene registrato in area ORTOPEDICA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0" y="2360386"/>
            <a:ext cx="914400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Dopo circa 35 minuti dall’arrivo il paziente si presenta agitato e sudato</a:t>
            </a:r>
          </a:p>
          <a:p>
            <a:endParaRPr lang="it-IT" dirty="0" smtClean="0"/>
          </a:p>
          <a:p>
            <a:endParaRPr lang="it-IT" dirty="0" smtClean="0"/>
          </a:p>
          <a:p>
            <a:pPr algn="ctr"/>
            <a:r>
              <a:rPr lang="it-IT" sz="2000" dirty="0" smtClean="0">
                <a:solidFill>
                  <a:srgbClr val="000000"/>
                </a:solidFill>
              </a:rPr>
              <a:t>SAT O2: 93%</a:t>
            </a:r>
          </a:p>
          <a:p>
            <a:pPr algn="ctr"/>
            <a:r>
              <a:rPr lang="it-IT" sz="2000" dirty="0" smtClean="0">
                <a:solidFill>
                  <a:srgbClr val="000000"/>
                </a:solidFill>
              </a:rPr>
              <a:t>FC: 120</a:t>
            </a:r>
          </a:p>
          <a:p>
            <a:pPr algn="ctr"/>
            <a:r>
              <a:rPr lang="it-IT" sz="2000" dirty="0" smtClean="0">
                <a:solidFill>
                  <a:srgbClr val="000000"/>
                </a:solidFill>
              </a:rPr>
              <a:t>FR: 20</a:t>
            </a:r>
          </a:p>
          <a:p>
            <a:pPr algn="ctr"/>
            <a:r>
              <a:rPr lang="it-IT" sz="2000" dirty="0" smtClean="0">
                <a:solidFill>
                  <a:srgbClr val="000000"/>
                </a:solidFill>
              </a:rPr>
              <a:t>PA: 80/40</a:t>
            </a:r>
            <a:endParaRPr lang="it-IT" sz="2000" dirty="0">
              <a:solidFill>
                <a:srgbClr val="00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0" y="5020314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/>
              <a:t>Inviato per consulenza urgente in area INTERNISTICA</a:t>
            </a:r>
            <a:endParaRPr lang="it-IT" sz="2000" dirty="0"/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4481" y="0"/>
            <a:ext cx="1389519" cy="9246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83819" y="1785249"/>
            <a:ext cx="76904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</a:rPr>
              <a:t>DIAGNOSI</a:t>
            </a:r>
          </a:p>
          <a:p>
            <a:pPr algn="ctr"/>
            <a:endParaRPr lang="it-IT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it-IT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it-IT" sz="2400" dirty="0" smtClean="0"/>
              <a:t>Shock </a:t>
            </a:r>
            <a:r>
              <a:rPr lang="it-IT" sz="2400" dirty="0" err="1" smtClean="0"/>
              <a:t>ipovolemico</a:t>
            </a:r>
            <a:r>
              <a:rPr lang="it-IT" sz="2400" dirty="0" smtClean="0"/>
              <a:t> in paziente con frattura del collo del femore </a:t>
            </a:r>
            <a:r>
              <a:rPr lang="it-IT" sz="2400" dirty="0" err="1" smtClean="0"/>
              <a:t>dx</a:t>
            </a:r>
            <a:r>
              <a:rPr lang="it-IT" sz="2400" dirty="0" smtClean="0"/>
              <a:t>, frattura scomposta omero </a:t>
            </a:r>
            <a:r>
              <a:rPr lang="it-IT" sz="2400" dirty="0" err="1" smtClean="0"/>
              <a:t>dx</a:t>
            </a:r>
            <a:r>
              <a:rPr lang="it-IT" sz="2400" dirty="0" smtClean="0"/>
              <a:t> e frattura </a:t>
            </a:r>
            <a:r>
              <a:rPr lang="it-IT" sz="2400" dirty="0" err="1" smtClean="0"/>
              <a:t>V</a:t>
            </a:r>
            <a:r>
              <a:rPr lang="it-IT" sz="2400" dirty="0" smtClean="0"/>
              <a:t>  </a:t>
            </a:r>
            <a:r>
              <a:rPr lang="it-IT" sz="2400" dirty="0" err="1" smtClean="0"/>
              <a:t>VI</a:t>
            </a:r>
            <a:r>
              <a:rPr lang="it-IT" sz="2400" dirty="0" smtClean="0"/>
              <a:t> e VII  costa di </a:t>
            </a:r>
            <a:r>
              <a:rPr lang="it-IT" sz="2400" dirty="0" err="1" smtClean="0"/>
              <a:t>dx</a:t>
            </a:r>
            <a:endParaRPr lang="it-IT" sz="2400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4481" y="0"/>
            <a:ext cx="1389519" cy="9246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879185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</a:rPr>
              <a:t>CASO CLINICO </a:t>
            </a:r>
            <a:r>
              <a:rPr lang="it-IT" sz="2400" dirty="0" err="1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it-IT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it-IT" sz="2400" dirty="0" smtClean="0"/>
          </a:p>
          <a:p>
            <a:pPr algn="ctr"/>
            <a:r>
              <a:rPr lang="it-IT" sz="2400" dirty="0" smtClean="0"/>
              <a:t>Uomo di 68 anni che si presenta in Pronto Soccorso con mezzi propri</a:t>
            </a:r>
          </a:p>
          <a:p>
            <a:endParaRPr lang="it-IT" sz="2400" dirty="0" smtClean="0"/>
          </a:p>
          <a:p>
            <a:pPr algn="ctr"/>
            <a:r>
              <a:rPr lang="it-IT" sz="2400" dirty="0" smtClean="0"/>
              <a:t>Riferisce: </a:t>
            </a:r>
            <a:r>
              <a:rPr lang="it-IT" sz="2400" b="1" dirty="0" smtClean="0">
                <a:solidFill>
                  <a:srgbClr val="008000"/>
                </a:solidFill>
              </a:rPr>
              <a:t>caduta accidentale dalle scale 30 minuti prima</a:t>
            </a:r>
          </a:p>
          <a:p>
            <a:endParaRPr lang="it-IT" sz="2400" dirty="0" smtClean="0"/>
          </a:p>
          <a:p>
            <a:pPr algn="ctr"/>
            <a:r>
              <a:rPr lang="it-IT" sz="2400" dirty="0" smtClean="0"/>
              <a:t>Posizionato in barella e accompagnato al triage</a:t>
            </a:r>
            <a:endParaRPr lang="it-IT" sz="2400" dirty="0"/>
          </a:p>
        </p:txBody>
      </p:sp>
      <p:pic>
        <p:nvPicPr>
          <p:cNvPr id="10" name="Immagine 9" descr="paziente-vettore-icona-barella-lo-stile-è-simbolo-piatta-bicolore-colori-blu-e-grigio-angoli-arrotond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6478" y="4433211"/>
            <a:ext cx="2609605" cy="2079759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4481" y="0"/>
            <a:ext cx="1389519" cy="9246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47759" y="986599"/>
            <a:ext cx="777531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</a:rPr>
              <a:t>CASO CLINICO </a:t>
            </a:r>
            <a:r>
              <a:rPr lang="it-IT" sz="2000" b="1" dirty="0" err="1" smtClean="0">
                <a:solidFill>
                  <a:schemeClr val="accent1">
                    <a:lumMod val="75000"/>
                  </a:schemeClr>
                </a:solidFill>
              </a:rPr>
              <a:t>4</a:t>
            </a:r>
            <a:endParaRPr lang="it-IT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it-IT" dirty="0" smtClean="0"/>
          </a:p>
          <a:p>
            <a:pPr algn="ctr"/>
            <a:r>
              <a:rPr lang="it-IT" dirty="0" smtClean="0"/>
              <a:t>Uomo di 33 anni che si presenta in Pronto Soccorso in ambulanza in seguito a incidente stradale</a:t>
            </a:r>
          </a:p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r>
              <a:rPr lang="it-IT" dirty="0" smtClean="0"/>
              <a:t>Arriva al triage con collarino cervicale e barella spinale</a:t>
            </a:r>
          </a:p>
        </p:txBody>
      </p:sp>
      <p:pic>
        <p:nvPicPr>
          <p:cNvPr id="3" name="Immagine 2" descr="paziente-vettore-icona-barella-lo-stile-è-simbolo-piatta-bicolore-colori-blu-e-grigio-angoli-arrotond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4798" y="4193574"/>
            <a:ext cx="2609605" cy="2139666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535957" y="2348451"/>
            <a:ext cx="80021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000" dirty="0" smtClean="0"/>
              <a:t>Dinamica del trauma</a:t>
            </a:r>
            <a:r>
              <a:rPr lang="it-IT" sz="2000" dirty="0" smtClean="0">
                <a:solidFill>
                  <a:srgbClr val="008000"/>
                </a:solidFill>
              </a:rPr>
              <a:t>: </a:t>
            </a:r>
            <a:r>
              <a:rPr lang="it-IT" sz="2000" b="1" dirty="0" smtClean="0">
                <a:solidFill>
                  <a:srgbClr val="008000"/>
                </a:solidFill>
              </a:rPr>
              <a:t>incidente moto-auto senza </a:t>
            </a:r>
            <a:r>
              <a:rPr lang="it-IT" sz="2000" b="1" dirty="0" err="1" smtClean="0">
                <a:solidFill>
                  <a:srgbClr val="008000"/>
                </a:solidFill>
              </a:rPr>
              <a:t>sbalzamento</a:t>
            </a:r>
            <a:endParaRPr lang="it-IT" sz="2000" b="1" dirty="0" smtClean="0">
              <a:solidFill>
                <a:srgbClr val="008000"/>
              </a:solidFill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4481" y="0"/>
            <a:ext cx="1389519" cy="9246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2683891"/>
            <a:ext cx="91440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PARAMETRI VITALI</a:t>
            </a:r>
          </a:p>
          <a:p>
            <a:pPr algn="ctr"/>
            <a:endParaRPr lang="it-IT" dirty="0" smtClean="0"/>
          </a:p>
          <a:p>
            <a:pPr algn="ctr"/>
            <a:r>
              <a:rPr lang="it-IT" sz="2400" dirty="0" err="1" smtClean="0"/>
              <a:t>Sat</a:t>
            </a:r>
            <a:r>
              <a:rPr lang="it-IT" sz="2400" dirty="0" smtClean="0"/>
              <a:t>: 98%</a:t>
            </a:r>
          </a:p>
          <a:p>
            <a:pPr algn="ctr"/>
            <a:r>
              <a:rPr lang="it-IT" sz="2400" dirty="0" smtClean="0"/>
              <a:t>FR:  14</a:t>
            </a:r>
          </a:p>
          <a:p>
            <a:pPr algn="ctr"/>
            <a:r>
              <a:rPr lang="it-IT" sz="2400" dirty="0" smtClean="0"/>
              <a:t>FC: 75</a:t>
            </a:r>
          </a:p>
          <a:p>
            <a:pPr algn="ctr"/>
            <a:r>
              <a:rPr lang="it-IT" sz="2400" dirty="0" smtClean="0"/>
              <a:t>PA: 110/80</a:t>
            </a:r>
          </a:p>
          <a:p>
            <a:pPr algn="ctr"/>
            <a:r>
              <a:rPr lang="it-IT" sz="2400" dirty="0" smtClean="0"/>
              <a:t>NRS: </a:t>
            </a:r>
            <a:r>
              <a:rPr lang="it-IT" sz="2400" dirty="0" err="1" smtClean="0"/>
              <a:t>5</a:t>
            </a:r>
            <a:endParaRPr lang="it-IT" sz="2400" dirty="0"/>
          </a:p>
        </p:txBody>
      </p:sp>
      <p:sp>
        <p:nvSpPr>
          <p:cNvPr id="3" name="Rettangolo arrotondato 2"/>
          <p:cNvSpPr/>
          <p:nvPr/>
        </p:nvSpPr>
        <p:spPr>
          <a:xfrm>
            <a:off x="1202373" y="2348985"/>
            <a:ext cx="6791156" cy="3438735"/>
          </a:xfrm>
          <a:prstGeom prst="roundRect">
            <a:avLst/>
          </a:prstGeom>
          <a:solidFill>
            <a:schemeClr val="tx1">
              <a:alpha val="0"/>
            </a:schemeClr>
          </a:solidFill>
          <a:effectLst>
            <a:glow rad="127000">
              <a:schemeClr val="accent5">
                <a:alpha val="75000"/>
              </a:schemeClr>
            </a:glow>
            <a:outerShdw blurRad="50800" dist="38100" dir="14700000" algn="t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4481" y="0"/>
            <a:ext cx="1389519" cy="9246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30906" y="587110"/>
            <a:ext cx="8209898" cy="4278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b="1" dirty="0" smtClean="0">
              <a:solidFill>
                <a:schemeClr val="bg1"/>
              </a:solidFill>
            </a:endParaRPr>
          </a:p>
          <a:p>
            <a:endParaRPr lang="it-IT" dirty="0" smtClean="0"/>
          </a:p>
          <a:p>
            <a:pPr algn="ctr"/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</a:rPr>
              <a:t>VALUTAZIONE TESTA </a:t>
            </a:r>
            <a:r>
              <a:rPr lang="it-IT" sz="2000" b="1" dirty="0" err="1" smtClean="0">
                <a:solidFill>
                  <a:schemeClr val="accent1">
                    <a:lumMod val="75000"/>
                  </a:schemeClr>
                </a:solidFill>
              </a:rPr>
              <a:t>–</a:t>
            </a:r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</a:rPr>
              <a:t> PIEDI</a:t>
            </a:r>
          </a:p>
          <a:p>
            <a:endParaRPr lang="it-IT" dirty="0" smtClean="0"/>
          </a:p>
          <a:p>
            <a:pPr algn="ctr"/>
            <a:endParaRPr lang="it-IT" dirty="0" smtClean="0">
              <a:solidFill>
                <a:schemeClr val="bg1"/>
              </a:solidFill>
            </a:endParaRPr>
          </a:p>
          <a:p>
            <a:pPr algn="ctr"/>
            <a:endParaRPr lang="it-IT" dirty="0" smtClean="0">
              <a:solidFill>
                <a:schemeClr val="bg1"/>
              </a:solidFill>
            </a:endParaRPr>
          </a:p>
          <a:p>
            <a:pPr marL="179388" indent="-179388" algn="just">
              <a:buClr>
                <a:schemeClr val="accent1">
                  <a:lumMod val="75000"/>
                </a:schemeClr>
              </a:buClr>
              <a:buFont typeface="Arial"/>
              <a:buChar char="•"/>
            </a:pPr>
            <a:r>
              <a:rPr lang="it-IT" dirty="0" smtClean="0"/>
              <a:t>GCS 15. Nega perdita di coscienza, ricorda l’accaduto. Casco con segni di sfregamento sull’asfalto. Non </a:t>
            </a:r>
            <a:r>
              <a:rPr lang="it-IT" dirty="0" err="1" smtClean="0"/>
              <a:t>otorragia</a:t>
            </a:r>
            <a:r>
              <a:rPr lang="it-IT" dirty="0" smtClean="0"/>
              <a:t>, pupille isocoriche</a:t>
            </a:r>
          </a:p>
          <a:p>
            <a:pPr algn="just">
              <a:buClr>
                <a:schemeClr val="accent1">
                  <a:lumMod val="75000"/>
                </a:schemeClr>
              </a:buClr>
            </a:pPr>
            <a:endParaRPr lang="it-IT" dirty="0" smtClean="0"/>
          </a:p>
          <a:p>
            <a:pPr marL="179388" indent="-179388" algn="just">
              <a:buClr>
                <a:schemeClr val="accent1">
                  <a:lumMod val="75000"/>
                </a:schemeClr>
              </a:buClr>
              <a:buFont typeface="Arial"/>
              <a:buChar char="•"/>
            </a:pPr>
            <a:r>
              <a:rPr lang="it-IT" dirty="0" smtClean="0"/>
              <a:t>Torace: movimenti simmetrici, non enfisema sottocutaneo, dolore alla palpazione dell’emitorace di sin</a:t>
            </a:r>
          </a:p>
          <a:p>
            <a:pPr algn="just">
              <a:buClr>
                <a:schemeClr val="accent1">
                  <a:lumMod val="75000"/>
                </a:schemeClr>
              </a:buClr>
              <a:buFont typeface="Arial"/>
              <a:buChar char="•"/>
            </a:pPr>
            <a:endParaRPr lang="it-IT" dirty="0" smtClean="0"/>
          </a:p>
          <a:p>
            <a:pPr algn="just">
              <a:buClr>
                <a:schemeClr val="accent1">
                  <a:lumMod val="75000"/>
                </a:schemeClr>
              </a:buClr>
              <a:buFont typeface="Arial"/>
              <a:buChar char="•"/>
            </a:pPr>
            <a:r>
              <a:rPr lang="it-IT" dirty="0" smtClean="0"/>
              <a:t> Addome: nessun segno di trauma, non dolore alla palpazione </a:t>
            </a:r>
          </a:p>
          <a:p>
            <a:pPr algn="just">
              <a:buClr>
                <a:schemeClr val="accent1">
                  <a:lumMod val="75000"/>
                </a:schemeClr>
              </a:buClr>
              <a:buFont typeface="Arial"/>
              <a:buChar char="•"/>
            </a:pPr>
            <a:endParaRPr lang="it-IT" dirty="0" smtClean="0"/>
          </a:p>
          <a:p>
            <a:pPr algn="just">
              <a:buClr>
                <a:schemeClr val="accent1">
                  <a:lumMod val="75000"/>
                </a:schemeClr>
              </a:buClr>
              <a:buFont typeface="Arial"/>
              <a:buChar char="•"/>
            </a:pPr>
            <a:r>
              <a:rPr lang="it-IT" dirty="0" smtClean="0"/>
              <a:t> Escoriazioni dell’arto </a:t>
            </a:r>
            <a:r>
              <a:rPr lang="it-IT" dirty="0" err="1" smtClean="0"/>
              <a:t>sup</a:t>
            </a:r>
            <a:r>
              <a:rPr lang="it-IT" dirty="0" smtClean="0"/>
              <a:t> e </a:t>
            </a:r>
            <a:r>
              <a:rPr lang="it-IT" dirty="0" err="1" smtClean="0"/>
              <a:t>inf</a:t>
            </a:r>
            <a:r>
              <a:rPr lang="it-IT" dirty="0" smtClean="0"/>
              <a:t> sin senza evidenti lesioni ossee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2177210" y="5760833"/>
            <a:ext cx="4736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Anamnesi negativa: non assume farmaci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4481" y="0"/>
            <a:ext cx="1389519" cy="9246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1777984"/>
            <a:ext cx="9144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solidFill>
                  <a:srgbClr val="000000"/>
                </a:solidFill>
              </a:rPr>
              <a:t>Codice assegnato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</p:txBody>
      </p:sp>
      <p:sp>
        <p:nvSpPr>
          <p:cNvPr id="5" name="Rettangolo 4"/>
          <p:cNvSpPr/>
          <p:nvPr/>
        </p:nvSpPr>
        <p:spPr>
          <a:xfrm>
            <a:off x="3160692" y="3277937"/>
            <a:ext cx="3009774" cy="914400"/>
          </a:xfrm>
          <a:prstGeom prst="rect">
            <a:avLst/>
          </a:prstGeom>
          <a:solidFill>
            <a:srgbClr val="008000">
              <a:alpha val="7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it-IT" sz="2800" b="1" dirty="0" smtClean="0">
                <a:solidFill>
                  <a:srgbClr val="000000"/>
                </a:solidFill>
              </a:rPr>
              <a:t>VERDE</a:t>
            </a:r>
            <a:endParaRPr lang="it-IT" sz="2800" b="1" dirty="0">
              <a:solidFill>
                <a:srgbClr val="00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4481" y="0"/>
            <a:ext cx="1389519" cy="9246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982471"/>
            <a:ext cx="91440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>
                <a:solidFill>
                  <a:srgbClr val="000000"/>
                </a:solidFill>
              </a:rPr>
              <a:t>Dopo 20 minuti i parenti segnalano accentuazione del dolore: </a:t>
            </a:r>
          </a:p>
          <a:p>
            <a:pPr algn="ctr"/>
            <a:endParaRPr lang="it-IT" sz="2000" b="1" dirty="0" smtClean="0">
              <a:solidFill>
                <a:srgbClr val="000000"/>
              </a:solidFill>
            </a:endParaRPr>
          </a:p>
          <a:p>
            <a:pPr algn="ctr"/>
            <a:r>
              <a:rPr lang="it-IT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RIVALUTAZIONE</a:t>
            </a:r>
          </a:p>
          <a:p>
            <a:pPr algn="ctr"/>
            <a:endParaRPr lang="it-IT" sz="2000" b="1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r>
              <a:rPr lang="it-IT" sz="2000" dirty="0" smtClean="0">
                <a:solidFill>
                  <a:srgbClr val="000000"/>
                </a:solidFill>
              </a:rPr>
              <a:t>								SAT 92%</a:t>
            </a:r>
          </a:p>
          <a:p>
            <a:pPr lvl="8"/>
            <a:r>
              <a:rPr lang="it-IT" sz="2000" dirty="0" smtClean="0">
                <a:solidFill>
                  <a:srgbClr val="000000"/>
                </a:solidFill>
              </a:rPr>
              <a:t>PA  110/60</a:t>
            </a:r>
          </a:p>
          <a:p>
            <a:pPr lvl="8"/>
            <a:r>
              <a:rPr lang="it-IT" sz="2000" dirty="0" smtClean="0">
                <a:solidFill>
                  <a:srgbClr val="000000"/>
                </a:solidFill>
              </a:rPr>
              <a:t>FC  100</a:t>
            </a:r>
          </a:p>
          <a:p>
            <a:pPr lvl="8"/>
            <a:r>
              <a:rPr lang="it-IT" sz="2000" dirty="0" smtClean="0">
                <a:solidFill>
                  <a:srgbClr val="000000"/>
                </a:solidFill>
              </a:rPr>
              <a:t>FR   20</a:t>
            </a:r>
          </a:p>
          <a:p>
            <a:pPr lvl="8"/>
            <a:r>
              <a:rPr lang="it-IT" sz="2000" dirty="0" smtClean="0">
                <a:solidFill>
                  <a:srgbClr val="000000"/>
                </a:solidFill>
              </a:rPr>
              <a:t>NRS </a:t>
            </a:r>
            <a:r>
              <a:rPr lang="it-IT" sz="2000" dirty="0" err="1" smtClean="0">
                <a:solidFill>
                  <a:srgbClr val="000000"/>
                </a:solidFill>
              </a:rPr>
              <a:t>7</a:t>
            </a:r>
            <a:endParaRPr lang="it-IT" sz="2000" dirty="0" smtClean="0">
              <a:solidFill>
                <a:srgbClr val="000000"/>
              </a:solidFill>
            </a:endParaRPr>
          </a:p>
          <a:p>
            <a:pPr lvl="8"/>
            <a:endParaRPr lang="it-IT" sz="2000" dirty="0" smtClean="0">
              <a:solidFill>
                <a:srgbClr val="000000"/>
              </a:solidFill>
            </a:endParaRPr>
          </a:p>
          <a:p>
            <a:pPr algn="ctr"/>
            <a:endParaRPr lang="it-IT" sz="2000" dirty="0" smtClean="0">
              <a:solidFill>
                <a:srgbClr val="000000"/>
              </a:solidFill>
            </a:endParaRPr>
          </a:p>
          <a:p>
            <a:pPr algn="ctr"/>
            <a:r>
              <a:rPr lang="it-IT" sz="2000" dirty="0" smtClean="0">
                <a:solidFill>
                  <a:srgbClr val="000000"/>
                </a:solidFill>
              </a:rPr>
              <a:t>Accentuazione del dolore in sede toracica senza modificazione dell’obbiettività con lieve difficoltà respiratoria</a:t>
            </a:r>
          </a:p>
          <a:p>
            <a:pPr algn="ctr"/>
            <a:endParaRPr lang="it-IT" sz="2000" dirty="0" smtClean="0">
              <a:solidFill>
                <a:srgbClr val="000000"/>
              </a:solidFill>
            </a:endParaRPr>
          </a:p>
          <a:p>
            <a:pPr algn="ctr"/>
            <a:r>
              <a:rPr lang="it-IT" sz="2000" dirty="0" smtClean="0">
                <a:solidFill>
                  <a:srgbClr val="000000"/>
                </a:solidFill>
              </a:rPr>
              <a:t>Si modifica codice colore:</a:t>
            </a:r>
          </a:p>
          <a:p>
            <a:endParaRPr lang="it-IT" dirty="0"/>
          </a:p>
        </p:txBody>
      </p:sp>
      <p:sp>
        <p:nvSpPr>
          <p:cNvPr id="3" name="Rettangolo arrotondato 2"/>
          <p:cNvSpPr/>
          <p:nvPr/>
        </p:nvSpPr>
        <p:spPr>
          <a:xfrm>
            <a:off x="3430410" y="5826664"/>
            <a:ext cx="2259263" cy="914400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it-IT" sz="2800" b="1" dirty="0" smtClean="0">
                <a:solidFill>
                  <a:srgbClr val="000000"/>
                </a:solidFill>
              </a:rPr>
              <a:t>GIALLO</a:t>
            </a:r>
            <a:endParaRPr lang="it-IT" sz="2800" b="1" dirty="0">
              <a:solidFill>
                <a:srgbClr val="00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4481" y="0"/>
            <a:ext cx="1389519" cy="9246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978779" y="1701035"/>
            <a:ext cx="7131096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</a:rPr>
              <a:t>DIAGNOSI</a:t>
            </a:r>
          </a:p>
          <a:p>
            <a:pPr algn="ctr"/>
            <a:endParaRPr lang="it-IT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it-IT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t-IT" sz="2400" dirty="0" smtClean="0"/>
              <a:t>Frattura della </a:t>
            </a:r>
            <a:r>
              <a:rPr lang="it-IT" sz="2400" dirty="0" err="1" smtClean="0"/>
              <a:t>IV</a:t>
            </a:r>
            <a:r>
              <a:rPr lang="it-IT" sz="2400" dirty="0" smtClean="0"/>
              <a:t> e </a:t>
            </a:r>
            <a:r>
              <a:rPr lang="it-IT" sz="2400" dirty="0" err="1" smtClean="0"/>
              <a:t>V</a:t>
            </a:r>
            <a:r>
              <a:rPr lang="it-IT" sz="2400" dirty="0" smtClean="0"/>
              <a:t> costa di sin con falda di PNX in sede apicale sin</a:t>
            </a:r>
            <a:endParaRPr lang="it-IT" sz="2400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4481" y="0"/>
            <a:ext cx="1389519" cy="9246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2508978"/>
            <a:ext cx="91440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PARAMETRI VITALI</a:t>
            </a:r>
          </a:p>
          <a:p>
            <a:pPr algn="ctr"/>
            <a:endParaRPr lang="it-IT" dirty="0" smtClean="0"/>
          </a:p>
          <a:p>
            <a:pPr algn="ctr"/>
            <a:r>
              <a:rPr lang="it-IT" sz="2400" dirty="0" err="1" smtClean="0">
                <a:solidFill>
                  <a:srgbClr val="000000"/>
                </a:solidFill>
              </a:rPr>
              <a:t>Sat</a:t>
            </a:r>
            <a:r>
              <a:rPr lang="it-IT" sz="2400" dirty="0" smtClean="0">
                <a:solidFill>
                  <a:srgbClr val="000000"/>
                </a:solidFill>
              </a:rPr>
              <a:t>: 99%</a:t>
            </a:r>
          </a:p>
          <a:p>
            <a:pPr algn="ctr"/>
            <a:r>
              <a:rPr lang="it-IT" sz="2400" dirty="0" smtClean="0">
                <a:solidFill>
                  <a:srgbClr val="000000"/>
                </a:solidFill>
              </a:rPr>
              <a:t>FR:  12</a:t>
            </a:r>
          </a:p>
          <a:p>
            <a:pPr algn="ctr"/>
            <a:r>
              <a:rPr lang="it-IT" sz="2400" dirty="0" smtClean="0">
                <a:solidFill>
                  <a:srgbClr val="000000"/>
                </a:solidFill>
              </a:rPr>
              <a:t>FC: 85</a:t>
            </a:r>
          </a:p>
          <a:p>
            <a:pPr algn="ctr"/>
            <a:r>
              <a:rPr lang="it-IT" sz="2400" dirty="0" smtClean="0">
                <a:solidFill>
                  <a:srgbClr val="000000"/>
                </a:solidFill>
              </a:rPr>
              <a:t>PA: 130/80</a:t>
            </a:r>
          </a:p>
          <a:p>
            <a:pPr algn="ctr"/>
            <a:r>
              <a:rPr lang="it-IT" sz="2400" dirty="0" smtClean="0">
                <a:solidFill>
                  <a:srgbClr val="000000"/>
                </a:solidFill>
              </a:rPr>
              <a:t>NRS: </a:t>
            </a:r>
            <a:r>
              <a:rPr lang="it-IT" sz="2400" dirty="0" err="1" smtClean="0">
                <a:solidFill>
                  <a:srgbClr val="000000"/>
                </a:solidFill>
              </a:rPr>
              <a:t>5</a:t>
            </a:r>
            <a:endParaRPr lang="it-IT" sz="2400" dirty="0">
              <a:solidFill>
                <a:srgbClr val="000000"/>
              </a:solidFill>
            </a:endParaRPr>
          </a:p>
        </p:txBody>
      </p:sp>
      <p:sp>
        <p:nvSpPr>
          <p:cNvPr id="3" name="Rettangolo arrotondato 2"/>
          <p:cNvSpPr/>
          <p:nvPr/>
        </p:nvSpPr>
        <p:spPr>
          <a:xfrm>
            <a:off x="1211948" y="2156700"/>
            <a:ext cx="6791156" cy="3414771"/>
          </a:xfrm>
          <a:prstGeom prst="roundRect">
            <a:avLst/>
          </a:prstGeom>
          <a:solidFill>
            <a:schemeClr val="tx1">
              <a:alpha val="0"/>
            </a:schemeClr>
          </a:solidFill>
          <a:effectLst>
            <a:glow rad="127000">
              <a:schemeClr val="accent5">
                <a:alpha val="75000"/>
              </a:schemeClr>
            </a:glow>
            <a:outerShdw blurRad="50800" dist="38100" dir="14700000" algn="t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1946829" y="802767"/>
            <a:ext cx="52523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dirty="0" smtClean="0"/>
              <a:t>Si posiziona   COLLARE CERVICALE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4481" y="0"/>
            <a:ext cx="1389519" cy="9246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04113" y="191706"/>
            <a:ext cx="8708842" cy="6494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 smtClean="0"/>
          </a:p>
          <a:p>
            <a:pPr algn="ctr"/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</a:rPr>
              <a:t>VALUTAZIONE TESTA </a:t>
            </a:r>
            <a:r>
              <a:rPr lang="it-IT" sz="2000" b="1" dirty="0" err="1" smtClean="0">
                <a:solidFill>
                  <a:schemeClr val="accent1">
                    <a:lumMod val="75000"/>
                  </a:schemeClr>
                </a:solidFill>
              </a:rPr>
              <a:t>–</a:t>
            </a:r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</a:rPr>
              <a:t> PIEDI</a:t>
            </a:r>
          </a:p>
          <a:p>
            <a:endParaRPr lang="it-IT" dirty="0" smtClean="0"/>
          </a:p>
          <a:p>
            <a:pPr algn="ctr"/>
            <a:endParaRPr lang="it-IT" dirty="0" smtClean="0">
              <a:solidFill>
                <a:schemeClr val="bg1"/>
              </a:solidFill>
            </a:endParaRPr>
          </a:p>
          <a:p>
            <a:pPr marL="179388" indent="-179388" algn="just">
              <a:buClr>
                <a:schemeClr val="accent1">
                  <a:lumMod val="75000"/>
                </a:schemeClr>
              </a:buClr>
              <a:buFont typeface="Arial"/>
              <a:buChar char="•"/>
            </a:pPr>
            <a:r>
              <a:rPr lang="it-IT" dirty="0" smtClean="0"/>
              <a:t>Nega trauma cranico, non perdita di coscienza, pupille isocoriche. GCS 15, giugulari piatte</a:t>
            </a:r>
          </a:p>
          <a:p>
            <a:pPr algn="just">
              <a:buClr>
                <a:schemeClr val="accent1">
                  <a:lumMod val="75000"/>
                </a:schemeClr>
              </a:buClr>
              <a:buFont typeface="Arial"/>
              <a:buChar char="•"/>
            </a:pPr>
            <a:endParaRPr lang="it-IT" dirty="0" smtClean="0"/>
          </a:p>
          <a:p>
            <a:pPr marL="179388" indent="-179388" algn="just">
              <a:buClr>
                <a:schemeClr val="accent1">
                  <a:lumMod val="75000"/>
                </a:schemeClr>
              </a:buClr>
              <a:buFont typeface="Arial"/>
              <a:buChar char="•"/>
            </a:pPr>
            <a:r>
              <a:rPr lang="it-IT" dirty="0" smtClean="0"/>
              <a:t>Torace: movimenti simmetrici, non enfisema sottocutaneo, non dolore alla palpazione</a:t>
            </a:r>
          </a:p>
          <a:p>
            <a:pPr algn="just">
              <a:buClr>
                <a:schemeClr val="accent1">
                  <a:lumMod val="75000"/>
                </a:schemeClr>
              </a:buClr>
              <a:buFont typeface="Arial"/>
              <a:buChar char="•"/>
            </a:pPr>
            <a:endParaRPr lang="it-IT" dirty="0" smtClean="0"/>
          </a:p>
          <a:p>
            <a:pPr marL="179388" indent="-179388" algn="just">
              <a:buClr>
                <a:schemeClr val="accent1">
                  <a:lumMod val="75000"/>
                </a:schemeClr>
              </a:buClr>
              <a:buFont typeface="Arial"/>
              <a:buChar char="•"/>
            </a:pPr>
            <a:r>
              <a:rPr lang="it-IT" dirty="0" smtClean="0"/>
              <a:t>Addome: nessun ematoma, dolenzia alla palpazione profonda in sede pelvica</a:t>
            </a:r>
          </a:p>
          <a:p>
            <a:pPr algn="just">
              <a:buClr>
                <a:schemeClr val="accent1">
                  <a:lumMod val="75000"/>
                </a:schemeClr>
              </a:buClr>
              <a:buFont typeface="Arial"/>
              <a:buChar char="•"/>
            </a:pPr>
            <a:endParaRPr lang="it-IT" dirty="0" smtClean="0"/>
          </a:p>
          <a:p>
            <a:pPr marL="179388" indent="-179388" algn="just">
              <a:buClr>
                <a:schemeClr val="accent1">
                  <a:lumMod val="75000"/>
                </a:schemeClr>
              </a:buClr>
              <a:buFont typeface="Arial"/>
              <a:buChar char="•"/>
            </a:pPr>
            <a:r>
              <a:rPr lang="it-IT" dirty="0" smtClean="0"/>
              <a:t>Dolore </a:t>
            </a:r>
            <a:r>
              <a:rPr lang="it-IT" dirty="0" err="1" smtClean="0"/>
              <a:t>5</a:t>
            </a:r>
            <a:r>
              <a:rPr lang="it-IT" dirty="0" smtClean="0"/>
              <a:t> (scala NRS) alla compressione delle creste iliache, non segni di instabilità del bacino</a:t>
            </a:r>
          </a:p>
          <a:p>
            <a:pPr algn="just">
              <a:buClr>
                <a:schemeClr val="accent1">
                  <a:lumMod val="75000"/>
                </a:schemeClr>
              </a:buClr>
              <a:buFont typeface="Arial"/>
              <a:buChar char="•"/>
            </a:pPr>
            <a:endParaRPr lang="it-IT" dirty="0" smtClean="0"/>
          </a:p>
          <a:p>
            <a:pPr marL="179388" indent="-179388" algn="just">
              <a:buClr>
                <a:schemeClr val="accent1">
                  <a:lumMod val="75000"/>
                </a:schemeClr>
              </a:buClr>
              <a:buFont typeface="Arial"/>
              <a:buChar char="•"/>
            </a:pPr>
            <a:r>
              <a:rPr lang="it-IT" dirty="0" smtClean="0"/>
              <a:t>Rachide: dolenzia al rachide lombo-sacrale. Non segni di lesione midollare (sensibilità e motilità integre)</a:t>
            </a:r>
          </a:p>
          <a:p>
            <a:pPr algn="just">
              <a:buClr>
                <a:schemeClr val="accent1">
                  <a:lumMod val="75000"/>
                </a:schemeClr>
              </a:buClr>
              <a:buFont typeface="Arial"/>
              <a:buChar char="•"/>
            </a:pPr>
            <a:endParaRPr lang="it-IT" dirty="0" smtClean="0"/>
          </a:p>
          <a:p>
            <a:pPr algn="just">
              <a:buClr>
                <a:schemeClr val="accent1">
                  <a:lumMod val="75000"/>
                </a:schemeClr>
              </a:buClr>
              <a:buFont typeface="Arial"/>
              <a:buChar char="•"/>
            </a:pPr>
            <a:r>
              <a:rPr lang="it-IT" dirty="0" smtClean="0"/>
              <a:t> Arti non dolenti senza evidenti lesioni ossee.</a:t>
            </a:r>
          </a:p>
          <a:p>
            <a:pPr algn="just">
              <a:buClr>
                <a:schemeClr val="accent1">
                  <a:lumMod val="75000"/>
                </a:schemeClr>
              </a:buClr>
              <a:buFont typeface="Arial"/>
              <a:buChar char="•"/>
            </a:pPr>
            <a:endParaRPr lang="it-IT" dirty="0" smtClean="0"/>
          </a:p>
          <a:p>
            <a:endParaRPr lang="it-IT" dirty="0" smtClean="0"/>
          </a:p>
          <a:p>
            <a:pPr algn="ctr"/>
            <a:r>
              <a:rPr lang="it-IT" dirty="0" smtClean="0"/>
              <a:t>Anamnesi: ipertensione arteriosa in terapia.</a:t>
            </a:r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4481" y="0"/>
            <a:ext cx="1389519" cy="9246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1777984"/>
            <a:ext cx="9144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solidFill>
                  <a:srgbClr val="000000"/>
                </a:solidFill>
              </a:rPr>
              <a:t>Codice assegnato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</p:txBody>
      </p:sp>
      <p:sp>
        <p:nvSpPr>
          <p:cNvPr id="5" name="Rettangolo 4"/>
          <p:cNvSpPr/>
          <p:nvPr/>
        </p:nvSpPr>
        <p:spPr>
          <a:xfrm>
            <a:off x="3160692" y="3277937"/>
            <a:ext cx="3009774" cy="914400"/>
          </a:xfrm>
          <a:prstGeom prst="rect">
            <a:avLst/>
          </a:prstGeom>
          <a:solidFill>
            <a:srgbClr val="008000">
              <a:alpha val="7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it-IT" sz="2800" b="1" dirty="0" smtClean="0">
                <a:solidFill>
                  <a:srgbClr val="000000"/>
                </a:solidFill>
              </a:rPr>
              <a:t>VERDE</a:t>
            </a:r>
            <a:endParaRPr lang="it-IT" sz="2800" b="1" dirty="0">
              <a:solidFill>
                <a:srgbClr val="00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4481" y="0"/>
            <a:ext cx="1389519" cy="9246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1163053"/>
            <a:ext cx="91440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>
                <a:solidFill>
                  <a:srgbClr val="000000"/>
                </a:solidFill>
              </a:rPr>
              <a:t>Dopo 15 minuti: </a:t>
            </a:r>
            <a:r>
              <a:rPr lang="it-IT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RIVALUTAZIONE</a:t>
            </a:r>
          </a:p>
          <a:p>
            <a:pPr algn="ctr"/>
            <a:endParaRPr lang="it-IT" sz="2000" dirty="0" smtClean="0">
              <a:solidFill>
                <a:srgbClr val="000000"/>
              </a:solidFill>
            </a:endParaRPr>
          </a:p>
          <a:p>
            <a:pPr lvl="8"/>
            <a:r>
              <a:rPr lang="it-IT" sz="2000" dirty="0" smtClean="0">
                <a:solidFill>
                  <a:srgbClr val="000000"/>
                </a:solidFill>
              </a:rPr>
              <a:t>PA 90/60</a:t>
            </a:r>
          </a:p>
          <a:p>
            <a:pPr lvl="8"/>
            <a:r>
              <a:rPr lang="it-IT" sz="2000" dirty="0" smtClean="0">
                <a:solidFill>
                  <a:srgbClr val="000000"/>
                </a:solidFill>
              </a:rPr>
              <a:t>FC  110</a:t>
            </a:r>
          </a:p>
          <a:p>
            <a:pPr lvl="8"/>
            <a:r>
              <a:rPr lang="it-IT" sz="2000" dirty="0" smtClean="0">
                <a:solidFill>
                  <a:srgbClr val="000000"/>
                </a:solidFill>
              </a:rPr>
              <a:t>NRS </a:t>
            </a:r>
            <a:r>
              <a:rPr lang="it-IT" sz="2000" dirty="0" err="1" smtClean="0">
                <a:solidFill>
                  <a:srgbClr val="000000"/>
                </a:solidFill>
              </a:rPr>
              <a:t>7</a:t>
            </a:r>
            <a:endParaRPr lang="it-IT" sz="2000" dirty="0" smtClean="0">
              <a:solidFill>
                <a:srgbClr val="000000"/>
              </a:solidFill>
            </a:endParaRPr>
          </a:p>
          <a:p>
            <a:pPr lvl="8"/>
            <a:endParaRPr lang="it-IT" sz="2000" dirty="0" smtClean="0">
              <a:solidFill>
                <a:srgbClr val="000000"/>
              </a:solidFill>
            </a:endParaRPr>
          </a:p>
          <a:p>
            <a:pPr algn="ctr"/>
            <a:r>
              <a:rPr lang="it-IT" sz="2000" dirty="0" smtClean="0">
                <a:solidFill>
                  <a:srgbClr val="000000"/>
                </a:solidFill>
              </a:rPr>
              <a:t>Addome diffusamente dolente alla palpazione</a:t>
            </a:r>
          </a:p>
          <a:p>
            <a:pPr algn="ctr"/>
            <a:endParaRPr lang="it-IT" sz="2000" dirty="0" smtClean="0">
              <a:solidFill>
                <a:srgbClr val="000000"/>
              </a:solidFill>
            </a:endParaRPr>
          </a:p>
          <a:p>
            <a:pPr algn="ctr"/>
            <a:endParaRPr lang="it-IT" sz="2000" dirty="0">
              <a:solidFill>
                <a:srgbClr val="000000"/>
              </a:solidFill>
            </a:endParaRPr>
          </a:p>
          <a:p>
            <a:pPr algn="ctr"/>
            <a:endParaRPr lang="it-IT" sz="2000" dirty="0" smtClean="0">
              <a:solidFill>
                <a:srgbClr val="000000"/>
              </a:solidFill>
            </a:endParaRPr>
          </a:p>
          <a:p>
            <a:pPr algn="ctr"/>
            <a:r>
              <a:rPr lang="it-IT" sz="2000" dirty="0" smtClean="0">
                <a:solidFill>
                  <a:srgbClr val="000000"/>
                </a:solidFill>
              </a:rPr>
              <a:t>Si modifica codice colore:</a:t>
            </a:r>
          </a:p>
          <a:p>
            <a:endParaRPr lang="it-IT" dirty="0"/>
          </a:p>
        </p:txBody>
      </p:sp>
      <p:sp>
        <p:nvSpPr>
          <p:cNvPr id="3" name="Rettangolo arrotondato 2"/>
          <p:cNvSpPr/>
          <p:nvPr/>
        </p:nvSpPr>
        <p:spPr>
          <a:xfrm>
            <a:off x="3475772" y="5139202"/>
            <a:ext cx="2259263" cy="914400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it-IT" sz="2800" b="1" dirty="0" smtClean="0">
                <a:solidFill>
                  <a:srgbClr val="000000"/>
                </a:solidFill>
              </a:rPr>
              <a:t>ROSSO</a:t>
            </a:r>
            <a:endParaRPr lang="it-IT" sz="2800" b="1" dirty="0">
              <a:solidFill>
                <a:srgbClr val="00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4481" y="0"/>
            <a:ext cx="1389519" cy="9246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978779" y="1701035"/>
            <a:ext cx="7131096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</a:rPr>
              <a:t>DIAGNOSI</a:t>
            </a:r>
          </a:p>
          <a:p>
            <a:pPr algn="ctr"/>
            <a:endParaRPr lang="it-IT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it-IT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t-IT" sz="2400" dirty="0" smtClean="0"/>
              <a:t>Frattura di bacino con lesione della vescica e spandimento di fluido nella cavità peritoneale </a:t>
            </a:r>
            <a:endParaRPr lang="it-IT" sz="2400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4481" y="0"/>
            <a:ext cx="1389519" cy="9246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17510" y="555671"/>
            <a:ext cx="844803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</a:rPr>
              <a:t>CASO CLINICO </a:t>
            </a:r>
            <a:r>
              <a:rPr lang="it-IT" sz="2400" dirty="0" err="1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it-IT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it-IT" sz="2400" dirty="0" smtClean="0"/>
          </a:p>
          <a:p>
            <a:pPr algn="ctr"/>
            <a:r>
              <a:rPr lang="it-IT" sz="2400" dirty="0" smtClean="0"/>
              <a:t>Donna di 44 anni che si presenta in Pronto Soccorso con mezzo di soccorso 118 (equipaggio di volontari)</a:t>
            </a:r>
          </a:p>
          <a:p>
            <a:pPr algn="ctr"/>
            <a:endParaRPr lang="it-IT" sz="2400" dirty="0" smtClean="0"/>
          </a:p>
          <a:p>
            <a:pPr algn="ctr"/>
            <a:r>
              <a:rPr lang="it-IT" sz="2400" dirty="0" smtClean="0"/>
              <a:t>Dinamica del trauma:  </a:t>
            </a:r>
            <a:r>
              <a:rPr lang="it-IT" sz="2400" b="1" dirty="0" smtClean="0">
                <a:solidFill>
                  <a:srgbClr val="008000"/>
                </a:solidFill>
              </a:rPr>
              <a:t>caduta accidentale in strada  in evidente stato di ebbrezza alcolica</a:t>
            </a:r>
          </a:p>
          <a:p>
            <a:endParaRPr lang="it-IT" sz="2400" dirty="0" smtClean="0"/>
          </a:p>
          <a:p>
            <a:endParaRPr lang="it-IT" sz="2400" dirty="0" smtClean="0"/>
          </a:p>
          <a:p>
            <a:pPr algn="ctr"/>
            <a:r>
              <a:rPr lang="it-IT" sz="2400" dirty="0" smtClean="0"/>
              <a:t>Viene posizionata in barella e accompagnata al triage</a:t>
            </a:r>
            <a:endParaRPr lang="it-IT" sz="2400" dirty="0"/>
          </a:p>
        </p:txBody>
      </p:sp>
      <p:pic>
        <p:nvPicPr>
          <p:cNvPr id="10" name="Immagine 9" descr="paziente-vettore-icona-barella-lo-stile-è-simbolo-piatta-bicolore-colori-blu-e-grigio-angoli-arrotond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8658" y="4529061"/>
            <a:ext cx="2609605" cy="2254119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4481" y="0"/>
            <a:ext cx="1389519" cy="9246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2125554"/>
            <a:ext cx="91440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PARAMETRI VITALI</a:t>
            </a:r>
          </a:p>
          <a:p>
            <a:pPr algn="ctr"/>
            <a:endParaRPr lang="it-IT" dirty="0" smtClean="0"/>
          </a:p>
          <a:p>
            <a:pPr algn="ctr"/>
            <a:r>
              <a:rPr lang="it-IT" sz="2400" dirty="0" err="1" smtClean="0">
                <a:solidFill>
                  <a:srgbClr val="000000"/>
                </a:solidFill>
              </a:rPr>
              <a:t>Sat</a:t>
            </a:r>
            <a:r>
              <a:rPr lang="it-IT" sz="2400" dirty="0" smtClean="0">
                <a:solidFill>
                  <a:srgbClr val="000000"/>
                </a:solidFill>
              </a:rPr>
              <a:t>: 97%</a:t>
            </a:r>
          </a:p>
          <a:p>
            <a:pPr algn="ctr"/>
            <a:r>
              <a:rPr lang="it-IT" sz="2400" dirty="0" smtClean="0">
                <a:solidFill>
                  <a:srgbClr val="000000"/>
                </a:solidFill>
              </a:rPr>
              <a:t>FR:  12</a:t>
            </a:r>
          </a:p>
          <a:p>
            <a:pPr algn="ctr"/>
            <a:r>
              <a:rPr lang="it-IT" sz="2400" dirty="0" smtClean="0">
                <a:solidFill>
                  <a:srgbClr val="000000"/>
                </a:solidFill>
              </a:rPr>
              <a:t>FC: 85</a:t>
            </a:r>
          </a:p>
          <a:p>
            <a:pPr algn="ctr"/>
            <a:r>
              <a:rPr lang="it-IT" sz="2400" dirty="0" smtClean="0">
                <a:solidFill>
                  <a:srgbClr val="000000"/>
                </a:solidFill>
              </a:rPr>
              <a:t>PA: non rilevabile per mancata collaborazione</a:t>
            </a:r>
          </a:p>
          <a:p>
            <a:pPr algn="ctr"/>
            <a:r>
              <a:rPr lang="it-IT" sz="2400" dirty="0" smtClean="0">
                <a:solidFill>
                  <a:srgbClr val="000000"/>
                </a:solidFill>
              </a:rPr>
              <a:t>NRS: non valutabile</a:t>
            </a:r>
            <a:endParaRPr lang="it-IT" sz="2400" dirty="0">
              <a:solidFill>
                <a:srgbClr val="000000"/>
              </a:solidFill>
            </a:endParaRPr>
          </a:p>
        </p:txBody>
      </p:sp>
      <p:sp>
        <p:nvSpPr>
          <p:cNvPr id="3" name="Rettangolo arrotondato 2"/>
          <p:cNvSpPr/>
          <p:nvPr/>
        </p:nvSpPr>
        <p:spPr>
          <a:xfrm>
            <a:off x="907812" y="1749322"/>
            <a:ext cx="7416122" cy="4398210"/>
          </a:xfrm>
          <a:prstGeom prst="roundRect">
            <a:avLst/>
          </a:prstGeom>
          <a:solidFill>
            <a:schemeClr val="tx1">
              <a:alpha val="0"/>
            </a:schemeClr>
          </a:solidFill>
          <a:effectLst>
            <a:glow rad="127000">
              <a:schemeClr val="accent5">
                <a:alpha val="75000"/>
              </a:schemeClr>
            </a:glow>
            <a:outerShdw blurRad="50800" dist="38100" dir="14700000" algn="t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2002465" y="575115"/>
            <a:ext cx="52368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000" dirty="0" smtClean="0"/>
              <a:t>La paziente rifiuta il COLLARE CERVICALE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4481" y="0"/>
            <a:ext cx="1389519" cy="9246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Verve.thmx</Template>
  <TotalTime>522</TotalTime>
  <Words>759</Words>
  <Application>Microsoft Macintosh PowerPoint</Application>
  <PresentationFormat>Presentazione su schermo (4:3)</PresentationFormat>
  <Paragraphs>208</Paragraphs>
  <Slides>25</Slides>
  <Notes>0</Notes>
  <HiddenSlides>0</HiddenSlides>
  <MMClips>0</MMClips>
  <ScaleCrop>false</ScaleCrop>
  <HeadingPairs>
    <vt:vector size="4" baseType="variant">
      <vt:variant>
        <vt:lpstr>Modello struttura</vt:lpstr>
      </vt:variant>
      <vt:variant>
        <vt:i4>1</vt:i4>
      </vt:variant>
      <vt:variant>
        <vt:lpstr>Titoli diapositive</vt:lpstr>
      </vt:variant>
      <vt:variant>
        <vt:i4>25</vt:i4>
      </vt:variant>
    </vt:vector>
  </HeadingPairs>
  <TitlesOfParts>
    <vt:vector size="26" baseType="lpstr">
      <vt:lpstr>Verve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simona nanni</dc:creator>
  <cp:lastModifiedBy>simona nanni</cp:lastModifiedBy>
  <cp:revision>21</cp:revision>
  <dcterms:created xsi:type="dcterms:W3CDTF">2019-05-17T15:08:49Z</dcterms:created>
  <dcterms:modified xsi:type="dcterms:W3CDTF">2019-05-17T15:17:04Z</dcterms:modified>
</cp:coreProperties>
</file>