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12" r:id="rId3"/>
    <p:sldId id="353" r:id="rId4"/>
    <p:sldId id="288" r:id="rId5"/>
    <p:sldId id="271" r:id="rId6"/>
    <p:sldId id="330" r:id="rId7"/>
    <p:sldId id="329" r:id="rId8"/>
    <p:sldId id="345" r:id="rId9"/>
    <p:sldId id="346" r:id="rId10"/>
    <p:sldId id="347" r:id="rId11"/>
    <p:sldId id="351" r:id="rId12"/>
    <p:sldId id="352" r:id="rId13"/>
    <p:sldId id="313" r:id="rId14"/>
    <p:sldId id="272" r:id="rId15"/>
    <p:sldId id="302" r:id="rId16"/>
    <p:sldId id="260" r:id="rId17"/>
    <p:sldId id="293" r:id="rId18"/>
    <p:sldId id="354" r:id="rId19"/>
    <p:sldId id="306" r:id="rId20"/>
    <p:sldId id="310" r:id="rId21"/>
    <p:sldId id="336" r:id="rId22"/>
    <p:sldId id="335" r:id="rId23"/>
    <p:sldId id="308" r:id="rId24"/>
    <p:sldId id="355" r:id="rId25"/>
    <p:sldId id="338" r:id="rId26"/>
    <p:sldId id="266" r:id="rId27"/>
    <p:sldId id="337" r:id="rId28"/>
    <p:sldId id="305" r:id="rId29"/>
    <p:sldId id="257" r:id="rId30"/>
    <p:sldId id="258" r:id="rId31"/>
    <p:sldId id="259" r:id="rId32"/>
    <p:sldId id="342" r:id="rId33"/>
    <p:sldId id="261" r:id="rId34"/>
    <p:sldId id="278" r:id="rId35"/>
    <p:sldId id="325" r:id="rId36"/>
    <p:sldId id="263" r:id="rId37"/>
    <p:sldId id="314" r:id="rId38"/>
    <p:sldId id="315" r:id="rId39"/>
    <p:sldId id="333" r:id="rId40"/>
    <p:sldId id="356" r:id="rId41"/>
    <p:sldId id="331" r:id="rId42"/>
    <p:sldId id="316" r:id="rId43"/>
    <p:sldId id="273" r:id="rId44"/>
    <p:sldId id="321" r:id="rId45"/>
    <p:sldId id="339" r:id="rId46"/>
    <p:sldId id="341" r:id="rId47"/>
    <p:sldId id="34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990099"/>
    <a:srgbClr val="E0D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A0D5F-7DB1-45A3-8B78-85B8E1CA459A}" type="datetimeFigureOut">
              <a:rPr lang="it-IT" smtClean="0"/>
              <a:t>04/11/2022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8894E-D9D6-44EF-B9ED-3F6B6EDA22BB}" type="slidenum">
              <a:rPr lang="it-IT" smtClean="0"/>
              <a:t>‹N›</a:t>
            </a:fld>
            <a:endParaRPr lang="it-IT"/>
          </a:p>
        </p:txBody>
      </p:sp>
    </p:spTree>
    <p:extLst>
      <p:ext uri="{BB962C8B-B14F-4D97-AF65-F5344CB8AC3E}">
        <p14:creationId xmlns:p14="http://schemas.microsoft.com/office/powerpoint/2010/main" val="82229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B046E74C-4D85-43B0-9CCF-5B9EF4354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2EF6F52E-6F98-49B1-99C4-288A964E94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8FFAFBEC-BF54-488C-9BDF-C48CA682F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7DD93C-C540-4B52-95AF-085FB8F4D16E}" type="slidenum">
              <a:rPr lang="it-IT" altLang="it-IT"/>
              <a:pPr eaLnBrk="1" hangingPunct="1"/>
              <a:t>16</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A778E5-DD2B-4E31-9079-625E64D46A57}" type="datetimeFigureOut">
              <a:rPr lang="it-IT" smtClean="0"/>
              <a:t>04/11/2022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48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A778E5-DD2B-4E31-9079-625E64D46A57}" type="datetimeFigureOut">
              <a:rPr lang="it-IT" smtClean="0"/>
              <a:t>04/11/2022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31709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A778E5-DD2B-4E31-9079-625E64D46A57}" type="datetimeFigureOut">
              <a:rPr lang="it-IT" smtClean="0"/>
              <a:t>04/11/2022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111984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A778E5-DD2B-4E31-9079-625E64D46A57}" type="datetimeFigureOut">
              <a:rPr lang="it-IT" smtClean="0"/>
              <a:t>04/11/2022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26023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A778E5-DD2B-4E31-9079-625E64D46A57}" type="datetimeFigureOut">
              <a:rPr lang="it-IT" smtClean="0"/>
              <a:t>04/11/2022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1453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A778E5-DD2B-4E31-9079-625E64D46A57}" type="datetimeFigureOut">
              <a:rPr lang="it-IT" smtClean="0"/>
              <a:t>04/11/2022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132234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A778E5-DD2B-4E31-9079-625E64D46A57}" type="datetimeFigureOut">
              <a:rPr lang="it-IT" smtClean="0"/>
              <a:t>04/11/2022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303191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A778E5-DD2B-4E31-9079-625E64D46A57}" type="datetimeFigureOut">
              <a:rPr lang="it-IT" smtClean="0"/>
              <a:t>04/11/2022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23056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778E5-DD2B-4E31-9079-625E64D46A57}" type="datetimeFigureOut">
              <a:rPr lang="it-IT" smtClean="0"/>
              <a:t>04/11/2022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46387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A778E5-DD2B-4E31-9079-625E64D46A57}" type="datetimeFigureOut">
              <a:rPr lang="it-IT" smtClean="0"/>
              <a:t>04/11/2022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295350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A778E5-DD2B-4E31-9079-625E64D46A57}" type="datetimeFigureOut">
              <a:rPr lang="it-IT" smtClean="0"/>
              <a:t>04/11/2022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5BCE1A-C356-4F65-B21B-3227EAF7071F}" type="slidenum">
              <a:rPr lang="it-IT" smtClean="0"/>
              <a:t>‹N›</a:t>
            </a:fld>
            <a:endParaRPr lang="it-IT"/>
          </a:p>
        </p:txBody>
      </p:sp>
    </p:spTree>
    <p:extLst>
      <p:ext uri="{BB962C8B-B14F-4D97-AF65-F5344CB8AC3E}">
        <p14:creationId xmlns:p14="http://schemas.microsoft.com/office/powerpoint/2010/main" val="105016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778E5-DD2B-4E31-9079-625E64D46A57}" type="datetimeFigureOut">
              <a:rPr lang="it-IT" smtClean="0"/>
              <a:t>04/11/2022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CE1A-C356-4F65-B21B-3227EAF7071F}" type="slidenum">
              <a:rPr lang="it-IT" smtClean="0"/>
              <a:t>‹N›</a:t>
            </a:fld>
            <a:endParaRPr lang="it-IT"/>
          </a:p>
        </p:txBody>
      </p:sp>
    </p:spTree>
    <p:extLst>
      <p:ext uri="{BB962C8B-B14F-4D97-AF65-F5344CB8AC3E}">
        <p14:creationId xmlns:p14="http://schemas.microsoft.com/office/powerpoint/2010/main" val="241392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ps.who.int/iris/handle/10665/35786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C2A51-1E2F-7D0E-D87B-07F18C4711F4}"/>
              </a:ext>
            </a:extLst>
          </p:cNvPr>
          <p:cNvSpPr>
            <a:spLocks noGrp="1"/>
          </p:cNvSpPr>
          <p:nvPr>
            <p:ph type="ctrTitle"/>
          </p:nvPr>
        </p:nvSpPr>
        <p:spPr>
          <a:xfrm>
            <a:off x="702365" y="1122363"/>
            <a:ext cx="9965635" cy="2387600"/>
          </a:xfrm>
        </p:spPr>
        <p:txBody>
          <a:bodyPr>
            <a:noAutofit/>
          </a:bodyPr>
          <a:lstStyle/>
          <a:p>
            <a:r>
              <a:rPr lang="it-IT" sz="4000" b="1" i="0" dirty="0">
                <a:solidFill>
                  <a:schemeClr val="bg2">
                    <a:lumMod val="25000"/>
                  </a:schemeClr>
                </a:solidFill>
                <a:effectLst/>
                <a:latin typeface="+mn-lt"/>
              </a:rPr>
              <a:t>Medicina di genere: la cultura della differenza - Le attenzioni della professione infermieristica nelle differenze di genere”</a:t>
            </a:r>
            <a:r>
              <a:rPr lang="it-IT" sz="4000" b="0" i="0" dirty="0">
                <a:solidFill>
                  <a:schemeClr val="bg2">
                    <a:lumMod val="25000"/>
                  </a:schemeClr>
                </a:solidFill>
                <a:effectLst/>
                <a:latin typeface="+mn-lt"/>
              </a:rPr>
              <a:t> </a:t>
            </a:r>
            <a:endParaRPr lang="it-IT" sz="4000" dirty="0">
              <a:solidFill>
                <a:schemeClr val="bg2">
                  <a:lumMod val="25000"/>
                </a:schemeClr>
              </a:solidFill>
              <a:latin typeface="+mn-lt"/>
            </a:endParaRPr>
          </a:p>
        </p:txBody>
      </p:sp>
      <p:sp>
        <p:nvSpPr>
          <p:cNvPr id="3" name="Sottotitolo 2">
            <a:extLst>
              <a:ext uri="{FF2B5EF4-FFF2-40B4-BE49-F238E27FC236}">
                <a16:creationId xmlns:a16="http://schemas.microsoft.com/office/drawing/2014/main" id="{2F3EF4D0-4AD2-FC44-476D-DCD4034DF1C6}"/>
              </a:ext>
            </a:extLst>
          </p:cNvPr>
          <p:cNvSpPr>
            <a:spLocks noGrp="1"/>
          </p:cNvSpPr>
          <p:nvPr>
            <p:ph type="subTitle" idx="1"/>
          </p:nvPr>
        </p:nvSpPr>
        <p:spPr/>
        <p:txBody>
          <a:bodyPr>
            <a:normAutofit/>
          </a:bodyPr>
          <a:lstStyle/>
          <a:p>
            <a:endParaRPr lang="it-IT" sz="2800" b="1" dirty="0">
              <a:solidFill>
                <a:schemeClr val="bg2">
                  <a:lumMod val="25000"/>
                </a:schemeClr>
              </a:solidFill>
            </a:endParaRPr>
          </a:p>
          <a:p>
            <a:r>
              <a:rPr lang="it-IT" sz="2800" b="1" dirty="0">
                <a:solidFill>
                  <a:schemeClr val="bg2">
                    <a:lumMod val="25000"/>
                  </a:schemeClr>
                </a:solidFill>
              </a:rPr>
              <a:t>Etica e salute di genere nella professione infermieristica</a:t>
            </a:r>
          </a:p>
          <a:p>
            <a:r>
              <a:rPr lang="it-IT" sz="2800" b="1" dirty="0">
                <a:solidFill>
                  <a:schemeClr val="bg2">
                    <a:lumMod val="25000"/>
                  </a:schemeClr>
                </a:solidFill>
              </a:rPr>
              <a:t>Di V. Ribani</a:t>
            </a:r>
          </a:p>
        </p:txBody>
      </p:sp>
      <p:pic>
        <p:nvPicPr>
          <p:cNvPr id="4" name="Picture 4" descr="Maschi e femmine: così lontani così vicini - Abbanews">
            <a:extLst>
              <a:ext uri="{FF2B5EF4-FFF2-40B4-BE49-F238E27FC236}">
                <a16:creationId xmlns:a16="http://schemas.microsoft.com/office/drawing/2014/main" id="{AFDAB9EA-FEA1-772A-44A7-ADFD53EEA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52" y="4611757"/>
            <a:ext cx="3803374" cy="192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7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003C195-1F27-6F3A-9E56-A2B74E187249}"/>
              </a:ext>
            </a:extLst>
          </p:cNvPr>
          <p:cNvSpPr/>
          <p:nvPr/>
        </p:nvSpPr>
        <p:spPr>
          <a:xfrm>
            <a:off x="291547" y="620290"/>
            <a:ext cx="4638260" cy="23936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0367592-EF96-020F-C630-8C4DDE87E2AB}"/>
              </a:ext>
            </a:extLst>
          </p:cNvPr>
          <p:cNvSpPr txBox="1"/>
          <p:nvPr/>
        </p:nvSpPr>
        <p:spPr>
          <a:xfrm>
            <a:off x="5274366" y="526764"/>
            <a:ext cx="6096000" cy="461665"/>
          </a:xfrm>
          <a:prstGeom prst="rect">
            <a:avLst/>
          </a:prstGeom>
          <a:noFill/>
        </p:spPr>
        <p:txBody>
          <a:bodyPr wrap="square">
            <a:spAutoFit/>
          </a:bodyPr>
          <a:lstStyle/>
          <a:p>
            <a:r>
              <a:rPr lang="it-IT" sz="2400" b="1" dirty="0">
                <a:solidFill>
                  <a:srgbClr val="00B050"/>
                </a:solidFill>
              </a:rPr>
              <a:t>Occupazione 11%</a:t>
            </a:r>
          </a:p>
        </p:txBody>
      </p:sp>
      <p:sp>
        <p:nvSpPr>
          <p:cNvPr id="6" name="CasellaDiTesto 5">
            <a:extLst>
              <a:ext uri="{FF2B5EF4-FFF2-40B4-BE49-F238E27FC236}">
                <a16:creationId xmlns:a16="http://schemas.microsoft.com/office/drawing/2014/main" id="{4F3B5F9A-4510-008D-8571-842A08EFA3F3}"/>
              </a:ext>
            </a:extLst>
          </p:cNvPr>
          <p:cNvSpPr txBox="1"/>
          <p:nvPr/>
        </p:nvSpPr>
        <p:spPr>
          <a:xfrm>
            <a:off x="1073426" y="926874"/>
            <a:ext cx="9819861" cy="5632311"/>
          </a:xfrm>
          <a:prstGeom prst="rect">
            <a:avLst/>
          </a:prstGeom>
          <a:noFill/>
        </p:spPr>
        <p:txBody>
          <a:bodyPr wrap="square">
            <a:spAutoFit/>
          </a:bodyPr>
          <a:lstStyle/>
          <a:p>
            <a:r>
              <a:rPr lang="it-IT" sz="2400" b="1" dirty="0">
                <a:solidFill>
                  <a:schemeClr val="bg2">
                    <a:lumMod val="25000"/>
                  </a:schemeClr>
                </a:solidFill>
              </a:rPr>
              <a:t>O</a:t>
            </a:r>
            <a:r>
              <a:rPr lang="it-IT" sz="2400" b="1" i="0" dirty="0">
                <a:solidFill>
                  <a:schemeClr val="bg2">
                    <a:lumMod val="25000"/>
                  </a:schemeClr>
                </a:solidFill>
                <a:effectLst/>
              </a:rPr>
              <a:t>ltre le 40 ore di lavoro producono </a:t>
            </a:r>
            <a:r>
              <a:rPr lang="it-IT" sz="2400" b="0" i="0" dirty="0">
                <a:solidFill>
                  <a:schemeClr val="bg2">
                    <a:lumMod val="25000"/>
                  </a:schemeClr>
                </a:solidFill>
                <a:effectLst/>
              </a:rPr>
              <a:t>il 93% della parte del divario di salute attribuita all’occupazione e alle condizioni di lavoro. I lavori manuali, da colletti blu, tendono nel tempo ad avere una salute psicofisica peggiore rispetto a quelli che svolgono lavori meno fisici o dirigenziali, da colletti bianchi. </a:t>
            </a:r>
            <a:r>
              <a:rPr lang="it-IT" sz="2400" b="1" i="0" dirty="0">
                <a:solidFill>
                  <a:schemeClr val="bg2">
                    <a:lumMod val="25000"/>
                  </a:schemeClr>
                </a:solidFill>
                <a:effectLst/>
              </a:rPr>
              <a:t> </a:t>
            </a:r>
            <a:r>
              <a:rPr lang="it-IT" sz="2400" b="0" i="0" dirty="0">
                <a:solidFill>
                  <a:schemeClr val="bg2">
                    <a:lumMod val="25000"/>
                  </a:schemeClr>
                </a:solidFill>
                <a:effectLst/>
              </a:rPr>
              <a:t> Ciò suggerisce, si legge nel Rapporto, che il lavoro stressante incide sullo stato di </a:t>
            </a:r>
            <a:r>
              <a:rPr lang="it-IT" sz="2400" b="1" i="0" dirty="0">
                <a:solidFill>
                  <a:schemeClr val="bg2">
                    <a:lumMod val="25000"/>
                  </a:schemeClr>
                </a:solidFill>
                <a:effectLst/>
              </a:rPr>
              <a:t>salute mentale con effetti differenti nei diversi gruppi socioeconomici</a:t>
            </a:r>
            <a:r>
              <a:rPr lang="it-IT" sz="2400" b="0" i="0" dirty="0">
                <a:solidFill>
                  <a:schemeClr val="bg2">
                    <a:lumMod val="25000"/>
                  </a:schemeClr>
                </a:solidFill>
                <a:effectLst/>
              </a:rPr>
              <a:t>. Sul divario di salute incide anche lo stato di </a:t>
            </a:r>
            <a:r>
              <a:rPr lang="it-IT" sz="2400" b="1" i="0" dirty="0">
                <a:solidFill>
                  <a:schemeClr val="bg2">
                    <a:lumMod val="25000"/>
                  </a:schemeClr>
                </a:solidFill>
                <a:effectLst/>
              </a:rPr>
              <a:t>disoccupazione</a:t>
            </a:r>
            <a:r>
              <a:rPr lang="it-IT" sz="2400" b="0" i="0" dirty="0">
                <a:solidFill>
                  <a:schemeClr val="bg2">
                    <a:lumMod val="25000"/>
                  </a:schemeClr>
                </a:solidFill>
                <a:effectLst/>
              </a:rPr>
              <a:t>, più diffuso tra gli adulti con la sola scuola dell’obbligo. </a:t>
            </a:r>
            <a:r>
              <a:rPr lang="it-IT" sz="2400" b="1" i="0" dirty="0">
                <a:solidFill>
                  <a:schemeClr val="bg2">
                    <a:lumMod val="25000"/>
                  </a:schemeClr>
                </a:solidFill>
                <a:effectLst/>
              </a:rPr>
              <a:t>Scomponendo il dato per genere</a:t>
            </a:r>
            <a:r>
              <a:rPr lang="it-IT" sz="2400" b="0" i="0" dirty="0">
                <a:solidFill>
                  <a:schemeClr val="bg2">
                    <a:lumMod val="25000"/>
                  </a:schemeClr>
                </a:solidFill>
                <a:effectLst/>
              </a:rPr>
              <a:t>, emerge che nel 2019 la percentuale di donne con titolo di studio più basso che si trovava in stato di disoccupazione era del </a:t>
            </a:r>
            <a:r>
              <a:rPr lang="it-IT" sz="2400" b="1" i="0" dirty="0">
                <a:solidFill>
                  <a:schemeClr val="bg2">
                    <a:lumMod val="25000"/>
                  </a:schemeClr>
                </a:solidFill>
                <a:effectLst/>
              </a:rPr>
              <a:t>63,9% </a:t>
            </a:r>
            <a:r>
              <a:rPr lang="it-IT" sz="2400" b="0" i="0" dirty="0">
                <a:solidFill>
                  <a:schemeClr val="bg2">
                    <a:lumMod val="25000"/>
                  </a:schemeClr>
                </a:solidFill>
                <a:effectLst/>
              </a:rPr>
              <a:t>rispetto al </a:t>
            </a:r>
            <a:r>
              <a:rPr lang="it-IT" sz="2400" b="1" i="0" dirty="0">
                <a:solidFill>
                  <a:schemeClr val="bg2">
                    <a:lumMod val="25000"/>
                  </a:schemeClr>
                </a:solidFill>
                <a:effectLst/>
              </a:rPr>
              <a:t>18,9% </a:t>
            </a:r>
            <a:r>
              <a:rPr lang="it-IT" sz="2400" b="0" i="0" dirty="0">
                <a:solidFill>
                  <a:schemeClr val="bg2">
                    <a:lumMod val="25000"/>
                  </a:schemeClr>
                </a:solidFill>
                <a:effectLst/>
              </a:rPr>
              <a:t>delle donne con istruzione universitaria. Il divario, seppur notevole, è meno marcato per gli uomini che registrano </a:t>
            </a:r>
            <a:r>
              <a:rPr lang="it-IT" sz="2400" b="1" i="0" dirty="0">
                <a:solidFill>
                  <a:schemeClr val="bg2">
                    <a:lumMod val="25000"/>
                  </a:schemeClr>
                </a:solidFill>
                <a:effectLst/>
              </a:rPr>
              <a:t>il 35,2% </a:t>
            </a:r>
            <a:r>
              <a:rPr lang="it-IT" sz="2400" b="0" i="0" dirty="0">
                <a:solidFill>
                  <a:schemeClr val="bg2">
                    <a:lumMod val="25000"/>
                  </a:schemeClr>
                </a:solidFill>
                <a:effectLst/>
              </a:rPr>
              <a:t>di disoccupati con titolo basso e il </a:t>
            </a:r>
            <a:r>
              <a:rPr lang="it-IT" sz="2400" b="1" i="0" dirty="0">
                <a:solidFill>
                  <a:schemeClr val="bg2">
                    <a:lumMod val="25000"/>
                  </a:schemeClr>
                </a:solidFill>
                <a:effectLst/>
              </a:rPr>
              <a:t>12,4%</a:t>
            </a:r>
            <a:r>
              <a:rPr lang="it-IT" sz="2400" b="0" i="0" dirty="0">
                <a:solidFill>
                  <a:schemeClr val="bg2">
                    <a:lumMod val="25000"/>
                  </a:schemeClr>
                </a:solidFill>
                <a:effectLst/>
              </a:rPr>
              <a:t> di disoccupati con titolo alto. si calcola che le donne lavorino 65 ore settimanali contro i 54 ore degli uomini.</a:t>
            </a:r>
            <a:endParaRPr lang="it-IT" sz="2400" dirty="0">
              <a:solidFill>
                <a:schemeClr val="bg2">
                  <a:lumMod val="25000"/>
                </a:schemeClr>
              </a:solidFill>
            </a:endParaRPr>
          </a:p>
          <a:p>
            <a:endParaRPr lang="it-IT" sz="2400" dirty="0">
              <a:solidFill>
                <a:schemeClr val="bg2">
                  <a:lumMod val="25000"/>
                </a:schemeClr>
              </a:solidFill>
            </a:endParaRPr>
          </a:p>
        </p:txBody>
      </p:sp>
    </p:spTree>
    <p:extLst>
      <p:ext uri="{BB962C8B-B14F-4D97-AF65-F5344CB8AC3E}">
        <p14:creationId xmlns:p14="http://schemas.microsoft.com/office/powerpoint/2010/main" val="63050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4B9799-F5A4-3253-E266-54750261BCE8}"/>
              </a:ext>
            </a:extLst>
          </p:cNvPr>
          <p:cNvSpPr>
            <a:spLocks noGrp="1"/>
          </p:cNvSpPr>
          <p:nvPr>
            <p:ph idx="1"/>
          </p:nvPr>
        </p:nvSpPr>
        <p:spPr>
          <a:xfrm>
            <a:off x="5183188" y="457201"/>
            <a:ext cx="6172200" cy="5403850"/>
          </a:xfrm>
        </p:spPr>
        <p:txBody>
          <a:bodyPr>
            <a:normAutofit fontScale="55000" lnSpcReduction="20000"/>
          </a:bodyPr>
          <a:lstStyle/>
          <a:p>
            <a:r>
              <a:rPr lang="it-IT" dirty="0">
                <a:solidFill>
                  <a:schemeClr val="bg2">
                    <a:lumMod val="25000"/>
                  </a:schemeClr>
                </a:solidFill>
                <a:effectLst/>
                <a:ea typeface="Calibri" panose="020F0502020204030204" pitchFamily="34" charset="0"/>
                <a:cs typeface="Times New Roman" panose="02020603050405020304" pitchFamily="18" charset="0"/>
              </a:rPr>
              <a:t>Tra le cause che impediscono di accedere ai servizi sanitari, il Rapporto individua la distanza, i tempi di attesa, gli orari di lavoro</a:t>
            </a:r>
            <a:r>
              <a:rPr lang="it-IT" sz="3800" dirty="0">
                <a:solidFill>
                  <a:schemeClr val="bg2">
                    <a:lumMod val="25000"/>
                  </a:schemeClr>
                </a:solidFill>
                <a:effectLst/>
                <a:ea typeface="Calibri" panose="020F0502020204030204" pitchFamily="34" charset="0"/>
                <a:cs typeface="Times New Roman" panose="02020603050405020304" pitchFamily="18" charset="0"/>
              </a:rPr>
              <a:t>. </a:t>
            </a:r>
            <a:r>
              <a:rPr lang="it-IT" sz="2900" u="sng" dirty="0">
                <a:solidFill>
                  <a:schemeClr val="bg2">
                    <a:lumMod val="25000"/>
                  </a:schemeClr>
                </a:solidFill>
                <a:ea typeface="Calibri" panose="020F0502020204030204" pitchFamily="34" charset="0"/>
                <a:cs typeface="Times New Roman" panose="02020603050405020304" pitchFamily="18" charset="0"/>
              </a:rPr>
              <a:t>L</a:t>
            </a:r>
            <a:r>
              <a:rPr lang="it-IT" sz="2900" u="sng" dirty="0">
                <a:solidFill>
                  <a:schemeClr val="bg2">
                    <a:lumMod val="25000"/>
                  </a:schemeClr>
                </a:solidFill>
                <a:effectLst/>
                <a:ea typeface="Calibri" panose="020F0502020204030204" pitchFamily="34" charset="0"/>
                <a:cs typeface="Times New Roman" panose="02020603050405020304" pitchFamily="18" charset="0"/>
              </a:rPr>
              <a:t>e responsabilità di cura </a:t>
            </a:r>
            <a:r>
              <a:rPr lang="it-IT" sz="2900" dirty="0">
                <a:solidFill>
                  <a:schemeClr val="bg2">
                    <a:lumMod val="25000"/>
                  </a:schemeClr>
                </a:solidFill>
                <a:effectLst/>
                <a:ea typeface="Calibri" panose="020F0502020204030204" pitchFamily="34" charset="0"/>
                <a:cs typeface="Times New Roman" panose="02020603050405020304" pitchFamily="18" charset="0"/>
              </a:rPr>
              <a:t>e i </a:t>
            </a:r>
            <a:r>
              <a:rPr lang="it-IT" sz="2900" u="sng" dirty="0">
                <a:solidFill>
                  <a:schemeClr val="bg2">
                    <a:lumMod val="25000"/>
                  </a:schemeClr>
                </a:solidFill>
                <a:effectLst/>
                <a:ea typeface="Calibri" panose="020F0502020204030204" pitchFamily="34" charset="0"/>
                <a:cs typeface="Times New Roman" panose="02020603050405020304" pitchFamily="18" charset="0"/>
              </a:rPr>
              <a:t>costi proibitivi</a:t>
            </a:r>
            <a:r>
              <a:rPr lang="it-IT" sz="2900" dirty="0">
                <a:solidFill>
                  <a:schemeClr val="bg2">
                    <a:lumMod val="25000"/>
                  </a:schemeClr>
                </a:solidFill>
                <a:effectLst/>
                <a:ea typeface="Calibri" panose="020F0502020204030204" pitchFamily="34" charset="0"/>
                <a:cs typeface="Times New Roman" panose="02020603050405020304" pitchFamily="18" charset="0"/>
              </a:rPr>
              <a:t>.</a:t>
            </a:r>
          </a:p>
          <a:p>
            <a:r>
              <a:rPr lang="it-IT" i="0" dirty="0">
                <a:solidFill>
                  <a:schemeClr val="bg2">
                    <a:lumMod val="25000"/>
                  </a:schemeClr>
                </a:solidFill>
                <a:effectLst/>
              </a:rPr>
              <a:t>La “povertà lavorativa”, che colpisce soprattutto le persone che svolgono lavori precari e i lavoratori autonomi — e sono soprattutto donne, giovani e migranti</a:t>
            </a:r>
            <a:r>
              <a:rPr lang="it-IT" i="0" dirty="0">
                <a:solidFill>
                  <a:srgbClr val="333333"/>
                </a:solidFill>
                <a:effectLst/>
              </a:rPr>
              <a:t>.</a:t>
            </a:r>
            <a:endParaRPr lang="it-IT" dirty="0">
              <a:solidFill>
                <a:schemeClr val="bg2">
                  <a:lumMod val="25000"/>
                </a:schemeClr>
              </a:solidFill>
              <a:effectLst/>
              <a:ea typeface="Calibri" panose="020F0502020204030204" pitchFamily="34" charset="0"/>
              <a:cs typeface="Times New Roman" panose="02020603050405020304" pitchFamily="18" charset="0"/>
            </a:endParaRPr>
          </a:p>
          <a:p>
            <a:r>
              <a:rPr lang="it-IT" dirty="0">
                <a:solidFill>
                  <a:schemeClr val="bg2">
                    <a:lumMod val="25000"/>
                  </a:schemeClr>
                </a:solidFill>
              </a:rPr>
              <a:t>R</a:t>
            </a:r>
            <a:r>
              <a:rPr lang="it-IT" i="0" dirty="0">
                <a:solidFill>
                  <a:schemeClr val="bg2">
                    <a:lumMod val="25000"/>
                  </a:schemeClr>
                </a:solidFill>
                <a:effectLst/>
              </a:rPr>
              <a:t>iferimento anche ai comportamenti alimentari dannosi per la salute, associati alle crescenti disuguaglianze nel sovrappeso e l’obesità tra le donne e le ragazze</a:t>
            </a:r>
          </a:p>
          <a:p>
            <a:r>
              <a:rPr lang="it-IT" i="0" dirty="0">
                <a:solidFill>
                  <a:schemeClr val="bg2">
                    <a:lumMod val="25000"/>
                  </a:schemeClr>
                </a:solidFill>
                <a:effectLst/>
              </a:rPr>
              <a:t>Le donne dubitano più degli uomini a tutti i livelli di istruzione e questo dato, sottolinea l’analisi, emerge nello stesso periodo in cui tra le donne aumentano le disuguaglianze nelle malattie croniche. </a:t>
            </a:r>
            <a:endParaRPr lang="it-IT" dirty="0">
              <a:solidFill>
                <a:schemeClr val="bg2">
                  <a:lumMod val="25000"/>
                </a:schemeClr>
              </a:solidFill>
            </a:endParaRPr>
          </a:p>
          <a:p>
            <a:r>
              <a:rPr lang="it-IT" i="0" dirty="0">
                <a:solidFill>
                  <a:schemeClr val="bg2">
                    <a:lumMod val="25000"/>
                  </a:schemeClr>
                </a:solidFill>
                <a:effectLst/>
              </a:rPr>
              <a:t>Scomponendo il dato per genere, emerge che nel 2019 la percentuale di donne con titolo di studio più basso che si trovava in stato di disoccupazione era del 63,9% rispetto al 18,9% delle donne con istruzione universitaria. Il divario, seppur notevole, è meno marcato per gli uomini che registrano il 35,2% di disoccupati con titolo basso e il 12,4% di disoccupati con titolo alto. ( salute mentale)</a:t>
            </a:r>
          </a:p>
          <a:p>
            <a:endParaRPr lang="it-IT" dirty="0">
              <a:solidFill>
                <a:schemeClr val="bg2">
                  <a:lumMod val="25000"/>
                </a:schemeClr>
              </a:solidFill>
            </a:endParaRPr>
          </a:p>
          <a:p>
            <a:endParaRPr lang="it-IT" dirty="0"/>
          </a:p>
        </p:txBody>
      </p:sp>
      <p:sp>
        <p:nvSpPr>
          <p:cNvPr id="4" name="Segnaposto testo 3">
            <a:extLst>
              <a:ext uri="{FF2B5EF4-FFF2-40B4-BE49-F238E27FC236}">
                <a16:creationId xmlns:a16="http://schemas.microsoft.com/office/drawing/2014/main" id="{EC8DA998-F68B-A30F-4BBE-EC6D25CA45E9}"/>
              </a:ext>
            </a:extLst>
          </p:cNvPr>
          <p:cNvSpPr>
            <a:spLocks noGrp="1"/>
          </p:cNvSpPr>
          <p:nvPr>
            <p:ph type="body" sz="half" idx="2"/>
          </p:nvPr>
        </p:nvSpPr>
        <p:spPr>
          <a:xfrm>
            <a:off x="318052" y="457201"/>
            <a:ext cx="4453973" cy="5612296"/>
          </a:xfrm>
        </p:spPr>
        <p:txBody>
          <a:bodyPr/>
          <a:lstStyle/>
          <a:p>
            <a:pPr marL="0" indent="0">
              <a:buNone/>
            </a:pPr>
            <a:r>
              <a:rPr lang="it-IT" sz="2000" b="1" dirty="0">
                <a:solidFill>
                  <a:srgbClr val="FF0000"/>
                </a:solidFill>
              </a:rPr>
              <a:t>Accessibilità servizi </a:t>
            </a:r>
          </a:p>
          <a:p>
            <a:pPr marL="0" indent="0">
              <a:buNone/>
            </a:pPr>
            <a:endParaRPr lang="it-IT" sz="1600" dirty="0">
              <a:solidFill>
                <a:srgbClr val="FF6600"/>
              </a:solidFill>
            </a:endParaRPr>
          </a:p>
          <a:p>
            <a:pPr marL="0" indent="0">
              <a:buNone/>
            </a:pPr>
            <a:r>
              <a:rPr lang="it-IT" sz="2000" b="1" dirty="0">
                <a:solidFill>
                  <a:srgbClr val="FF6600"/>
                </a:solidFill>
              </a:rPr>
              <a:t>Sicurezza e reddito</a:t>
            </a:r>
          </a:p>
          <a:p>
            <a:pPr marL="0" indent="0">
              <a:buNone/>
            </a:pPr>
            <a:endParaRPr lang="it-IT" sz="1600" b="1" dirty="0">
              <a:solidFill>
                <a:srgbClr val="FF6600"/>
              </a:solidFill>
            </a:endParaRPr>
          </a:p>
          <a:p>
            <a:pPr marL="0" indent="0">
              <a:buNone/>
            </a:pPr>
            <a:r>
              <a:rPr lang="it-IT" sz="2000" b="1" dirty="0">
                <a:solidFill>
                  <a:srgbClr val="00B050"/>
                </a:solidFill>
              </a:rPr>
              <a:t>Condizioni di vita  </a:t>
            </a:r>
          </a:p>
          <a:p>
            <a:pPr marL="0" indent="0">
              <a:buNone/>
            </a:pPr>
            <a:endParaRPr lang="it-IT" sz="1600" b="1" dirty="0">
              <a:solidFill>
                <a:srgbClr val="FF6600"/>
              </a:solidFill>
            </a:endParaRPr>
          </a:p>
          <a:p>
            <a:pPr marL="0" indent="0">
              <a:buNone/>
            </a:pPr>
            <a:r>
              <a:rPr lang="it-IT" sz="2000" b="1" dirty="0">
                <a:solidFill>
                  <a:srgbClr val="7030A0"/>
                </a:solidFill>
              </a:rPr>
              <a:t>Capitale sociale </a:t>
            </a:r>
          </a:p>
          <a:p>
            <a:pPr marL="0" indent="0">
              <a:buNone/>
            </a:pPr>
            <a:r>
              <a:rPr lang="it-IT" sz="2000" b="1" dirty="0">
                <a:solidFill>
                  <a:srgbClr val="7030A0"/>
                </a:solidFill>
              </a:rPr>
              <a:t>e umano</a:t>
            </a:r>
          </a:p>
          <a:p>
            <a:pPr marL="0" indent="0">
              <a:buNone/>
            </a:pPr>
            <a:endParaRPr lang="it-IT" sz="1600" b="1" dirty="0">
              <a:solidFill>
                <a:srgbClr val="00B050"/>
              </a:solidFill>
            </a:endParaRPr>
          </a:p>
          <a:p>
            <a:pPr marL="0" indent="0">
              <a:buNone/>
            </a:pPr>
            <a:r>
              <a:rPr lang="it-IT" sz="2400" b="1" dirty="0">
                <a:solidFill>
                  <a:schemeClr val="accent2">
                    <a:lumMod val="75000"/>
                  </a:schemeClr>
                </a:solidFill>
              </a:rPr>
              <a:t>Occupazione</a:t>
            </a:r>
            <a:endParaRPr lang="it-IT" sz="2400" dirty="0">
              <a:solidFill>
                <a:schemeClr val="accent2">
                  <a:lumMod val="75000"/>
                </a:schemeClr>
              </a:solidFill>
            </a:endParaRPr>
          </a:p>
          <a:p>
            <a:endParaRPr lang="it-IT" dirty="0"/>
          </a:p>
        </p:txBody>
      </p:sp>
      <p:cxnSp>
        <p:nvCxnSpPr>
          <p:cNvPr id="5" name="Connettore 2 4">
            <a:extLst>
              <a:ext uri="{FF2B5EF4-FFF2-40B4-BE49-F238E27FC236}">
                <a16:creationId xmlns:a16="http://schemas.microsoft.com/office/drawing/2014/main" id="{3F30B166-D147-6A86-BEF6-D4214B6D0E1B}"/>
              </a:ext>
            </a:extLst>
          </p:cNvPr>
          <p:cNvCxnSpPr/>
          <p:nvPr/>
        </p:nvCxnSpPr>
        <p:spPr>
          <a:xfrm>
            <a:off x="3127514" y="689114"/>
            <a:ext cx="1232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0A2C1AF0-7703-38DD-960B-8CB430DA2A2D}"/>
              </a:ext>
            </a:extLst>
          </p:cNvPr>
          <p:cNvCxnSpPr/>
          <p:nvPr/>
        </p:nvCxnSpPr>
        <p:spPr>
          <a:xfrm>
            <a:off x="3127514" y="1470992"/>
            <a:ext cx="1232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E493F000-79C9-24ED-825C-8C76F434D6E9}"/>
              </a:ext>
            </a:extLst>
          </p:cNvPr>
          <p:cNvCxnSpPr/>
          <p:nvPr/>
        </p:nvCxnSpPr>
        <p:spPr>
          <a:xfrm>
            <a:off x="3127514" y="2259496"/>
            <a:ext cx="1232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F23668EC-C4D3-E733-8588-92FE5DCD9860}"/>
              </a:ext>
            </a:extLst>
          </p:cNvPr>
          <p:cNvCxnSpPr/>
          <p:nvPr/>
        </p:nvCxnSpPr>
        <p:spPr>
          <a:xfrm>
            <a:off x="3127514" y="3107636"/>
            <a:ext cx="1232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FEF7F4D0-77C0-835B-11D6-264B30389EB3}"/>
              </a:ext>
            </a:extLst>
          </p:cNvPr>
          <p:cNvCxnSpPr/>
          <p:nvPr/>
        </p:nvCxnSpPr>
        <p:spPr>
          <a:xfrm>
            <a:off x="3014871" y="4128053"/>
            <a:ext cx="1232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CA095-A09D-F566-7865-5D1EB027DCAD}"/>
              </a:ext>
            </a:extLst>
          </p:cNvPr>
          <p:cNvSpPr>
            <a:spLocks noGrp="1"/>
          </p:cNvSpPr>
          <p:nvPr>
            <p:ph type="title"/>
          </p:nvPr>
        </p:nvSpPr>
        <p:spPr/>
        <p:txBody>
          <a:bodyPr/>
          <a:lstStyle/>
          <a:p>
            <a:pPr algn="ctr"/>
            <a:r>
              <a:rPr lang="it-IT" b="1" dirty="0">
                <a:solidFill>
                  <a:srgbClr val="00B050"/>
                </a:solidFill>
              </a:rPr>
              <a:t>Le conseguenze sulla salute </a:t>
            </a:r>
          </a:p>
        </p:txBody>
      </p:sp>
      <p:sp>
        <p:nvSpPr>
          <p:cNvPr id="3" name="Segnaposto contenuto 2">
            <a:extLst>
              <a:ext uri="{FF2B5EF4-FFF2-40B4-BE49-F238E27FC236}">
                <a16:creationId xmlns:a16="http://schemas.microsoft.com/office/drawing/2014/main" id="{8A0D4259-DDA6-161C-E1C0-B98FE53C9650}"/>
              </a:ext>
            </a:extLst>
          </p:cNvPr>
          <p:cNvSpPr>
            <a:spLocks noGrp="1"/>
          </p:cNvSpPr>
          <p:nvPr>
            <p:ph idx="1"/>
          </p:nvPr>
        </p:nvSpPr>
        <p:spPr/>
        <p:txBody>
          <a:bodyPr/>
          <a:lstStyle/>
          <a:p>
            <a:pPr marL="514350" indent="-514350">
              <a:buAutoNum type="arabicParenR"/>
            </a:pPr>
            <a:r>
              <a:rPr lang="it-IT" dirty="0">
                <a:solidFill>
                  <a:schemeClr val="bg2">
                    <a:lumMod val="25000"/>
                  </a:schemeClr>
                </a:solidFill>
              </a:rPr>
              <a:t>Pratiche, valori, norme e comportamenti discriminatori</a:t>
            </a:r>
          </a:p>
          <a:p>
            <a:pPr marL="514350" indent="-514350">
              <a:buAutoNum type="arabicParenR"/>
            </a:pPr>
            <a:r>
              <a:rPr lang="it-IT" dirty="0">
                <a:solidFill>
                  <a:schemeClr val="bg2">
                    <a:lumMod val="25000"/>
                  </a:schemeClr>
                </a:solidFill>
              </a:rPr>
              <a:t>Maggiori esposizione o vulnerabilità alla malattia alla disabilità o alle lesioni</a:t>
            </a:r>
          </a:p>
          <a:p>
            <a:pPr marL="514350" indent="-514350">
              <a:buAutoNum type="arabicParenR"/>
            </a:pPr>
            <a:r>
              <a:rPr lang="it-IT" dirty="0">
                <a:solidFill>
                  <a:schemeClr val="bg2">
                    <a:lumMod val="25000"/>
                  </a:schemeClr>
                </a:solidFill>
              </a:rPr>
              <a:t>Un sistema sanitario discriminatorio</a:t>
            </a:r>
          </a:p>
          <a:p>
            <a:pPr marL="514350" indent="-514350">
              <a:buAutoNum type="arabicParenR"/>
            </a:pPr>
            <a:r>
              <a:rPr lang="it-IT" dirty="0">
                <a:solidFill>
                  <a:schemeClr val="bg2">
                    <a:lumMod val="25000"/>
                  </a:schemeClr>
                </a:solidFill>
              </a:rPr>
              <a:t>Una ricerca scientifica discriminatoria</a:t>
            </a:r>
          </a:p>
          <a:p>
            <a:pPr marL="0" indent="0">
              <a:buNone/>
            </a:pPr>
            <a:r>
              <a:rPr lang="it-IT" dirty="0">
                <a:solidFill>
                  <a:schemeClr val="bg2">
                    <a:lumMod val="25000"/>
                  </a:schemeClr>
                </a:solidFill>
              </a:rPr>
              <a:t>Tutti questi aspetti creano diseguaglianze di salute</a:t>
            </a:r>
          </a:p>
          <a:p>
            <a:pPr marL="0" indent="0">
              <a:buNone/>
            </a:pPr>
            <a:endParaRPr lang="it-IT" dirty="0"/>
          </a:p>
        </p:txBody>
      </p:sp>
    </p:spTree>
    <p:extLst>
      <p:ext uri="{BB962C8B-B14F-4D97-AF65-F5344CB8AC3E}">
        <p14:creationId xmlns:p14="http://schemas.microsoft.com/office/powerpoint/2010/main" val="233320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531AA-8327-B7BF-863F-BA40531A02E7}"/>
              </a:ext>
            </a:extLst>
          </p:cNvPr>
          <p:cNvSpPr>
            <a:spLocks noGrp="1"/>
          </p:cNvSpPr>
          <p:nvPr>
            <p:ph type="title"/>
          </p:nvPr>
        </p:nvSpPr>
        <p:spPr/>
        <p:txBody>
          <a:bodyPr/>
          <a:lstStyle/>
          <a:p>
            <a:pPr algn="ctr"/>
            <a:r>
              <a:rPr lang="it-IT" b="1" dirty="0">
                <a:solidFill>
                  <a:srgbClr val="00B050"/>
                </a:solidFill>
              </a:rPr>
              <a:t>Perché sottolineare le differenze? </a:t>
            </a:r>
          </a:p>
        </p:txBody>
      </p:sp>
      <p:sp>
        <p:nvSpPr>
          <p:cNvPr id="3" name="Segnaposto contenuto 2">
            <a:extLst>
              <a:ext uri="{FF2B5EF4-FFF2-40B4-BE49-F238E27FC236}">
                <a16:creationId xmlns:a16="http://schemas.microsoft.com/office/drawing/2014/main" id="{76A378FD-2DEE-256C-E5C6-385747731F99}"/>
              </a:ext>
            </a:extLst>
          </p:cNvPr>
          <p:cNvSpPr>
            <a:spLocks noGrp="1"/>
          </p:cNvSpPr>
          <p:nvPr>
            <p:ph idx="1"/>
          </p:nvPr>
        </p:nvSpPr>
        <p:spPr/>
        <p:txBody>
          <a:bodyPr>
            <a:normAutofit/>
          </a:bodyPr>
          <a:lstStyle/>
          <a:p>
            <a:r>
              <a:rPr lang="it-IT" dirty="0">
                <a:solidFill>
                  <a:schemeClr val="bg2">
                    <a:lumMod val="25000"/>
                  </a:schemeClr>
                </a:solidFill>
              </a:rPr>
              <a:t>La differenza è una </a:t>
            </a:r>
            <a:r>
              <a:rPr lang="it-IT" b="1" dirty="0">
                <a:solidFill>
                  <a:schemeClr val="bg2">
                    <a:lumMod val="25000"/>
                  </a:schemeClr>
                </a:solidFill>
              </a:rPr>
              <a:t>caratteristica specifica della condizione umana </a:t>
            </a:r>
            <a:r>
              <a:rPr lang="it-IT" dirty="0">
                <a:solidFill>
                  <a:schemeClr val="bg2">
                    <a:lumMod val="25000"/>
                  </a:schemeClr>
                </a:solidFill>
              </a:rPr>
              <a:t>e non un problema da risolvere.</a:t>
            </a:r>
          </a:p>
          <a:p>
            <a:r>
              <a:rPr lang="it-IT" dirty="0">
                <a:solidFill>
                  <a:schemeClr val="bg2">
                    <a:lumMod val="25000"/>
                  </a:schemeClr>
                </a:solidFill>
              </a:rPr>
              <a:t>La scienza non ha mai confermato certi stereotipi ( le donne non sono portate per le scienze, ad esempio). Il cervello è più influenzato dall’esperienza che dalla biologia. </a:t>
            </a:r>
          </a:p>
          <a:p>
            <a:r>
              <a:rPr lang="it-IT" dirty="0">
                <a:solidFill>
                  <a:schemeClr val="bg2">
                    <a:lumMod val="25000"/>
                  </a:schemeClr>
                </a:solidFill>
              </a:rPr>
              <a:t>La differenza è importante per tutelare la salute femminile, e per superare le stereotipie nel campo della salute maschile</a:t>
            </a:r>
            <a:r>
              <a:rPr lang="it-IT" dirty="0"/>
              <a:t>.</a:t>
            </a:r>
          </a:p>
        </p:txBody>
      </p:sp>
    </p:spTree>
    <p:extLst>
      <p:ext uri="{BB962C8B-B14F-4D97-AF65-F5344CB8AC3E}">
        <p14:creationId xmlns:p14="http://schemas.microsoft.com/office/powerpoint/2010/main" val="113449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40243E-D150-055B-ADB2-67C77E64F125}"/>
              </a:ext>
            </a:extLst>
          </p:cNvPr>
          <p:cNvSpPr>
            <a:spLocks noGrp="1"/>
          </p:cNvSpPr>
          <p:nvPr>
            <p:ph type="title"/>
          </p:nvPr>
        </p:nvSpPr>
        <p:spPr/>
        <p:txBody>
          <a:bodyPr/>
          <a:lstStyle/>
          <a:p>
            <a:pPr algn="ctr"/>
            <a:r>
              <a:rPr lang="it-IT" b="1" dirty="0">
                <a:solidFill>
                  <a:srgbClr val="00B050"/>
                </a:solidFill>
                <a:latin typeface="+mn-lt"/>
                <a:ea typeface="Verdana" panose="020B0604030504040204" pitchFamily="34" charset="0"/>
              </a:rPr>
              <a:t>Uguaglianza o differenza?</a:t>
            </a:r>
            <a:r>
              <a:rPr lang="it-IT" b="1" dirty="0">
                <a:solidFill>
                  <a:srgbClr val="00B050"/>
                </a:solidFill>
                <a:latin typeface="Verdana" panose="020B0604030504040204" pitchFamily="34" charset="0"/>
                <a:ea typeface="Verdana" panose="020B0604030504040204" pitchFamily="34" charset="0"/>
              </a:rPr>
              <a:t> </a:t>
            </a:r>
          </a:p>
        </p:txBody>
      </p:sp>
      <p:sp>
        <p:nvSpPr>
          <p:cNvPr id="3" name="Segnaposto contenuto 2">
            <a:extLst>
              <a:ext uri="{FF2B5EF4-FFF2-40B4-BE49-F238E27FC236}">
                <a16:creationId xmlns:a16="http://schemas.microsoft.com/office/drawing/2014/main" id="{4BE66BF9-2705-CEE2-22EC-1C8ED8D02E7F}"/>
              </a:ext>
            </a:extLst>
          </p:cNvPr>
          <p:cNvSpPr>
            <a:spLocks noGrp="1"/>
          </p:cNvSpPr>
          <p:nvPr>
            <p:ph idx="1"/>
          </p:nvPr>
        </p:nvSpPr>
        <p:spPr/>
        <p:txBody>
          <a:bodyPr/>
          <a:lstStyle/>
          <a:p>
            <a:pPr marL="0" indent="0">
              <a:buNone/>
            </a:pPr>
            <a:endParaRPr lang="it-IT" altLang="it-IT" dirty="0">
              <a:latin typeface="Comic Sans MS" panose="030F0702030302020204" pitchFamily="66" charset="0"/>
            </a:endParaRPr>
          </a:p>
          <a:p>
            <a:pPr marL="0" indent="0" algn="ctr">
              <a:buNone/>
            </a:pPr>
            <a:r>
              <a:rPr lang="it-IT" altLang="it-IT" sz="4000" dirty="0">
                <a:solidFill>
                  <a:schemeClr val="bg2">
                    <a:lumMod val="25000"/>
                  </a:schemeClr>
                </a:solidFill>
                <a:ea typeface="Verdana" panose="020B0604030504040204" pitchFamily="34" charset="0"/>
              </a:rPr>
              <a:t>Il rapporto tra uguaglianza e differenza  non è di opposizione, poiché l’eguaglianza si oppone alle diseguaglianze e non alle differenze.</a:t>
            </a:r>
          </a:p>
          <a:p>
            <a:pPr marL="0" indent="0" algn="ctr">
              <a:buNone/>
            </a:pPr>
            <a:endParaRPr lang="it-IT" altLang="it-IT" sz="4000" dirty="0">
              <a:solidFill>
                <a:schemeClr val="bg2">
                  <a:lumMod val="25000"/>
                </a:schemeClr>
              </a:solidFill>
              <a:ea typeface="Verdana" panose="020B0604030504040204" pitchFamily="34" charset="0"/>
            </a:endParaRPr>
          </a:p>
          <a:p>
            <a:pPr marL="0" indent="0">
              <a:buNone/>
            </a:pPr>
            <a:endParaRPr lang="it-IT" altLang="it-IT" dirty="0">
              <a:solidFill>
                <a:schemeClr val="accent1"/>
              </a:solidFill>
              <a:latin typeface="Comic Sans MS" panose="030F0702030302020204" pitchFamily="66" charset="0"/>
            </a:endParaRPr>
          </a:p>
          <a:p>
            <a:pPr marL="0" indent="0" algn="ctr">
              <a:buNone/>
            </a:pPr>
            <a:endParaRPr lang="it-IT" altLang="it-IT" dirty="0">
              <a:solidFill>
                <a:schemeClr val="accent1"/>
              </a:solidFill>
              <a:latin typeface="Comic Sans MS" panose="030F0702030302020204" pitchFamily="66" charset="0"/>
            </a:endParaRPr>
          </a:p>
          <a:p>
            <a:pPr marL="0" indent="0">
              <a:buNone/>
            </a:pPr>
            <a:endParaRPr lang="it-IT" dirty="0"/>
          </a:p>
        </p:txBody>
      </p:sp>
      <p:pic>
        <p:nvPicPr>
          <p:cNvPr id="4" name="Immagine 3" descr="Maschi e femmine, studenti e studentesse">
            <a:extLst>
              <a:ext uri="{FF2B5EF4-FFF2-40B4-BE49-F238E27FC236}">
                <a16:creationId xmlns:a16="http://schemas.microsoft.com/office/drawing/2014/main" id="{B7634A42-D946-D1E3-A7CB-58F42677D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1850" y="4775338"/>
            <a:ext cx="1964055" cy="1123950"/>
          </a:xfrm>
          <a:prstGeom prst="rect">
            <a:avLst/>
          </a:prstGeom>
          <a:noFill/>
          <a:ln>
            <a:noFill/>
          </a:ln>
        </p:spPr>
      </p:pic>
    </p:spTree>
    <p:extLst>
      <p:ext uri="{BB962C8B-B14F-4D97-AF65-F5344CB8AC3E}">
        <p14:creationId xmlns:p14="http://schemas.microsoft.com/office/powerpoint/2010/main" val="311443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64DF13CF-986A-47F4-85FA-A70D211C8E59}"/>
              </a:ext>
            </a:extLst>
          </p:cNvPr>
          <p:cNvSpPr>
            <a:spLocks noGrp="1"/>
          </p:cNvSpPr>
          <p:nvPr>
            <p:ph type="title"/>
          </p:nvPr>
        </p:nvSpPr>
        <p:spPr/>
        <p:txBody>
          <a:bodyPr/>
          <a:lstStyle/>
          <a:p>
            <a:pPr algn="ctr"/>
            <a:r>
              <a:rPr lang="it-IT" altLang="it-IT" b="1" dirty="0">
                <a:solidFill>
                  <a:srgbClr val="00B050"/>
                </a:solidFill>
                <a:latin typeface="+mn-lt"/>
                <a:ea typeface="Verdana" panose="020B0604030504040204" pitchFamily="34" charset="0"/>
                <a:cs typeface="Calibri" panose="020F0502020204030204" pitchFamily="34" charset="0"/>
              </a:rPr>
              <a:t>Alcune differenze</a:t>
            </a:r>
          </a:p>
        </p:txBody>
      </p:sp>
      <p:sp>
        <p:nvSpPr>
          <p:cNvPr id="11267" name="Segnaposto contenuto 2">
            <a:extLst>
              <a:ext uri="{FF2B5EF4-FFF2-40B4-BE49-F238E27FC236}">
                <a16:creationId xmlns:a16="http://schemas.microsoft.com/office/drawing/2014/main" id="{7081A4D4-7B7C-4CE6-AFF3-229F5F7833BA}"/>
              </a:ext>
            </a:extLst>
          </p:cNvPr>
          <p:cNvSpPr>
            <a:spLocks noGrp="1"/>
          </p:cNvSpPr>
          <p:nvPr>
            <p:ph idx="1"/>
          </p:nvPr>
        </p:nvSpPr>
        <p:spPr>
          <a:xfrm>
            <a:off x="728870" y="1895061"/>
            <a:ext cx="9481930" cy="4231102"/>
          </a:xfrm>
        </p:spPr>
        <p:txBody>
          <a:bodyPr>
            <a:normAutofit/>
          </a:bodyPr>
          <a:lstStyle/>
          <a:p>
            <a:r>
              <a:rPr lang="it-IT" altLang="it-IT" sz="2800" dirty="0">
                <a:solidFill>
                  <a:schemeClr val="bg2">
                    <a:lumMod val="25000"/>
                  </a:schemeClr>
                </a:solidFill>
                <a:ea typeface="Verdana" panose="020B0604030504040204" pitchFamily="34" charset="0"/>
                <a:cs typeface="Calibri" panose="020F0502020204030204" pitchFamily="34" charset="0"/>
              </a:rPr>
              <a:t>Donne nel Sud-Est asiatico non riconoscono i sintomi di malattia e non li trattano</a:t>
            </a:r>
          </a:p>
          <a:p>
            <a:r>
              <a:rPr lang="it-IT" altLang="it-IT" sz="2800" dirty="0">
                <a:solidFill>
                  <a:schemeClr val="bg2">
                    <a:lumMod val="25000"/>
                  </a:schemeClr>
                </a:solidFill>
                <a:ea typeface="Verdana" panose="020B0604030504040204" pitchFamily="34" charset="0"/>
                <a:cs typeface="Calibri" panose="020F0502020204030204" pitchFamily="34" charset="0"/>
              </a:rPr>
              <a:t> Donne in altri luoghi dimostrano sintomi largamente più evidenti degli uomini a parità di stato di malattia</a:t>
            </a:r>
          </a:p>
          <a:p>
            <a:r>
              <a:rPr lang="it-IT" altLang="it-IT" sz="2800" dirty="0">
                <a:solidFill>
                  <a:schemeClr val="bg2">
                    <a:lumMod val="25000"/>
                  </a:schemeClr>
                </a:solidFill>
                <a:ea typeface="Verdana" panose="020B0604030504040204" pitchFamily="34" charset="0"/>
                <a:cs typeface="Calibri" panose="020F0502020204030204" pitchFamily="34" charset="0"/>
              </a:rPr>
              <a:t> Gli uomini hanno scarsa attitudine alla prevenzione </a:t>
            </a:r>
          </a:p>
          <a:p>
            <a:r>
              <a:rPr lang="it-IT" altLang="it-IT" sz="2800" dirty="0">
                <a:solidFill>
                  <a:schemeClr val="bg2">
                    <a:lumMod val="25000"/>
                  </a:schemeClr>
                </a:solidFill>
                <a:ea typeface="Verdana" panose="020B0604030504040204" pitchFamily="34" charset="0"/>
                <a:cs typeface="Calibri" panose="020F0502020204030204" pitchFamily="34" charset="0"/>
              </a:rPr>
              <a:t> Gli uomini ricercano le cure in stadi più avanzati di malattia</a:t>
            </a:r>
          </a:p>
          <a:p>
            <a:r>
              <a:rPr lang="it-IT" altLang="it-IT" dirty="0">
                <a:solidFill>
                  <a:schemeClr val="bg2">
                    <a:lumMod val="25000"/>
                  </a:schemeClr>
                </a:solidFill>
                <a:ea typeface="Verdana" panose="020B0604030504040204" pitchFamily="34" charset="0"/>
                <a:cs typeface="Calibri" panose="020F0502020204030204" pitchFamily="34" charset="0"/>
              </a:rPr>
              <a:t>In alcune culture le donne si curano solo se hanno il permesso degli uomini di famiglia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1" descr="Risultati immagini per donne">
            <a:extLst>
              <a:ext uri="{FF2B5EF4-FFF2-40B4-BE49-F238E27FC236}">
                <a16:creationId xmlns:a16="http://schemas.microsoft.com/office/drawing/2014/main" id="{3E40DC5A-3293-4B1F-90D1-95B547972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40" y="225425"/>
            <a:ext cx="29527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Risultati immagini per donne">
            <a:extLst>
              <a:ext uri="{FF2B5EF4-FFF2-40B4-BE49-F238E27FC236}">
                <a16:creationId xmlns:a16="http://schemas.microsoft.com/office/drawing/2014/main" id="{48A03761-2F02-455F-83AC-2C5456DC5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3357562"/>
            <a:ext cx="32400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5" descr="cyihwzfw8aewum5">
            <a:extLst>
              <a:ext uri="{FF2B5EF4-FFF2-40B4-BE49-F238E27FC236}">
                <a16:creationId xmlns:a16="http://schemas.microsoft.com/office/drawing/2014/main" id="{8C1211FF-E74F-4977-8F4C-695C4C4B5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864" y="188913"/>
            <a:ext cx="29289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Risultati immagini per donne velate">
            <a:extLst>
              <a:ext uri="{FF2B5EF4-FFF2-40B4-BE49-F238E27FC236}">
                <a16:creationId xmlns:a16="http://schemas.microsoft.com/office/drawing/2014/main" id="{281DE88F-AADF-480A-8E7F-4EC895A33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96" y="3284538"/>
            <a:ext cx="30241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6" descr="Andreotti &amp; Fogato 2">
            <a:extLst>
              <a:ext uri="{FF2B5EF4-FFF2-40B4-BE49-F238E27FC236}">
                <a16:creationId xmlns:a16="http://schemas.microsoft.com/office/drawing/2014/main" id="{63410203-7880-4BE8-BC56-8E94E4172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5321" y="225425"/>
            <a:ext cx="30241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Risultati immagini per donne">
            <a:extLst>
              <a:ext uri="{FF2B5EF4-FFF2-40B4-BE49-F238E27FC236}">
                <a16:creationId xmlns:a16="http://schemas.microsoft.com/office/drawing/2014/main" id="{5634D945-3D27-492C-8782-778261940A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5455" y="3284538"/>
            <a:ext cx="27368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isultati immagini per coreani del nord">
            <a:extLst>
              <a:ext uri="{FF2B5EF4-FFF2-40B4-BE49-F238E27FC236}">
                <a16:creationId xmlns:a16="http://schemas.microsoft.com/office/drawing/2014/main" id="{678463EE-9FAA-116F-FA47-C3F52455F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11" y="404812"/>
            <a:ext cx="330759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Risultati immagini per coreane  del sud">
            <a:extLst>
              <a:ext uri="{FF2B5EF4-FFF2-40B4-BE49-F238E27FC236}">
                <a16:creationId xmlns:a16="http://schemas.microsoft.com/office/drawing/2014/main" id="{F78FB2F4-B4FD-7629-E2AB-DCB567D3C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461" y="3676650"/>
            <a:ext cx="61436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isultati immagini per coreani del nord">
            <a:extLst>
              <a:ext uri="{FF2B5EF4-FFF2-40B4-BE49-F238E27FC236}">
                <a16:creationId xmlns:a16="http://schemas.microsoft.com/office/drawing/2014/main" id="{0098D2DC-6FEF-B81E-3202-17BC0997F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865" y="335756"/>
            <a:ext cx="36004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D90654D2-3A1E-0AE1-EDF1-38D014B88651}"/>
              </a:ext>
            </a:extLst>
          </p:cNvPr>
          <p:cNvSpPr txBox="1"/>
          <p:nvPr/>
        </p:nvSpPr>
        <p:spPr>
          <a:xfrm>
            <a:off x="4585252" y="874643"/>
            <a:ext cx="1510748" cy="646331"/>
          </a:xfrm>
          <a:prstGeom prst="rect">
            <a:avLst/>
          </a:prstGeom>
          <a:noFill/>
        </p:spPr>
        <p:txBody>
          <a:bodyPr wrap="square" rtlCol="0">
            <a:spAutoFit/>
          </a:bodyPr>
          <a:lstStyle/>
          <a:p>
            <a:pPr algn="ctr"/>
            <a:r>
              <a:rPr lang="it-IT" b="1" dirty="0">
                <a:solidFill>
                  <a:schemeClr val="bg2">
                    <a:lumMod val="50000"/>
                  </a:schemeClr>
                </a:solidFill>
              </a:rPr>
              <a:t>Corea del nord </a:t>
            </a:r>
          </a:p>
        </p:txBody>
      </p:sp>
      <p:sp>
        <p:nvSpPr>
          <p:cNvPr id="6" name="CasellaDiTesto 5">
            <a:extLst>
              <a:ext uri="{FF2B5EF4-FFF2-40B4-BE49-F238E27FC236}">
                <a16:creationId xmlns:a16="http://schemas.microsoft.com/office/drawing/2014/main" id="{C043D6E0-3B2C-FE63-4987-769C49FA8507}"/>
              </a:ext>
            </a:extLst>
          </p:cNvPr>
          <p:cNvSpPr txBox="1"/>
          <p:nvPr/>
        </p:nvSpPr>
        <p:spPr>
          <a:xfrm>
            <a:off x="662609" y="4916557"/>
            <a:ext cx="2115305" cy="369332"/>
          </a:xfrm>
          <a:prstGeom prst="rect">
            <a:avLst/>
          </a:prstGeom>
          <a:noFill/>
        </p:spPr>
        <p:txBody>
          <a:bodyPr wrap="square" rtlCol="0">
            <a:spAutoFit/>
          </a:bodyPr>
          <a:lstStyle/>
          <a:p>
            <a:pPr algn="ctr"/>
            <a:r>
              <a:rPr lang="it-IT" b="1" dirty="0">
                <a:solidFill>
                  <a:schemeClr val="bg2">
                    <a:lumMod val="50000"/>
                  </a:schemeClr>
                </a:solidFill>
              </a:rPr>
              <a:t>Corea del sud</a:t>
            </a:r>
          </a:p>
        </p:txBody>
      </p:sp>
    </p:spTree>
    <p:extLst>
      <p:ext uri="{BB962C8B-B14F-4D97-AF65-F5344CB8AC3E}">
        <p14:creationId xmlns:p14="http://schemas.microsoft.com/office/powerpoint/2010/main" val="343354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st It - Foto e Immagini Stock - iStock">
            <a:extLst>
              <a:ext uri="{FF2B5EF4-FFF2-40B4-BE49-F238E27FC236}">
                <a16:creationId xmlns:a16="http://schemas.microsoft.com/office/drawing/2014/main" id="{0EDF1FE5-0331-CFF9-78BF-0FCA90161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32522"/>
            <a:ext cx="11873948" cy="685137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9CA4E22-BB5F-F5B9-6C8E-3C384F506166}"/>
              </a:ext>
            </a:extLst>
          </p:cNvPr>
          <p:cNvSpPr txBox="1"/>
          <p:nvPr/>
        </p:nvSpPr>
        <p:spPr>
          <a:xfrm>
            <a:off x="3975652" y="3127513"/>
            <a:ext cx="4492487" cy="646331"/>
          </a:xfrm>
          <a:prstGeom prst="rect">
            <a:avLst/>
          </a:prstGeom>
          <a:noFill/>
        </p:spPr>
        <p:txBody>
          <a:bodyPr wrap="square" rtlCol="0">
            <a:spAutoFit/>
          </a:bodyPr>
          <a:lstStyle/>
          <a:p>
            <a:r>
              <a:rPr lang="it-IT" sz="3600" dirty="0">
                <a:solidFill>
                  <a:srgbClr val="00B050"/>
                </a:solidFill>
              </a:rPr>
              <a:t>          Intersessualità</a:t>
            </a:r>
          </a:p>
        </p:txBody>
      </p:sp>
    </p:spTree>
    <p:extLst>
      <p:ext uri="{BB962C8B-B14F-4D97-AF65-F5344CB8AC3E}">
        <p14:creationId xmlns:p14="http://schemas.microsoft.com/office/powerpoint/2010/main" val="233211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1C348F-54E1-7AAF-C655-517BBFEC0CA5}"/>
              </a:ext>
            </a:extLst>
          </p:cNvPr>
          <p:cNvSpPr>
            <a:spLocks noGrp="1"/>
          </p:cNvSpPr>
          <p:nvPr>
            <p:ph type="title"/>
          </p:nvPr>
        </p:nvSpPr>
        <p:spPr/>
        <p:txBody>
          <a:bodyPr/>
          <a:lstStyle/>
          <a:p>
            <a:pPr algn="ctr"/>
            <a:r>
              <a:rPr lang="it-IT" b="1" dirty="0">
                <a:solidFill>
                  <a:srgbClr val="00B050"/>
                </a:solidFill>
              </a:rPr>
              <a:t>Sesso biologico</a:t>
            </a:r>
          </a:p>
        </p:txBody>
      </p:sp>
      <p:sp>
        <p:nvSpPr>
          <p:cNvPr id="3" name="Segnaposto contenuto 2">
            <a:extLst>
              <a:ext uri="{FF2B5EF4-FFF2-40B4-BE49-F238E27FC236}">
                <a16:creationId xmlns:a16="http://schemas.microsoft.com/office/drawing/2014/main" id="{C64B4DA3-565D-1A7A-A33D-B27E210A4359}"/>
              </a:ext>
            </a:extLst>
          </p:cNvPr>
          <p:cNvSpPr>
            <a:spLocks noGrp="1"/>
          </p:cNvSpPr>
          <p:nvPr>
            <p:ph idx="1"/>
          </p:nvPr>
        </p:nvSpPr>
        <p:spPr/>
        <p:txBody>
          <a:bodyPr/>
          <a:lstStyle/>
          <a:p>
            <a:pPr marL="0" indent="0">
              <a:buNone/>
            </a:pPr>
            <a:r>
              <a:rPr lang="it-IT" dirty="0">
                <a:solidFill>
                  <a:schemeClr val="bg2">
                    <a:lumMod val="25000"/>
                  </a:schemeClr>
                </a:solidFill>
              </a:rPr>
              <a:t>Negli esseri umani la definizione di sesso biologico si fonda sul patrimonio genetico, sugli organi genitali e sul quadro ormonale generale. Avviene alla nascita.</a:t>
            </a:r>
          </a:p>
          <a:p>
            <a:pPr marL="0" indent="0">
              <a:buNone/>
            </a:pPr>
            <a:endParaRPr lang="it-IT" dirty="0">
              <a:solidFill>
                <a:schemeClr val="bg2">
                  <a:lumMod val="25000"/>
                </a:schemeClr>
              </a:solidFill>
            </a:endParaRPr>
          </a:p>
          <a:p>
            <a:pPr marL="0" indent="0">
              <a:buNone/>
            </a:pPr>
            <a:endParaRPr lang="it-IT" dirty="0"/>
          </a:p>
          <a:p>
            <a:pPr marL="0" indent="0">
              <a:buNone/>
            </a:pPr>
            <a:endParaRPr lang="it-IT" dirty="0"/>
          </a:p>
          <a:p>
            <a:pPr marL="0" indent="0">
              <a:buNone/>
            </a:pPr>
            <a:endParaRPr lang="it-IT" dirty="0"/>
          </a:p>
          <a:p>
            <a:pPr marL="0" indent="0" algn="ctr">
              <a:buNone/>
            </a:pPr>
            <a:r>
              <a:rPr lang="it-IT" dirty="0">
                <a:solidFill>
                  <a:schemeClr val="bg2">
                    <a:lumMod val="25000"/>
                  </a:schemeClr>
                </a:solidFill>
              </a:rPr>
              <a:t>Ma esistono le sfumature</a:t>
            </a:r>
          </a:p>
        </p:txBody>
      </p:sp>
      <p:pic>
        <p:nvPicPr>
          <p:cNvPr id="4" name="Picture 4" descr="Salviette neonato : ecco come scegliere le migliori">
            <a:extLst>
              <a:ext uri="{FF2B5EF4-FFF2-40B4-BE49-F238E27FC236}">
                <a16:creationId xmlns:a16="http://schemas.microsoft.com/office/drawing/2014/main" id="{082F3852-1D38-D214-14EC-B7AF0EF6C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123" y="3537290"/>
            <a:ext cx="2663687" cy="1311968"/>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contenuto 4" descr="Vista del neonato: come si sviluppa - PianetaMamma.it">
            <a:extLst>
              <a:ext uri="{FF2B5EF4-FFF2-40B4-BE49-F238E27FC236}">
                <a16:creationId xmlns:a16="http://schemas.microsoft.com/office/drawing/2014/main" id="{F9204BEF-511C-0965-C615-AE5039B3A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37290"/>
            <a:ext cx="3061252" cy="1139688"/>
          </a:xfrm>
          <a:prstGeom prst="rect">
            <a:avLst/>
          </a:prstGeom>
          <a:noFill/>
          <a:ln>
            <a:noFill/>
          </a:ln>
        </p:spPr>
      </p:pic>
    </p:spTree>
    <p:extLst>
      <p:ext uri="{BB962C8B-B14F-4D97-AF65-F5344CB8AC3E}">
        <p14:creationId xmlns:p14="http://schemas.microsoft.com/office/powerpoint/2010/main" val="172650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AC3E7C-235D-6347-4590-2F67BE924B65}"/>
              </a:ext>
            </a:extLst>
          </p:cNvPr>
          <p:cNvSpPr txBox="1"/>
          <p:nvPr/>
        </p:nvSpPr>
        <p:spPr>
          <a:xfrm>
            <a:off x="2133600" y="1152940"/>
            <a:ext cx="7010400" cy="1077218"/>
          </a:xfrm>
          <a:prstGeom prst="rect">
            <a:avLst/>
          </a:prstGeom>
          <a:noFill/>
        </p:spPr>
        <p:txBody>
          <a:bodyPr wrap="square">
            <a:spAutoFit/>
          </a:bodyPr>
          <a:lstStyle/>
          <a:p>
            <a:pPr fontAlgn="auto">
              <a:spcBef>
                <a:spcPts val="0"/>
              </a:spcBef>
              <a:spcAft>
                <a:spcPts val="0"/>
              </a:spcAft>
              <a:defRPr/>
            </a:pPr>
            <a:r>
              <a:rPr lang="it-IT" sz="3200" b="1" dirty="0">
                <a:solidFill>
                  <a:schemeClr val="bg2">
                    <a:lumMod val="25000"/>
                  </a:schemeClr>
                </a:solidFill>
                <a:ea typeface="Verdana" panose="020B0604030504040204" pitchFamily="34" charset="0"/>
              </a:rPr>
              <a:t>Equità un principio etico:</a:t>
            </a:r>
          </a:p>
          <a:p>
            <a:pPr fontAlgn="auto">
              <a:spcBef>
                <a:spcPts val="0"/>
              </a:spcBef>
              <a:spcAft>
                <a:spcPts val="0"/>
              </a:spcAft>
              <a:defRPr/>
            </a:pPr>
            <a:r>
              <a:rPr lang="it-IT" sz="3200" b="1" dirty="0">
                <a:solidFill>
                  <a:schemeClr val="bg2">
                    <a:lumMod val="25000"/>
                  </a:schemeClr>
                </a:solidFill>
                <a:ea typeface="Verdana" panose="020B0604030504040204" pitchFamily="34" charset="0"/>
              </a:rPr>
              <a:t>le diseguaglianze di  genere </a:t>
            </a:r>
          </a:p>
        </p:txBody>
      </p:sp>
      <p:sp>
        <p:nvSpPr>
          <p:cNvPr id="5" name="CasellaDiTesto 4">
            <a:extLst>
              <a:ext uri="{FF2B5EF4-FFF2-40B4-BE49-F238E27FC236}">
                <a16:creationId xmlns:a16="http://schemas.microsoft.com/office/drawing/2014/main" id="{43541461-1695-02B1-887C-040865BE732F}"/>
              </a:ext>
            </a:extLst>
          </p:cNvPr>
          <p:cNvSpPr txBox="1"/>
          <p:nvPr/>
        </p:nvSpPr>
        <p:spPr>
          <a:xfrm>
            <a:off x="2133600" y="2332384"/>
            <a:ext cx="7010400" cy="1384995"/>
          </a:xfrm>
          <a:prstGeom prst="rect">
            <a:avLst/>
          </a:prstGeom>
          <a:noFill/>
        </p:spPr>
        <p:txBody>
          <a:bodyPr wrap="square">
            <a:spAutoFit/>
          </a:bodyPr>
          <a:lstStyle/>
          <a:p>
            <a:pPr fontAlgn="auto">
              <a:spcBef>
                <a:spcPts val="0"/>
              </a:spcBef>
              <a:spcAft>
                <a:spcPts val="0"/>
              </a:spcAft>
              <a:defRPr/>
            </a:pPr>
            <a:r>
              <a:rPr lang="it-IT" sz="2800" b="1" dirty="0">
                <a:solidFill>
                  <a:schemeClr val="bg2">
                    <a:lumMod val="25000"/>
                  </a:schemeClr>
                </a:solidFill>
                <a:ea typeface="Verdana" panose="020B0604030504040204" pitchFamily="34" charset="0"/>
              </a:rPr>
              <a:t>Il carattere ontologico della cura</a:t>
            </a:r>
          </a:p>
          <a:p>
            <a:pPr fontAlgn="auto">
              <a:spcBef>
                <a:spcPts val="0"/>
              </a:spcBef>
              <a:spcAft>
                <a:spcPts val="0"/>
              </a:spcAft>
              <a:defRPr/>
            </a:pPr>
            <a:r>
              <a:rPr lang="it-IT" sz="2800" b="1" dirty="0">
                <a:solidFill>
                  <a:schemeClr val="bg2">
                    <a:lumMod val="25000"/>
                  </a:schemeClr>
                </a:solidFill>
                <a:ea typeface="Verdana" panose="020B0604030504040204" pitchFamily="34" charset="0"/>
              </a:rPr>
              <a:t>ed i contributi che dalla cura  si estendono al concetto di  salute</a:t>
            </a:r>
          </a:p>
        </p:txBody>
      </p:sp>
      <p:sp>
        <p:nvSpPr>
          <p:cNvPr id="7" name="CasellaDiTesto 6">
            <a:extLst>
              <a:ext uri="{FF2B5EF4-FFF2-40B4-BE49-F238E27FC236}">
                <a16:creationId xmlns:a16="http://schemas.microsoft.com/office/drawing/2014/main" id="{7885F2DB-0D36-AA52-EF84-359943B0131B}"/>
              </a:ext>
            </a:extLst>
          </p:cNvPr>
          <p:cNvSpPr txBox="1"/>
          <p:nvPr/>
        </p:nvSpPr>
        <p:spPr>
          <a:xfrm>
            <a:off x="2133600" y="3962400"/>
            <a:ext cx="7010400" cy="954107"/>
          </a:xfrm>
          <a:prstGeom prst="rect">
            <a:avLst/>
          </a:prstGeom>
          <a:noFill/>
        </p:spPr>
        <p:txBody>
          <a:bodyPr wrap="square">
            <a:spAutoFit/>
          </a:bodyPr>
          <a:lstStyle/>
          <a:p>
            <a:pPr fontAlgn="auto">
              <a:spcBef>
                <a:spcPts val="0"/>
              </a:spcBef>
              <a:spcAft>
                <a:spcPts val="0"/>
              </a:spcAft>
              <a:defRPr/>
            </a:pPr>
            <a:r>
              <a:rPr lang="it-IT" sz="2800" b="1" dirty="0">
                <a:solidFill>
                  <a:schemeClr val="bg2">
                    <a:lumMod val="25000"/>
                  </a:schemeClr>
                </a:solidFill>
                <a:ea typeface="Verdana" panose="020B0604030504040204" pitchFamily="34" charset="0"/>
              </a:rPr>
              <a:t>Il contributo della medicina di genere  contro l’apparente neutralità della medicina</a:t>
            </a:r>
          </a:p>
        </p:txBody>
      </p:sp>
    </p:spTree>
    <p:extLst>
      <p:ext uri="{BB962C8B-B14F-4D97-AF65-F5344CB8AC3E}">
        <p14:creationId xmlns:p14="http://schemas.microsoft.com/office/powerpoint/2010/main" val="175679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6DCF8F-FEFD-CFC4-47BE-1A1B98682745}"/>
              </a:ext>
            </a:extLst>
          </p:cNvPr>
          <p:cNvSpPr>
            <a:spLocks noGrp="1"/>
          </p:cNvSpPr>
          <p:nvPr>
            <p:ph type="title"/>
          </p:nvPr>
        </p:nvSpPr>
        <p:spPr/>
        <p:txBody>
          <a:bodyPr/>
          <a:lstStyle/>
          <a:p>
            <a:pPr algn="ctr"/>
            <a:r>
              <a:rPr lang="it-IT" dirty="0">
                <a:solidFill>
                  <a:srgbClr val="00B050"/>
                </a:solidFill>
                <a:latin typeface="+mn-lt"/>
                <a:ea typeface="Verdana" panose="020B0604030504040204" pitchFamily="34" charset="0"/>
              </a:rPr>
              <a:t>Oltre il sistema binario di classificazione sessuale </a:t>
            </a:r>
          </a:p>
        </p:txBody>
      </p:sp>
      <p:sp>
        <p:nvSpPr>
          <p:cNvPr id="3" name="Segnaposto contenuto 2">
            <a:extLst>
              <a:ext uri="{FF2B5EF4-FFF2-40B4-BE49-F238E27FC236}">
                <a16:creationId xmlns:a16="http://schemas.microsoft.com/office/drawing/2014/main" id="{14FE828B-0749-9E71-95E9-4106EDC4EA56}"/>
              </a:ext>
            </a:extLst>
          </p:cNvPr>
          <p:cNvSpPr>
            <a:spLocks noGrp="1"/>
          </p:cNvSpPr>
          <p:nvPr>
            <p:ph idx="1"/>
          </p:nvPr>
        </p:nvSpPr>
        <p:spPr>
          <a:xfrm>
            <a:off x="838200" y="1690688"/>
            <a:ext cx="10515600" cy="4802187"/>
          </a:xfrm>
        </p:spPr>
        <p:txBody>
          <a:bodyPr>
            <a:normAutofit fontScale="92500" lnSpcReduction="10000"/>
          </a:bodyPr>
          <a:lstStyle/>
          <a:p>
            <a:r>
              <a:rPr lang="it-IT" dirty="0">
                <a:solidFill>
                  <a:schemeClr val="bg2">
                    <a:lumMod val="25000"/>
                  </a:schemeClr>
                </a:solidFill>
                <a:ea typeface="Verdana" panose="020B0604030504040204" pitchFamily="34" charset="0"/>
              </a:rPr>
              <a:t>Alterazioni del corredo cromosomico</a:t>
            </a:r>
          </a:p>
          <a:p>
            <a:r>
              <a:rPr lang="it-IT" dirty="0">
                <a:solidFill>
                  <a:schemeClr val="bg2">
                    <a:lumMod val="25000"/>
                  </a:schemeClr>
                </a:solidFill>
                <a:ea typeface="Verdana" panose="020B0604030504040204" pitchFamily="34" charset="0"/>
              </a:rPr>
              <a:t>Alterazioni degli ormoni</a:t>
            </a:r>
          </a:p>
          <a:p>
            <a:r>
              <a:rPr lang="it-IT" dirty="0">
                <a:solidFill>
                  <a:schemeClr val="bg2">
                    <a:lumMod val="25000"/>
                  </a:schemeClr>
                </a:solidFill>
                <a:ea typeface="Verdana" panose="020B0604030504040204" pitchFamily="34" charset="0"/>
              </a:rPr>
              <a:t>L’influenza epigenetica (</a:t>
            </a:r>
            <a:r>
              <a:rPr lang="it-IT" b="0" i="0" dirty="0">
                <a:solidFill>
                  <a:srgbClr val="002060"/>
                </a:solidFill>
                <a:effectLst/>
              </a:rPr>
              <a:t>lo studio di quelle variazioni nell'espressione dei nostri geni, che non sono provocate da vere e proprie mutazioni genetiche</a:t>
            </a:r>
            <a:r>
              <a:rPr lang="it-IT" b="0" i="0" dirty="0">
                <a:solidFill>
                  <a:srgbClr val="002060"/>
                </a:solidFill>
                <a:effectLst>
                  <a:outerShdw blurRad="38100" dist="38100" dir="2700000" algn="tl">
                    <a:srgbClr val="000000">
                      <a:alpha val="43137"/>
                    </a:srgbClr>
                  </a:outerShdw>
                </a:effectLst>
              </a:rPr>
              <a:t>, </a:t>
            </a:r>
            <a:r>
              <a:rPr lang="it-IT" b="0" i="0" dirty="0">
                <a:solidFill>
                  <a:srgbClr val="002060"/>
                </a:solidFill>
                <a:effectLst/>
              </a:rPr>
              <a:t>ma che possono essere trasmissibili).</a:t>
            </a:r>
            <a:endParaRPr lang="it-IT" dirty="0">
              <a:solidFill>
                <a:srgbClr val="002060"/>
              </a:solidFill>
              <a:ea typeface="Verdana" panose="020B0604030504040204" pitchFamily="34" charset="0"/>
            </a:endParaRPr>
          </a:p>
          <a:p>
            <a:r>
              <a:rPr lang="it-IT" dirty="0">
                <a:solidFill>
                  <a:srgbClr val="002060"/>
                </a:solidFill>
                <a:ea typeface="Verdana" panose="020B0604030504040204" pitchFamily="34" charset="0"/>
              </a:rPr>
              <a:t>Il sistema immunitario</a:t>
            </a:r>
          </a:p>
          <a:p>
            <a:r>
              <a:rPr lang="it-IT" dirty="0">
                <a:solidFill>
                  <a:schemeClr val="bg2">
                    <a:lumMod val="25000"/>
                  </a:schemeClr>
                </a:solidFill>
                <a:ea typeface="Verdana" panose="020B0604030504040204" pitchFamily="34" charset="0"/>
              </a:rPr>
              <a:t>Forme di genitali che non sono tipiche del sesso maschile e femminile </a:t>
            </a:r>
          </a:p>
          <a:p>
            <a:pPr marL="0" indent="0">
              <a:buNone/>
            </a:pPr>
            <a:r>
              <a:rPr lang="it-IT" dirty="0">
                <a:solidFill>
                  <a:schemeClr val="bg2">
                    <a:lumMod val="25000"/>
                  </a:schemeClr>
                </a:solidFill>
                <a:ea typeface="Verdana" panose="020B0604030504040204" pitchFamily="34" charset="0"/>
              </a:rPr>
              <a:t>Si usa il termine i</a:t>
            </a:r>
            <a:r>
              <a:rPr lang="it-IT" b="1" dirty="0">
                <a:solidFill>
                  <a:schemeClr val="bg2">
                    <a:lumMod val="25000"/>
                  </a:schemeClr>
                </a:solidFill>
                <a:ea typeface="Verdana" panose="020B0604030504040204" pitchFamily="34" charset="0"/>
              </a:rPr>
              <a:t>ntersessuale </a:t>
            </a:r>
            <a:r>
              <a:rPr lang="it-IT" dirty="0">
                <a:solidFill>
                  <a:schemeClr val="bg2">
                    <a:lumMod val="25000"/>
                  </a:schemeClr>
                </a:solidFill>
                <a:ea typeface="Verdana" panose="020B0604030504040204" pitchFamily="34" charset="0"/>
              </a:rPr>
              <a:t>per alludere alle persone che hanno delle variazioni dello sviluppo sessuale.</a:t>
            </a:r>
          </a:p>
          <a:p>
            <a:pPr marL="0" indent="0" algn="ctr">
              <a:buNone/>
            </a:pPr>
            <a:r>
              <a:rPr lang="it-IT" b="1" dirty="0">
                <a:solidFill>
                  <a:srgbClr val="FF0000"/>
                </a:solidFill>
                <a:ea typeface="Verdana" panose="020B0604030504040204" pitchFamily="34" charset="0"/>
              </a:rPr>
              <a:t>Si stima che l’1,7% dei nati manifesti caratteri sessuali che non corrispondono completamente alle nozioni binarie del corpo maschile o femminile</a:t>
            </a:r>
          </a:p>
          <a:p>
            <a:pPr marL="0" indent="0">
              <a:buNone/>
            </a:pPr>
            <a:endParaRPr lang="it-IT" dirty="0"/>
          </a:p>
        </p:txBody>
      </p:sp>
    </p:spTree>
    <p:extLst>
      <p:ext uri="{BB962C8B-B14F-4D97-AF65-F5344CB8AC3E}">
        <p14:creationId xmlns:p14="http://schemas.microsoft.com/office/powerpoint/2010/main" val="217383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8B9D50B-73D5-CD2B-1499-DE686A2E8547}"/>
              </a:ext>
            </a:extLst>
          </p:cNvPr>
          <p:cNvSpPr txBox="1"/>
          <p:nvPr/>
        </p:nvSpPr>
        <p:spPr>
          <a:xfrm>
            <a:off x="702365" y="2278151"/>
            <a:ext cx="10124661" cy="4031873"/>
          </a:xfrm>
          <a:prstGeom prst="rect">
            <a:avLst/>
          </a:prstGeom>
          <a:noFill/>
        </p:spPr>
        <p:txBody>
          <a:bodyPr wrap="square">
            <a:spAutoFit/>
          </a:bodyPr>
          <a:lstStyle/>
          <a:p>
            <a:pPr marL="0" indent="0">
              <a:buNone/>
            </a:pPr>
            <a:r>
              <a:rPr lang="it-IT" sz="3200" dirty="0">
                <a:solidFill>
                  <a:schemeClr val="bg2">
                    <a:lumMod val="25000"/>
                  </a:schemeClr>
                </a:solidFill>
              </a:rPr>
              <a:t>Cis-gender  ( cis =al di qua)</a:t>
            </a:r>
          </a:p>
          <a:p>
            <a:pPr marL="0" indent="0">
              <a:buNone/>
            </a:pPr>
            <a:r>
              <a:rPr lang="it-IT" sz="3200" dirty="0">
                <a:solidFill>
                  <a:schemeClr val="bg2">
                    <a:lumMod val="25000"/>
                  </a:schemeClr>
                </a:solidFill>
              </a:rPr>
              <a:t>Trans-gender (trans= oltre)      </a:t>
            </a:r>
          </a:p>
          <a:p>
            <a:pPr marL="0" indent="0">
              <a:buNone/>
            </a:pPr>
            <a:r>
              <a:rPr lang="it-IT" sz="3200" b="1" dirty="0">
                <a:solidFill>
                  <a:schemeClr val="bg2">
                    <a:lumMod val="25000"/>
                  </a:schemeClr>
                </a:solidFill>
              </a:rPr>
              <a:t>Ponendosi anche oltre al sistema binario di classificazione sessuale,  </a:t>
            </a:r>
            <a:r>
              <a:rPr lang="it-IT" sz="3200" b="1" dirty="0" err="1">
                <a:solidFill>
                  <a:schemeClr val="bg2">
                    <a:lumMod val="25000"/>
                  </a:schemeClr>
                </a:solidFill>
              </a:rPr>
              <a:t>depatologizzando</a:t>
            </a:r>
            <a:r>
              <a:rPr lang="it-IT" sz="3200" b="1" dirty="0">
                <a:solidFill>
                  <a:schemeClr val="bg2">
                    <a:lumMod val="25000"/>
                  </a:schemeClr>
                </a:solidFill>
              </a:rPr>
              <a:t> le intersessualità.</a:t>
            </a:r>
            <a:endParaRPr lang="it-IT" sz="3200" dirty="0">
              <a:solidFill>
                <a:schemeClr val="bg2">
                  <a:lumMod val="25000"/>
                </a:schemeClr>
              </a:solidFill>
            </a:endParaRPr>
          </a:p>
          <a:p>
            <a:pPr marL="0" indent="0">
              <a:buNone/>
            </a:pPr>
            <a:r>
              <a:rPr lang="it-IT" sz="3200" dirty="0">
                <a:solidFill>
                  <a:schemeClr val="bg2">
                    <a:lumMod val="25000"/>
                  </a:schemeClr>
                </a:solidFill>
              </a:rPr>
              <a:t>Il nostro corpo biologico risente delle patologie secondo il sesso a cui apparteniamo, </a:t>
            </a:r>
            <a:r>
              <a:rPr lang="it-IT" sz="3200" b="1" dirty="0">
                <a:solidFill>
                  <a:schemeClr val="bg2">
                    <a:lumMod val="25000"/>
                  </a:schemeClr>
                </a:solidFill>
              </a:rPr>
              <a:t>non a quello che noi sentiamo come nostro genere.</a:t>
            </a:r>
          </a:p>
          <a:p>
            <a:pPr marL="0" indent="0" algn="ctr">
              <a:buNone/>
            </a:pPr>
            <a:r>
              <a:rPr lang="it-IT" sz="3200" dirty="0">
                <a:solidFill>
                  <a:schemeClr val="bg2">
                    <a:lumMod val="25000"/>
                  </a:schemeClr>
                </a:solidFill>
              </a:rPr>
              <a:t>Ecco l’importanza della medicina di genere</a:t>
            </a:r>
          </a:p>
        </p:txBody>
      </p:sp>
      <p:pic>
        <p:nvPicPr>
          <p:cNvPr id="3076" name="Picture 4" descr="Maschi e femmine: così lontani così vicini - Abbanews">
            <a:extLst>
              <a:ext uri="{FF2B5EF4-FFF2-40B4-BE49-F238E27FC236}">
                <a16:creationId xmlns:a16="http://schemas.microsoft.com/office/drawing/2014/main" id="{694F685B-2EB9-8682-339C-83ABC3816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4" y="410818"/>
            <a:ext cx="3803374" cy="192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0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gender: cosa significa essere trans in Italia e quali i diritti negati">
            <a:extLst>
              <a:ext uri="{FF2B5EF4-FFF2-40B4-BE49-F238E27FC236}">
                <a16:creationId xmlns:a16="http://schemas.microsoft.com/office/drawing/2014/main" id="{A40B25F1-19C6-5852-AD78-F170B6F4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55" y="1046922"/>
            <a:ext cx="4923597" cy="471777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246F35F-998A-5EEE-9995-F1E3D516C687}"/>
              </a:ext>
            </a:extLst>
          </p:cNvPr>
          <p:cNvSpPr txBox="1"/>
          <p:nvPr/>
        </p:nvSpPr>
        <p:spPr>
          <a:xfrm>
            <a:off x="5605670" y="532986"/>
            <a:ext cx="6315075" cy="461665"/>
          </a:xfrm>
          <a:prstGeom prst="rect">
            <a:avLst/>
          </a:prstGeom>
          <a:noFill/>
        </p:spPr>
        <p:txBody>
          <a:bodyPr wrap="square" rtlCol="0">
            <a:spAutoFit/>
          </a:bodyPr>
          <a:lstStyle/>
          <a:p>
            <a:r>
              <a:rPr lang="it-IT" sz="2400" b="1" dirty="0">
                <a:solidFill>
                  <a:srgbClr val="00B050"/>
                </a:solidFill>
              </a:rPr>
              <a:t>Scienza e genere: una complessità da scoprire </a:t>
            </a:r>
            <a:endParaRPr lang="it-IT" sz="2400" dirty="0">
              <a:solidFill>
                <a:srgbClr val="00B050"/>
              </a:solidFill>
            </a:endParaRPr>
          </a:p>
        </p:txBody>
      </p:sp>
      <p:sp>
        <p:nvSpPr>
          <p:cNvPr id="6" name="CasellaDiTesto 5">
            <a:extLst>
              <a:ext uri="{FF2B5EF4-FFF2-40B4-BE49-F238E27FC236}">
                <a16:creationId xmlns:a16="http://schemas.microsoft.com/office/drawing/2014/main" id="{F42DCFB6-EB1E-DF6C-6454-025A23147112}"/>
              </a:ext>
            </a:extLst>
          </p:cNvPr>
          <p:cNvSpPr txBox="1"/>
          <p:nvPr/>
        </p:nvSpPr>
        <p:spPr>
          <a:xfrm>
            <a:off x="5764696" y="1046922"/>
            <a:ext cx="5976730" cy="5878532"/>
          </a:xfrm>
          <a:prstGeom prst="rect">
            <a:avLst/>
          </a:prstGeom>
          <a:noFill/>
        </p:spPr>
        <p:txBody>
          <a:bodyPr wrap="square">
            <a:spAutoFit/>
          </a:bodyPr>
          <a:lstStyle/>
          <a:p>
            <a:pPr marL="0" indent="0" algn="ctr">
              <a:buNone/>
            </a:pPr>
            <a:r>
              <a:rPr lang="it-IT" sz="2800" dirty="0">
                <a:solidFill>
                  <a:schemeClr val="bg2">
                    <a:lumMod val="25000"/>
                  </a:schemeClr>
                </a:solidFill>
                <a:ea typeface="Verdana" panose="020B0604030504040204" pitchFamily="34" charset="0"/>
              </a:rPr>
              <a:t>«In conclusione tra genetica ed epigenetica, ormoni, sistema immunitario e tanti altri fattori biologici che ancora ci sfuggono, è evidente come lo sviluppo della sessualità e l’orientamento sessuale sia qualcosa di molto complesso. </a:t>
            </a:r>
          </a:p>
          <a:p>
            <a:pPr marL="0" indent="0" algn="ctr">
              <a:buNone/>
            </a:pPr>
            <a:r>
              <a:rPr lang="it-IT" sz="2800" b="1" dirty="0">
                <a:solidFill>
                  <a:schemeClr val="bg2">
                    <a:lumMod val="25000"/>
                  </a:schemeClr>
                </a:solidFill>
                <a:ea typeface="Verdana" panose="020B0604030504040204" pitchFamily="34" charset="0"/>
              </a:rPr>
              <a:t>È anche evidente, però, che ognuno di noi sceglie il proprio partner secondo la propria natura biologicamente determinata, non contro.»</a:t>
            </a:r>
          </a:p>
          <a:p>
            <a:pPr marL="0" indent="0" algn="ctr">
              <a:buNone/>
            </a:pPr>
            <a:endParaRPr lang="it-IT" sz="2800" b="1" dirty="0">
              <a:solidFill>
                <a:schemeClr val="bg2">
                  <a:lumMod val="25000"/>
                </a:schemeClr>
              </a:solidFill>
              <a:ea typeface="Verdana" panose="020B0604030504040204" pitchFamily="34" charset="0"/>
            </a:endParaRPr>
          </a:p>
          <a:p>
            <a:pPr marL="0" indent="0">
              <a:buNone/>
            </a:pPr>
            <a:r>
              <a:rPr lang="it-IT" sz="2000" dirty="0">
                <a:solidFill>
                  <a:schemeClr val="bg2">
                    <a:lumMod val="25000"/>
                  </a:schemeClr>
                </a:solidFill>
              </a:rPr>
              <a:t>Antonella Viola </a:t>
            </a:r>
            <a:r>
              <a:rPr lang="it-IT" sz="2000" dirty="0" err="1">
                <a:solidFill>
                  <a:schemeClr val="bg2">
                    <a:lumMod val="25000"/>
                  </a:schemeClr>
                </a:solidFill>
              </a:rPr>
              <a:t>pag</a:t>
            </a:r>
            <a:r>
              <a:rPr lang="it-IT" sz="2000" dirty="0">
                <a:solidFill>
                  <a:schemeClr val="bg2">
                    <a:lumMod val="25000"/>
                  </a:schemeClr>
                </a:solidFill>
              </a:rPr>
              <a:t> 64 «Il sesso è quasi tutto» ed. Feltrinelli</a:t>
            </a:r>
          </a:p>
        </p:txBody>
      </p:sp>
    </p:spTree>
    <p:extLst>
      <p:ext uri="{BB962C8B-B14F-4D97-AF65-F5344CB8AC3E}">
        <p14:creationId xmlns:p14="http://schemas.microsoft.com/office/powerpoint/2010/main" val="170856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E06D85-D5F1-DA2C-7303-E2EF2F282B49}"/>
              </a:ext>
            </a:extLst>
          </p:cNvPr>
          <p:cNvSpPr>
            <a:spLocks noGrp="1"/>
          </p:cNvSpPr>
          <p:nvPr>
            <p:ph type="title"/>
          </p:nvPr>
        </p:nvSpPr>
        <p:spPr/>
        <p:txBody>
          <a:bodyPr/>
          <a:lstStyle/>
          <a:p>
            <a:r>
              <a:rPr lang="it-IT" dirty="0">
                <a:solidFill>
                  <a:srgbClr val="002060"/>
                </a:solidFill>
              </a:rPr>
              <a:t>            </a:t>
            </a:r>
            <a:r>
              <a:rPr lang="it-IT" b="1" dirty="0">
                <a:solidFill>
                  <a:srgbClr val="00B050"/>
                </a:solidFill>
              </a:rPr>
              <a:t>L’etica della cura e l’intersessualità </a:t>
            </a:r>
          </a:p>
        </p:txBody>
      </p:sp>
      <p:sp>
        <p:nvSpPr>
          <p:cNvPr id="3" name="Segnaposto contenuto 2">
            <a:extLst>
              <a:ext uri="{FF2B5EF4-FFF2-40B4-BE49-F238E27FC236}">
                <a16:creationId xmlns:a16="http://schemas.microsoft.com/office/drawing/2014/main" id="{BB07B134-5427-3211-4876-FBB4F6E8CC56}"/>
              </a:ext>
            </a:extLst>
          </p:cNvPr>
          <p:cNvSpPr>
            <a:spLocks noGrp="1"/>
          </p:cNvSpPr>
          <p:nvPr>
            <p:ph idx="1"/>
          </p:nvPr>
        </p:nvSpPr>
        <p:spPr/>
        <p:txBody>
          <a:bodyPr/>
          <a:lstStyle/>
          <a:p>
            <a:r>
              <a:rPr lang="it-IT" dirty="0">
                <a:solidFill>
                  <a:schemeClr val="bg2">
                    <a:lumMod val="25000"/>
                  </a:schemeClr>
                </a:solidFill>
                <a:ea typeface="Verdana" panose="020B0604030504040204" pitchFamily="34" charset="0"/>
              </a:rPr>
              <a:t>Accogliere le sfumature</a:t>
            </a:r>
          </a:p>
          <a:p>
            <a:r>
              <a:rPr lang="it-IT" dirty="0">
                <a:solidFill>
                  <a:schemeClr val="bg2">
                    <a:lumMod val="25000"/>
                  </a:schemeClr>
                </a:solidFill>
                <a:ea typeface="Verdana" panose="020B0604030504040204" pitchFamily="34" charset="0"/>
              </a:rPr>
              <a:t>Accettare e non classificare</a:t>
            </a:r>
          </a:p>
          <a:p>
            <a:r>
              <a:rPr lang="it-IT" dirty="0">
                <a:solidFill>
                  <a:schemeClr val="bg2">
                    <a:lumMod val="25000"/>
                  </a:schemeClr>
                </a:solidFill>
                <a:ea typeface="Verdana" panose="020B0604030504040204" pitchFamily="34" charset="0"/>
              </a:rPr>
              <a:t>Andare oltre allo schema culturale ed essere scientifici!</a:t>
            </a:r>
          </a:p>
          <a:p>
            <a:pPr marL="0" indent="0" algn="ctr">
              <a:buNone/>
            </a:pPr>
            <a:r>
              <a:rPr lang="it-IT" dirty="0">
                <a:solidFill>
                  <a:schemeClr val="bg2">
                    <a:lumMod val="25000"/>
                  </a:schemeClr>
                </a:solidFill>
                <a:ea typeface="Verdana" panose="020B0604030504040204" pitchFamily="34" charset="0"/>
              </a:rPr>
              <a:t>Ogni orientamento sessuale è secondo natura ed è inaccettabile l’ostilità che deriva dall’incomprensione di fenomeni naturali.</a:t>
            </a:r>
          </a:p>
          <a:p>
            <a:pPr marL="0" indent="0">
              <a:buNone/>
            </a:pPr>
            <a:r>
              <a:rPr lang="it-IT" dirty="0">
                <a:solidFill>
                  <a:srgbClr val="FF0000"/>
                </a:solidFill>
                <a:ea typeface="Verdana" panose="020B0604030504040204" pitchFamily="34" charset="0"/>
              </a:rPr>
              <a:t>Persino la scienza ha ignorate le differenze troppo a lungo!</a:t>
            </a:r>
          </a:p>
          <a:p>
            <a:pPr marL="0" indent="0">
              <a:buNone/>
            </a:pPr>
            <a:r>
              <a:rPr lang="it-IT" sz="2800" dirty="0">
                <a:ln w="0"/>
                <a:solidFill>
                  <a:srgbClr val="FF0000"/>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                          stigma</a:t>
            </a:r>
            <a:endParaRPr lang="it-IT" dirty="0">
              <a:ln w="0"/>
              <a:solidFill>
                <a:srgbClr val="FF0000"/>
              </a:solidFill>
              <a:effectLst>
                <a:outerShdw blurRad="38100" dist="19050" dir="2700000" algn="tl" rotWithShape="0">
                  <a:schemeClr val="dk1">
                    <a:alpha val="40000"/>
                  </a:schemeClr>
                </a:outerShdw>
              </a:effectLst>
              <a:ea typeface="Verdana" panose="020B0604030504040204" pitchFamily="34" charset="0"/>
            </a:endParaRPr>
          </a:p>
        </p:txBody>
      </p:sp>
      <p:cxnSp>
        <p:nvCxnSpPr>
          <p:cNvPr id="5" name="Connettore diritto 4">
            <a:extLst>
              <a:ext uri="{FF2B5EF4-FFF2-40B4-BE49-F238E27FC236}">
                <a16:creationId xmlns:a16="http://schemas.microsoft.com/office/drawing/2014/main" id="{6A17064D-FF10-3226-E7C7-C1D505847715}"/>
              </a:ext>
            </a:extLst>
          </p:cNvPr>
          <p:cNvCxnSpPr/>
          <p:nvPr/>
        </p:nvCxnSpPr>
        <p:spPr>
          <a:xfrm>
            <a:off x="3975652" y="4823791"/>
            <a:ext cx="1577009" cy="490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ABA4E5FB-BD49-3541-4FDB-477D59E9EC00}"/>
              </a:ext>
            </a:extLst>
          </p:cNvPr>
          <p:cNvCxnSpPr/>
          <p:nvPr/>
        </p:nvCxnSpPr>
        <p:spPr>
          <a:xfrm flipH="1">
            <a:off x="4333461" y="4770783"/>
            <a:ext cx="1205948" cy="4903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0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st It - Foto e Immagini Stock - iStock">
            <a:extLst>
              <a:ext uri="{FF2B5EF4-FFF2-40B4-BE49-F238E27FC236}">
                <a16:creationId xmlns:a16="http://schemas.microsoft.com/office/drawing/2014/main" id="{750450E7-129C-0400-6150-7D4757DAF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32522"/>
            <a:ext cx="11873948" cy="685137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C4C61C2-9CA3-06BF-1E86-73F3AAB98A91}"/>
              </a:ext>
            </a:extLst>
          </p:cNvPr>
          <p:cNvSpPr txBox="1"/>
          <p:nvPr/>
        </p:nvSpPr>
        <p:spPr>
          <a:xfrm>
            <a:off x="4293703" y="2517913"/>
            <a:ext cx="4439479" cy="1077218"/>
          </a:xfrm>
          <a:prstGeom prst="rect">
            <a:avLst/>
          </a:prstGeom>
          <a:noFill/>
        </p:spPr>
        <p:txBody>
          <a:bodyPr wrap="square" rtlCol="0">
            <a:spAutoFit/>
          </a:bodyPr>
          <a:lstStyle/>
          <a:p>
            <a:r>
              <a:rPr lang="it-IT" sz="3200" dirty="0">
                <a:solidFill>
                  <a:srgbClr val="00B050"/>
                </a:solidFill>
              </a:rPr>
              <a:t>Etica contestuale e relazionale nella cura </a:t>
            </a:r>
          </a:p>
        </p:txBody>
      </p:sp>
    </p:spTree>
    <p:extLst>
      <p:ext uri="{BB962C8B-B14F-4D97-AF65-F5344CB8AC3E}">
        <p14:creationId xmlns:p14="http://schemas.microsoft.com/office/powerpoint/2010/main" val="176649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DICE DEONTOLOGICO - Benvenuti su alberghieroassisi!">
            <a:extLst>
              <a:ext uri="{FF2B5EF4-FFF2-40B4-BE49-F238E27FC236}">
                <a16:creationId xmlns:a16="http://schemas.microsoft.com/office/drawing/2014/main" id="{755C69D5-02D6-1E28-2FCE-94DA3503A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89" y="583508"/>
            <a:ext cx="2305466" cy="23054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tica della cura - Il punto">
            <a:extLst>
              <a:ext uri="{FF2B5EF4-FFF2-40B4-BE49-F238E27FC236}">
                <a16:creationId xmlns:a16="http://schemas.microsoft.com/office/drawing/2014/main" id="{351DDC08-6E7E-6842-E4D4-A148F980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535" y="58350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772124C-9D8B-CB54-DA66-E715AA8AB05D}"/>
              </a:ext>
            </a:extLst>
          </p:cNvPr>
          <p:cNvSpPr txBox="1"/>
          <p:nvPr/>
        </p:nvSpPr>
        <p:spPr>
          <a:xfrm>
            <a:off x="1285461" y="3429000"/>
            <a:ext cx="9170504" cy="3108543"/>
          </a:xfrm>
          <a:prstGeom prst="rect">
            <a:avLst/>
          </a:prstGeom>
          <a:noFill/>
        </p:spPr>
        <p:txBody>
          <a:bodyPr wrap="square">
            <a:spAutoFit/>
          </a:bodyPr>
          <a:lstStyle/>
          <a:p>
            <a:pPr marL="0" indent="0" algn="ctr">
              <a:buNone/>
            </a:pPr>
            <a:r>
              <a:rPr lang="it-IT" sz="2800" b="1" i="0" dirty="0">
                <a:solidFill>
                  <a:schemeClr val="bg2">
                    <a:lumMod val="25000"/>
                  </a:schemeClr>
                </a:solidFill>
                <a:effectLst/>
                <a:latin typeface="Calibri" panose="020F0502020204030204" pitchFamily="34" charset="0"/>
                <a:cs typeface="Calibri" panose="020F0502020204030204" pitchFamily="34" charset="0"/>
              </a:rPr>
              <a:t>L'etica, in generale, è un insieme di valori che disciplinano i comportamenti dell'uomo, siano essi rivolti verso altri individui, animali o all'ambiente circostante. </a:t>
            </a:r>
          </a:p>
          <a:p>
            <a:pPr marL="0" indent="0" algn="ctr">
              <a:buNone/>
            </a:pPr>
            <a:r>
              <a:rPr lang="it-IT" sz="2800" b="1" i="0" dirty="0">
                <a:solidFill>
                  <a:schemeClr val="bg2">
                    <a:lumMod val="25000"/>
                  </a:schemeClr>
                </a:solidFill>
                <a:effectLst/>
                <a:latin typeface="Calibri" panose="020F0502020204030204" pitchFamily="34" charset="0"/>
                <a:cs typeface="Calibri" panose="020F0502020204030204" pitchFamily="34" charset="0"/>
              </a:rPr>
              <a:t>La deontologia professionale, invece, è regolamentata da un codice normativo che stabilisce la condotta specifica all'interno della professione e che prevede delle sanzioni qualora questa venga disattesa.</a:t>
            </a:r>
            <a:endParaRPr lang="it-IT" sz="2800" b="1" dirty="0">
              <a:solidFill>
                <a:schemeClr val="bg2">
                  <a:lumMod val="25000"/>
                </a:schemeClr>
              </a:solidFill>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4842BCCB-DD60-8B81-849B-F071AFB0CD0A}"/>
              </a:ext>
            </a:extLst>
          </p:cNvPr>
          <p:cNvSpPr txBox="1"/>
          <p:nvPr/>
        </p:nvSpPr>
        <p:spPr>
          <a:xfrm>
            <a:off x="2915478" y="1338470"/>
            <a:ext cx="5221357" cy="830997"/>
          </a:xfrm>
          <a:prstGeom prst="rect">
            <a:avLst/>
          </a:prstGeom>
          <a:noFill/>
        </p:spPr>
        <p:txBody>
          <a:bodyPr wrap="square" rtlCol="0">
            <a:spAutoFit/>
          </a:bodyPr>
          <a:lstStyle/>
          <a:p>
            <a:r>
              <a:rPr lang="it-IT" sz="4800" dirty="0">
                <a:solidFill>
                  <a:srgbClr val="00B050"/>
                </a:solidFill>
              </a:rPr>
              <a:t>Non confondiamoci</a:t>
            </a:r>
          </a:p>
        </p:txBody>
      </p:sp>
    </p:spTree>
    <p:extLst>
      <p:ext uri="{BB962C8B-B14F-4D97-AF65-F5344CB8AC3E}">
        <p14:creationId xmlns:p14="http://schemas.microsoft.com/office/powerpoint/2010/main" val="24108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6695F17-643A-846B-CC07-E62830DFAC20}"/>
              </a:ext>
            </a:extLst>
          </p:cNvPr>
          <p:cNvSpPr/>
          <p:nvPr/>
        </p:nvSpPr>
        <p:spPr>
          <a:xfrm>
            <a:off x="2495551" y="981076"/>
            <a:ext cx="7345363" cy="496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a:p>
            <a:pPr algn="ctr">
              <a:defRPr/>
            </a:pPr>
            <a:endParaRPr lang="it-IT" dirty="0"/>
          </a:p>
          <a:p>
            <a:pPr algn="ctr">
              <a:defRPr/>
            </a:pPr>
            <a:endParaRPr lang="it-IT" dirty="0"/>
          </a:p>
          <a:p>
            <a:pPr algn="ctr">
              <a:defRPr/>
            </a:pPr>
            <a:endParaRPr lang="it-IT" dirty="0"/>
          </a:p>
          <a:p>
            <a:pPr algn="ctr">
              <a:defRPr/>
            </a:pPr>
            <a:endParaRPr lang="it-IT" dirty="0"/>
          </a:p>
          <a:p>
            <a:pPr algn="ctr">
              <a:defRPr/>
            </a:pPr>
            <a:endParaRPr lang="it-IT" dirty="0"/>
          </a:p>
          <a:p>
            <a:pPr algn="ctr">
              <a:defRPr/>
            </a:pPr>
            <a:endParaRPr lang="it-IT" dirty="0">
              <a:solidFill>
                <a:schemeClr val="bg1"/>
              </a:solidFill>
            </a:endParaRPr>
          </a:p>
          <a:p>
            <a:pPr algn="ctr">
              <a:defRPr/>
            </a:pPr>
            <a:endParaRPr lang="it-IT" dirty="0">
              <a:solidFill>
                <a:schemeClr val="bg1"/>
              </a:solidFill>
            </a:endParaRPr>
          </a:p>
          <a:p>
            <a:pPr algn="ctr">
              <a:defRPr/>
            </a:pPr>
            <a:endParaRPr lang="it-IT" dirty="0">
              <a:solidFill>
                <a:schemeClr val="bg1"/>
              </a:solidFill>
            </a:endParaRPr>
          </a:p>
          <a:p>
            <a:pPr algn="ctr">
              <a:defRPr/>
            </a:pPr>
            <a:endParaRPr lang="it-IT" dirty="0">
              <a:solidFill>
                <a:schemeClr val="bg1"/>
              </a:solidFill>
            </a:endParaRPr>
          </a:p>
          <a:p>
            <a:pPr algn="ctr">
              <a:defRPr/>
            </a:pPr>
            <a:r>
              <a:rPr lang="it-IT" sz="2000" b="1" dirty="0">
                <a:solidFill>
                  <a:schemeClr val="bg1"/>
                </a:solidFill>
                <a:latin typeface="Calibri" panose="020F0502020204030204" pitchFamily="34" charset="0"/>
                <a:cs typeface="Calibri" panose="020F0502020204030204" pitchFamily="34" charset="0"/>
              </a:rPr>
              <a:t>Contestualizzare la Cura significa evitare di partire da concetti astratti e prendere in considerazione le </a:t>
            </a:r>
            <a:r>
              <a:rPr lang="it-IT" sz="2400" b="1" dirty="0">
                <a:solidFill>
                  <a:schemeClr val="bg1"/>
                </a:solidFill>
                <a:latin typeface="Calibri" panose="020F0502020204030204" pitchFamily="34" charset="0"/>
                <a:cs typeface="Calibri" panose="020F0502020204030204" pitchFamily="34" charset="0"/>
              </a:rPr>
              <a:t>diseguaglianze strutturali </a:t>
            </a:r>
            <a:r>
              <a:rPr lang="it-IT" sz="2000" b="1" dirty="0">
                <a:solidFill>
                  <a:schemeClr val="bg1"/>
                </a:solidFill>
                <a:latin typeface="Calibri" panose="020F0502020204030204" pitchFamily="34" charset="0"/>
                <a:cs typeface="Calibri" panose="020F0502020204030204" pitchFamily="34" charset="0"/>
              </a:rPr>
              <a:t>che hanno un impatto sulla salute, come, appunto, il  genere</a:t>
            </a:r>
            <a:r>
              <a:rPr lang="it-IT" sz="2000" b="1" dirty="0">
                <a:solidFill>
                  <a:schemeClr val="tx2">
                    <a:lumMod val="50000"/>
                  </a:schemeClr>
                </a:solidFill>
              </a:rPr>
              <a:t>. </a:t>
            </a:r>
          </a:p>
        </p:txBody>
      </p:sp>
      <p:sp>
        <p:nvSpPr>
          <p:cNvPr id="4" name="CasellaDiTesto 3">
            <a:extLst>
              <a:ext uri="{FF2B5EF4-FFF2-40B4-BE49-F238E27FC236}">
                <a16:creationId xmlns:a16="http://schemas.microsoft.com/office/drawing/2014/main" id="{0C5811B9-B06E-F8F4-DFAD-D66E27F72AB3}"/>
              </a:ext>
            </a:extLst>
          </p:cNvPr>
          <p:cNvSpPr txBox="1"/>
          <p:nvPr/>
        </p:nvSpPr>
        <p:spPr>
          <a:xfrm>
            <a:off x="3935414" y="1844676"/>
            <a:ext cx="4681537" cy="461963"/>
          </a:xfrm>
          <a:prstGeom prst="rect">
            <a:avLst/>
          </a:prstGeom>
          <a:noFill/>
        </p:spPr>
        <p:txBody>
          <a:bodyPr>
            <a:spAutoFit/>
          </a:bodyPr>
          <a:lstStyle/>
          <a:p>
            <a:pPr>
              <a:defRPr/>
            </a:pPr>
            <a:r>
              <a:rPr lang="it-IT" sz="2400" dirty="0">
                <a:solidFill>
                  <a:schemeClr val="tx2">
                    <a:lumMod val="50000"/>
                  </a:schemeClr>
                </a:solidFill>
              </a:rPr>
              <a:t>          </a:t>
            </a:r>
            <a:r>
              <a:rPr lang="it-IT" sz="2400" b="1" dirty="0">
                <a:solidFill>
                  <a:schemeClr val="bg1"/>
                </a:solidFill>
              </a:rPr>
              <a:t>Approccio all’etica               </a:t>
            </a:r>
          </a:p>
        </p:txBody>
      </p:sp>
      <p:cxnSp>
        <p:nvCxnSpPr>
          <p:cNvPr id="6" name="Connettore 2 5">
            <a:extLst>
              <a:ext uri="{FF2B5EF4-FFF2-40B4-BE49-F238E27FC236}">
                <a16:creationId xmlns:a16="http://schemas.microsoft.com/office/drawing/2014/main" id="{F12C70AF-E6CD-E711-5F99-6346105D040D}"/>
              </a:ext>
            </a:extLst>
          </p:cNvPr>
          <p:cNvCxnSpPr>
            <a:cxnSpLocks/>
          </p:cNvCxnSpPr>
          <p:nvPr/>
        </p:nvCxnSpPr>
        <p:spPr>
          <a:xfrm flipH="1">
            <a:off x="3719513" y="2378075"/>
            <a:ext cx="2555875" cy="10509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Connettore 2 7">
            <a:extLst>
              <a:ext uri="{FF2B5EF4-FFF2-40B4-BE49-F238E27FC236}">
                <a16:creationId xmlns:a16="http://schemas.microsoft.com/office/drawing/2014/main" id="{F7263A77-A0D2-7F8C-8846-903DF6D73C60}"/>
              </a:ext>
            </a:extLst>
          </p:cNvPr>
          <p:cNvCxnSpPr>
            <a:cxnSpLocks/>
          </p:cNvCxnSpPr>
          <p:nvPr/>
        </p:nvCxnSpPr>
        <p:spPr>
          <a:xfrm>
            <a:off x="6275388" y="2409929"/>
            <a:ext cx="2557462" cy="1122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Rettangolo 14">
            <a:extLst>
              <a:ext uri="{FF2B5EF4-FFF2-40B4-BE49-F238E27FC236}">
                <a16:creationId xmlns:a16="http://schemas.microsoft.com/office/drawing/2014/main" id="{4FB95D2A-417D-26E3-24B2-F5202DE9E465}"/>
              </a:ext>
            </a:extLst>
          </p:cNvPr>
          <p:cNvSpPr/>
          <p:nvPr/>
        </p:nvSpPr>
        <p:spPr>
          <a:xfrm>
            <a:off x="5764696" y="3573463"/>
            <a:ext cx="400319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bg1"/>
                </a:solidFill>
              </a:rPr>
              <a:t>Relazionale e contestuale</a:t>
            </a:r>
          </a:p>
        </p:txBody>
      </p:sp>
      <p:sp>
        <p:nvSpPr>
          <p:cNvPr id="16" name="Rettangolo 15">
            <a:extLst>
              <a:ext uri="{FF2B5EF4-FFF2-40B4-BE49-F238E27FC236}">
                <a16:creationId xmlns:a16="http://schemas.microsoft.com/office/drawing/2014/main" id="{2EE247AC-6579-3C5D-A17E-B0A01B9AC796}"/>
              </a:ext>
            </a:extLst>
          </p:cNvPr>
          <p:cNvSpPr/>
          <p:nvPr/>
        </p:nvSpPr>
        <p:spPr>
          <a:xfrm>
            <a:off x="2640014" y="3573463"/>
            <a:ext cx="18002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bg1"/>
                </a:solidFill>
              </a:rPr>
              <a:t>Normativo</a:t>
            </a: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fermiere come agente morale. Decisore e responsabile delle proprie scelte">
            <a:extLst>
              <a:ext uri="{FF2B5EF4-FFF2-40B4-BE49-F238E27FC236}">
                <a16:creationId xmlns:a16="http://schemas.microsoft.com/office/drawing/2014/main" id="{6C591D41-3D40-1670-7B35-C53E007A4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68" y="848139"/>
            <a:ext cx="4963767" cy="514184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55D0C4DD-9384-8EE3-D9F7-FA39A6AE641B}"/>
              </a:ext>
            </a:extLst>
          </p:cNvPr>
          <p:cNvSpPr txBox="1"/>
          <p:nvPr/>
        </p:nvSpPr>
        <p:spPr>
          <a:xfrm>
            <a:off x="6096000" y="702365"/>
            <a:ext cx="5340626" cy="4401205"/>
          </a:xfrm>
          <a:prstGeom prst="rect">
            <a:avLst/>
          </a:prstGeom>
          <a:noFill/>
        </p:spPr>
        <p:txBody>
          <a:bodyPr wrap="square">
            <a:spAutoFit/>
          </a:bodyPr>
          <a:lstStyle/>
          <a:p>
            <a:pPr marL="0" indent="0" algn="ctr">
              <a:buNone/>
            </a:pPr>
            <a:r>
              <a:rPr lang="it-IT" sz="2800" b="1" i="0" dirty="0">
                <a:solidFill>
                  <a:schemeClr val="bg2">
                    <a:lumMod val="25000"/>
                  </a:schemeClr>
                </a:solidFill>
                <a:effectLst/>
                <a:latin typeface="Calibri" panose="020F0502020204030204" pitchFamily="34" charset="0"/>
                <a:cs typeface="Calibri" panose="020F0502020204030204" pitchFamily="34" charset="0"/>
              </a:rPr>
              <a:t>L’etica normativa </a:t>
            </a:r>
            <a:r>
              <a:rPr lang="it-IT" sz="2800" b="0" i="0" dirty="0">
                <a:solidFill>
                  <a:schemeClr val="bg2">
                    <a:lumMod val="25000"/>
                  </a:schemeClr>
                </a:solidFill>
                <a:effectLst/>
                <a:latin typeface="Calibri" panose="020F0502020204030204" pitchFamily="34" charset="0"/>
                <a:cs typeface="Calibri" panose="020F0502020204030204" pitchFamily="34" charset="0"/>
              </a:rPr>
              <a:t>è un tipo di indagine filosofica che si fonda, sostanzialmente</a:t>
            </a:r>
            <a:r>
              <a:rPr lang="it-IT" sz="2800" b="1" i="0" dirty="0">
                <a:solidFill>
                  <a:schemeClr val="bg2">
                    <a:lumMod val="25000"/>
                  </a:schemeClr>
                </a:solidFill>
                <a:effectLst/>
                <a:latin typeface="Calibri" panose="020F0502020204030204" pitchFamily="34" charset="0"/>
                <a:cs typeface="Calibri" panose="020F0502020204030204" pitchFamily="34" charset="0"/>
              </a:rPr>
              <a:t>, su un’analisi a priori:</a:t>
            </a:r>
            <a:r>
              <a:rPr lang="it-IT" sz="2800" i="0" dirty="0">
                <a:solidFill>
                  <a:schemeClr val="bg2">
                    <a:lumMod val="25000"/>
                  </a:schemeClr>
                </a:solidFill>
                <a:effectLst/>
                <a:latin typeface="Calibri" panose="020F0502020204030204" pitchFamily="34" charset="0"/>
                <a:cs typeface="Calibri" panose="020F0502020204030204" pitchFamily="34" charset="0"/>
              </a:rPr>
              <a:t> si </a:t>
            </a:r>
            <a:r>
              <a:rPr lang="it-IT" sz="2800" b="0" i="0" dirty="0">
                <a:solidFill>
                  <a:schemeClr val="bg2">
                    <a:lumMod val="25000"/>
                  </a:schemeClr>
                </a:solidFill>
                <a:effectLst/>
                <a:latin typeface="Calibri" panose="020F0502020204030204" pitchFamily="34" charset="0"/>
                <a:cs typeface="Calibri" panose="020F0502020204030204" pitchFamily="34" charset="0"/>
              </a:rPr>
              <a:t>tratta di accertare a priori le proprietà degli atti da considerare giusti o sbagliati, cosa significano i giudizi morali, come considerare il ruolo del carattere delle persone nelle scelte, quale è la vita da considerarsi virtuosa etc.</a:t>
            </a:r>
            <a:endParaRPr lang="it-IT" sz="28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82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C785E-8251-6BCC-8CCA-7DF243F23368}"/>
              </a:ext>
            </a:extLst>
          </p:cNvPr>
          <p:cNvSpPr>
            <a:spLocks noGrp="1"/>
          </p:cNvSpPr>
          <p:nvPr>
            <p:ph type="title"/>
          </p:nvPr>
        </p:nvSpPr>
        <p:spPr/>
        <p:txBody>
          <a:bodyPr/>
          <a:lstStyle/>
          <a:p>
            <a:pPr algn="ctr"/>
            <a:r>
              <a:rPr lang="it-IT" b="1" dirty="0">
                <a:solidFill>
                  <a:srgbClr val="00B050"/>
                </a:solidFill>
              </a:rPr>
              <a:t>Medicina di genere e scienza</a:t>
            </a:r>
          </a:p>
        </p:txBody>
      </p:sp>
      <p:sp>
        <p:nvSpPr>
          <p:cNvPr id="3" name="Segnaposto contenuto 2">
            <a:extLst>
              <a:ext uri="{FF2B5EF4-FFF2-40B4-BE49-F238E27FC236}">
                <a16:creationId xmlns:a16="http://schemas.microsoft.com/office/drawing/2014/main" id="{ACB0C3CD-202D-A3C2-56EC-99FEDF2496A8}"/>
              </a:ext>
            </a:extLst>
          </p:cNvPr>
          <p:cNvSpPr>
            <a:spLocks noGrp="1"/>
          </p:cNvSpPr>
          <p:nvPr>
            <p:ph idx="1"/>
          </p:nvPr>
        </p:nvSpPr>
        <p:spPr/>
        <p:txBody>
          <a:bodyPr>
            <a:normAutofit fontScale="25000" lnSpcReduction="20000"/>
          </a:bodyPr>
          <a:lstStyle/>
          <a:p>
            <a:pPr algn="ctr"/>
            <a:r>
              <a:rPr lang="it-IT" sz="2100" dirty="0">
                <a:solidFill>
                  <a:srgbClr val="000000"/>
                </a:solidFill>
                <a:effectLst/>
                <a:latin typeface="Verdana" panose="020B0604030504040204" pitchFamily="34" charset="0"/>
                <a:ea typeface="Verdana" panose="020B0604030504040204" pitchFamily="34" charset="0"/>
              </a:rPr>
              <a:t>. </a:t>
            </a:r>
          </a:p>
          <a:p>
            <a:pPr algn="ctr"/>
            <a:endParaRPr lang="it-IT" sz="3300" dirty="0">
              <a:solidFill>
                <a:schemeClr val="bg2">
                  <a:lumMod val="25000"/>
                </a:schemeClr>
              </a:solidFill>
              <a:effectLst/>
              <a:latin typeface="Verdana" panose="020B0604030504040204" pitchFamily="34" charset="0"/>
              <a:ea typeface="Verdana" panose="020B0604030504040204" pitchFamily="34" charset="0"/>
            </a:endParaRPr>
          </a:p>
          <a:p>
            <a:pPr marL="0" indent="0" algn="ctr">
              <a:buNone/>
            </a:pPr>
            <a:r>
              <a:rPr lang="it-IT" sz="12800" dirty="0">
                <a:solidFill>
                  <a:schemeClr val="bg2">
                    <a:lumMod val="25000"/>
                  </a:schemeClr>
                </a:solidFill>
                <a:effectLst/>
                <a:ea typeface="Verdana" panose="020B0604030504040204" pitchFamily="34" charset="0"/>
              </a:rPr>
              <a:t>«La medicina genere specifica non è un’invenzione o una nuova scoperta, la medicina genere specifica assume una potenza scientifica e </a:t>
            </a:r>
            <a:r>
              <a:rPr lang="it-IT" sz="12800" b="1" dirty="0">
                <a:solidFill>
                  <a:schemeClr val="bg2">
                    <a:lumMod val="25000"/>
                  </a:schemeClr>
                </a:solidFill>
                <a:effectLst/>
                <a:ea typeface="Verdana" panose="020B0604030504040204" pitchFamily="34" charset="0"/>
              </a:rPr>
              <a:t>quindi etica</a:t>
            </a:r>
            <a:r>
              <a:rPr lang="it-IT" sz="12800" dirty="0">
                <a:solidFill>
                  <a:schemeClr val="bg2">
                    <a:lumMod val="25000"/>
                  </a:schemeClr>
                </a:solidFill>
                <a:effectLst/>
                <a:ea typeface="Verdana" panose="020B0604030504040204" pitchFamily="34" charset="0"/>
              </a:rPr>
              <a:t>. Noi siamo di fronte a un passo etico della medicina, se non lo facciamo vuol dire che non facciamo una medicina basata sulla scienza.»</a:t>
            </a:r>
          </a:p>
          <a:p>
            <a:pPr marL="0" indent="0" algn="ctr">
              <a:buNone/>
            </a:pPr>
            <a:endParaRPr lang="it-IT" sz="9600" b="1" dirty="0">
              <a:solidFill>
                <a:srgbClr val="000000"/>
              </a:solidFill>
              <a:effectLst/>
              <a:ea typeface="Verdana" panose="020B0604030504040204" pitchFamily="34" charset="0"/>
            </a:endParaRPr>
          </a:p>
          <a:p>
            <a:pPr marL="0" indent="0" algn="ctr">
              <a:buNone/>
            </a:pPr>
            <a:endParaRPr lang="it-IT" sz="9600" b="1" dirty="0">
              <a:solidFill>
                <a:srgbClr val="000000"/>
              </a:solidFill>
              <a:ea typeface="Verdana" panose="020B0604030504040204" pitchFamily="34" charset="0"/>
            </a:endParaRPr>
          </a:p>
          <a:p>
            <a:pPr marL="0" indent="0" algn="ctr">
              <a:buNone/>
            </a:pPr>
            <a:r>
              <a:rPr lang="it-IT" sz="9600" b="1" dirty="0">
                <a:solidFill>
                  <a:schemeClr val="bg2">
                    <a:lumMod val="25000"/>
                  </a:schemeClr>
                </a:solidFill>
                <a:effectLst/>
                <a:ea typeface="Verdana" panose="020B0604030504040204" pitchFamily="34" charset="0"/>
              </a:rPr>
              <a:t>Giovannella Baggio</a:t>
            </a:r>
            <a:r>
              <a:rPr lang="it-IT" sz="9600" dirty="0">
                <a:solidFill>
                  <a:schemeClr val="bg2">
                    <a:lumMod val="25000"/>
                  </a:schemeClr>
                </a:solidFill>
                <a:effectLst/>
                <a:ea typeface="Verdana" panose="020B0604030504040204" pitchFamily="34" charset="0"/>
              </a:rPr>
              <a:t>, presidente del Centro studi nazionale su salute e medicina di genere e già ordinaria della prima cattedra di medicina di genere in Italia</a:t>
            </a:r>
            <a:r>
              <a:rPr lang="it-IT" sz="6600" dirty="0">
                <a:solidFill>
                  <a:srgbClr val="000000"/>
                </a:solidFill>
                <a:effectLst/>
                <a:ea typeface="Calibri" panose="020F0502020204030204" pitchFamily="34" charset="0"/>
              </a:rPr>
              <a:t>.</a:t>
            </a:r>
            <a:endParaRPr lang="it-IT" sz="9600" dirty="0"/>
          </a:p>
          <a:p>
            <a:pPr marL="0" indent="0" algn="ctr">
              <a:buNone/>
            </a:pPr>
            <a:endParaRPr lang="it-IT" sz="12800" dirty="0">
              <a:solidFill>
                <a:schemeClr val="bg2">
                  <a:lumMod val="25000"/>
                </a:schemeClr>
              </a:solidFill>
              <a:effectLst/>
              <a:ea typeface="Verdana" panose="020B0604030504040204" pitchFamily="34" charset="0"/>
            </a:endParaRPr>
          </a:p>
          <a:p>
            <a:pPr algn="ctr"/>
            <a:endParaRPr lang="it-IT" sz="12800" b="1" dirty="0">
              <a:solidFill>
                <a:schemeClr val="bg2">
                  <a:lumMod val="25000"/>
                </a:schemeClr>
              </a:solidFill>
              <a:effectLst/>
              <a:ea typeface="Verdana" panose="020B0604030504040204" pitchFamily="34" charset="0"/>
            </a:endParaRPr>
          </a:p>
          <a:p>
            <a:endParaRPr lang="it-IT" sz="12800" b="1" dirty="0">
              <a:solidFill>
                <a:srgbClr val="000000"/>
              </a:solidFill>
              <a:ea typeface="Verdana" panose="020B0604030504040204" pitchFamily="34" charset="0"/>
            </a:endParaRPr>
          </a:p>
          <a:p>
            <a:endParaRPr lang="it-IT" sz="12800" b="1" dirty="0">
              <a:solidFill>
                <a:srgbClr val="000000"/>
              </a:solidFill>
              <a:effectLst/>
              <a:ea typeface="Verdana" panose="020B0604030504040204" pitchFamily="34" charset="0"/>
            </a:endParaRPr>
          </a:p>
          <a:p>
            <a:endParaRPr lang="it-IT" sz="1800" b="1" dirty="0">
              <a:solidFill>
                <a:srgbClr val="000000"/>
              </a:solidFill>
              <a:latin typeface="Arial" panose="020B0604020202020204" pitchFamily="34" charset="0"/>
              <a:ea typeface="Calibri" panose="020F0502020204030204" pitchFamily="34" charset="0"/>
            </a:endParaRPr>
          </a:p>
          <a:p>
            <a:endParaRPr lang="it-IT" sz="1800" b="1" dirty="0">
              <a:solidFill>
                <a:srgbClr val="000000"/>
              </a:solidFill>
              <a:effectLst/>
              <a:latin typeface="Arial" panose="020B0604020202020204" pitchFamily="34" charset="0"/>
              <a:ea typeface="Calibri" panose="020F0502020204030204" pitchFamily="34" charset="0"/>
            </a:endParaRPr>
          </a:p>
          <a:p>
            <a:endParaRPr lang="it-IT" sz="1800" b="1" dirty="0">
              <a:solidFill>
                <a:srgbClr val="000000"/>
              </a:solidFill>
              <a:latin typeface="Arial" panose="020B0604020202020204" pitchFamily="34" charset="0"/>
              <a:ea typeface="Calibri" panose="020F0502020204030204" pitchFamily="34" charset="0"/>
            </a:endParaRPr>
          </a:p>
          <a:p>
            <a:endParaRPr lang="it-IT" sz="1800" b="1" dirty="0">
              <a:solidFill>
                <a:srgbClr val="000000"/>
              </a:solidFill>
              <a:effectLst/>
              <a:latin typeface="Arial" panose="020B0604020202020204" pitchFamily="34" charset="0"/>
              <a:ea typeface="Calibri" panose="020F0502020204030204" pitchFamily="34" charset="0"/>
            </a:endParaRPr>
          </a:p>
          <a:p>
            <a:endParaRPr lang="it-IT" sz="1800" b="1"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8724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F76071-B076-4ADA-D899-019772A9282C}"/>
              </a:ext>
            </a:extLst>
          </p:cNvPr>
          <p:cNvSpPr>
            <a:spLocks noGrp="1"/>
          </p:cNvSpPr>
          <p:nvPr>
            <p:ph type="title"/>
          </p:nvPr>
        </p:nvSpPr>
        <p:spPr>
          <a:xfrm>
            <a:off x="838200" y="365125"/>
            <a:ext cx="10515600" cy="840823"/>
          </a:xfrm>
        </p:spPr>
        <p:txBody>
          <a:bodyPr>
            <a:normAutofit/>
          </a:bodyPr>
          <a:lstStyle/>
          <a:p>
            <a:pPr algn="ctr"/>
            <a:r>
              <a:rPr lang="it-IT" sz="3600" i="1" dirty="0">
                <a:solidFill>
                  <a:schemeClr val="accent1"/>
                </a:solidFill>
                <a:latin typeface="Verdana" panose="020B0604030504040204" pitchFamily="34" charset="0"/>
                <a:ea typeface="Verdana" panose="020B0604030504040204" pitchFamily="34" charset="0"/>
              </a:rPr>
              <a:t>Il mito di cura</a:t>
            </a:r>
          </a:p>
        </p:txBody>
      </p:sp>
      <p:sp>
        <p:nvSpPr>
          <p:cNvPr id="3" name="Segnaposto contenuto 2">
            <a:extLst>
              <a:ext uri="{FF2B5EF4-FFF2-40B4-BE49-F238E27FC236}">
                <a16:creationId xmlns:a16="http://schemas.microsoft.com/office/drawing/2014/main" id="{B6C99072-9973-5D20-541B-DE941452D203}"/>
              </a:ext>
            </a:extLst>
          </p:cNvPr>
          <p:cNvSpPr>
            <a:spLocks noGrp="1"/>
          </p:cNvSpPr>
          <p:nvPr>
            <p:ph idx="1"/>
          </p:nvPr>
        </p:nvSpPr>
        <p:spPr>
          <a:xfrm>
            <a:off x="437322" y="1046921"/>
            <a:ext cx="11277600" cy="6188765"/>
          </a:xfrm>
        </p:spPr>
        <p:txBody>
          <a:bodyPr>
            <a:noAutofit/>
          </a:bodyPr>
          <a:lstStyle/>
          <a:p>
            <a:pPr marL="0" indent="0">
              <a:lnSpc>
                <a:spcPct val="100000"/>
              </a:lnSpc>
              <a:buNone/>
              <a:defRPr/>
            </a:pPr>
            <a:r>
              <a:rPr lang="it-IT" sz="2400" i="1" dirty="0">
                <a:solidFill>
                  <a:schemeClr val="accent1"/>
                </a:solidFill>
                <a:latin typeface="Verdana" panose="020B0604030504040204" pitchFamily="34" charset="0"/>
                <a:ea typeface="Verdana" panose="020B0604030504040204" pitchFamily="34" charset="0"/>
              </a:rPr>
              <a:t>Un antico mito racconta di Cura che modellò col fango argilloso di un fiume una forma inedita. Chiese a Giove di dotare la  figura dello spirito vitale, ed egli acconsentì. Cura intendeva chiamare la  creatura col suo nome, ma Giove, invece,  sosteneva di avere il diritto di imporre il suo, per  il merito di averla resa vitale. Terra, infine,  intervenne convinta che,  avendo offerto la materia, la nuova creatura dovesse chiamarsi come lei. Saturno, chiamato per risolvere la diatriba, impose la sua sentenza: a Giove, che aveva infuso lo spirito,  sarebbe toccato di rientrare in possesso dell'anima di quel nuovo essere ; alla Terra, della cui materia l'essere era formato, sarebbe tornato il corpo dopo la morte, ma a possederlo per tutta la vita, sarebbe stata  Cura.  Il nome, invece, non sarebbe toccato a nessuno dei tre contendenti: l'essere si sarebbe chiamato “uomo” perché creato dall’humus</a:t>
            </a:r>
            <a:r>
              <a:rPr lang="it-IT" i="1" dirty="0">
                <a:solidFill>
                  <a:schemeClr val="accent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4058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st It - Foto e Immagini Stock - iStock">
            <a:extLst>
              <a:ext uri="{FF2B5EF4-FFF2-40B4-BE49-F238E27FC236}">
                <a16:creationId xmlns:a16="http://schemas.microsoft.com/office/drawing/2014/main" id="{EC00E6E8-F407-AD5E-4D81-C1106F1B6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32522"/>
            <a:ext cx="11873948" cy="685137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0244C22-43CA-BB06-4445-AE6959B528CE}"/>
              </a:ext>
            </a:extLst>
          </p:cNvPr>
          <p:cNvSpPr txBox="1"/>
          <p:nvPr/>
        </p:nvSpPr>
        <p:spPr>
          <a:xfrm>
            <a:off x="3723861" y="2650435"/>
            <a:ext cx="5115339" cy="707886"/>
          </a:xfrm>
          <a:prstGeom prst="rect">
            <a:avLst/>
          </a:prstGeom>
          <a:noFill/>
        </p:spPr>
        <p:txBody>
          <a:bodyPr wrap="square" rtlCol="0">
            <a:spAutoFit/>
          </a:bodyPr>
          <a:lstStyle/>
          <a:p>
            <a:r>
              <a:rPr lang="it-IT" sz="4000" dirty="0">
                <a:solidFill>
                  <a:srgbClr val="00B050"/>
                </a:solidFill>
              </a:rPr>
              <a:t>Uguaglianza ed equità</a:t>
            </a:r>
          </a:p>
        </p:txBody>
      </p:sp>
    </p:spTree>
    <p:extLst>
      <p:ext uri="{BB962C8B-B14F-4D97-AF65-F5344CB8AC3E}">
        <p14:creationId xmlns:p14="http://schemas.microsoft.com/office/powerpoint/2010/main" val="340522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059145-3CB1-C5B1-090A-D2F8F8E3C3A1}"/>
              </a:ext>
            </a:extLst>
          </p:cNvPr>
          <p:cNvSpPr>
            <a:spLocks noGrp="1"/>
          </p:cNvSpPr>
          <p:nvPr>
            <p:ph idx="1"/>
          </p:nvPr>
        </p:nvSpPr>
        <p:spPr>
          <a:xfrm>
            <a:off x="1089991" y="1587086"/>
            <a:ext cx="10515600" cy="4351338"/>
          </a:xfrm>
        </p:spPr>
        <p:txBody>
          <a:bodyPr/>
          <a:lstStyle/>
          <a:p>
            <a:pPr marL="0" indent="0">
              <a:lnSpc>
                <a:spcPct val="150000"/>
              </a:lnSpc>
              <a:buNone/>
            </a:pPr>
            <a:r>
              <a:rPr lang="it-IT" altLang="it-IT" sz="2800" dirty="0">
                <a:solidFill>
                  <a:schemeClr val="bg2">
                    <a:lumMod val="25000"/>
                  </a:schemeClr>
                </a:solidFill>
                <a:latin typeface="Calibri" panose="020F0502020204030204" pitchFamily="34" charset="0"/>
                <a:cs typeface="Calibri" panose="020F0502020204030204" pitchFamily="34" charset="0"/>
              </a:rPr>
              <a:t>L’antico mito ci rende avvertiti della profonda oggettività della Cura poiché ritrae efficacemente l’idea che la Cura ci avvolge sin dal momento della nostra creazione, sostenendoci come farebbe un </a:t>
            </a:r>
            <a:r>
              <a:rPr lang="it-IT" altLang="it-IT" sz="2800" b="1" dirty="0">
                <a:solidFill>
                  <a:schemeClr val="bg2">
                    <a:lumMod val="25000"/>
                  </a:schemeClr>
                </a:solidFill>
                <a:latin typeface="Calibri" panose="020F0502020204030204" pitchFamily="34" charset="0"/>
                <a:cs typeface="Calibri" panose="020F0502020204030204" pitchFamily="34" charset="0"/>
              </a:rPr>
              <a:t>genitore</a:t>
            </a:r>
            <a:r>
              <a:rPr lang="it-IT" altLang="it-IT" sz="2800" dirty="0">
                <a:solidFill>
                  <a:schemeClr val="bg2">
                    <a:lumMod val="25000"/>
                  </a:schemeClr>
                </a:solidFill>
                <a:latin typeface="Calibri" panose="020F0502020204030204" pitchFamily="34" charset="0"/>
                <a:cs typeface="Calibri" panose="020F0502020204030204" pitchFamily="34" charset="0"/>
              </a:rPr>
              <a:t>. La Cura appartiene alla </a:t>
            </a:r>
            <a:r>
              <a:rPr lang="it-IT" altLang="it-IT" sz="2800" u="sng" dirty="0">
                <a:solidFill>
                  <a:schemeClr val="bg2">
                    <a:lumMod val="25000"/>
                  </a:schemeClr>
                </a:solidFill>
                <a:latin typeface="Calibri" panose="020F0502020204030204" pitchFamily="34" charset="0"/>
                <a:cs typeface="Calibri" panose="020F0502020204030204" pitchFamily="34" charset="0"/>
              </a:rPr>
              <a:t>realtà ontologica </a:t>
            </a:r>
            <a:r>
              <a:rPr lang="it-IT" altLang="it-IT" sz="2800" dirty="0">
                <a:solidFill>
                  <a:schemeClr val="bg2">
                    <a:lumMod val="25000"/>
                  </a:schemeClr>
                </a:solidFill>
                <a:latin typeface="Calibri" panose="020F0502020204030204" pitchFamily="34" charset="0"/>
                <a:cs typeface="Calibri" panose="020F0502020204030204" pitchFamily="34" charset="0"/>
              </a:rPr>
              <a:t>di ciò che significa essere </a:t>
            </a:r>
            <a:r>
              <a:rPr lang="it-IT" altLang="it-IT" sz="2800" u="sng" dirty="0">
                <a:solidFill>
                  <a:schemeClr val="bg2">
                    <a:lumMod val="25000"/>
                  </a:schemeClr>
                </a:solidFill>
                <a:latin typeface="Calibri" panose="020F0502020204030204" pitchFamily="34" charset="0"/>
                <a:cs typeface="Calibri" panose="020F0502020204030204" pitchFamily="34" charset="0"/>
              </a:rPr>
              <a:t>umanità</a:t>
            </a:r>
            <a:r>
              <a:rPr lang="it-IT" altLang="it-IT" sz="2800" dirty="0">
                <a:solidFill>
                  <a:schemeClr val="bg2">
                    <a:lumMod val="25000"/>
                  </a:schemeClr>
                </a:solidFill>
                <a:latin typeface="Calibri" panose="020F0502020204030204" pitchFamily="34" charset="0"/>
                <a:cs typeface="Calibri" panose="020F0502020204030204" pitchFamily="34" charset="0"/>
              </a:rPr>
              <a:t>, e questo ne fa un </a:t>
            </a:r>
            <a:r>
              <a:rPr lang="it-IT" altLang="it-IT" sz="2800" u="sng" dirty="0">
                <a:solidFill>
                  <a:schemeClr val="bg2">
                    <a:lumMod val="25000"/>
                  </a:schemeClr>
                </a:solidFill>
                <a:latin typeface="Calibri" panose="020F0502020204030204" pitchFamily="34" charset="0"/>
                <a:cs typeface="Calibri" panose="020F0502020204030204" pitchFamily="34" charset="0"/>
              </a:rPr>
              <a:t>diritto fondamentale </a:t>
            </a:r>
            <a:r>
              <a:rPr lang="it-IT" altLang="it-IT" sz="2800" dirty="0">
                <a:solidFill>
                  <a:schemeClr val="bg2">
                    <a:lumMod val="25000"/>
                  </a:schemeClr>
                </a:solidFill>
                <a:latin typeface="Calibri" panose="020F0502020204030204" pitchFamily="34" charset="0"/>
                <a:cs typeface="Calibri" panose="020F0502020204030204" pitchFamily="34" charset="0"/>
              </a:rPr>
              <a:t>dell’essere umano.</a:t>
            </a:r>
            <a:endParaRPr lang="it-IT"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579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40D9AD3-8B44-F633-F5B5-A4885E1E56CF}"/>
              </a:ext>
            </a:extLst>
          </p:cNvPr>
          <p:cNvSpPr txBox="1"/>
          <p:nvPr/>
        </p:nvSpPr>
        <p:spPr>
          <a:xfrm>
            <a:off x="1762539" y="768626"/>
            <a:ext cx="8693426" cy="584775"/>
          </a:xfrm>
          <a:prstGeom prst="rect">
            <a:avLst/>
          </a:prstGeom>
          <a:noFill/>
        </p:spPr>
        <p:txBody>
          <a:bodyPr wrap="square">
            <a:spAutoFit/>
          </a:bodyPr>
          <a:lstStyle/>
          <a:p>
            <a:pPr algn="ctr" eaLnBrk="1" hangingPunct="1"/>
            <a:r>
              <a:rPr lang="it-IT" altLang="it-IT" sz="3200" dirty="0">
                <a:solidFill>
                  <a:schemeClr val="bg2">
                    <a:lumMod val="25000"/>
                  </a:schemeClr>
                </a:solidFill>
              </a:rPr>
              <a:t>I DUE CONTENUTI SEMANTICI DELLA  CURA </a:t>
            </a:r>
          </a:p>
        </p:txBody>
      </p:sp>
      <p:cxnSp>
        <p:nvCxnSpPr>
          <p:cNvPr id="6" name="Connettore 2 5">
            <a:extLst>
              <a:ext uri="{FF2B5EF4-FFF2-40B4-BE49-F238E27FC236}">
                <a16:creationId xmlns:a16="http://schemas.microsoft.com/office/drawing/2014/main" id="{31A60C83-B7BD-2B27-BF8E-26E728E9F861}"/>
              </a:ext>
            </a:extLst>
          </p:cNvPr>
          <p:cNvCxnSpPr/>
          <p:nvPr/>
        </p:nvCxnSpPr>
        <p:spPr>
          <a:xfrm flipH="1">
            <a:off x="2640496" y="1373521"/>
            <a:ext cx="1295400" cy="14398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Connettore 2 6">
            <a:extLst>
              <a:ext uri="{FF2B5EF4-FFF2-40B4-BE49-F238E27FC236}">
                <a16:creationId xmlns:a16="http://schemas.microsoft.com/office/drawing/2014/main" id="{50050CB1-287A-4CA0-1FA5-3A58C7C7BE4E}"/>
              </a:ext>
            </a:extLst>
          </p:cNvPr>
          <p:cNvCxnSpPr/>
          <p:nvPr/>
        </p:nvCxnSpPr>
        <p:spPr>
          <a:xfrm>
            <a:off x="7026964" y="1402533"/>
            <a:ext cx="1295400" cy="151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CasellaDiTesto 8">
            <a:extLst>
              <a:ext uri="{FF2B5EF4-FFF2-40B4-BE49-F238E27FC236}">
                <a16:creationId xmlns:a16="http://schemas.microsoft.com/office/drawing/2014/main" id="{781687F1-77C0-9212-141C-21D5968E72DD}"/>
              </a:ext>
            </a:extLst>
          </p:cNvPr>
          <p:cNvSpPr txBox="1"/>
          <p:nvPr/>
        </p:nvSpPr>
        <p:spPr>
          <a:xfrm>
            <a:off x="1590261" y="2864700"/>
            <a:ext cx="2345635" cy="461665"/>
          </a:xfrm>
          <a:prstGeom prst="rect">
            <a:avLst/>
          </a:prstGeom>
          <a:noFill/>
        </p:spPr>
        <p:txBody>
          <a:bodyPr wrap="square">
            <a:spAutoFit/>
          </a:bodyPr>
          <a:lstStyle/>
          <a:p>
            <a:r>
              <a:rPr lang="it-IT" altLang="it-IT" sz="2400" dirty="0">
                <a:solidFill>
                  <a:srgbClr val="FF0000"/>
                </a:solidFill>
              </a:rPr>
              <a:t>Statuto forte</a:t>
            </a:r>
            <a:endParaRPr lang="it-IT" sz="2400" dirty="0"/>
          </a:p>
        </p:txBody>
      </p:sp>
      <p:sp>
        <p:nvSpPr>
          <p:cNvPr id="11" name="CasellaDiTesto 10">
            <a:extLst>
              <a:ext uri="{FF2B5EF4-FFF2-40B4-BE49-F238E27FC236}">
                <a16:creationId xmlns:a16="http://schemas.microsoft.com/office/drawing/2014/main" id="{30733303-95B7-3815-9BAE-5ABF8F12BFEB}"/>
              </a:ext>
            </a:extLst>
          </p:cNvPr>
          <p:cNvSpPr txBox="1"/>
          <p:nvPr/>
        </p:nvSpPr>
        <p:spPr>
          <a:xfrm>
            <a:off x="7580241" y="3032204"/>
            <a:ext cx="2557671" cy="461665"/>
          </a:xfrm>
          <a:prstGeom prst="rect">
            <a:avLst/>
          </a:prstGeom>
          <a:noFill/>
        </p:spPr>
        <p:txBody>
          <a:bodyPr wrap="square">
            <a:spAutoFit/>
          </a:bodyPr>
          <a:lstStyle/>
          <a:p>
            <a:pPr eaLnBrk="1" hangingPunct="1"/>
            <a:r>
              <a:rPr lang="it-IT" altLang="it-IT" dirty="0">
                <a:solidFill>
                  <a:srgbClr val="FF0000"/>
                </a:solidFill>
              </a:rPr>
              <a:t> </a:t>
            </a:r>
            <a:r>
              <a:rPr lang="it-IT" altLang="it-IT" sz="2400" dirty="0">
                <a:solidFill>
                  <a:srgbClr val="FF0000"/>
                </a:solidFill>
              </a:rPr>
              <a:t>Statuto  debole</a:t>
            </a:r>
            <a:endParaRPr lang="it-IT" altLang="it-IT" dirty="0">
              <a:solidFill>
                <a:srgbClr val="FF0000"/>
              </a:solidFill>
            </a:endParaRPr>
          </a:p>
        </p:txBody>
      </p:sp>
      <p:cxnSp>
        <p:nvCxnSpPr>
          <p:cNvPr id="13" name="Connettore 2 12">
            <a:extLst>
              <a:ext uri="{FF2B5EF4-FFF2-40B4-BE49-F238E27FC236}">
                <a16:creationId xmlns:a16="http://schemas.microsoft.com/office/drawing/2014/main" id="{284FE63B-DF7F-F2DA-5DD8-B92BF5D07997}"/>
              </a:ext>
            </a:extLst>
          </p:cNvPr>
          <p:cNvCxnSpPr/>
          <p:nvPr/>
        </p:nvCxnSpPr>
        <p:spPr>
          <a:xfrm>
            <a:off x="2809463" y="3429000"/>
            <a:ext cx="1126433" cy="149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E6966D6-E716-C681-BBEA-6EA5AD16E835}"/>
              </a:ext>
            </a:extLst>
          </p:cNvPr>
          <p:cNvCxnSpPr>
            <a:cxnSpLocks/>
          </p:cNvCxnSpPr>
          <p:nvPr/>
        </p:nvCxnSpPr>
        <p:spPr>
          <a:xfrm flipH="1">
            <a:off x="7195931" y="3493869"/>
            <a:ext cx="1126433" cy="149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1A89416E-830F-CBDF-FFAC-5E8A953B9AD5}"/>
              </a:ext>
            </a:extLst>
          </p:cNvPr>
          <p:cNvSpPr txBox="1"/>
          <p:nvPr/>
        </p:nvSpPr>
        <p:spPr>
          <a:xfrm>
            <a:off x="1258957" y="5145206"/>
            <a:ext cx="3445565" cy="830997"/>
          </a:xfrm>
          <a:prstGeom prst="rect">
            <a:avLst/>
          </a:prstGeom>
          <a:noFill/>
        </p:spPr>
        <p:txBody>
          <a:bodyPr wrap="square">
            <a:spAutoFit/>
          </a:bodyPr>
          <a:lstStyle/>
          <a:p>
            <a:pPr>
              <a:defRPr/>
            </a:pPr>
            <a:r>
              <a:rPr lang="it-IT" sz="2400" dirty="0">
                <a:solidFill>
                  <a:schemeClr val="bg2">
                    <a:lumMod val="25000"/>
                  </a:schemeClr>
                </a:solidFill>
              </a:rPr>
              <a:t>legittimato dalla cura medica</a:t>
            </a:r>
          </a:p>
        </p:txBody>
      </p:sp>
      <p:sp>
        <p:nvSpPr>
          <p:cNvPr id="20" name="CasellaDiTesto 19">
            <a:extLst>
              <a:ext uri="{FF2B5EF4-FFF2-40B4-BE49-F238E27FC236}">
                <a16:creationId xmlns:a16="http://schemas.microsoft.com/office/drawing/2014/main" id="{2D3CE2D4-D7DC-1BF1-4200-DF722541B789}"/>
              </a:ext>
            </a:extLst>
          </p:cNvPr>
          <p:cNvSpPr txBox="1"/>
          <p:nvPr/>
        </p:nvSpPr>
        <p:spPr>
          <a:xfrm>
            <a:off x="6095999" y="5145206"/>
            <a:ext cx="4452731" cy="830997"/>
          </a:xfrm>
          <a:prstGeom prst="rect">
            <a:avLst/>
          </a:prstGeom>
          <a:noFill/>
        </p:spPr>
        <p:txBody>
          <a:bodyPr wrap="square">
            <a:spAutoFit/>
          </a:bodyPr>
          <a:lstStyle/>
          <a:p>
            <a:r>
              <a:rPr lang="it-IT" sz="2400" dirty="0">
                <a:solidFill>
                  <a:schemeClr val="bg2">
                    <a:lumMod val="25000"/>
                  </a:schemeClr>
                </a:solidFill>
              </a:rPr>
              <a:t>legato al lavoro di cura  familiare  di riproduzione</a:t>
            </a:r>
          </a:p>
        </p:txBody>
      </p:sp>
    </p:spTree>
    <p:extLst>
      <p:ext uri="{BB962C8B-B14F-4D97-AF65-F5344CB8AC3E}">
        <p14:creationId xmlns:p14="http://schemas.microsoft.com/office/powerpoint/2010/main" val="64299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10DD32-9867-589F-1C9A-6A78D39255EC}"/>
              </a:ext>
            </a:extLst>
          </p:cNvPr>
          <p:cNvSpPr txBox="1"/>
          <p:nvPr/>
        </p:nvSpPr>
        <p:spPr>
          <a:xfrm>
            <a:off x="1073425" y="4002156"/>
            <a:ext cx="9594575" cy="2308324"/>
          </a:xfrm>
          <a:prstGeom prst="rect">
            <a:avLst/>
          </a:prstGeom>
          <a:noFill/>
        </p:spPr>
        <p:txBody>
          <a:bodyPr wrap="square">
            <a:spAutoFit/>
          </a:bodyPr>
          <a:lstStyle/>
          <a:p>
            <a:pPr algn="ctr"/>
            <a:r>
              <a:rPr lang="it-IT" sz="2400" b="0" i="0" dirty="0">
                <a:solidFill>
                  <a:schemeClr val="bg2">
                    <a:lumMod val="25000"/>
                  </a:schemeClr>
                </a:solidFill>
                <a:effectLst/>
              </a:rPr>
              <a:t>Nel  1971 la legge n.24 estende al </a:t>
            </a:r>
            <a:r>
              <a:rPr lang="it-IT" sz="2400" b="1" i="0" dirty="0">
                <a:solidFill>
                  <a:schemeClr val="bg2">
                    <a:lumMod val="25000"/>
                  </a:schemeClr>
                </a:solidFill>
                <a:effectLst/>
              </a:rPr>
              <a:t>personale maschile</a:t>
            </a:r>
            <a:r>
              <a:rPr lang="it-IT" sz="2400" b="0" i="0" dirty="0">
                <a:solidFill>
                  <a:schemeClr val="bg2">
                    <a:lumMod val="25000"/>
                  </a:schemeClr>
                </a:solidFill>
                <a:effectLst/>
              </a:rPr>
              <a:t> l’esercizio della professione di infermiere professionale, e detta norme sull’organizzazione delle relative scuole. In applicazione dell’art. 117 della costituzione, nel 1972 con il DPR 15 gennaio 1972 n.10 la formazione infermieristica diventa di competenza delle </a:t>
            </a:r>
            <a:r>
              <a:rPr lang="it-IT" sz="2400" b="1" i="0" dirty="0">
                <a:solidFill>
                  <a:schemeClr val="bg2">
                    <a:lumMod val="25000"/>
                  </a:schemeClr>
                </a:solidFill>
                <a:effectLst/>
              </a:rPr>
              <a:t>Regioni</a:t>
            </a:r>
            <a:r>
              <a:rPr lang="it-IT" sz="2400" b="0" i="0" dirty="0">
                <a:solidFill>
                  <a:schemeClr val="bg2">
                    <a:lumMod val="25000"/>
                  </a:schemeClr>
                </a:solidFill>
                <a:effectLst/>
              </a:rPr>
              <a:t> (eccezione fatta per le scuole della Croce Rossa Italiana)</a:t>
            </a:r>
            <a:endParaRPr lang="it-IT" sz="2400" dirty="0">
              <a:solidFill>
                <a:schemeClr val="bg2">
                  <a:lumMod val="25000"/>
                </a:schemeClr>
              </a:solidFill>
            </a:endParaRPr>
          </a:p>
        </p:txBody>
      </p:sp>
      <p:cxnSp>
        <p:nvCxnSpPr>
          <p:cNvPr id="4" name="Connettore 2 3">
            <a:extLst>
              <a:ext uri="{FF2B5EF4-FFF2-40B4-BE49-F238E27FC236}">
                <a16:creationId xmlns:a16="http://schemas.microsoft.com/office/drawing/2014/main" id="{C604E47B-D254-F6FC-B913-CB1BBB7F1417}"/>
              </a:ext>
            </a:extLst>
          </p:cNvPr>
          <p:cNvCxnSpPr/>
          <p:nvPr/>
        </p:nvCxnSpPr>
        <p:spPr>
          <a:xfrm flipV="1">
            <a:off x="1881808" y="2472980"/>
            <a:ext cx="3061252" cy="1371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nfermiere maschio di vista frontale che controlla ...">
            <a:extLst>
              <a:ext uri="{FF2B5EF4-FFF2-40B4-BE49-F238E27FC236}">
                <a16:creationId xmlns:a16="http://schemas.microsoft.com/office/drawing/2014/main" id="{DE71C52A-4669-CCB8-095C-D2B99C594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617" y="450574"/>
            <a:ext cx="3326296" cy="323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19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1BA8C6-E4D5-BB3E-FD9C-478CC6CDFB09}"/>
              </a:ext>
            </a:extLst>
          </p:cNvPr>
          <p:cNvSpPr txBox="1"/>
          <p:nvPr/>
        </p:nvSpPr>
        <p:spPr>
          <a:xfrm>
            <a:off x="2438400" y="1391479"/>
            <a:ext cx="6705600" cy="3909083"/>
          </a:xfrm>
          <a:prstGeom prst="rect">
            <a:avLst/>
          </a:prstGeom>
          <a:noFill/>
        </p:spPr>
        <p:txBody>
          <a:bodyPr wrap="square">
            <a:spAutoFit/>
          </a:bodyPr>
          <a:lstStyle/>
          <a:p>
            <a:pPr marL="0" indent="0" algn="ctr">
              <a:lnSpc>
                <a:spcPct val="150000"/>
              </a:lnSpc>
              <a:buNone/>
              <a:defRPr/>
            </a:pPr>
            <a:r>
              <a:rPr lang="it-IT" sz="2400" dirty="0">
                <a:solidFill>
                  <a:schemeClr val="bg2">
                    <a:lumMod val="25000"/>
                  </a:schemeClr>
                </a:solidFill>
                <a:cs typeface="Calibri" panose="020F0502020204030204" pitchFamily="34" charset="0"/>
              </a:rPr>
              <a:t>Forse la più grande sfida per un’etica della cura in medicina è la necessità di combinare questi due tipi di cura nella singola relazione con il paziente: la cura come avere cura di ciò che ricade sotto le proprie responsabilità cliniche e la cura come </a:t>
            </a:r>
            <a:r>
              <a:rPr lang="it-IT" sz="2400" b="1" dirty="0">
                <a:solidFill>
                  <a:schemeClr val="bg2">
                    <a:lumMod val="25000"/>
                  </a:schemeClr>
                </a:solidFill>
                <a:cs typeface="Calibri" panose="020F0502020204030204" pitchFamily="34" charset="0"/>
              </a:rPr>
              <a:t>prendersi cura del paziente”</a:t>
            </a:r>
          </a:p>
          <a:p>
            <a:pPr algn="ctr">
              <a:lnSpc>
                <a:spcPct val="150000"/>
              </a:lnSpc>
              <a:defRPr/>
            </a:pPr>
            <a:r>
              <a:rPr lang="it-IT" sz="2400" dirty="0">
                <a:solidFill>
                  <a:schemeClr val="bg2">
                    <a:lumMod val="25000"/>
                  </a:schemeClr>
                </a:solidFill>
              </a:rPr>
              <a:t>                                            Warren Reich</a:t>
            </a:r>
          </a:p>
        </p:txBody>
      </p:sp>
    </p:spTree>
    <p:extLst>
      <p:ext uri="{BB962C8B-B14F-4D97-AF65-F5344CB8AC3E}">
        <p14:creationId xmlns:p14="http://schemas.microsoft.com/office/powerpoint/2010/main" val="3914331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18524-5009-F950-AEE9-994F1B411BB9}"/>
              </a:ext>
            </a:extLst>
          </p:cNvPr>
          <p:cNvSpPr>
            <a:spLocks noGrp="1"/>
          </p:cNvSpPr>
          <p:nvPr>
            <p:ph type="title"/>
          </p:nvPr>
        </p:nvSpPr>
        <p:spPr/>
        <p:txBody>
          <a:bodyPr/>
          <a:lstStyle/>
          <a:p>
            <a:pPr algn="ctr"/>
            <a:r>
              <a:rPr lang="it-IT" b="1" dirty="0">
                <a:solidFill>
                  <a:srgbClr val="00B050"/>
                </a:solidFill>
              </a:rPr>
              <a:t>La relazione di cura</a:t>
            </a:r>
          </a:p>
        </p:txBody>
      </p:sp>
      <p:sp>
        <p:nvSpPr>
          <p:cNvPr id="3" name="Segnaposto contenuto 2">
            <a:extLst>
              <a:ext uri="{FF2B5EF4-FFF2-40B4-BE49-F238E27FC236}">
                <a16:creationId xmlns:a16="http://schemas.microsoft.com/office/drawing/2014/main" id="{E534E227-E558-96D3-0133-466337B2CE3C}"/>
              </a:ext>
            </a:extLst>
          </p:cNvPr>
          <p:cNvSpPr>
            <a:spLocks noGrp="1"/>
          </p:cNvSpPr>
          <p:nvPr>
            <p:ph idx="1"/>
          </p:nvPr>
        </p:nvSpPr>
        <p:spPr/>
        <p:txBody>
          <a:bodyPr/>
          <a:lstStyle/>
          <a:p>
            <a:pPr marL="0" indent="0" eaLnBrk="1" hangingPunct="1">
              <a:buNone/>
            </a:pPr>
            <a:endParaRPr lang="it-IT" altLang="it-IT" sz="2800" dirty="0">
              <a:solidFill>
                <a:schemeClr val="accent1"/>
              </a:solidFill>
              <a:latin typeface="Comic Sans MS" panose="030F0702030302020204" pitchFamily="66" charset="0"/>
            </a:endParaRPr>
          </a:p>
          <a:p>
            <a:pPr marL="0" indent="0" eaLnBrk="1" hangingPunct="1">
              <a:buNone/>
            </a:pPr>
            <a:r>
              <a:rPr lang="it-IT" altLang="it-IT" sz="2800" dirty="0">
                <a:solidFill>
                  <a:schemeClr val="accent1"/>
                </a:solidFill>
                <a:latin typeface="Comic Sans MS" panose="030F0702030302020204" pitchFamily="66" charset="0"/>
              </a:rPr>
              <a:t>“</a:t>
            </a:r>
            <a:r>
              <a:rPr lang="it-IT" altLang="it-IT" sz="2800" dirty="0">
                <a:solidFill>
                  <a:schemeClr val="bg2">
                    <a:lumMod val="25000"/>
                  </a:schemeClr>
                </a:solidFill>
              </a:rPr>
              <a:t>Non ci siamo fatti da soli, non siamo capaci di creare noi  stessi e tutti e tutto viene al mondo nella forma della relazione, in un luogo concreto, in un tempo definito.</a:t>
            </a:r>
          </a:p>
          <a:p>
            <a:pPr marL="0" indent="0" eaLnBrk="1" hangingPunct="1">
              <a:buNone/>
            </a:pPr>
            <a:r>
              <a:rPr lang="it-IT" altLang="it-IT" sz="2800" dirty="0">
                <a:solidFill>
                  <a:schemeClr val="bg2">
                    <a:lumMod val="25000"/>
                  </a:schemeClr>
                </a:solidFill>
              </a:rPr>
              <a:t>La relazione materna “due esseri umani in una donna” segna ontologicamente la interdipendenza umana. “</a:t>
            </a:r>
          </a:p>
          <a:p>
            <a:pPr marL="0" indent="0" eaLnBrk="1" hangingPunct="1">
              <a:buNone/>
            </a:pPr>
            <a:r>
              <a:rPr lang="it-IT" altLang="it-IT" sz="2800" dirty="0">
                <a:solidFill>
                  <a:schemeClr val="bg2">
                    <a:lumMod val="25000"/>
                  </a:schemeClr>
                </a:solidFill>
              </a:rPr>
              <a:t>                                      Ina </a:t>
            </a:r>
            <a:r>
              <a:rPr lang="it-IT" altLang="it-IT" sz="2800" dirty="0" err="1">
                <a:solidFill>
                  <a:schemeClr val="bg2">
                    <a:lumMod val="25000"/>
                  </a:schemeClr>
                </a:solidFill>
              </a:rPr>
              <a:t>Pretorius</a:t>
            </a:r>
            <a:r>
              <a:rPr lang="it-IT" altLang="it-IT" sz="2800" dirty="0">
                <a:solidFill>
                  <a:schemeClr val="bg2">
                    <a:lumMod val="25000"/>
                  </a:schemeClr>
                </a:solidFill>
              </a:rPr>
              <a:t>*</a:t>
            </a:r>
          </a:p>
          <a:p>
            <a:pPr marL="0" indent="0">
              <a:buNone/>
            </a:pPr>
            <a:endParaRPr lang="it-IT" altLang="it-IT" sz="2800" b="1" dirty="0">
              <a:solidFill>
                <a:schemeClr val="bg2">
                  <a:lumMod val="25000"/>
                </a:schemeClr>
              </a:solidFill>
            </a:endParaRPr>
          </a:p>
          <a:p>
            <a:pPr marL="0" indent="0">
              <a:buNone/>
            </a:pPr>
            <a:r>
              <a:rPr lang="it-IT" dirty="0">
                <a:solidFill>
                  <a:schemeClr val="bg2">
                    <a:lumMod val="25000"/>
                  </a:schemeClr>
                </a:solidFill>
              </a:rPr>
              <a:t>*Penelope a Davos libreria delle donne di Milano </a:t>
            </a:r>
          </a:p>
        </p:txBody>
      </p:sp>
    </p:spTree>
    <p:extLst>
      <p:ext uri="{BB962C8B-B14F-4D97-AF65-F5344CB8AC3E}">
        <p14:creationId xmlns:p14="http://schemas.microsoft.com/office/powerpoint/2010/main" val="1719561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C03FE-B3F1-32CA-FED8-078C72E4ACD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AA45FFE-5EE9-D04F-BC2D-453BC68EF52D}"/>
              </a:ext>
            </a:extLst>
          </p:cNvPr>
          <p:cNvSpPr>
            <a:spLocks noGrp="1"/>
          </p:cNvSpPr>
          <p:nvPr>
            <p:ph idx="1"/>
          </p:nvPr>
        </p:nvSpPr>
        <p:spPr/>
        <p:txBody>
          <a:bodyPr/>
          <a:lstStyle/>
          <a:p>
            <a:pPr marL="0" indent="0" algn="ctr">
              <a:buNone/>
            </a:pPr>
            <a:r>
              <a:rPr lang="it-IT" sz="3600" dirty="0">
                <a:solidFill>
                  <a:schemeClr val="bg2">
                    <a:lumMod val="25000"/>
                  </a:schemeClr>
                </a:solidFill>
              </a:rPr>
              <a:t>Non si sta qui assumendo che si debba per forza vivere una vita di relazione – anche la solitudine è una postura relazionale – quanto piuttosto che si debba essere </a:t>
            </a:r>
            <a:r>
              <a:rPr lang="it-IT" sz="3600" b="1" dirty="0">
                <a:solidFill>
                  <a:schemeClr val="bg2">
                    <a:lumMod val="25000"/>
                  </a:schemeClr>
                </a:solidFill>
              </a:rPr>
              <a:t>consapevoli delle relazioni che sostengono la nostra vita e permettono la nostra espressione, come anche il nostro ruolo nell’esprimersi e nel gioire degli altri. </a:t>
            </a:r>
          </a:p>
          <a:p>
            <a:endParaRPr lang="it-IT" dirty="0"/>
          </a:p>
        </p:txBody>
      </p:sp>
    </p:spTree>
    <p:extLst>
      <p:ext uri="{BB962C8B-B14F-4D97-AF65-F5344CB8AC3E}">
        <p14:creationId xmlns:p14="http://schemas.microsoft.com/office/powerpoint/2010/main" val="338423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AD2A3DE-FCCD-C89E-0D83-D116FC0DCA12}"/>
              </a:ext>
            </a:extLst>
          </p:cNvPr>
          <p:cNvSpPr txBox="1"/>
          <p:nvPr/>
        </p:nvSpPr>
        <p:spPr>
          <a:xfrm>
            <a:off x="1484244" y="967409"/>
            <a:ext cx="8878956" cy="4545155"/>
          </a:xfrm>
          <a:prstGeom prst="rect">
            <a:avLst/>
          </a:prstGeom>
          <a:noFill/>
        </p:spPr>
        <p:txBody>
          <a:bodyPr wrap="square">
            <a:spAutoFit/>
          </a:bodyPr>
          <a:lstStyle/>
          <a:p>
            <a:pPr marL="0" indent="0" algn="ctr">
              <a:lnSpc>
                <a:spcPct val="150000"/>
              </a:lnSpc>
              <a:buNone/>
            </a:pPr>
            <a:r>
              <a:rPr lang="it-IT" altLang="it-IT" sz="2800" dirty="0">
                <a:solidFill>
                  <a:schemeClr val="bg2">
                    <a:lumMod val="25000"/>
                  </a:schemeClr>
                </a:solidFill>
                <a:latin typeface="Calibri" panose="020F0502020204030204" pitchFamily="34" charset="0"/>
                <a:cs typeface="Calibri" panose="020F0502020204030204" pitchFamily="34" charset="0"/>
              </a:rPr>
              <a:t>Sarebbe un errore  trasporre la diade  madre-figlio come il solo e sufficiente paradigma morale. Per quanto interessante vedere il rapporto madre-figlio  come metafora del rapporto  personale sanitario assistito è necessario prendere in considerazione l’asimmetria della relazione genitore e figlio che nega il principio dell’uguaglianza di potere</a:t>
            </a:r>
            <a:r>
              <a:rPr lang="it-IT" altLang="it-IT" sz="2400" dirty="0">
                <a:solidFill>
                  <a:schemeClr val="bg2">
                    <a:lumMod val="2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313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32C51-9AF6-CCDC-5AE2-55DD323D7C25}"/>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DE6D450F-1D8A-7829-0377-5F851B90DE02}"/>
              </a:ext>
            </a:extLst>
          </p:cNvPr>
          <p:cNvSpPr>
            <a:spLocks noGrp="1"/>
          </p:cNvSpPr>
          <p:nvPr>
            <p:ph idx="1"/>
          </p:nvPr>
        </p:nvSpPr>
        <p:spPr/>
        <p:txBody>
          <a:bodyPr>
            <a:normAutofit fontScale="55000" lnSpcReduction="20000"/>
          </a:bodyPr>
          <a:lstStyle/>
          <a:p>
            <a:pPr marL="0" indent="0">
              <a:buNone/>
            </a:pPr>
            <a:endParaRPr lang="it-IT" sz="2800" b="1" dirty="0">
              <a:solidFill>
                <a:schemeClr val="tx2">
                  <a:lumMod val="50000"/>
                </a:schemeClr>
              </a:solidFill>
              <a:latin typeface="Calibri" panose="020F0502020204030204" pitchFamily="34" charset="0"/>
              <a:cs typeface="Calibri" panose="020F0502020204030204" pitchFamily="34" charset="0"/>
            </a:endParaRPr>
          </a:p>
          <a:p>
            <a:pPr marL="0" indent="0">
              <a:buNone/>
            </a:pPr>
            <a:endParaRPr lang="it-IT" b="1" dirty="0">
              <a:solidFill>
                <a:schemeClr val="tx2">
                  <a:lumMod val="50000"/>
                </a:schemeClr>
              </a:solidFill>
              <a:latin typeface="Calibri" panose="020F0502020204030204" pitchFamily="34" charset="0"/>
              <a:cs typeface="Calibri" panose="020F0502020204030204" pitchFamily="34" charset="0"/>
            </a:endParaRPr>
          </a:p>
          <a:p>
            <a:pPr marL="0" indent="0" algn="ctr">
              <a:buNone/>
            </a:pPr>
            <a:r>
              <a:rPr lang="it-IT" sz="5800" dirty="0">
                <a:solidFill>
                  <a:schemeClr val="bg2">
                    <a:lumMod val="25000"/>
                  </a:schemeClr>
                </a:solidFill>
                <a:latin typeface="Calibri "/>
                <a:cs typeface="Calibri" panose="020F0502020204030204" pitchFamily="34" charset="0"/>
              </a:rPr>
              <a:t>Poiché le differenze di genere sono centrali alle strutture che danno supporto al dominio, è probabile che la capacità di prendersi cura delle donne sia in qualche modo collegata allo stato subordinato delle donne</a:t>
            </a:r>
          </a:p>
          <a:p>
            <a:pPr marL="0" indent="0" algn="ctr">
              <a:buNone/>
            </a:pPr>
            <a:endParaRPr lang="it-IT" sz="5800" dirty="0">
              <a:solidFill>
                <a:schemeClr val="bg2">
                  <a:lumMod val="25000"/>
                </a:schemeClr>
              </a:solidFill>
              <a:latin typeface="Calibri "/>
            </a:endParaRPr>
          </a:p>
          <a:p>
            <a:pPr marL="0" indent="0" algn="ctr">
              <a:buNone/>
            </a:pPr>
            <a:endParaRPr lang="it-IT" sz="3900" dirty="0"/>
          </a:p>
          <a:p>
            <a:pPr marL="0" indent="0" algn="ctr">
              <a:buNone/>
            </a:pPr>
            <a:endParaRPr lang="it-IT" sz="3900" dirty="0"/>
          </a:p>
          <a:p>
            <a:pPr marL="0" indent="0">
              <a:buNone/>
            </a:pPr>
            <a:r>
              <a:rPr lang="it-IT" sz="5100" dirty="0">
                <a:solidFill>
                  <a:schemeClr val="bg2">
                    <a:lumMod val="25000"/>
                  </a:schemeClr>
                </a:solidFill>
              </a:rPr>
              <a:t>Susan </a:t>
            </a:r>
            <a:r>
              <a:rPr lang="it-IT" sz="5100" dirty="0" err="1">
                <a:solidFill>
                  <a:schemeClr val="bg2">
                    <a:lumMod val="25000"/>
                  </a:schemeClr>
                </a:solidFill>
              </a:rPr>
              <a:t>Sherv</a:t>
            </a:r>
            <a:endParaRPr lang="it-IT" sz="5100" dirty="0">
              <a:solidFill>
                <a:schemeClr val="bg2">
                  <a:lumMod val="25000"/>
                </a:schemeClr>
              </a:solidFill>
            </a:endParaRPr>
          </a:p>
          <a:p>
            <a:endParaRPr lang="it-IT" dirty="0"/>
          </a:p>
        </p:txBody>
      </p:sp>
    </p:spTree>
    <p:extLst>
      <p:ext uri="{BB962C8B-B14F-4D97-AF65-F5344CB8AC3E}">
        <p14:creationId xmlns:p14="http://schemas.microsoft.com/office/powerpoint/2010/main" val="2464031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B4496-9FDA-3170-6D67-DFA774ECFF1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4955ECC-1EC9-DF93-06D1-D966EAF9788F}"/>
              </a:ext>
            </a:extLst>
          </p:cNvPr>
          <p:cNvSpPr>
            <a:spLocks noGrp="1"/>
          </p:cNvSpPr>
          <p:nvPr>
            <p:ph idx="1"/>
          </p:nvPr>
        </p:nvSpPr>
        <p:spPr>
          <a:xfrm>
            <a:off x="838200" y="1905138"/>
            <a:ext cx="10515600" cy="4351338"/>
          </a:xfrm>
        </p:spPr>
        <p:txBody>
          <a:bodyPr/>
          <a:lstStyle/>
          <a:p>
            <a:pPr marL="0" indent="0">
              <a:buNone/>
            </a:pPr>
            <a:r>
              <a:rPr lang="it-IT" sz="2800" dirty="0">
                <a:solidFill>
                  <a:schemeClr val="bg2">
                    <a:lumMod val="25000"/>
                  </a:schemeClr>
                </a:solidFill>
              </a:rPr>
              <a:t>L’etica femminista deriva dall’esplicita prospettiva politica  del femminismo in cui </a:t>
            </a:r>
            <a:r>
              <a:rPr lang="it-IT" i="1" dirty="0">
                <a:solidFill>
                  <a:schemeClr val="bg2">
                    <a:lumMod val="25000"/>
                  </a:schemeClr>
                </a:solidFill>
              </a:rPr>
              <a:t>l’oppressione </a:t>
            </a:r>
            <a:r>
              <a:rPr lang="it-IT" sz="2800" dirty="0">
                <a:solidFill>
                  <a:schemeClr val="bg2">
                    <a:lumMod val="25000"/>
                  </a:schemeClr>
                </a:solidFill>
              </a:rPr>
              <a:t>delle donne è vista  come politicamente e moralmente  inaccettabile ed include una critica delle specifiche </a:t>
            </a:r>
            <a:r>
              <a:rPr lang="it-IT" sz="2800" i="1" u="sng" dirty="0">
                <a:solidFill>
                  <a:schemeClr val="bg2">
                    <a:lumMod val="25000"/>
                  </a:schemeClr>
                </a:solidFill>
              </a:rPr>
              <a:t>abitudini</a:t>
            </a:r>
            <a:r>
              <a:rPr lang="it-IT" sz="2800" dirty="0">
                <a:solidFill>
                  <a:schemeClr val="bg2">
                    <a:lumMod val="25000"/>
                  </a:schemeClr>
                </a:solidFill>
              </a:rPr>
              <a:t> che costituiscono la loro oppressione. </a:t>
            </a:r>
            <a:r>
              <a:rPr lang="it-IT" sz="2800" b="1" dirty="0">
                <a:solidFill>
                  <a:schemeClr val="bg2">
                    <a:lumMod val="25000"/>
                  </a:schemeClr>
                </a:solidFill>
              </a:rPr>
              <a:t>Le bioetiche femministe invitano a pensare alle persone reali che vivono in contesti reali, immersi in una rete di relazioni nella consapevolezza delle differenze di genere, cultura, etnia che  caratterizzano il sistema in cui viviamo”</a:t>
            </a:r>
          </a:p>
          <a:p>
            <a:pPr marL="0" indent="0">
              <a:buNone/>
            </a:pPr>
            <a:r>
              <a:rPr lang="it-IT" dirty="0">
                <a:solidFill>
                  <a:schemeClr val="bg2">
                    <a:lumMod val="25000"/>
                  </a:schemeClr>
                </a:solidFill>
              </a:rPr>
              <a:t>                                 Gaia Marsico</a:t>
            </a:r>
            <a:endParaRPr lang="it-IT" sz="2800" dirty="0">
              <a:solidFill>
                <a:schemeClr val="bg2">
                  <a:lumMod val="25000"/>
                </a:schemeClr>
              </a:solidFill>
            </a:endParaRPr>
          </a:p>
          <a:p>
            <a:r>
              <a:rPr lang="it-IT" dirty="0">
                <a:solidFill>
                  <a:schemeClr val="bg2">
                    <a:lumMod val="25000"/>
                  </a:schemeClr>
                </a:solidFill>
              </a:rPr>
              <a:t>L’etica della cura tra sentimenti e ragioni ed. Franco Angeli </a:t>
            </a:r>
          </a:p>
        </p:txBody>
      </p:sp>
    </p:spTree>
    <p:extLst>
      <p:ext uri="{BB962C8B-B14F-4D97-AF65-F5344CB8AC3E}">
        <p14:creationId xmlns:p14="http://schemas.microsoft.com/office/powerpoint/2010/main" val="4004552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611BB3-D18D-E0D9-56DA-FCB1525A8580}"/>
              </a:ext>
            </a:extLst>
          </p:cNvPr>
          <p:cNvSpPr>
            <a:spLocks noGrp="1"/>
          </p:cNvSpPr>
          <p:nvPr>
            <p:ph type="title"/>
          </p:nvPr>
        </p:nvSpPr>
        <p:spPr/>
        <p:txBody>
          <a:bodyPr>
            <a:normAutofit/>
          </a:bodyPr>
          <a:lstStyle/>
          <a:p>
            <a:r>
              <a:rPr lang="it-IT" sz="4800" dirty="0">
                <a:solidFill>
                  <a:schemeClr val="bg2">
                    <a:lumMod val="25000"/>
                  </a:schemeClr>
                </a:solidFill>
              </a:rPr>
              <a:t>                                 </a:t>
            </a:r>
            <a:r>
              <a:rPr lang="it-IT" sz="4800" b="1" dirty="0">
                <a:solidFill>
                  <a:srgbClr val="00B050"/>
                </a:solidFill>
              </a:rPr>
              <a:t>La cura </a:t>
            </a:r>
          </a:p>
        </p:txBody>
      </p:sp>
      <p:sp>
        <p:nvSpPr>
          <p:cNvPr id="3" name="Segnaposto contenuto 2">
            <a:extLst>
              <a:ext uri="{FF2B5EF4-FFF2-40B4-BE49-F238E27FC236}">
                <a16:creationId xmlns:a16="http://schemas.microsoft.com/office/drawing/2014/main" id="{30B1B4E2-97D1-2CE3-A091-EF438A4808D9}"/>
              </a:ext>
            </a:extLst>
          </p:cNvPr>
          <p:cNvSpPr>
            <a:spLocks noGrp="1"/>
          </p:cNvSpPr>
          <p:nvPr>
            <p:ph idx="1"/>
          </p:nvPr>
        </p:nvSpPr>
        <p:spPr/>
        <p:txBody>
          <a:bodyPr>
            <a:normAutofit lnSpcReduction="10000"/>
          </a:bodyPr>
          <a:lstStyle/>
          <a:p>
            <a:pPr marL="0" indent="0" algn="ctr">
              <a:buNone/>
            </a:pPr>
            <a:r>
              <a:rPr lang="it-IT" sz="3600" b="0" i="0" dirty="0">
                <a:solidFill>
                  <a:schemeClr val="bg2">
                    <a:lumMod val="25000"/>
                  </a:schemeClr>
                </a:solidFill>
                <a:effectLst/>
              </a:rPr>
              <a:t>Una </a:t>
            </a:r>
            <a:r>
              <a:rPr lang="it-IT" sz="3600" b="0" i="1" dirty="0">
                <a:solidFill>
                  <a:schemeClr val="bg2">
                    <a:lumMod val="25000"/>
                  </a:schemeClr>
                </a:solidFill>
                <a:effectLst/>
              </a:rPr>
              <a:t>specie di attività che include tutto ciò che facciamo per mantenere, continuare e riparare il nostro “</a:t>
            </a:r>
            <a:r>
              <a:rPr lang="it-IT" sz="3600" b="0" i="1" dirty="0" err="1">
                <a:solidFill>
                  <a:schemeClr val="bg2">
                    <a:lumMod val="25000"/>
                  </a:schemeClr>
                </a:solidFill>
                <a:effectLst/>
              </a:rPr>
              <a:t>mondo”in</a:t>
            </a:r>
            <a:r>
              <a:rPr lang="it-IT" sz="3600" b="0" i="1" dirty="0">
                <a:solidFill>
                  <a:schemeClr val="bg2">
                    <a:lumMod val="25000"/>
                  </a:schemeClr>
                </a:solidFill>
                <a:effectLst/>
              </a:rPr>
              <a:t> modo da poterci vivere nel modo migliore possibile. </a:t>
            </a:r>
            <a:r>
              <a:rPr lang="it-IT" sz="3600" b="0" i="0" dirty="0">
                <a:solidFill>
                  <a:schemeClr val="bg2">
                    <a:lumMod val="25000"/>
                  </a:schemeClr>
                </a:solidFill>
                <a:effectLst/>
              </a:rPr>
              <a:t>Quel mondo include i nostri corpi, noi stessi e il nostro ambiente, tutto ciò che cerchiamo di intrecciare in una rete complessa a sostegno della cura»</a:t>
            </a:r>
          </a:p>
          <a:p>
            <a:endParaRPr lang="it-IT" sz="3600" dirty="0">
              <a:solidFill>
                <a:srgbClr val="000000"/>
              </a:solidFill>
            </a:endParaRPr>
          </a:p>
          <a:p>
            <a:pPr marL="0" indent="0">
              <a:buNone/>
            </a:pPr>
            <a:r>
              <a:rPr lang="it-IT" b="0" i="0" dirty="0" err="1">
                <a:solidFill>
                  <a:schemeClr val="bg2">
                    <a:lumMod val="25000"/>
                  </a:schemeClr>
                </a:solidFill>
                <a:effectLst/>
                <a:latin typeface="Calibri" panose="020F0502020204030204" pitchFamily="34" charset="0"/>
                <a:cs typeface="Calibri" panose="020F0502020204030204" pitchFamily="34" charset="0"/>
              </a:rPr>
              <a:t>Jo</a:t>
            </a:r>
            <a:r>
              <a:rPr lang="it-IT" b="0" i="0" dirty="0">
                <a:solidFill>
                  <a:schemeClr val="bg2">
                    <a:lumMod val="25000"/>
                  </a:schemeClr>
                </a:solidFill>
                <a:effectLst/>
                <a:latin typeface="Calibri" panose="020F0502020204030204" pitchFamily="34" charset="0"/>
                <a:cs typeface="Calibri" panose="020F0502020204030204" pitchFamily="34" charset="0"/>
              </a:rPr>
              <a:t> Tronto ( la salubrità dovuta all’incuria umana)</a:t>
            </a:r>
            <a:endParaRPr lang="it-IT"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769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29A1DDF-47FD-E9A1-895A-348545853D7F}"/>
              </a:ext>
            </a:extLst>
          </p:cNvPr>
          <p:cNvSpPr/>
          <p:nvPr/>
        </p:nvSpPr>
        <p:spPr>
          <a:xfrm>
            <a:off x="483704" y="3737113"/>
            <a:ext cx="4711147" cy="282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i="0" dirty="0">
                <a:solidFill>
                  <a:schemeClr val="bg2">
                    <a:lumMod val="25000"/>
                  </a:schemeClr>
                </a:solidFill>
                <a:effectLst/>
                <a:ea typeface="Verdana" panose="020B0604030504040204" pitchFamily="34" charset="0"/>
              </a:rPr>
              <a:t>le differenze di sesso, sono biologiche, le differenze di genere riguardano le condizioni socioeconomiche, culturali ecc.</a:t>
            </a:r>
          </a:p>
        </p:txBody>
      </p:sp>
      <p:sp>
        <p:nvSpPr>
          <p:cNvPr id="3" name="Rettangolo 2">
            <a:extLst>
              <a:ext uri="{FF2B5EF4-FFF2-40B4-BE49-F238E27FC236}">
                <a16:creationId xmlns:a16="http://schemas.microsoft.com/office/drawing/2014/main" id="{609DCC09-C010-9BC3-6D83-A92B8491B10A}"/>
              </a:ext>
            </a:extLst>
          </p:cNvPr>
          <p:cNvSpPr/>
          <p:nvPr/>
        </p:nvSpPr>
        <p:spPr>
          <a:xfrm>
            <a:off x="5903844" y="3902762"/>
            <a:ext cx="5108713" cy="24748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dirty="0">
                <a:solidFill>
                  <a:schemeClr val="bg2">
                    <a:lumMod val="25000"/>
                  </a:schemeClr>
                </a:solidFill>
                <a:ea typeface="Verdana" panose="020B0604030504040204" pitchFamily="34" charset="0"/>
              </a:rPr>
              <a:t>L</a:t>
            </a:r>
            <a:r>
              <a:rPr lang="it-IT" sz="2400" i="0" dirty="0">
                <a:solidFill>
                  <a:schemeClr val="bg2">
                    <a:lumMod val="25000"/>
                  </a:schemeClr>
                </a:solidFill>
                <a:effectLst/>
                <a:ea typeface="Verdana" panose="020B0604030504040204" pitchFamily="34" charset="0"/>
              </a:rPr>
              <a:t>e differenze di identità sessuale (identità di genere), sono dovute ad aspetti biologici psicologici, sociali, culturali</a:t>
            </a:r>
          </a:p>
        </p:txBody>
      </p:sp>
      <p:sp>
        <p:nvSpPr>
          <p:cNvPr id="4" name="Rettangolo 3">
            <a:extLst>
              <a:ext uri="{FF2B5EF4-FFF2-40B4-BE49-F238E27FC236}">
                <a16:creationId xmlns:a16="http://schemas.microsoft.com/office/drawing/2014/main" id="{78D62484-289C-27B1-535F-6B7B663BB33F}"/>
              </a:ext>
            </a:extLst>
          </p:cNvPr>
          <p:cNvSpPr/>
          <p:nvPr/>
        </p:nvSpPr>
        <p:spPr>
          <a:xfrm>
            <a:off x="483704" y="954156"/>
            <a:ext cx="4711147" cy="260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i="0" dirty="0">
                <a:solidFill>
                  <a:schemeClr val="bg2">
                    <a:lumMod val="25000"/>
                  </a:schemeClr>
                </a:solidFill>
                <a:effectLst/>
                <a:ea typeface="Verdana" panose="020B0604030504040204" pitchFamily="34" charset="0"/>
              </a:rPr>
              <a:t>Il concetto di genere nasce quando le donne prendono coscienza del perdurare di asimmetria e di squilibrio tra i ruoli sessuali. Sono nati studi, associazioni, movimenti e politiche atte a riequilibrare l’uguaglianza tra i due sessi</a:t>
            </a:r>
            <a:r>
              <a:rPr lang="it-IT" sz="2000" i="0" dirty="0">
                <a:solidFill>
                  <a:schemeClr val="accent1"/>
                </a:solidFill>
                <a:effectLst/>
                <a:ea typeface="Verdana" panose="020B0604030504040204" pitchFamily="34" charset="0"/>
              </a:rPr>
              <a:t>.</a:t>
            </a:r>
          </a:p>
        </p:txBody>
      </p:sp>
      <p:sp>
        <p:nvSpPr>
          <p:cNvPr id="5" name="Rettangolo 4">
            <a:extLst>
              <a:ext uri="{FF2B5EF4-FFF2-40B4-BE49-F238E27FC236}">
                <a16:creationId xmlns:a16="http://schemas.microsoft.com/office/drawing/2014/main" id="{F707A0B3-5688-F9EE-0A9E-5D38439B6AAD}"/>
              </a:ext>
            </a:extLst>
          </p:cNvPr>
          <p:cNvSpPr/>
          <p:nvPr/>
        </p:nvSpPr>
        <p:spPr>
          <a:xfrm>
            <a:off x="5903844" y="1007165"/>
            <a:ext cx="5108712" cy="24847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200" dirty="0">
                <a:solidFill>
                  <a:schemeClr val="bg2">
                    <a:lumMod val="25000"/>
                  </a:schemeClr>
                </a:solidFill>
                <a:ea typeface="Verdana" panose="020B0604030504040204" pitchFamily="34" charset="0"/>
              </a:rPr>
              <a:t>P</a:t>
            </a:r>
            <a:r>
              <a:rPr lang="it-IT" sz="2200" i="0" dirty="0">
                <a:solidFill>
                  <a:schemeClr val="bg2">
                    <a:lumMod val="25000"/>
                  </a:schemeClr>
                </a:solidFill>
                <a:effectLst/>
                <a:ea typeface="Verdana" panose="020B0604030504040204" pitchFamily="34" charset="0"/>
              </a:rPr>
              <a:t>er uguaglianza di genere si intende l’uguaglianza dei diritti e all’accessibilità: uomini e donne non sono e non potranno mai essere la stessa cosa, ma devono avere gli stessi diritti</a:t>
            </a:r>
          </a:p>
        </p:txBody>
      </p:sp>
    </p:spTree>
    <p:extLst>
      <p:ext uri="{BB962C8B-B14F-4D97-AF65-F5344CB8AC3E}">
        <p14:creationId xmlns:p14="http://schemas.microsoft.com/office/powerpoint/2010/main" val="2597179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st It - Foto e Immagini Stock - iStock">
            <a:extLst>
              <a:ext uri="{FF2B5EF4-FFF2-40B4-BE49-F238E27FC236}">
                <a16:creationId xmlns:a16="http://schemas.microsoft.com/office/drawing/2014/main" id="{DDD2E348-41EE-2D5D-DDD9-F8614A37D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32522"/>
            <a:ext cx="11873948" cy="685137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A9AED13-BB63-7009-2C4B-CA36F72DD22E}"/>
              </a:ext>
            </a:extLst>
          </p:cNvPr>
          <p:cNvSpPr txBox="1"/>
          <p:nvPr/>
        </p:nvSpPr>
        <p:spPr>
          <a:xfrm>
            <a:off x="4055165" y="2968487"/>
            <a:ext cx="3776870" cy="646331"/>
          </a:xfrm>
          <a:prstGeom prst="rect">
            <a:avLst/>
          </a:prstGeom>
          <a:noFill/>
        </p:spPr>
        <p:txBody>
          <a:bodyPr wrap="square" rtlCol="0">
            <a:spAutoFit/>
          </a:bodyPr>
          <a:lstStyle/>
          <a:p>
            <a:r>
              <a:rPr lang="it-IT" sz="3600" dirty="0">
                <a:solidFill>
                  <a:srgbClr val="00B050"/>
                </a:solidFill>
              </a:rPr>
              <a:t>Concludendo…..</a:t>
            </a:r>
          </a:p>
        </p:txBody>
      </p:sp>
    </p:spTree>
    <p:extLst>
      <p:ext uri="{BB962C8B-B14F-4D97-AF65-F5344CB8AC3E}">
        <p14:creationId xmlns:p14="http://schemas.microsoft.com/office/powerpoint/2010/main" val="4285572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787AB-7A2A-893F-C9C0-F8FF61525131}"/>
              </a:ext>
            </a:extLst>
          </p:cNvPr>
          <p:cNvSpPr>
            <a:spLocks noGrp="1"/>
          </p:cNvSpPr>
          <p:nvPr>
            <p:ph type="title"/>
          </p:nvPr>
        </p:nvSpPr>
        <p:spPr/>
        <p:txBody>
          <a:bodyPr/>
          <a:lstStyle/>
          <a:p>
            <a:pPr algn="ctr"/>
            <a:r>
              <a:rPr lang="it-IT" altLang="it-IT" sz="4400" b="1" dirty="0">
                <a:solidFill>
                  <a:srgbClr val="00B050"/>
                </a:solidFill>
              </a:rPr>
              <a:t>    E’ il tempo dell’empowerment  e del mainstreaming</a:t>
            </a:r>
            <a:endParaRPr lang="it-IT" b="1" dirty="0">
              <a:solidFill>
                <a:srgbClr val="00B050"/>
              </a:solidFill>
            </a:endParaRPr>
          </a:p>
        </p:txBody>
      </p:sp>
      <p:sp>
        <p:nvSpPr>
          <p:cNvPr id="3" name="Segnaposto contenuto 2">
            <a:extLst>
              <a:ext uri="{FF2B5EF4-FFF2-40B4-BE49-F238E27FC236}">
                <a16:creationId xmlns:a16="http://schemas.microsoft.com/office/drawing/2014/main" id="{78F61B18-E27F-555D-AA98-666988C2DED0}"/>
              </a:ext>
            </a:extLst>
          </p:cNvPr>
          <p:cNvSpPr>
            <a:spLocks noGrp="1"/>
          </p:cNvSpPr>
          <p:nvPr>
            <p:ph idx="1"/>
          </p:nvPr>
        </p:nvSpPr>
        <p:spPr/>
        <p:txBody>
          <a:bodyPr/>
          <a:lstStyle/>
          <a:p>
            <a:pPr>
              <a:buFont typeface="Arial" panose="020B0604020202020204" pitchFamily="34" charset="0"/>
              <a:buNone/>
            </a:pPr>
            <a:r>
              <a:rPr lang="it-IT" altLang="it-IT" sz="2800" dirty="0">
                <a:solidFill>
                  <a:schemeClr val="bg2">
                    <a:lumMod val="25000"/>
                  </a:schemeClr>
                </a:solidFill>
              </a:rPr>
              <a:t> </a:t>
            </a:r>
            <a:r>
              <a:rPr lang="it-IT" altLang="it-IT" b="1" dirty="0">
                <a:solidFill>
                  <a:schemeClr val="bg2">
                    <a:lumMod val="25000"/>
                  </a:schemeClr>
                </a:solidFill>
                <a:cs typeface="Calibri" panose="020F0502020204030204" pitchFamily="34" charset="0"/>
              </a:rPr>
              <a:t>A</a:t>
            </a:r>
            <a:r>
              <a:rPr lang="it-IT" altLang="it-IT" sz="2800" b="1" dirty="0">
                <a:solidFill>
                  <a:schemeClr val="bg2">
                    <a:lumMod val="25000"/>
                  </a:schemeClr>
                </a:solidFill>
                <a:cs typeface="Calibri" panose="020F0502020204030204" pitchFamily="34" charset="0"/>
              </a:rPr>
              <a:t>umentare la capacità delle donne </a:t>
            </a:r>
            <a:r>
              <a:rPr lang="it-IT" altLang="it-IT" sz="2800" dirty="0">
                <a:solidFill>
                  <a:schemeClr val="bg2">
                    <a:lumMod val="25000"/>
                  </a:schemeClr>
                </a:solidFill>
                <a:cs typeface="Calibri" panose="020F0502020204030204" pitchFamily="34" charset="0"/>
              </a:rPr>
              <a:t>di compiere scelte consapevoli per la loro salute e trasformare tali scelte nelle azioni e nei risultati. Ogni intervento, quindi, ha bisogno di strumenti adeguati e rispondenti :</a:t>
            </a:r>
          </a:p>
          <a:p>
            <a:r>
              <a:rPr lang="it-IT" altLang="it-IT" sz="2800" dirty="0">
                <a:solidFill>
                  <a:schemeClr val="bg2">
                    <a:lumMod val="25000"/>
                  </a:schemeClr>
                </a:solidFill>
                <a:cs typeface="Calibri" panose="020F0502020204030204" pitchFamily="34" charset="0"/>
              </a:rPr>
              <a:t>di un’analisi metodica di genere capace di valutare l'impatto che il complesso delle scelte e delle politiche producono, le aziende sanitarie dovrebbero dotarsi del </a:t>
            </a:r>
            <a:r>
              <a:rPr lang="it-IT" altLang="it-IT" sz="2800" b="1" dirty="0">
                <a:solidFill>
                  <a:schemeClr val="bg2">
                    <a:lumMod val="25000"/>
                  </a:schemeClr>
                </a:solidFill>
                <a:cs typeface="Calibri" panose="020F0502020204030204" pitchFamily="34" charset="0"/>
              </a:rPr>
              <a:t>Bilancio di Genere</a:t>
            </a:r>
            <a:r>
              <a:rPr lang="it-IT" altLang="it-IT" sz="2800" dirty="0">
                <a:solidFill>
                  <a:schemeClr val="bg2">
                    <a:lumMod val="25000"/>
                  </a:schemeClr>
                </a:solidFill>
                <a:cs typeface="Calibri" panose="020F0502020204030204" pitchFamily="34" charset="0"/>
              </a:rPr>
              <a:t>, integrato con il bilancio di genere dei comuni e delle regioni.</a:t>
            </a:r>
          </a:p>
          <a:p>
            <a:r>
              <a:rPr lang="it-IT" altLang="it-IT" sz="2800" dirty="0">
                <a:solidFill>
                  <a:schemeClr val="bg2">
                    <a:lumMod val="25000"/>
                  </a:schemeClr>
                </a:solidFill>
                <a:cs typeface="Calibri" panose="020F0502020204030204" pitchFamily="34" charset="0"/>
              </a:rPr>
              <a:t> la capacità di riequilibrare costantemente il potere e la distribuzione delle risorse dedicate alla salute (appropriatezza)</a:t>
            </a:r>
          </a:p>
          <a:p>
            <a:endParaRPr lang="it-IT" dirty="0"/>
          </a:p>
        </p:txBody>
      </p:sp>
    </p:spTree>
    <p:extLst>
      <p:ext uri="{BB962C8B-B14F-4D97-AF65-F5344CB8AC3E}">
        <p14:creationId xmlns:p14="http://schemas.microsoft.com/office/powerpoint/2010/main" val="2628987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6561CF-A11A-0C24-A669-3281848D28CD}"/>
              </a:ext>
            </a:extLst>
          </p:cNvPr>
          <p:cNvSpPr>
            <a:spLocks noGrp="1"/>
          </p:cNvSpPr>
          <p:nvPr>
            <p:ph type="title"/>
          </p:nvPr>
        </p:nvSpPr>
        <p:spPr/>
        <p:txBody>
          <a:bodyPr>
            <a:normAutofit/>
          </a:bodyPr>
          <a:lstStyle/>
          <a:p>
            <a:pPr algn="ctr"/>
            <a:br>
              <a:rPr lang="it-IT" altLang="it-IT" sz="4400" dirty="0"/>
            </a:br>
            <a:endParaRPr lang="it-IT" dirty="0">
              <a:solidFill>
                <a:schemeClr val="bg2">
                  <a:lumMod val="25000"/>
                </a:schemeClr>
              </a:solidFill>
            </a:endParaRPr>
          </a:p>
        </p:txBody>
      </p:sp>
      <p:sp>
        <p:nvSpPr>
          <p:cNvPr id="3" name="Segnaposto contenuto 2">
            <a:extLst>
              <a:ext uri="{FF2B5EF4-FFF2-40B4-BE49-F238E27FC236}">
                <a16:creationId xmlns:a16="http://schemas.microsoft.com/office/drawing/2014/main" id="{8A539541-414C-8C25-BC8F-1740A6BDA846}"/>
              </a:ext>
            </a:extLst>
          </p:cNvPr>
          <p:cNvSpPr>
            <a:spLocks noGrp="1"/>
          </p:cNvSpPr>
          <p:nvPr>
            <p:ph idx="1"/>
          </p:nvPr>
        </p:nvSpPr>
        <p:spPr/>
        <p:txBody>
          <a:bodyPr>
            <a:normAutofit/>
          </a:bodyPr>
          <a:lstStyle/>
          <a:p>
            <a:pPr eaLnBrk="1" hangingPunct="1">
              <a:buFont typeface="Arial" pitchFamily="34" charset="0"/>
              <a:buChar char="•"/>
              <a:defRPr/>
            </a:pPr>
            <a:r>
              <a:rPr lang="it-IT" sz="2800" dirty="0">
                <a:solidFill>
                  <a:schemeClr val="tx2">
                    <a:lumMod val="60000"/>
                    <a:lumOff val="40000"/>
                  </a:schemeClr>
                </a:solidFill>
              </a:rPr>
              <a:t> </a:t>
            </a:r>
            <a:r>
              <a:rPr lang="it-IT" sz="2800" dirty="0">
                <a:solidFill>
                  <a:schemeClr val="bg2">
                    <a:lumMod val="25000"/>
                  </a:schemeClr>
                </a:solidFill>
              </a:rPr>
              <a:t>La constatazione che nell’ambito sanitario non si riconoscono per intero le peculiarità del corpo e della vita delle donne </a:t>
            </a:r>
          </a:p>
          <a:p>
            <a:pPr eaLnBrk="1" hangingPunct="1">
              <a:buFont typeface="Arial" pitchFamily="34" charset="0"/>
              <a:buChar char="•"/>
              <a:defRPr/>
            </a:pPr>
            <a:r>
              <a:rPr lang="it-IT" sz="2800" dirty="0">
                <a:solidFill>
                  <a:schemeClr val="bg2">
                    <a:lumMod val="25000"/>
                  </a:schemeClr>
                </a:solidFill>
              </a:rPr>
              <a:t> La consapevolezza che in medicina un processo di assimilazione  nega lo sviluppo pieno del potenziale di salute femminile.</a:t>
            </a:r>
          </a:p>
          <a:p>
            <a:pPr eaLnBrk="1" hangingPunct="1">
              <a:buFont typeface="Arial" pitchFamily="34" charset="0"/>
              <a:buChar char="•"/>
              <a:defRPr/>
            </a:pPr>
            <a:r>
              <a:rPr lang="it-IT" sz="2800" dirty="0">
                <a:solidFill>
                  <a:schemeClr val="bg2">
                    <a:lumMod val="25000"/>
                  </a:schemeClr>
                </a:solidFill>
              </a:rPr>
              <a:t> La focalizzazione sul fatto che, oltre alle differenze biologiche,  ciò che maggiormente penalizza le donne </a:t>
            </a:r>
            <a:r>
              <a:rPr lang="it-IT" sz="2800" b="1" dirty="0">
                <a:solidFill>
                  <a:schemeClr val="bg2">
                    <a:lumMod val="25000"/>
                  </a:schemeClr>
                </a:solidFill>
              </a:rPr>
              <a:t>dipende dai ruoli sociali determinati dal genere. </a:t>
            </a:r>
          </a:p>
          <a:p>
            <a:pPr eaLnBrk="1" hangingPunct="1">
              <a:buFont typeface="Arial" pitchFamily="34" charset="0"/>
              <a:buChar char="•"/>
              <a:defRPr/>
            </a:pPr>
            <a:r>
              <a:rPr lang="it-IT" sz="2800" dirty="0">
                <a:solidFill>
                  <a:schemeClr val="bg2">
                    <a:lumMod val="25000"/>
                  </a:schemeClr>
                </a:solidFill>
              </a:rPr>
              <a:t> La continua promozione di analisi sia nello stato di salute che  nell’accesso ai servizi di cura.</a:t>
            </a:r>
            <a:endParaRPr lang="it-IT" sz="1800" dirty="0">
              <a:solidFill>
                <a:schemeClr val="bg2">
                  <a:lumMod val="25000"/>
                </a:schemeClr>
              </a:solidFill>
            </a:endParaRPr>
          </a:p>
          <a:p>
            <a:endParaRPr lang="it-IT" dirty="0"/>
          </a:p>
        </p:txBody>
      </p:sp>
    </p:spTree>
    <p:extLst>
      <p:ext uri="{BB962C8B-B14F-4D97-AF65-F5344CB8AC3E}">
        <p14:creationId xmlns:p14="http://schemas.microsoft.com/office/powerpoint/2010/main" val="3597355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DAD341-0D4B-303E-206B-D09BFA6B7592}"/>
              </a:ext>
            </a:extLst>
          </p:cNvPr>
          <p:cNvSpPr>
            <a:spLocks noGrp="1"/>
          </p:cNvSpPr>
          <p:nvPr>
            <p:ph type="title"/>
          </p:nvPr>
        </p:nvSpPr>
        <p:spPr>
          <a:xfrm>
            <a:off x="1205948" y="365126"/>
            <a:ext cx="10147852" cy="907084"/>
          </a:xfrm>
        </p:spPr>
        <p:txBody>
          <a:bodyPr/>
          <a:lstStyle/>
          <a:p>
            <a:endParaRPr lang="it-IT" dirty="0"/>
          </a:p>
        </p:txBody>
      </p:sp>
      <p:sp>
        <p:nvSpPr>
          <p:cNvPr id="3" name="Segnaposto contenuto 2">
            <a:extLst>
              <a:ext uri="{FF2B5EF4-FFF2-40B4-BE49-F238E27FC236}">
                <a16:creationId xmlns:a16="http://schemas.microsoft.com/office/drawing/2014/main" id="{6F9F81AE-47F6-F641-F9E3-798FB92CD5B7}"/>
              </a:ext>
            </a:extLst>
          </p:cNvPr>
          <p:cNvSpPr>
            <a:spLocks noGrp="1"/>
          </p:cNvSpPr>
          <p:nvPr>
            <p:ph idx="1"/>
          </p:nvPr>
        </p:nvSpPr>
        <p:spPr>
          <a:xfrm>
            <a:off x="838200" y="1404730"/>
            <a:ext cx="10515600" cy="4772233"/>
          </a:xfrm>
        </p:spPr>
        <p:txBody>
          <a:bodyPr>
            <a:normAutofit lnSpcReduction="10000"/>
          </a:bodyPr>
          <a:lstStyle/>
          <a:p>
            <a:r>
              <a:rPr lang="it-IT" altLang="it-IT" sz="2800" dirty="0">
                <a:solidFill>
                  <a:schemeClr val="bg2">
                    <a:lumMod val="25000"/>
                  </a:schemeClr>
                </a:solidFill>
                <a:ea typeface="Verdana" panose="020B0604030504040204" pitchFamily="34" charset="0"/>
              </a:rPr>
              <a:t>Che il carattere relazione e contestuale della medicina, è legata al genere e quindi ai corpi e all’ambiente in cui sono immersi</a:t>
            </a:r>
          </a:p>
          <a:p>
            <a:r>
              <a:rPr lang="it-IT" altLang="it-IT" sz="2800" dirty="0">
                <a:solidFill>
                  <a:schemeClr val="bg2">
                    <a:lumMod val="25000"/>
                  </a:schemeClr>
                </a:solidFill>
                <a:ea typeface="Verdana" panose="020B0604030504040204" pitchFamily="34" charset="0"/>
              </a:rPr>
              <a:t>La consapevolezza di approfondire, a fianco della formazione </a:t>
            </a:r>
            <a:r>
              <a:rPr lang="it-IT" altLang="it-IT" sz="2800" b="1" dirty="0">
                <a:solidFill>
                  <a:schemeClr val="bg2">
                    <a:lumMod val="25000"/>
                  </a:schemeClr>
                </a:solidFill>
                <a:ea typeface="Verdana" panose="020B0604030504040204" pitchFamily="34" charset="0"/>
              </a:rPr>
              <a:t>scientifica </a:t>
            </a:r>
            <a:r>
              <a:rPr lang="it-IT" altLang="it-IT" sz="2800" dirty="0">
                <a:solidFill>
                  <a:schemeClr val="bg2">
                    <a:lumMod val="25000"/>
                  </a:schemeClr>
                </a:solidFill>
                <a:ea typeface="Verdana" panose="020B0604030504040204" pitchFamily="34" charset="0"/>
              </a:rPr>
              <a:t>di tutti gli operatori della sanità,  quella “umanistica”,  orientata a formare ed ad accrescere  </a:t>
            </a:r>
            <a:r>
              <a:rPr lang="it-IT" altLang="it-IT" sz="2800" b="1" dirty="0">
                <a:solidFill>
                  <a:schemeClr val="bg2">
                    <a:lumMod val="25000"/>
                  </a:schemeClr>
                </a:solidFill>
                <a:ea typeface="Verdana" panose="020B0604030504040204" pitchFamily="34" charset="0"/>
              </a:rPr>
              <a:t>le qualità relazionali  degli operatori. </a:t>
            </a:r>
          </a:p>
          <a:p>
            <a:pPr>
              <a:buFont typeface="Arial" panose="020B0604020202020204" pitchFamily="34" charset="0"/>
              <a:buNone/>
            </a:pPr>
            <a:r>
              <a:rPr lang="it-IT" altLang="it-IT" sz="2800" dirty="0">
                <a:solidFill>
                  <a:schemeClr val="bg2">
                    <a:lumMod val="25000"/>
                  </a:schemeClr>
                </a:solidFill>
                <a:ea typeface="Verdana" panose="020B0604030504040204" pitchFamily="34" charset="0"/>
              </a:rPr>
              <a:t>In un’ottica di rafforzamento della scientificità degli interventi  vanno potenziati. l’‘osservazione, l‘ascolto, l‘interesse per l‘altro,  la capacità di comunicare, l‘attenzione a ogni  minimo segnale  di disagio.</a:t>
            </a:r>
          </a:p>
          <a:p>
            <a:r>
              <a:rPr lang="it-IT" altLang="it-IT" sz="2800" dirty="0">
                <a:solidFill>
                  <a:schemeClr val="bg2">
                    <a:lumMod val="25000"/>
                  </a:schemeClr>
                </a:solidFill>
                <a:ea typeface="Verdana" panose="020B0604030504040204" pitchFamily="34" charset="0"/>
              </a:rPr>
              <a:t>la consapevolezza che la razionalità clinica non può essere un assioma, una verità rivelata, ma un modo di applicare la scientificità pragmaticamente  e realisticamente nella realtà fattuale de* </a:t>
            </a:r>
            <a:r>
              <a:rPr lang="it-IT" altLang="it-IT" sz="2800" dirty="0" err="1">
                <a:solidFill>
                  <a:schemeClr val="bg2">
                    <a:lumMod val="25000"/>
                  </a:schemeClr>
                </a:solidFill>
                <a:ea typeface="Verdana" panose="020B0604030504040204" pitchFamily="34" charset="0"/>
              </a:rPr>
              <a:t>pazient</a:t>
            </a:r>
            <a:r>
              <a:rPr lang="it-IT" altLang="it-IT" sz="2800" dirty="0">
                <a:solidFill>
                  <a:schemeClr val="bg2">
                    <a:lumMod val="25000"/>
                  </a:schemeClr>
                </a:solidFill>
                <a:ea typeface="Verdana" panose="020B0604030504040204" pitchFamily="34" charset="0"/>
              </a:rPr>
              <a:t>* </a:t>
            </a:r>
          </a:p>
          <a:p>
            <a:endParaRPr lang="it-IT" dirty="0"/>
          </a:p>
        </p:txBody>
      </p:sp>
    </p:spTree>
    <p:extLst>
      <p:ext uri="{BB962C8B-B14F-4D97-AF65-F5344CB8AC3E}">
        <p14:creationId xmlns:p14="http://schemas.microsoft.com/office/powerpoint/2010/main" val="349945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214CA7-4A91-DA6A-0F9C-400F0ADAC167}"/>
              </a:ext>
            </a:extLst>
          </p:cNvPr>
          <p:cNvSpPr>
            <a:spLocks noGrp="1"/>
          </p:cNvSpPr>
          <p:nvPr>
            <p:ph idx="1"/>
          </p:nvPr>
        </p:nvSpPr>
        <p:spPr/>
        <p:txBody>
          <a:bodyPr/>
          <a:lstStyle/>
          <a:p>
            <a:r>
              <a:rPr lang="it-IT" altLang="it-IT" sz="2800" dirty="0">
                <a:solidFill>
                  <a:schemeClr val="bg2">
                    <a:lumMod val="25000"/>
                  </a:schemeClr>
                </a:solidFill>
                <a:latin typeface="Calibri" panose="020F0502020204030204" pitchFamily="34" charset="0"/>
                <a:cs typeface="Calibri" panose="020F0502020204030204" pitchFamily="34" charset="0"/>
              </a:rPr>
              <a:t>la consapevolezza di </a:t>
            </a:r>
            <a:r>
              <a:rPr lang="it-IT" altLang="it-IT" sz="2800" b="1" dirty="0">
                <a:solidFill>
                  <a:schemeClr val="bg2">
                    <a:lumMod val="25000"/>
                  </a:schemeClr>
                </a:solidFill>
                <a:latin typeface="Calibri" panose="020F0502020204030204" pitchFamily="34" charset="0"/>
                <a:cs typeface="Calibri" panose="020F0502020204030204" pitchFamily="34" charset="0"/>
              </a:rPr>
              <a:t>un’</a:t>
            </a:r>
            <a:r>
              <a:rPr lang="it-IT" altLang="it-IT" sz="2800" b="1" dirty="0" err="1">
                <a:solidFill>
                  <a:schemeClr val="bg2">
                    <a:lumMod val="25000"/>
                  </a:schemeClr>
                </a:solidFill>
                <a:latin typeface="Calibri" panose="020F0502020204030204" pitchFamily="34" charset="0"/>
                <a:cs typeface="Calibri" panose="020F0502020204030204" pitchFamily="34" charset="0"/>
              </a:rPr>
              <a:t>assimetria</a:t>
            </a:r>
            <a:r>
              <a:rPr lang="it-IT" altLang="it-IT" sz="2800" b="1" dirty="0">
                <a:solidFill>
                  <a:schemeClr val="bg2">
                    <a:lumMod val="25000"/>
                  </a:schemeClr>
                </a:solidFill>
                <a:latin typeface="Calibri" panose="020F0502020204030204" pitchFamily="34" charset="0"/>
                <a:cs typeface="Calibri" panose="020F0502020204030204" pitchFamily="34" charset="0"/>
              </a:rPr>
              <a:t> tra paziente e medico, frutto della metodologia clinica storicamente determinata, da sostituirsi colla </a:t>
            </a:r>
            <a:r>
              <a:rPr lang="it-IT" altLang="it-IT" sz="2800" b="1" dirty="0" err="1">
                <a:solidFill>
                  <a:schemeClr val="bg2">
                    <a:lumMod val="25000"/>
                  </a:schemeClr>
                </a:solidFill>
                <a:latin typeface="Calibri" panose="020F0502020204030204" pitchFamily="34" charset="0"/>
                <a:cs typeface="Calibri" panose="020F0502020204030204" pitchFamily="34" charset="0"/>
              </a:rPr>
              <a:t>codecisionalità</a:t>
            </a:r>
            <a:r>
              <a:rPr lang="it-IT" altLang="it-IT" sz="2800" b="1" dirty="0">
                <a:solidFill>
                  <a:schemeClr val="bg2">
                    <a:lumMod val="25000"/>
                  </a:schemeClr>
                </a:solidFill>
                <a:latin typeface="Calibri" panose="020F0502020204030204" pitchFamily="34" charset="0"/>
                <a:cs typeface="Calibri" panose="020F0502020204030204" pitchFamily="34" charset="0"/>
              </a:rPr>
              <a:t>.</a:t>
            </a:r>
          </a:p>
          <a:p>
            <a:r>
              <a:rPr lang="it-IT" altLang="it-IT" sz="2800" dirty="0">
                <a:solidFill>
                  <a:schemeClr val="bg2">
                    <a:lumMod val="25000"/>
                  </a:schemeClr>
                </a:solidFill>
                <a:latin typeface="Calibri" panose="020F0502020204030204" pitchFamily="34" charset="0"/>
                <a:cs typeface="Calibri" panose="020F0502020204030204" pitchFamily="34" charset="0"/>
              </a:rPr>
              <a:t>la consapevolezza che </a:t>
            </a:r>
            <a:r>
              <a:rPr lang="it-IT" altLang="it-IT" sz="2800" b="1" dirty="0">
                <a:solidFill>
                  <a:schemeClr val="bg2">
                    <a:lumMod val="25000"/>
                  </a:schemeClr>
                </a:solidFill>
                <a:latin typeface="Calibri" panose="020F0502020204030204" pitchFamily="34" charset="0"/>
                <a:cs typeface="Calibri" panose="020F0502020204030204" pitchFamily="34" charset="0"/>
              </a:rPr>
              <a:t>la medicina non ha il carattere  autosufficiente per “conoscere”  i malati</a:t>
            </a:r>
            <a:r>
              <a:rPr lang="it-IT" altLang="it-IT" sz="2800" dirty="0">
                <a:solidFill>
                  <a:schemeClr val="bg2">
                    <a:lumMod val="25000"/>
                  </a:schemeClr>
                </a:solidFill>
                <a:latin typeface="Calibri" panose="020F0502020204030204" pitchFamily="34" charset="0"/>
                <a:cs typeface="Calibri" panose="020F0502020204030204" pitchFamily="34" charset="0"/>
              </a:rPr>
              <a:t>. Le caratteristiche genetiche e  fisiche, il vissuto parentale e le risorse proprie, il complesso dei fattori ambientali fanno di ogni paziente </a:t>
            </a:r>
            <a:r>
              <a:rPr lang="it-IT" altLang="it-IT" sz="2800" b="1" dirty="0">
                <a:solidFill>
                  <a:schemeClr val="bg2">
                    <a:lumMod val="25000"/>
                  </a:schemeClr>
                </a:solidFill>
                <a:latin typeface="Calibri" panose="020F0502020204030204" pitchFamily="34" charset="0"/>
                <a:cs typeface="Calibri" panose="020F0502020204030204" pitchFamily="34" charset="0"/>
              </a:rPr>
              <a:t>un individuo/a unico/a</a:t>
            </a:r>
            <a:r>
              <a:rPr lang="it-IT" altLang="it-IT" sz="2800" dirty="0">
                <a:solidFill>
                  <a:schemeClr val="bg2">
                    <a:lumMod val="25000"/>
                  </a:schemeClr>
                </a:solidFill>
                <a:latin typeface="Calibri" panose="020F0502020204030204" pitchFamily="34" charset="0"/>
                <a:cs typeface="Calibri" panose="020F0502020204030204" pitchFamily="34" charset="0"/>
              </a:rPr>
              <a:t>, da curare con un approccio inedito ed un </a:t>
            </a:r>
            <a:r>
              <a:rPr lang="it-IT" altLang="it-IT" sz="2800" b="1" dirty="0">
                <a:solidFill>
                  <a:schemeClr val="bg2">
                    <a:lumMod val="25000"/>
                  </a:schemeClr>
                </a:solidFill>
                <a:latin typeface="Calibri" panose="020F0502020204030204" pitchFamily="34" charset="0"/>
                <a:cs typeface="Calibri" panose="020F0502020204030204" pitchFamily="34" charset="0"/>
              </a:rPr>
              <a:t>percorso personalizzato</a:t>
            </a:r>
            <a:r>
              <a:rPr lang="it-IT" altLang="it-IT" sz="2800" dirty="0">
                <a:solidFill>
                  <a:schemeClr val="bg2">
                    <a:lumMod val="25000"/>
                  </a:schemeClr>
                </a:solidFill>
                <a:latin typeface="Calibri" panose="020F0502020204030204" pitchFamily="34" charset="0"/>
                <a:cs typeface="Calibri" panose="020F0502020204030204" pitchFamily="34" charset="0"/>
              </a:rPr>
              <a:t>. </a:t>
            </a:r>
          </a:p>
          <a:p>
            <a:pPr marL="0" indent="0">
              <a:buNone/>
            </a:pPr>
            <a:r>
              <a:rPr lang="it-IT" altLang="it-IT" sz="4400" dirty="0">
                <a:solidFill>
                  <a:schemeClr val="bg2">
                    <a:lumMod val="25000"/>
                  </a:schemeClr>
                </a:solidFill>
                <a:latin typeface="Calibri" panose="020F0502020204030204" pitchFamily="34" charset="0"/>
                <a:cs typeface="Calibri" panose="020F0502020204030204" pitchFamily="34" charset="0"/>
              </a:rPr>
              <a:t>              Ad ognun* la sua cura </a:t>
            </a:r>
          </a:p>
          <a:p>
            <a:endParaRPr lang="it-IT" dirty="0"/>
          </a:p>
        </p:txBody>
      </p:sp>
    </p:spTree>
    <p:extLst>
      <p:ext uri="{BB962C8B-B14F-4D97-AF65-F5344CB8AC3E}">
        <p14:creationId xmlns:p14="http://schemas.microsoft.com/office/powerpoint/2010/main" val="1261219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edicina di Genere nell'ATS della Montagna - ATS Montagna">
            <a:extLst>
              <a:ext uri="{FF2B5EF4-FFF2-40B4-BE49-F238E27FC236}">
                <a16:creationId xmlns:a16="http://schemas.microsoft.com/office/drawing/2014/main" id="{A095A2FD-851E-4D8B-D467-D2500D13E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6" y="0"/>
            <a:ext cx="124702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con angoli arrotondati 1">
            <a:extLst>
              <a:ext uri="{FF2B5EF4-FFF2-40B4-BE49-F238E27FC236}">
                <a16:creationId xmlns:a16="http://schemas.microsoft.com/office/drawing/2014/main" id="{93B196BF-6A0A-D1BE-BC1F-211089707B82}"/>
              </a:ext>
            </a:extLst>
          </p:cNvPr>
          <p:cNvSpPr/>
          <p:nvPr/>
        </p:nvSpPr>
        <p:spPr>
          <a:xfrm>
            <a:off x="530087" y="861391"/>
            <a:ext cx="11661913" cy="1775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dirty="0"/>
              <a:t>Grazie per l’attenzione</a:t>
            </a:r>
          </a:p>
        </p:txBody>
      </p:sp>
    </p:spTree>
    <p:extLst>
      <p:ext uri="{BB962C8B-B14F-4D97-AF65-F5344CB8AC3E}">
        <p14:creationId xmlns:p14="http://schemas.microsoft.com/office/powerpoint/2010/main" val="18158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72D2E81-290D-8162-3607-E50868DB5279}"/>
              </a:ext>
            </a:extLst>
          </p:cNvPr>
          <p:cNvSpPr txBox="1"/>
          <p:nvPr/>
        </p:nvSpPr>
        <p:spPr>
          <a:xfrm>
            <a:off x="1007164" y="821635"/>
            <a:ext cx="10853531" cy="3724096"/>
          </a:xfrm>
          <a:prstGeom prst="rect">
            <a:avLst/>
          </a:prstGeom>
          <a:noFill/>
        </p:spPr>
        <p:txBody>
          <a:bodyPr wrap="square" rtlCol="0">
            <a:spAutoFit/>
          </a:bodyPr>
          <a:lstStyle/>
          <a:p>
            <a:r>
              <a:rPr lang="it-IT" dirty="0"/>
              <a:t>Bibliografia </a:t>
            </a:r>
          </a:p>
          <a:p>
            <a:pPr marL="285750" indent="-285750">
              <a:buFont typeface="Arial" panose="020B0604020202020204" pitchFamily="34" charset="0"/>
              <a:buChar char="•"/>
            </a:pPr>
            <a:r>
              <a:rPr lang="it-IT" sz="3200" dirty="0"/>
              <a:t> </a:t>
            </a:r>
            <a:r>
              <a:rPr lang="it-IT" sz="2800" dirty="0"/>
              <a:t>Carol </a:t>
            </a:r>
            <a:r>
              <a:rPr lang="it-IT" sz="2800" dirty="0" err="1"/>
              <a:t>Gilligan</a:t>
            </a:r>
            <a:r>
              <a:rPr lang="it-IT" sz="2800" dirty="0"/>
              <a:t> «Voci di Donne» 1987 </a:t>
            </a:r>
            <a:r>
              <a:rPr lang="it-IT" sz="2800" dirty="0" err="1"/>
              <a:t>Anobii</a:t>
            </a:r>
            <a:r>
              <a:rPr lang="it-IT" sz="2800" dirty="0"/>
              <a:t>  Editori </a:t>
            </a:r>
          </a:p>
          <a:p>
            <a:pPr marL="285750" indent="-285750">
              <a:buFont typeface="Arial" panose="020B0604020202020204" pitchFamily="34" charset="0"/>
              <a:buChar char="•"/>
            </a:pPr>
            <a:r>
              <a:rPr lang="it-IT" sz="2800" dirty="0"/>
              <a:t>Giovannella Baggio «Dalla Medicina di genere alla Medicina di precisione, Franco Angeli Editore»</a:t>
            </a:r>
          </a:p>
          <a:p>
            <a:pPr marL="285750" indent="-285750">
              <a:buFont typeface="Arial" panose="020B0604020202020204" pitchFamily="34" charset="0"/>
              <a:buChar char="•"/>
            </a:pPr>
            <a:r>
              <a:rPr lang="it-IT" sz="2800" dirty="0"/>
              <a:t>Flavia Franconi  «Salute e Diritti nella prospettiva di genere» ed. </a:t>
            </a:r>
            <a:r>
              <a:rPr lang="it-IT" sz="2800" dirty="0" err="1"/>
              <a:t>Aipsa</a:t>
            </a:r>
            <a:r>
              <a:rPr lang="it-IT" sz="2800" dirty="0"/>
              <a:t> </a:t>
            </a:r>
          </a:p>
          <a:p>
            <a:pPr marL="285750" indent="-285750">
              <a:buFont typeface="Arial" panose="020B0604020202020204" pitchFamily="34" charset="0"/>
              <a:buChar char="•"/>
            </a:pPr>
            <a:r>
              <a:rPr lang="it-IT" sz="2800" dirty="0"/>
              <a:t>Antonella Viola «Il sesso è quasi tutto» 2022 edizioni Feltrinelli </a:t>
            </a:r>
          </a:p>
          <a:p>
            <a:pPr marL="285750" indent="-285750">
              <a:buFont typeface="Arial" panose="020B0604020202020204" pitchFamily="34" charset="0"/>
              <a:buChar char="•"/>
            </a:pPr>
            <a:r>
              <a:rPr lang="it-IT" sz="2800" dirty="0"/>
              <a:t>L’etica della cura  di «Scienze umani e sanità» edizioni Franco Angeli </a:t>
            </a:r>
          </a:p>
          <a:p>
            <a:pPr marL="285750" indent="-285750">
              <a:buFont typeface="Arial" panose="020B0604020202020204" pitchFamily="34" charset="0"/>
              <a:buChar char="•"/>
            </a:pPr>
            <a:r>
              <a:rPr lang="it-IT" sz="2800" dirty="0"/>
              <a:t>Penelope a Davos di Ina </a:t>
            </a:r>
            <a:r>
              <a:rPr lang="it-IT" sz="2800" dirty="0" err="1"/>
              <a:t>Pretorius</a:t>
            </a:r>
            <a:r>
              <a:rPr lang="it-IT" sz="2800" dirty="0"/>
              <a:t> edizioni «libreria delle donne Milano»</a:t>
            </a:r>
          </a:p>
          <a:p>
            <a:endParaRPr lang="it-IT" dirty="0"/>
          </a:p>
        </p:txBody>
      </p:sp>
    </p:spTree>
    <p:extLst>
      <p:ext uri="{BB962C8B-B14F-4D97-AF65-F5344CB8AC3E}">
        <p14:creationId xmlns:p14="http://schemas.microsoft.com/office/powerpoint/2010/main" val="228509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BBFEE-5EB3-814C-8B1B-045D72DB907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EF869D4-FEAA-7F3B-40FF-07AC9FB485CB}"/>
              </a:ext>
            </a:extLst>
          </p:cNvPr>
          <p:cNvSpPr>
            <a:spLocks noGrp="1"/>
          </p:cNvSpPr>
          <p:nvPr>
            <p:ph idx="1"/>
          </p:nvPr>
        </p:nvSpPr>
        <p:spPr/>
        <p:txBody>
          <a:bodyPr/>
          <a:lstStyle/>
          <a:p>
            <a:pPr marL="0" indent="0">
              <a:buNone/>
            </a:pPr>
            <a:r>
              <a:rPr lang="it-IT" dirty="0"/>
              <a:t>https://youtu.be/w9JyOLozodA</a:t>
            </a:r>
          </a:p>
        </p:txBody>
      </p:sp>
    </p:spTree>
    <p:extLst>
      <p:ext uri="{BB962C8B-B14F-4D97-AF65-F5344CB8AC3E}">
        <p14:creationId xmlns:p14="http://schemas.microsoft.com/office/powerpoint/2010/main" val="48125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5D5D7-C7DD-DAFD-10EB-D56F04DA1017}"/>
              </a:ext>
            </a:extLst>
          </p:cNvPr>
          <p:cNvSpPr>
            <a:spLocks noGrp="1"/>
          </p:cNvSpPr>
          <p:nvPr>
            <p:ph type="title"/>
          </p:nvPr>
        </p:nvSpPr>
        <p:spPr/>
        <p:txBody>
          <a:bodyPr>
            <a:normAutofit/>
          </a:bodyPr>
          <a:lstStyle/>
          <a:p>
            <a:pPr algn="ctr"/>
            <a:r>
              <a:rPr lang="it-IT" sz="4000" b="1" dirty="0">
                <a:solidFill>
                  <a:srgbClr val="00B050"/>
                </a:solidFill>
                <a:latin typeface="+mn-lt"/>
                <a:ea typeface="Verdana" panose="020B0604030504040204" pitchFamily="34" charset="0"/>
              </a:rPr>
              <a:t>Il principio di uguaglianza</a:t>
            </a:r>
          </a:p>
        </p:txBody>
      </p:sp>
      <p:sp>
        <p:nvSpPr>
          <p:cNvPr id="3" name="Segnaposto contenuto 2">
            <a:extLst>
              <a:ext uri="{FF2B5EF4-FFF2-40B4-BE49-F238E27FC236}">
                <a16:creationId xmlns:a16="http://schemas.microsoft.com/office/drawing/2014/main" id="{35EE6F2A-60DE-BBC3-E906-4418363D7188}"/>
              </a:ext>
            </a:extLst>
          </p:cNvPr>
          <p:cNvSpPr>
            <a:spLocks noGrp="1"/>
          </p:cNvSpPr>
          <p:nvPr>
            <p:ph idx="1"/>
          </p:nvPr>
        </p:nvSpPr>
        <p:spPr/>
        <p:txBody>
          <a:bodyPr/>
          <a:lstStyle/>
          <a:p>
            <a:pPr eaLnBrk="1" hangingPunct="1"/>
            <a:r>
              <a:rPr lang="it-IT" altLang="it-IT" sz="2400" b="1" dirty="0">
                <a:solidFill>
                  <a:schemeClr val="bg2">
                    <a:lumMod val="25000"/>
                  </a:schemeClr>
                </a:solidFill>
                <a:ea typeface="Verdana" panose="020B0604030504040204" pitchFamily="34" charset="0"/>
              </a:rPr>
              <a:t>art 3 della Costituzione Italiana</a:t>
            </a:r>
          </a:p>
          <a:p>
            <a:pPr eaLnBrk="1" hangingPunct="1"/>
            <a:r>
              <a:rPr lang="it-IT" altLang="it-IT" sz="2400" b="1" dirty="0">
                <a:solidFill>
                  <a:schemeClr val="bg2">
                    <a:lumMod val="25000"/>
                  </a:schemeClr>
                </a:solidFill>
                <a:ea typeface="Verdana" panose="020B0604030504040204" pitchFamily="34" charset="0"/>
              </a:rPr>
              <a:t> art 1 della Dichiarazione Universale dei Diritti Umani</a:t>
            </a:r>
          </a:p>
          <a:p>
            <a:pPr eaLnBrk="1" hangingPunct="1"/>
            <a:r>
              <a:rPr lang="it-IT" altLang="it-IT" sz="2400" b="1" dirty="0">
                <a:solidFill>
                  <a:schemeClr val="bg2">
                    <a:lumMod val="25000"/>
                  </a:schemeClr>
                </a:solidFill>
                <a:ea typeface="Verdana" panose="020B0604030504040204" pitchFamily="34" charset="0"/>
              </a:rPr>
              <a:t>capitolo terzo art. 21 della Carta dei diritti fondamentali dell’Unione Europea</a:t>
            </a:r>
          </a:p>
          <a:p>
            <a:pPr eaLnBrk="1" hangingPunct="1"/>
            <a:r>
              <a:rPr lang="it-IT" altLang="it-IT" sz="2400" b="1" dirty="0">
                <a:solidFill>
                  <a:schemeClr val="bg2">
                    <a:lumMod val="25000"/>
                  </a:schemeClr>
                </a:solidFill>
                <a:ea typeface="Verdana" panose="020B0604030504040204" pitchFamily="34" charset="0"/>
              </a:rPr>
              <a:t>art. 3 del Codice Italiano di Deontologia medica</a:t>
            </a:r>
          </a:p>
          <a:p>
            <a:pPr eaLnBrk="1" hangingPunct="1"/>
            <a:r>
              <a:rPr lang="it-IT" altLang="it-IT" sz="2400" b="1" dirty="0">
                <a:solidFill>
                  <a:schemeClr val="bg2">
                    <a:lumMod val="25000"/>
                  </a:schemeClr>
                </a:solidFill>
                <a:ea typeface="Verdana" panose="020B0604030504040204" pitchFamily="34" charset="0"/>
              </a:rPr>
              <a:t>art 21 della dichiarazione Universale sulla Bioetica ed i Diritti Umani dell’Unesco</a:t>
            </a:r>
          </a:p>
          <a:p>
            <a:pPr eaLnBrk="1" hangingPunct="1"/>
            <a:r>
              <a:rPr lang="it-IT" altLang="it-IT" sz="2400" b="1" dirty="0">
                <a:solidFill>
                  <a:schemeClr val="bg2">
                    <a:lumMod val="25000"/>
                  </a:schemeClr>
                </a:solidFill>
                <a:ea typeface="Verdana" panose="020B0604030504040204" pitchFamily="34" charset="0"/>
              </a:rPr>
              <a:t>art 1 del Codice Deontologico del Consiglio  Internazionale degli Infermieri.</a:t>
            </a:r>
          </a:p>
          <a:p>
            <a:endParaRPr lang="it-IT" dirty="0"/>
          </a:p>
        </p:txBody>
      </p:sp>
    </p:spTree>
    <p:extLst>
      <p:ext uri="{BB962C8B-B14F-4D97-AF65-F5344CB8AC3E}">
        <p14:creationId xmlns:p14="http://schemas.microsoft.com/office/powerpoint/2010/main" val="151946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DA84B92-0E83-FF12-C1A8-56190FAC59DF}"/>
              </a:ext>
            </a:extLst>
          </p:cNvPr>
          <p:cNvSpPr txBox="1"/>
          <p:nvPr/>
        </p:nvSpPr>
        <p:spPr>
          <a:xfrm>
            <a:off x="516835" y="2001083"/>
            <a:ext cx="3737113" cy="1200329"/>
          </a:xfrm>
          <a:prstGeom prst="rect">
            <a:avLst/>
          </a:prstGeom>
          <a:noFill/>
        </p:spPr>
        <p:txBody>
          <a:bodyPr wrap="square" rtlCol="0">
            <a:spAutoFit/>
          </a:bodyPr>
          <a:lstStyle/>
          <a:p>
            <a:pPr algn="ctr"/>
            <a:r>
              <a:rPr lang="it-IT" sz="2400" b="1" dirty="0">
                <a:solidFill>
                  <a:schemeClr val="bg2">
                    <a:lumMod val="25000"/>
                  </a:schemeClr>
                </a:solidFill>
                <a:latin typeface="Calibri" panose="020F0502020204030204" pitchFamily="34" charset="0"/>
                <a:cs typeface="Calibri" panose="020F0502020204030204" pitchFamily="34" charset="0"/>
              </a:rPr>
              <a:t>U</a:t>
            </a:r>
            <a:r>
              <a:rPr lang="it-IT" sz="2400" b="1" i="0" dirty="0">
                <a:solidFill>
                  <a:schemeClr val="bg2">
                    <a:lumMod val="25000"/>
                  </a:schemeClr>
                </a:solidFill>
                <a:effectLst/>
                <a:latin typeface="Calibri" panose="020F0502020204030204" pitchFamily="34" charset="0"/>
                <a:cs typeface="Calibri" panose="020F0502020204030204" pitchFamily="34" charset="0"/>
              </a:rPr>
              <a:t>no dei princìpi cardine del Servizio sanitario nazionale italiano</a:t>
            </a:r>
            <a:endParaRPr lang="it-IT" sz="2400" dirty="0"/>
          </a:p>
        </p:txBody>
      </p:sp>
      <p:sp>
        <p:nvSpPr>
          <p:cNvPr id="3" name="CasellaDiTesto 2">
            <a:extLst>
              <a:ext uri="{FF2B5EF4-FFF2-40B4-BE49-F238E27FC236}">
                <a16:creationId xmlns:a16="http://schemas.microsoft.com/office/drawing/2014/main" id="{348958A2-F8F6-B1B2-8707-4C63D1FFCFAC}"/>
              </a:ext>
            </a:extLst>
          </p:cNvPr>
          <p:cNvSpPr txBox="1"/>
          <p:nvPr/>
        </p:nvSpPr>
        <p:spPr>
          <a:xfrm>
            <a:off x="1630017" y="861391"/>
            <a:ext cx="7858540" cy="769441"/>
          </a:xfrm>
          <a:prstGeom prst="rect">
            <a:avLst/>
          </a:prstGeom>
          <a:noFill/>
        </p:spPr>
        <p:txBody>
          <a:bodyPr wrap="square" rtlCol="0">
            <a:spAutoFit/>
          </a:bodyPr>
          <a:lstStyle/>
          <a:p>
            <a:pPr algn="ctr"/>
            <a:r>
              <a:rPr lang="it-IT" sz="4400" b="1" dirty="0">
                <a:solidFill>
                  <a:srgbClr val="00B050"/>
                </a:solidFill>
              </a:rPr>
              <a:t>EQUITÀ</a:t>
            </a:r>
          </a:p>
        </p:txBody>
      </p:sp>
      <p:sp>
        <p:nvSpPr>
          <p:cNvPr id="4" name="CasellaDiTesto 3">
            <a:extLst>
              <a:ext uri="{FF2B5EF4-FFF2-40B4-BE49-F238E27FC236}">
                <a16:creationId xmlns:a16="http://schemas.microsoft.com/office/drawing/2014/main" id="{E6669A49-6C94-8424-8C30-A75FAA8511F7}"/>
              </a:ext>
            </a:extLst>
          </p:cNvPr>
          <p:cNvSpPr txBox="1"/>
          <p:nvPr/>
        </p:nvSpPr>
        <p:spPr>
          <a:xfrm>
            <a:off x="5671930" y="1842052"/>
            <a:ext cx="5685183" cy="1569660"/>
          </a:xfrm>
          <a:prstGeom prst="rect">
            <a:avLst/>
          </a:prstGeom>
          <a:noFill/>
        </p:spPr>
        <p:txBody>
          <a:bodyPr wrap="square" rtlCol="0">
            <a:spAutoFit/>
          </a:bodyPr>
          <a:lstStyle/>
          <a:p>
            <a:pPr algn="ctr"/>
            <a:r>
              <a:rPr lang="it-IT" sz="2400" b="1" dirty="0">
                <a:solidFill>
                  <a:schemeClr val="bg2">
                    <a:lumMod val="25000"/>
                  </a:schemeClr>
                </a:solidFill>
                <a:latin typeface="Calibri" panose="020F0502020204030204" pitchFamily="34" charset="0"/>
                <a:cs typeface="Calibri" panose="020F0502020204030204" pitchFamily="34" charset="0"/>
              </a:rPr>
              <a:t>A</a:t>
            </a:r>
            <a:r>
              <a:rPr lang="it-IT" sz="2400" b="1" i="0" dirty="0">
                <a:solidFill>
                  <a:schemeClr val="bg2">
                    <a:lumMod val="25000"/>
                  </a:schemeClr>
                </a:solidFill>
                <a:effectLst/>
                <a:latin typeface="Calibri" panose="020F0502020204030204" pitchFamily="34" charset="0"/>
                <a:cs typeface="Calibri" panose="020F0502020204030204" pitchFamily="34" charset="0"/>
              </a:rPr>
              <a:t> tutti i cittadini e tutte le cittadine deve essere garantita parità di accesso ai servizi sanitari al fine di superare le disuguaglianze</a:t>
            </a:r>
            <a:r>
              <a:rPr lang="it-IT" sz="2400" b="0" i="0" dirty="0">
                <a:solidFill>
                  <a:schemeClr val="bg2">
                    <a:lumMod val="25000"/>
                  </a:schemeClr>
                </a:solidFill>
                <a:effectLst/>
                <a:latin typeface="Calibri" panose="020F0502020204030204" pitchFamily="34" charset="0"/>
                <a:cs typeface="Calibri" panose="020F0502020204030204" pitchFamily="34" charset="0"/>
              </a:rPr>
              <a:t>,</a:t>
            </a:r>
            <a:endParaRPr lang="it-IT" sz="2400" dirty="0">
              <a:solidFill>
                <a:schemeClr val="bg2">
                  <a:lumMod val="25000"/>
                </a:schemeClr>
              </a:solidFill>
            </a:endParaRPr>
          </a:p>
        </p:txBody>
      </p:sp>
      <p:cxnSp>
        <p:nvCxnSpPr>
          <p:cNvPr id="6" name="Connettore 2 5">
            <a:extLst>
              <a:ext uri="{FF2B5EF4-FFF2-40B4-BE49-F238E27FC236}">
                <a16:creationId xmlns:a16="http://schemas.microsoft.com/office/drawing/2014/main" id="{47B0387C-A799-5681-48B6-C73BDEE94EBA}"/>
              </a:ext>
            </a:extLst>
          </p:cNvPr>
          <p:cNvCxnSpPr>
            <a:cxnSpLocks/>
          </p:cNvCxnSpPr>
          <p:nvPr/>
        </p:nvCxnSpPr>
        <p:spPr>
          <a:xfrm>
            <a:off x="4518991" y="2478156"/>
            <a:ext cx="8216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CFD9AE33-7B71-247B-2B19-BA6E923B88CA}"/>
              </a:ext>
            </a:extLst>
          </p:cNvPr>
          <p:cNvSpPr txBox="1"/>
          <p:nvPr/>
        </p:nvSpPr>
        <p:spPr>
          <a:xfrm>
            <a:off x="1152939" y="3471064"/>
            <a:ext cx="9846365" cy="2462213"/>
          </a:xfrm>
          <a:prstGeom prst="rect">
            <a:avLst/>
          </a:prstGeom>
          <a:noFill/>
        </p:spPr>
        <p:txBody>
          <a:bodyPr wrap="square" rtlCol="0">
            <a:spAutoFit/>
          </a:bodyPr>
          <a:lstStyle/>
          <a:p>
            <a:pPr marL="0" indent="0">
              <a:buNone/>
            </a:pPr>
            <a:r>
              <a:rPr lang="it-IT" sz="2800" b="1" dirty="0">
                <a:solidFill>
                  <a:schemeClr val="bg2">
                    <a:lumMod val="25000"/>
                  </a:schemeClr>
                </a:solidFill>
                <a:latin typeface="Calibri" panose="020F0502020204030204" pitchFamily="34" charset="0"/>
                <a:cs typeface="Calibri" panose="020F0502020204030204" pitchFamily="34" charset="0"/>
              </a:rPr>
              <a:t>«…..Q</a:t>
            </a:r>
            <a:r>
              <a:rPr lang="it-IT" sz="2800" b="1" i="0" dirty="0">
                <a:solidFill>
                  <a:schemeClr val="bg2">
                    <a:lumMod val="25000"/>
                  </a:schemeClr>
                </a:solidFill>
                <a:effectLst/>
                <a:latin typeface="Calibri" panose="020F0502020204030204" pitchFamily="34" charset="0"/>
                <a:cs typeface="Calibri" panose="020F0502020204030204" pitchFamily="34" charset="0"/>
              </a:rPr>
              <a:t>ueste sono presenti nel nostro Paese da lungo tempo — piuttosto evidenti nelle donne e nei giovani quando sono valutate per gruppo di reddito, livello di istruzione e regione — e alcune si sono aggravate a causa della pandemia da Covid-19</a:t>
            </a:r>
            <a:r>
              <a:rPr lang="it-IT" sz="2400" b="0" i="0" dirty="0">
                <a:solidFill>
                  <a:schemeClr val="bg2">
                    <a:lumMod val="25000"/>
                  </a:schemeClr>
                </a:solidFill>
                <a:effectLst/>
                <a:latin typeface="Calibri" panose="020F0502020204030204" pitchFamily="34" charset="0"/>
                <a:cs typeface="Calibri" panose="020F0502020204030204" pitchFamily="34" charset="0"/>
              </a:rPr>
              <a:t>.»</a:t>
            </a:r>
          </a:p>
          <a:p>
            <a:pPr marL="0" indent="0">
              <a:buNone/>
            </a:pPr>
            <a:endParaRPr lang="it-IT" sz="2400" dirty="0">
              <a:solidFill>
                <a:schemeClr val="bg2">
                  <a:lumMod val="25000"/>
                </a:schemeClr>
              </a:solidFill>
              <a:latin typeface="Calibri" panose="020F0502020204030204" pitchFamily="34" charset="0"/>
              <a:cs typeface="Calibri" panose="020F0502020204030204" pitchFamily="34" charset="0"/>
            </a:endParaRPr>
          </a:p>
          <a:p>
            <a:endParaRPr lang="it-IT" dirty="0"/>
          </a:p>
        </p:txBody>
      </p:sp>
      <p:sp>
        <p:nvSpPr>
          <p:cNvPr id="11" name="CasellaDiTesto 10">
            <a:extLst>
              <a:ext uri="{FF2B5EF4-FFF2-40B4-BE49-F238E27FC236}">
                <a16:creationId xmlns:a16="http://schemas.microsoft.com/office/drawing/2014/main" id="{84C407FF-33F2-8853-137B-19EA368785BC}"/>
              </a:ext>
            </a:extLst>
          </p:cNvPr>
          <p:cNvSpPr txBox="1"/>
          <p:nvPr/>
        </p:nvSpPr>
        <p:spPr>
          <a:xfrm>
            <a:off x="1007165" y="5685183"/>
            <a:ext cx="10031896" cy="923330"/>
          </a:xfrm>
          <a:prstGeom prst="rect">
            <a:avLst/>
          </a:prstGeom>
          <a:noFill/>
        </p:spPr>
        <p:txBody>
          <a:bodyPr wrap="square" rtlCol="0">
            <a:spAutoFit/>
          </a:bodyPr>
          <a:lstStyle/>
          <a:p>
            <a:r>
              <a:rPr lang="it-IT" sz="1800" b="1" i="0" u="none" strike="noStrike" dirty="0">
                <a:solidFill>
                  <a:schemeClr val="bg2">
                    <a:lumMod val="25000"/>
                  </a:schemeClr>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Rapporto sullo stato dell'equità in salute in Italia</a:t>
            </a:r>
            <a:r>
              <a:rPr lang="it-IT" sz="1800" b="0" i="0" dirty="0">
                <a:solidFill>
                  <a:schemeClr val="bg2">
                    <a:lumMod val="25000"/>
                  </a:schemeClr>
                </a:solidFill>
                <a:effectLst/>
                <a:latin typeface="Open Sans" panose="020B0606030504020204" pitchFamily="34" charset="0"/>
              </a:rPr>
              <a:t>  diffuso il 15 agosto 2022 dall’Ufficio regionale per l’Europa dell’</a:t>
            </a:r>
            <a:r>
              <a:rPr lang="it-IT" sz="1800" b="1" i="0" dirty="0">
                <a:solidFill>
                  <a:schemeClr val="bg2">
                    <a:lumMod val="25000"/>
                  </a:schemeClr>
                </a:solidFill>
                <a:effectLst/>
                <a:latin typeface="Open Sans" panose="020B0606030504020204" pitchFamily="34" charset="0"/>
              </a:rPr>
              <a:t>Organizzazione mondiale della sanità</a:t>
            </a:r>
            <a:r>
              <a:rPr lang="it-IT" sz="1800" b="0" i="0" dirty="0">
                <a:solidFill>
                  <a:schemeClr val="bg2">
                    <a:lumMod val="25000"/>
                  </a:schemeClr>
                </a:solidFill>
                <a:effectLst/>
                <a:latin typeface="Open Sans" panose="020B0606030504020204" pitchFamily="34" charset="0"/>
              </a:rPr>
              <a:t> (Oms), frutto di una collaborazione tra istituzioni internazionali e nazionali tra cui il ministero della Salute</a:t>
            </a:r>
            <a:r>
              <a:rPr lang="it-IT" b="0" i="0" dirty="0">
                <a:solidFill>
                  <a:srgbClr val="000000"/>
                </a:solidFill>
                <a:effectLst/>
                <a:latin typeface="Open Sans" panose="020B0606030504020204" pitchFamily="34" charset="0"/>
              </a:rPr>
              <a:t>.</a:t>
            </a:r>
            <a:endParaRPr lang="it-IT" dirty="0"/>
          </a:p>
        </p:txBody>
      </p:sp>
    </p:spTree>
    <p:extLst>
      <p:ext uri="{BB962C8B-B14F-4D97-AF65-F5344CB8AC3E}">
        <p14:creationId xmlns:p14="http://schemas.microsoft.com/office/powerpoint/2010/main" val="115149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F1ED62C-2166-F83F-D02E-0BB34E01F8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130" y="328528"/>
            <a:ext cx="7447722" cy="4535019"/>
          </a:xfrm>
          <a:prstGeom prst="rect">
            <a:avLst/>
          </a:prstGeom>
          <a:noFill/>
          <a:ln>
            <a:noFill/>
          </a:ln>
        </p:spPr>
      </p:pic>
      <p:sp>
        <p:nvSpPr>
          <p:cNvPr id="3" name="CasellaDiTesto 2">
            <a:extLst>
              <a:ext uri="{FF2B5EF4-FFF2-40B4-BE49-F238E27FC236}">
                <a16:creationId xmlns:a16="http://schemas.microsoft.com/office/drawing/2014/main" id="{8E938978-1E7A-89B8-04F3-0F217A9C84C6}"/>
              </a:ext>
            </a:extLst>
          </p:cNvPr>
          <p:cNvSpPr txBox="1"/>
          <p:nvPr/>
        </p:nvSpPr>
        <p:spPr>
          <a:xfrm>
            <a:off x="1046921" y="5446642"/>
            <a:ext cx="10045149" cy="707886"/>
          </a:xfrm>
          <a:prstGeom prst="rect">
            <a:avLst/>
          </a:prstGeom>
          <a:noFill/>
        </p:spPr>
        <p:txBody>
          <a:bodyPr wrap="square" rtlCol="0">
            <a:spAutoFit/>
          </a:bodyPr>
          <a:lstStyle/>
          <a:p>
            <a:r>
              <a:rPr lang="it-IT" sz="2000" b="1" i="0" dirty="0">
                <a:solidFill>
                  <a:schemeClr val="bg2">
                    <a:lumMod val="25000"/>
                  </a:schemeClr>
                </a:solidFill>
                <a:effectLst/>
                <a:cs typeface="Calibri" panose="020F0502020204030204" pitchFamily="34" charset="0"/>
              </a:rPr>
              <a:t>Le donne, seppur siano più longeve degli uomini, esprimono un quadro peggiore in molti indicatori di salute e stili di vita rispetto alla popolazione generale</a:t>
            </a:r>
            <a:endParaRPr lang="it-IT" sz="2000" dirty="0"/>
          </a:p>
        </p:txBody>
      </p:sp>
    </p:spTree>
    <p:extLst>
      <p:ext uri="{BB962C8B-B14F-4D97-AF65-F5344CB8AC3E}">
        <p14:creationId xmlns:p14="http://schemas.microsoft.com/office/powerpoint/2010/main" val="131648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10401B7-CE68-FA13-2CAC-9AD216254542}"/>
              </a:ext>
            </a:extLst>
          </p:cNvPr>
          <p:cNvSpPr/>
          <p:nvPr/>
        </p:nvSpPr>
        <p:spPr>
          <a:xfrm>
            <a:off x="583096" y="397568"/>
            <a:ext cx="4823791" cy="2685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350E8E4A-43C1-6772-4C5A-76AFA23A1454}"/>
              </a:ext>
            </a:extLst>
          </p:cNvPr>
          <p:cNvSpPr txBox="1"/>
          <p:nvPr/>
        </p:nvSpPr>
        <p:spPr>
          <a:xfrm>
            <a:off x="5698436" y="364676"/>
            <a:ext cx="5486401" cy="523220"/>
          </a:xfrm>
          <a:prstGeom prst="rect">
            <a:avLst/>
          </a:prstGeom>
          <a:noFill/>
        </p:spPr>
        <p:txBody>
          <a:bodyPr wrap="square" rtlCol="0">
            <a:spAutoFit/>
          </a:bodyPr>
          <a:lstStyle/>
          <a:p>
            <a:r>
              <a:rPr lang="it-IT" sz="2800" b="1" dirty="0">
                <a:solidFill>
                  <a:srgbClr val="00B050"/>
                </a:solidFill>
              </a:rPr>
              <a:t>Servizi sanitari (9%)</a:t>
            </a:r>
          </a:p>
        </p:txBody>
      </p:sp>
      <p:sp>
        <p:nvSpPr>
          <p:cNvPr id="5" name="CasellaDiTesto 4">
            <a:extLst>
              <a:ext uri="{FF2B5EF4-FFF2-40B4-BE49-F238E27FC236}">
                <a16:creationId xmlns:a16="http://schemas.microsoft.com/office/drawing/2014/main" id="{16C92C9F-FBB9-9898-03A6-757E384448A0}"/>
              </a:ext>
            </a:extLst>
          </p:cNvPr>
          <p:cNvSpPr txBox="1"/>
          <p:nvPr/>
        </p:nvSpPr>
        <p:spPr>
          <a:xfrm>
            <a:off x="106017" y="887896"/>
            <a:ext cx="12085983" cy="1752788"/>
          </a:xfrm>
          <a:prstGeom prst="rect">
            <a:avLst/>
          </a:prstGeom>
          <a:noFill/>
        </p:spPr>
        <p:txBody>
          <a:bodyPr wrap="square">
            <a:spAutoFit/>
          </a:bodyPr>
          <a:lstStyle/>
          <a:p>
            <a:pPr>
              <a:lnSpc>
                <a:spcPct val="150000"/>
              </a:lnSpc>
            </a:pPr>
            <a:r>
              <a:rPr lang="it-IT" sz="1800" dirty="0">
                <a:solidFill>
                  <a:schemeClr val="bg2">
                    <a:lumMod val="25000"/>
                  </a:schemeClr>
                </a:solidFill>
                <a:effectLst/>
                <a:ea typeface="Calibri" panose="020F0502020204030204" pitchFamily="34" charset="0"/>
                <a:cs typeface="Times New Roman" panose="02020603050405020304" pitchFamily="18" charset="0"/>
              </a:rPr>
              <a:t>La </a:t>
            </a:r>
            <a:r>
              <a:rPr lang="it-IT" sz="1800" b="1" dirty="0">
                <a:solidFill>
                  <a:schemeClr val="bg2">
                    <a:lumMod val="25000"/>
                  </a:schemeClr>
                </a:solidFill>
                <a:effectLst/>
                <a:ea typeface="Calibri" panose="020F0502020204030204" pitchFamily="34" charset="0"/>
                <a:cs typeface="Times New Roman" panose="02020603050405020304" pitchFamily="18" charset="0"/>
              </a:rPr>
              <a:t>scarsa qualità dei servizi</a:t>
            </a:r>
            <a:r>
              <a:rPr lang="it-IT" sz="1800" dirty="0">
                <a:solidFill>
                  <a:schemeClr val="bg2">
                    <a:lumMod val="25000"/>
                  </a:schemeClr>
                </a:solidFill>
                <a:effectLst/>
                <a:ea typeface="Calibri" panose="020F0502020204030204" pitchFamily="34" charset="0"/>
                <a:cs typeface="Times New Roman" panose="02020603050405020304" pitchFamily="18" charset="0"/>
              </a:rPr>
              <a:t> </a:t>
            </a:r>
            <a:r>
              <a:rPr lang="it-IT" sz="1800" b="1" dirty="0">
                <a:solidFill>
                  <a:schemeClr val="bg2">
                    <a:lumMod val="25000"/>
                  </a:schemeClr>
                </a:solidFill>
                <a:effectLst/>
                <a:ea typeface="Calibri" panose="020F0502020204030204" pitchFamily="34" charset="0"/>
                <a:cs typeface="Times New Roman" panose="02020603050405020304" pitchFamily="18" charset="0"/>
              </a:rPr>
              <a:t>rappresenta il 78% della parte del divario di salute attribuito ai servizi sanitari, ma con un alto grado di variazione a livello regionale</a:t>
            </a:r>
          </a:p>
          <a:p>
            <a:pPr>
              <a:lnSpc>
                <a:spcPct val="150000"/>
              </a:lnSpc>
            </a:pPr>
            <a:r>
              <a:rPr lang="it-IT" sz="1800" dirty="0">
                <a:solidFill>
                  <a:schemeClr val="bg2">
                    <a:lumMod val="25000"/>
                  </a:schemeClr>
                </a:solidFill>
                <a:effectLst/>
                <a:ea typeface="Calibri" panose="020F0502020204030204" pitchFamily="34" charset="0"/>
                <a:cs typeface="Times New Roman" panose="02020603050405020304" pitchFamily="18" charset="0"/>
              </a:rPr>
              <a:t> Tra le cause che impediscono di </a:t>
            </a:r>
            <a:r>
              <a:rPr lang="it-IT" sz="1800" b="1" dirty="0">
                <a:solidFill>
                  <a:schemeClr val="bg2">
                    <a:lumMod val="25000"/>
                  </a:schemeClr>
                </a:solidFill>
                <a:effectLst/>
                <a:ea typeface="Calibri" panose="020F0502020204030204" pitchFamily="34" charset="0"/>
                <a:cs typeface="Times New Roman" panose="02020603050405020304" pitchFamily="18" charset="0"/>
              </a:rPr>
              <a:t>accedere ai servizi sanitari</a:t>
            </a:r>
            <a:r>
              <a:rPr lang="it-IT" sz="1800" dirty="0">
                <a:solidFill>
                  <a:schemeClr val="bg2">
                    <a:lumMod val="25000"/>
                  </a:schemeClr>
                </a:solidFill>
                <a:effectLst/>
                <a:ea typeface="Calibri" panose="020F0502020204030204" pitchFamily="34" charset="0"/>
                <a:cs typeface="Times New Roman" panose="02020603050405020304" pitchFamily="18" charset="0"/>
              </a:rPr>
              <a:t>, il Rapporto individua la distanza, i tempi di attesa, gli orari di lavoro</a:t>
            </a:r>
            <a:r>
              <a:rPr lang="it-IT" sz="1800" u="sng" dirty="0">
                <a:solidFill>
                  <a:schemeClr val="bg2">
                    <a:lumMod val="25000"/>
                  </a:schemeClr>
                </a:solidFill>
                <a:effectLst/>
                <a:ea typeface="Calibri" panose="020F0502020204030204" pitchFamily="34" charset="0"/>
                <a:cs typeface="Times New Roman" panose="02020603050405020304" pitchFamily="18" charset="0"/>
              </a:rPr>
              <a:t>, </a:t>
            </a:r>
            <a:r>
              <a:rPr lang="it-IT" sz="2000" b="1" u="sng" dirty="0">
                <a:solidFill>
                  <a:schemeClr val="bg2">
                    <a:lumMod val="25000"/>
                  </a:schemeClr>
                </a:solidFill>
                <a:effectLst/>
                <a:ea typeface="Calibri" panose="020F0502020204030204" pitchFamily="34" charset="0"/>
                <a:cs typeface="Times New Roman" panose="02020603050405020304" pitchFamily="18" charset="0"/>
              </a:rPr>
              <a:t>le responsabilità di cura </a:t>
            </a:r>
            <a:r>
              <a:rPr lang="it-IT" sz="2000" b="1" dirty="0">
                <a:solidFill>
                  <a:schemeClr val="bg2">
                    <a:lumMod val="25000"/>
                  </a:schemeClr>
                </a:solidFill>
                <a:effectLst/>
                <a:ea typeface="Calibri" panose="020F0502020204030204" pitchFamily="34" charset="0"/>
                <a:cs typeface="Times New Roman" panose="02020603050405020304" pitchFamily="18" charset="0"/>
              </a:rPr>
              <a:t>e i </a:t>
            </a:r>
            <a:r>
              <a:rPr lang="it-IT" sz="2000" b="1" u="sng" dirty="0">
                <a:solidFill>
                  <a:schemeClr val="bg2">
                    <a:lumMod val="25000"/>
                  </a:schemeClr>
                </a:solidFill>
                <a:effectLst/>
                <a:ea typeface="Calibri" panose="020F0502020204030204" pitchFamily="34" charset="0"/>
                <a:cs typeface="Times New Roman" panose="02020603050405020304" pitchFamily="18" charset="0"/>
              </a:rPr>
              <a:t>costi proibitivi</a:t>
            </a:r>
            <a:r>
              <a:rPr lang="it-IT" sz="2000" b="1" dirty="0">
                <a:solidFill>
                  <a:schemeClr val="bg2">
                    <a:lumMod val="25000"/>
                  </a:schemeClr>
                </a:solidFill>
                <a:effectLst/>
                <a:ea typeface="Calibri" panose="020F0502020204030204" pitchFamily="34" charset="0"/>
                <a:cs typeface="Times New Roman" panose="02020603050405020304" pitchFamily="18" charset="0"/>
              </a:rPr>
              <a:t>.</a:t>
            </a:r>
            <a:endParaRPr lang="it-IT" sz="1800" b="1" dirty="0">
              <a:solidFill>
                <a:schemeClr val="bg2">
                  <a:lumMod val="25000"/>
                </a:schemeClr>
              </a:solidFill>
              <a:effectLst/>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id="{6B781B2E-38DE-4AE7-EB71-244EC661E08A}"/>
              </a:ext>
            </a:extLst>
          </p:cNvPr>
          <p:cNvSpPr/>
          <p:nvPr/>
        </p:nvSpPr>
        <p:spPr>
          <a:xfrm>
            <a:off x="331304" y="2736418"/>
            <a:ext cx="5075583" cy="2950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6B8642D-77D9-3CAB-C35C-54BC248FEC8E}"/>
              </a:ext>
            </a:extLst>
          </p:cNvPr>
          <p:cNvSpPr txBox="1"/>
          <p:nvPr/>
        </p:nvSpPr>
        <p:spPr>
          <a:xfrm>
            <a:off x="5499652" y="2731784"/>
            <a:ext cx="6559825" cy="461665"/>
          </a:xfrm>
          <a:prstGeom prst="rect">
            <a:avLst/>
          </a:prstGeom>
          <a:noFill/>
        </p:spPr>
        <p:txBody>
          <a:bodyPr wrap="square" rtlCol="0">
            <a:spAutoFit/>
          </a:bodyPr>
          <a:lstStyle/>
          <a:p>
            <a:r>
              <a:rPr lang="it-IT" sz="2400" b="1" dirty="0">
                <a:solidFill>
                  <a:srgbClr val="00B050"/>
                </a:solidFill>
              </a:rPr>
              <a:t>Sicurezza  reddito e protezione sociale (43%)</a:t>
            </a:r>
          </a:p>
        </p:txBody>
      </p:sp>
      <p:sp>
        <p:nvSpPr>
          <p:cNvPr id="8" name="CasellaDiTesto 7">
            <a:extLst>
              <a:ext uri="{FF2B5EF4-FFF2-40B4-BE49-F238E27FC236}">
                <a16:creationId xmlns:a16="http://schemas.microsoft.com/office/drawing/2014/main" id="{BFF6CC64-443D-2AA3-4822-7B95DB88FFD7}"/>
              </a:ext>
            </a:extLst>
          </p:cNvPr>
          <p:cNvSpPr txBox="1"/>
          <p:nvPr/>
        </p:nvSpPr>
        <p:spPr>
          <a:xfrm>
            <a:off x="1" y="3193449"/>
            <a:ext cx="11396870" cy="1508105"/>
          </a:xfrm>
          <a:prstGeom prst="rect">
            <a:avLst/>
          </a:prstGeom>
          <a:noFill/>
        </p:spPr>
        <p:txBody>
          <a:bodyPr wrap="square" rtlCol="0">
            <a:spAutoFit/>
          </a:bodyPr>
          <a:lstStyle/>
          <a:p>
            <a:r>
              <a:rPr lang="it-IT" b="1" i="0" dirty="0">
                <a:solidFill>
                  <a:srgbClr val="00B050"/>
                </a:solidFill>
                <a:effectLst/>
              </a:rPr>
              <a:t> </a:t>
            </a:r>
            <a:r>
              <a:rPr lang="it-IT" b="0" i="0" dirty="0">
                <a:solidFill>
                  <a:schemeClr val="bg2">
                    <a:lumMod val="25000"/>
                  </a:schemeClr>
                </a:solidFill>
                <a:effectLst/>
              </a:rPr>
              <a:t>Ad alimentare </a:t>
            </a:r>
            <a:r>
              <a:rPr lang="it-IT" b="1" i="0" dirty="0">
                <a:solidFill>
                  <a:schemeClr val="bg2">
                    <a:lumMod val="25000"/>
                  </a:schemeClr>
                </a:solidFill>
                <a:effectLst/>
              </a:rPr>
              <a:t>il divario di salute </a:t>
            </a:r>
            <a:r>
              <a:rPr lang="it-IT" b="0" i="0" dirty="0">
                <a:solidFill>
                  <a:schemeClr val="bg2">
                    <a:lumMod val="25000"/>
                  </a:schemeClr>
                </a:solidFill>
                <a:effectLst/>
              </a:rPr>
              <a:t>tra gruppo di reddito superiore e inferiore in questa area </a:t>
            </a:r>
            <a:r>
              <a:rPr lang="it-IT" b="1" i="0" dirty="0">
                <a:solidFill>
                  <a:schemeClr val="bg2">
                    <a:lumMod val="25000"/>
                  </a:schemeClr>
                </a:solidFill>
                <a:effectLst/>
              </a:rPr>
              <a:t>— che con il 43% </a:t>
            </a:r>
            <a:r>
              <a:rPr lang="it-IT" b="0" i="0" dirty="0">
                <a:solidFill>
                  <a:schemeClr val="bg2">
                    <a:lumMod val="25000"/>
                  </a:schemeClr>
                </a:solidFill>
                <a:effectLst/>
              </a:rPr>
              <a:t>è quella che complessivamente </a:t>
            </a:r>
            <a:r>
              <a:rPr lang="it-IT" b="1" i="0" dirty="0">
                <a:solidFill>
                  <a:schemeClr val="bg2">
                    <a:lumMod val="25000"/>
                  </a:schemeClr>
                </a:solidFill>
                <a:effectLst/>
              </a:rPr>
              <a:t>impatta maggiormente </a:t>
            </a:r>
            <a:r>
              <a:rPr lang="it-IT" b="0" i="0" dirty="0">
                <a:solidFill>
                  <a:schemeClr val="bg2">
                    <a:lumMod val="25000"/>
                  </a:schemeClr>
                </a:solidFill>
                <a:effectLst/>
              </a:rPr>
              <a:t>— </a:t>
            </a:r>
            <a:r>
              <a:rPr lang="it-IT" b="1" i="0" dirty="0">
                <a:solidFill>
                  <a:schemeClr val="bg2">
                    <a:lumMod val="25000"/>
                  </a:schemeClr>
                </a:solidFill>
                <a:effectLst/>
              </a:rPr>
              <a:t>è la difficoltà ad arrivare a fine mese….</a:t>
            </a:r>
            <a:r>
              <a:rPr lang="it-IT" b="0" i="0" dirty="0">
                <a:solidFill>
                  <a:schemeClr val="bg2">
                    <a:lumMod val="25000"/>
                  </a:schemeClr>
                </a:solidFill>
                <a:effectLst/>
              </a:rPr>
              <a:t>strettamente legata alla </a:t>
            </a:r>
            <a:r>
              <a:rPr lang="it-IT" b="1" i="0" dirty="0">
                <a:solidFill>
                  <a:schemeClr val="bg2">
                    <a:lumMod val="25000"/>
                  </a:schemeClr>
                </a:solidFill>
                <a:effectLst/>
              </a:rPr>
              <a:t>disuguaglianza di reddito</a:t>
            </a:r>
            <a:r>
              <a:rPr lang="it-IT" b="0" i="0" dirty="0">
                <a:solidFill>
                  <a:schemeClr val="bg2">
                    <a:lumMod val="25000"/>
                  </a:schemeClr>
                </a:solidFill>
                <a:effectLst/>
              </a:rPr>
              <a:t>. Il gruppo di reddito più alto guadagnavano oltre  6 volte in più del gruppo di reddito più basso. La “</a:t>
            </a:r>
            <a:r>
              <a:rPr lang="it-IT" b="1" i="0" dirty="0">
                <a:solidFill>
                  <a:schemeClr val="bg2">
                    <a:lumMod val="25000"/>
                  </a:schemeClr>
                </a:solidFill>
                <a:effectLst/>
              </a:rPr>
              <a:t>povertà lavorativa</a:t>
            </a:r>
            <a:r>
              <a:rPr lang="it-IT" b="0" i="0" dirty="0">
                <a:solidFill>
                  <a:schemeClr val="bg2">
                    <a:lumMod val="25000"/>
                  </a:schemeClr>
                </a:solidFill>
                <a:effectLst/>
              </a:rPr>
              <a:t>”, che colpisce soprattutto le persone che svolgono lavori precari e i lavoratori autonomi </a:t>
            </a:r>
            <a:r>
              <a:rPr lang="it-IT" b="1" i="0" dirty="0">
                <a:solidFill>
                  <a:schemeClr val="bg2">
                    <a:lumMod val="25000"/>
                  </a:schemeClr>
                </a:solidFill>
                <a:effectLst/>
              </a:rPr>
              <a:t>— e sono soprattutto </a:t>
            </a:r>
            <a:r>
              <a:rPr lang="it-IT" sz="2000" b="1" i="0" dirty="0">
                <a:solidFill>
                  <a:schemeClr val="bg2">
                    <a:lumMod val="25000"/>
                  </a:schemeClr>
                </a:solidFill>
                <a:effectLst/>
              </a:rPr>
              <a:t>donne</a:t>
            </a:r>
            <a:r>
              <a:rPr lang="it-IT" sz="2000" b="0" i="0" dirty="0">
                <a:solidFill>
                  <a:schemeClr val="bg2">
                    <a:lumMod val="25000"/>
                  </a:schemeClr>
                </a:solidFill>
                <a:effectLst/>
              </a:rPr>
              <a:t>,</a:t>
            </a:r>
            <a:r>
              <a:rPr lang="it-IT" b="0" i="0" dirty="0">
                <a:solidFill>
                  <a:schemeClr val="bg2">
                    <a:lumMod val="25000"/>
                  </a:schemeClr>
                </a:solidFill>
                <a:effectLst/>
              </a:rPr>
              <a:t> </a:t>
            </a:r>
            <a:r>
              <a:rPr lang="it-IT" b="1" i="0" dirty="0">
                <a:solidFill>
                  <a:schemeClr val="bg2">
                    <a:lumMod val="25000"/>
                  </a:schemeClr>
                </a:solidFill>
                <a:effectLst/>
              </a:rPr>
              <a:t>giovani e migranti </a:t>
            </a:r>
            <a:r>
              <a:rPr lang="it-IT" b="0" i="0" dirty="0">
                <a:solidFill>
                  <a:schemeClr val="bg2">
                    <a:lumMod val="25000"/>
                  </a:schemeClr>
                </a:solidFill>
                <a:effectLst/>
              </a:rPr>
              <a:t>— registra i tassi più alti nell’Italia meridionale e insulare</a:t>
            </a:r>
            <a:r>
              <a:rPr lang="it-IT" b="0" i="0" dirty="0">
                <a:solidFill>
                  <a:srgbClr val="333333"/>
                </a:solidFill>
                <a:effectLst/>
              </a:rPr>
              <a:t>.</a:t>
            </a:r>
            <a:endParaRPr lang="it-IT" dirty="0">
              <a:solidFill>
                <a:schemeClr val="bg2">
                  <a:lumMod val="25000"/>
                </a:schemeClr>
              </a:solidFill>
            </a:endParaRPr>
          </a:p>
        </p:txBody>
      </p:sp>
      <p:sp>
        <p:nvSpPr>
          <p:cNvPr id="9" name="Rettangolo 8">
            <a:extLst>
              <a:ext uri="{FF2B5EF4-FFF2-40B4-BE49-F238E27FC236}">
                <a16:creationId xmlns:a16="http://schemas.microsoft.com/office/drawing/2014/main" id="{C4B753C4-893A-9D3F-BAA2-77F50286A75F}"/>
              </a:ext>
            </a:extLst>
          </p:cNvPr>
          <p:cNvSpPr/>
          <p:nvPr/>
        </p:nvSpPr>
        <p:spPr>
          <a:xfrm>
            <a:off x="331304" y="4863548"/>
            <a:ext cx="5075583" cy="2950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8C3F384-FCE9-4FEC-3CCA-CA2B215DE9AE}"/>
              </a:ext>
            </a:extLst>
          </p:cNvPr>
          <p:cNvSpPr txBox="1"/>
          <p:nvPr/>
        </p:nvSpPr>
        <p:spPr>
          <a:xfrm>
            <a:off x="5777947" y="4797287"/>
            <a:ext cx="5168348" cy="461665"/>
          </a:xfrm>
          <a:prstGeom prst="rect">
            <a:avLst/>
          </a:prstGeom>
          <a:noFill/>
        </p:spPr>
        <p:txBody>
          <a:bodyPr wrap="square" rtlCol="0">
            <a:spAutoFit/>
          </a:bodyPr>
          <a:lstStyle/>
          <a:p>
            <a:r>
              <a:rPr lang="it-IT" sz="2400" b="1" dirty="0">
                <a:solidFill>
                  <a:srgbClr val="00B050"/>
                </a:solidFill>
              </a:rPr>
              <a:t>Condizioni di vita(22%)</a:t>
            </a:r>
          </a:p>
        </p:txBody>
      </p:sp>
      <p:sp>
        <p:nvSpPr>
          <p:cNvPr id="11" name="CasellaDiTesto 10">
            <a:extLst>
              <a:ext uri="{FF2B5EF4-FFF2-40B4-BE49-F238E27FC236}">
                <a16:creationId xmlns:a16="http://schemas.microsoft.com/office/drawing/2014/main" id="{6E7C2900-950A-90F5-EE5E-6F75C685CF1A}"/>
              </a:ext>
            </a:extLst>
          </p:cNvPr>
          <p:cNvSpPr txBox="1"/>
          <p:nvPr/>
        </p:nvSpPr>
        <p:spPr>
          <a:xfrm>
            <a:off x="0" y="5158586"/>
            <a:ext cx="12192000" cy="1711366"/>
          </a:xfrm>
          <a:prstGeom prst="rect">
            <a:avLst/>
          </a:prstGeom>
          <a:noFill/>
        </p:spPr>
        <p:txBody>
          <a:bodyPr wrap="square" rtlCol="0">
            <a:spAutoFit/>
          </a:bodyPr>
          <a:lstStyle/>
          <a:p>
            <a:pPr>
              <a:lnSpc>
                <a:spcPct val="150000"/>
              </a:lnSpc>
            </a:pPr>
            <a:r>
              <a:rPr lang="it-IT" b="1" i="0" dirty="0">
                <a:solidFill>
                  <a:srgbClr val="FF0000"/>
                </a:solidFill>
                <a:effectLst/>
                <a:latin typeface="-apple-system"/>
              </a:rPr>
              <a:t> </a:t>
            </a:r>
            <a:r>
              <a:rPr lang="it-IT" b="0" i="0" dirty="0">
                <a:solidFill>
                  <a:schemeClr val="bg2">
                    <a:lumMod val="25000"/>
                  </a:schemeClr>
                </a:solidFill>
                <a:effectLst/>
              </a:rPr>
              <a:t>Deprivazione abitativa, assenza di riscaldamento domestico, deprivazione alimentare e mancanza di spazi verdi incidono, con percentuali decrescenti, sul divario di salute tra persone più e meno abbienti</a:t>
            </a:r>
            <a:r>
              <a:rPr lang="it-IT" b="1" i="0" dirty="0">
                <a:solidFill>
                  <a:schemeClr val="bg2">
                    <a:lumMod val="25000"/>
                  </a:schemeClr>
                </a:solidFill>
                <a:effectLst/>
              </a:rPr>
              <a:t>. </a:t>
            </a:r>
            <a:r>
              <a:rPr lang="it-IT" b="0" i="0" dirty="0">
                <a:solidFill>
                  <a:schemeClr val="bg2">
                    <a:lumMod val="25000"/>
                  </a:schemeClr>
                </a:solidFill>
                <a:effectLst/>
              </a:rPr>
              <a:t>L’indicatore, oltre a misurare l’incapacità di permettersi un pasto proteico ogni due giorni, fa riferimento anche ai </a:t>
            </a:r>
            <a:r>
              <a:rPr lang="it-IT" b="1" i="0" dirty="0">
                <a:solidFill>
                  <a:schemeClr val="bg2">
                    <a:lumMod val="25000"/>
                  </a:schemeClr>
                </a:solidFill>
                <a:effectLst/>
              </a:rPr>
              <a:t>comportamenti alimentari dannosi per la salute</a:t>
            </a:r>
            <a:r>
              <a:rPr lang="it-IT" b="0" i="0" dirty="0">
                <a:solidFill>
                  <a:schemeClr val="bg2">
                    <a:lumMod val="25000"/>
                  </a:schemeClr>
                </a:solidFill>
                <a:effectLst/>
              </a:rPr>
              <a:t>, associati alle crescenti disuguaglianze nel </a:t>
            </a:r>
            <a:r>
              <a:rPr lang="it-IT" b="1" i="0" dirty="0">
                <a:solidFill>
                  <a:schemeClr val="bg2">
                    <a:lumMod val="25000"/>
                  </a:schemeClr>
                </a:solidFill>
                <a:effectLst/>
              </a:rPr>
              <a:t>sovrappeso e l’obesità tra le donne e le ragazze.</a:t>
            </a:r>
          </a:p>
        </p:txBody>
      </p:sp>
    </p:spTree>
    <p:extLst>
      <p:ext uri="{BB962C8B-B14F-4D97-AF65-F5344CB8AC3E}">
        <p14:creationId xmlns:p14="http://schemas.microsoft.com/office/powerpoint/2010/main" val="268134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0546079-F7BA-3597-199B-FCAB21427C15}"/>
              </a:ext>
            </a:extLst>
          </p:cNvPr>
          <p:cNvSpPr/>
          <p:nvPr/>
        </p:nvSpPr>
        <p:spPr>
          <a:xfrm>
            <a:off x="371061" y="530087"/>
            <a:ext cx="4572000" cy="278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990099"/>
              </a:solidFill>
            </a:endParaRPr>
          </a:p>
        </p:txBody>
      </p:sp>
      <p:sp>
        <p:nvSpPr>
          <p:cNvPr id="3" name="CasellaDiTesto 2">
            <a:extLst>
              <a:ext uri="{FF2B5EF4-FFF2-40B4-BE49-F238E27FC236}">
                <a16:creationId xmlns:a16="http://schemas.microsoft.com/office/drawing/2014/main" id="{BABE4CDA-4834-62D7-ACF3-37E7FD0AD5E5}"/>
              </a:ext>
            </a:extLst>
          </p:cNvPr>
          <p:cNvSpPr txBox="1"/>
          <p:nvPr/>
        </p:nvSpPr>
        <p:spPr>
          <a:xfrm>
            <a:off x="5128590" y="371061"/>
            <a:ext cx="5685183" cy="461665"/>
          </a:xfrm>
          <a:prstGeom prst="rect">
            <a:avLst/>
          </a:prstGeom>
          <a:noFill/>
        </p:spPr>
        <p:txBody>
          <a:bodyPr wrap="square" rtlCol="0">
            <a:spAutoFit/>
          </a:bodyPr>
          <a:lstStyle/>
          <a:p>
            <a:r>
              <a:rPr lang="it-IT" sz="2400" b="1" dirty="0">
                <a:solidFill>
                  <a:srgbClr val="00B050"/>
                </a:solidFill>
              </a:rPr>
              <a:t>Capitale sociale e umano (15%) </a:t>
            </a:r>
          </a:p>
        </p:txBody>
      </p:sp>
      <p:sp>
        <p:nvSpPr>
          <p:cNvPr id="5" name="CasellaDiTesto 4">
            <a:extLst>
              <a:ext uri="{FF2B5EF4-FFF2-40B4-BE49-F238E27FC236}">
                <a16:creationId xmlns:a16="http://schemas.microsoft.com/office/drawing/2014/main" id="{DE54FD54-CB92-8709-B405-2DECD3DD04C2}"/>
              </a:ext>
            </a:extLst>
          </p:cNvPr>
          <p:cNvSpPr txBox="1"/>
          <p:nvPr/>
        </p:nvSpPr>
        <p:spPr>
          <a:xfrm>
            <a:off x="371061" y="832726"/>
            <a:ext cx="11595652" cy="4896853"/>
          </a:xfrm>
          <a:prstGeom prst="rect">
            <a:avLst/>
          </a:prstGeom>
          <a:noFill/>
        </p:spPr>
        <p:txBody>
          <a:bodyPr wrap="square">
            <a:spAutoFit/>
          </a:bodyPr>
          <a:lstStyle/>
          <a:p>
            <a:pPr>
              <a:lnSpc>
                <a:spcPct val="150000"/>
              </a:lnSpc>
            </a:pPr>
            <a:r>
              <a:rPr lang="it-IT" sz="2400" b="0" i="0" dirty="0">
                <a:solidFill>
                  <a:schemeClr val="bg2">
                    <a:lumMod val="25000"/>
                  </a:schemeClr>
                </a:solidFill>
                <a:effectLst/>
              </a:rPr>
              <a:t>Anche il grado di partecipazione all’istruzione e la costruzione di rapporti sociali incidono fortemente sul divario di salute; in particolare, le differenze negli anni di istruzione rappresentano il 51% della parte del divario attribuito al capitale sociale e umano.</a:t>
            </a:r>
            <a:r>
              <a:rPr lang="it-IT" sz="2400" b="1" i="0" dirty="0">
                <a:solidFill>
                  <a:schemeClr val="bg2">
                    <a:lumMod val="25000"/>
                  </a:schemeClr>
                </a:solidFill>
                <a:effectLst/>
              </a:rPr>
              <a:t> </a:t>
            </a:r>
            <a:r>
              <a:rPr lang="it-IT" sz="2400" b="0" i="0" dirty="0">
                <a:solidFill>
                  <a:schemeClr val="bg2">
                    <a:lumMod val="25000"/>
                  </a:schemeClr>
                </a:solidFill>
                <a:effectLst/>
                <a:latin typeface="-apple-system"/>
              </a:rPr>
              <a:t>Sono soprattutto gli adulti con meno anni di istruzione (86%) a dubitare delle persone, registrando un aumento della mancanza di fiducia nel periodo dal 2013 al 2018</a:t>
            </a:r>
            <a:r>
              <a:rPr lang="it-IT" sz="2400" b="1" i="0" dirty="0">
                <a:solidFill>
                  <a:schemeClr val="bg2">
                    <a:lumMod val="25000"/>
                  </a:schemeClr>
                </a:solidFill>
                <a:effectLst/>
                <a:latin typeface="-apple-system"/>
              </a:rPr>
              <a:t>. Le donne dubitano più degli uomini a tutti i livelli di istruzione e questo dato, sottolinea l’analisi, emerge nello stesso periodo in cui tra le donne aumentano le disuguaglianze nelle malattie croniche. </a:t>
            </a:r>
            <a:endParaRPr lang="it-IT" sz="2400" b="1" dirty="0">
              <a:solidFill>
                <a:schemeClr val="bg2">
                  <a:lumMod val="25000"/>
                </a:schemeClr>
              </a:solidFill>
            </a:endParaRPr>
          </a:p>
          <a:p>
            <a:pPr>
              <a:lnSpc>
                <a:spcPct val="150000"/>
              </a:lnSpc>
            </a:pPr>
            <a:endParaRPr lang="it-IT" b="1" i="0" dirty="0">
              <a:solidFill>
                <a:schemeClr val="bg2">
                  <a:lumMod val="25000"/>
                </a:schemeClr>
              </a:solidFill>
              <a:effectLst/>
              <a:latin typeface="-apple-system"/>
            </a:endParaRPr>
          </a:p>
        </p:txBody>
      </p:sp>
      <p:sp>
        <p:nvSpPr>
          <p:cNvPr id="8" name="CasellaDiTesto 7">
            <a:extLst>
              <a:ext uri="{FF2B5EF4-FFF2-40B4-BE49-F238E27FC236}">
                <a16:creationId xmlns:a16="http://schemas.microsoft.com/office/drawing/2014/main" id="{F7898E1A-B0A0-1B9C-829B-E6DF58545C6F}"/>
              </a:ext>
            </a:extLst>
          </p:cNvPr>
          <p:cNvSpPr txBox="1"/>
          <p:nvPr/>
        </p:nvSpPr>
        <p:spPr>
          <a:xfrm>
            <a:off x="145775" y="4692093"/>
            <a:ext cx="12046226" cy="464871"/>
          </a:xfrm>
          <a:prstGeom prst="rect">
            <a:avLst/>
          </a:prstGeom>
          <a:noFill/>
        </p:spPr>
        <p:txBody>
          <a:bodyPr wrap="square" rtlCol="0">
            <a:spAutoFit/>
          </a:bodyPr>
          <a:lstStyle/>
          <a:p>
            <a:pPr>
              <a:lnSpc>
                <a:spcPct val="150000"/>
              </a:lnSpc>
            </a:pPr>
            <a:r>
              <a:rPr lang="it-IT" b="1" i="0" dirty="0">
                <a:solidFill>
                  <a:srgbClr val="333333"/>
                </a:solidFill>
                <a:effectLst/>
                <a:latin typeface="-apple-system"/>
              </a:rPr>
              <a:t> </a:t>
            </a:r>
            <a:endParaRPr lang="it-IT" b="1" dirty="0"/>
          </a:p>
        </p:txBody>
      </p:sp>
    </p:spTree>
    <p:extLst>
      <p:ext uri="{BB962C8B-B14F-4D97-AF65-F5344CB8AC3E}">
        <p14:creationId xmlns:p14="http://schemas.microsoft.com/office/powerpoint/2010/main" val="903808727"/>
      </p:ext>
    </p:extLst>
  </p:cSld>
  <p:clrMapOvr>
    <a:masterClrMapping/>
  </p:clrMapOvr>
</p:sld>
</file>

<file path=ppt/theme/theme1.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5988</TotalTime>
  <Words>3217</Words>
  <Application>Microsoft Office PowerPoint</Application>
  <PresentationFormat>Widescreen</PresentationFormat>
  <Paragraphs>204</Paragraphs>
  <Slides>47</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47</vt:i4>
      </vt:variant>
    </vt:vector>
  </HeadingPairs>
  <TitlesOfParts>
    <vt:vector size="56" baseType="lpstr">
      <vt:lpstr>-apple-system</vt:lpstr>
      <vt:lpstr>Arial</vt:lpstr>
      <vt:lpstr>Calibri</vt:lpstr>
      <vt:lpstr>Calibri </vt:lpstr>
      <vt:lpstr>Calibri Light</vt:lpstr>
      <vt:lpstr>Comic Sans MS</vt:lpstr>
      <vt:lpstr>Open Sans</vt:lpstr>
      <vt:lpstr>Verdana</vt:lpstr>
      <vt:lpstr>Office Theme</vt:lpstr>
      <vt:lpstr>Medicina di genere: la cultura della differenza - Le attenzioni della professione infermieristica nelle differenze di genere” </vt:lpstr>
      <vt:lpstr>Presentazione standard di PowerPoint</vt:lpstr>
      <vt:lpstr>Presentazione standard di PowerPoint</vt:lpstr>
      <vt:lpstr>Presentazione standard di PowerPoint</vt:lpstr>
      <vt:lpstr>Il principio di uguaglianza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conseguenze sulla salute </vt:lpstr>
      <vt:lpstr>Perché sottolineare le differenze? </vt:lpstr>
      <vt:lpstr>Uguaglianza o differenza? </vt:lpstr>
      <vt:lpstr>Alcune differenze</vt:lpstr>
      <vt:lpstr>Presentazione standard di PowerPoint</vt:lpstr>
      <vt:lpstr>Presentazione standard di PowerPoint</vt:lpstr>
      <vt:lpstr>Presentazione standard di PowerPoint</vt:lpstr>
      <vt:lpstr>Sesso biologico</vt:lpstr>
      <vt:lpstr>Oltre il sistema binario di classificazione sessuale </vt:lpstr>
      <vt:lpstr>Presentazione standard di PowerPoint</vt:lpstr>
      <vt:lpstr>Presentazione standard di PowerPoint</vt:lpstr>
      <vt:lpstr>            L’etica della cura e l’intersessualità </vt:lpstr>
      <vt:lpstr>Presentazione standard di PowerPoint</vt:lpstr>
      <vt:lpstr>Presentazione standard di PowerPoint</vt:lpstr>
      <vt:lpstr>Presentazione standard di PowerPoint</vt:lpstr>
      <vt:lpstr>Presentazione standard di PowerPoint</vt:lpstr>
      <vt:lpstr>Medicina di genere e scienza</vt:lpstr>
      <vt:lpstr>Il mito di cura</vt:lpstr>
      <vt:lpstr>Presentazione standard di PowerPoint</vt:lpstr>
      <vt:lpstr>Presentazione standard di PowerPoint</vt:lpstr>
      <vt:lpstr>Presentazione standard di PowerPoint</vt:lpstr>
      <vt:lpstr>Presentazione standard di PowerPoint</vt:lpstr>
      <vt:lpstr>La relazione di cura</vt:lpstr>
      <vt:lpstr>Presentazione standard di PowerPoint</vt:lpstr>
      <vt:lpstr>Presentazione standard di PowerPoint</vt:lpstr>
      <vt:lpstr>Presentazione standard di PowerPoint</vt:lpstr>
      <vt:lpstr>Presentazione standard di PowerPoint</vt:lpstr>
      <vt:lpstr>                                 La cura </vt:lpstr>
      <vt:lpstr>Presentazione standard di PowerPoint</vt:lpstr>
      <vt:lpstr>    E’ il tempo dell’empowerment  e del mainstreaming</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Valeria luciana Ribani</dc:creator>
  <cp:lastModifiedBy>Irene Piccigallo</cp:lastModifiedBy>
  <cp:revision>23</cp:revision>
  <dcterms:created xsi:type="dcterms:W3CDTF">2022-08-12T14:44:55Z</dcterms:created>
  <dcterms:modified xsi:type="dcterms:W3CDTF">2022-11-04T07:01:36Z</dcterms:modified>
</cp:coreProperties>
</file>