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28"/>
  </p:notesMasterIdLst>
  <p:sldIdLst>
    <p:sldId id="721" r:id="rId2"/>
    <p:sldId id="580" r:id="rId3"/>
    <p:sldId id="581" r:id="rId4"/>
    <p:sldId id="582" r:id="rId5"/>
    <p:sldId id="583" r:id="rId6"/>
    <p:sldId id="584" r:id="rId7"/>
    <p:sldId id="585" r:id="rId8"/>
    <p:sldId id="586" r:id="rId9"/>
    <p:sldId id="587" r:id="rId10"/>
    <p:sldId id="588" r:id="rId11"/>
    <p:sldId id="589" r:id="rId12"/>
    <p:sldId id="590" r:id="rId13"/>
    <p:sldId id="591" r:id="rId14"/>
    <p:sldId id="592" r:id="rId15"/>
    <p:sldId id="593" r:id="rId16"/>
    <p:sldId id="594" r:id="rId17"/>
    <p:sldId id="595" r:id="rId18"/>
    <p:sldId id="614" r:id="rId19"/>
    <p:sldId id="615" r:id="rId20"/>
    <p:sldId id="616" r:id="rId21"/>
    <p:sldId id="617" r:id="rId22"/>
    <p:sldId id="618" r:id="rId23"/>
    <p:sldId id="619" r:id="rId24"/>
    <p:sldId id="620" r:id="rId25"/>
    <p:sldId id="621" r:id="rId26"/>
    <p:sldId id="622" r:id="rId27"/>
  </p:sldIdLst>
  <p:sldSz cx="9144000" cy="6858000" type="screen4x3"/>
  <p:notesSz cx="7099300" cy="10234613"/>
  <p:defaultTextStyle>
    <a:defPPr>
      <a:defRPr lang="it-IT"/>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7" d="100"/>
          <a:sy n="97" d="100"/>
        </p:scale>
        <p:origin x="-2034" y="-3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eaLnBrk="1" hangingPunct="1">
              <a:defRPr sz="1300">
                <a:latin typeface="Arial" charset="0"/>
              </a:defRPr>
            </a:lvl1pPr>
          </a:lstStyle>
          <a:p>
            <a:pPr>
              <a:defRPr/>
            </a:pPr>
            <a:endParaRPr lang="it-IT"/>
          </a:p>
        </p:txBody>
      </p:sp>
      <p:sp>
        <p:nvSpPr>
          <p:cNvPr id="40963"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eaLnBrk="1" hangingPunct="1">
              <a:defRPr sz="1300">
                <a:latin typeface="Arial" charset="0"/>
              </a:defRPr>
            </a:lvl1pPr>
          </a:lstStyle>
          <a:p>
            <a:pPr>
              <a:defRPr/>
            </a:pPr>
            <a:endParaRPr lang="it-IT"/>
          </a:p>
        </p:txBody>
      </p:sp>
      <p:sp>
        <p:nvSpPr>
          <p:cNvPr id="3076" name="Rectangle 4"/>
          <p:cNvSpPr>
            <a:spLocks noRo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40966"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eaLnBrk="1" hangingPunct="1">
              <a:defRPr sz="1300">
                <a:latin typeface="Arial" charset="0"/>
              </a:defRPr>
            </a:lvl1pPr>
          </a:lstStyle>
          <a:p>
            <a:pPr>
              <a:defRPr/>
            </a:pPr>
            <a:endParaRPr lang="it-IT"/>
          </a:p>
        </p:txBody>
      </p:sp>
      <p:sp>
        <p:nvSpPr>
          <p:cNvPr id="40967"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eaLnBrk="1" hangingPunct="1">
              <a:defRPr sz="1300">
                <a:latin typeface="Arial" charset="0"/>
              </a:defRPr>
            </a:lvl1pPr>
          </a:lstStyle>
          <a:p>
            <a:fld id="{B3E82E9D-6DB3-4BD3-9851-31502FD29028}" type="slidenum">
              <a:rPr lang="it-IT" altLang="it-IT"/>
              <a:pPr/>
              <a:t>‹N›</a:t>
            </a:fld>
            <a:endParaRPr lang="it-IT" altLang="it-IT"/>
          </a:p>
        </p:txBody>
      </p:sp>
    </p:spTree>
    <p:extLst>
      <p:ext uri="{BB962C8B-B14F-4D97-AF65-F5344CB8AC3E}">
        <p14:creationId xmlns:p14="http://schemas.microsoft.com/office/powerpoint/2010/main" val="15865445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6 w 1000"/>
              <a:gd name="T3" fmla="*/ 0 h 1000"/>
              <a:gd name="T4" fmla="*/ 2147483646 w 1000"/>
              <a:gd name="T5" fmla="*/ 11998573 h 1000"/>
              <a:gd name="T6" fmla="*/ 0 w 1000"/>
              <a:gd name="T7" fmla="*/ 11998573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it-IT"/>
          </a:p>
        </p:txBody>
      </p:sp>
      <p:sp>
        <p:nvSpPr>
          <p:cNvPr id="37890" name="Rectangle 2"/>
          <p:cNvSpPr>
            <a:spLocks noGrp="1" noChangeArrowheads="1"/>
          </p:cNvSpPr>
          <p:nvPr>
            <p:ph type="ctrTitle"/>
          </p:nvPr>
        </p:nvSpPr>
        <p:spPr>
          <a:xfrm>
            <a:off x="685800" y="990600"/>
            <a:ext cx="7772400" cy="1371600"/>
          </a:xfrm>
        </p:spPr>
        <p:txBody>
          <a:bodyPr/>
          <a:lstStyle>
            <a:lvl1pPr>
              <a:defRPr sz="4000"/>
            </a:lvl1pPr>
          </a:lstStyle>
          <a:p>
            <a:r>
              <a:rPr lang="it-IT"/>
              <a:t>Fare clic per modificare lo stile del titolo</a:t>
            </a:r>
          </a:p>
        </p:txBody>
      </p:sp>
      <p:sp>
        <p:nvSpPr>
          <p:cNvPr id="3789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it-IT"/>
              <a:t>Fare clic per modificare lo stile del sottotitolo dello schema</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it-IT"/>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it-IT"/>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fld id="{6DAD50DC-D4D0-49F6-9F11-37AF3B250D84}" type="slidenum">
              <a:rPr lang="it-IT" altLang="it-IT"/>
              <a:pPr/>
              <a:t>‹N›</a:t>
            </a:fld>
            <a:endParaRPr lang="it-IT" altLang="it-IT"/>
          </a:p>
        </p:txBody>
      </p:sp>
    </p:spTree>
    <p:extLst>
      <p:ext uri="{BB962C8B-B14F-4D97-AF65-F5344CB8AC3E}">
        <p14:creationId xmlns:p14="http://schemas.microsoft.com/office/powerpoint/2010/main" val="3019648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
          <p:cNvSpPr>
            <a:spLocks noGrp="1" noChangeArrowheads="1"/>
          </p:cNvSpPr>
          <p:nvPr>
            <p:ph type="dt" sz="half" idx="10"/>
          </p:nvPr>
        </p:nvSpPr>
        <p:spPr>
          <a:ln/>
        </p:spPr>
        <p:txBody>
          <a:bodyPr/>
          <a:lstStyle>
            <a:lvl1pPr>
              <a:defRPr/>
            </a:lvl1pPr>
          </a:lstStyle>
          <a:p>
            <a:pPr>
              <a:defRPr/>
            </a:pPr>
            <a:endParaRPr lang="it-IT"/>
          </a:p>
        </p:txBody>
      </p:sp>
      <p:sp>
        <p:nvSpPr>
          <p:cNvPr id="5" name="Rectangle 7"/>
          <p:cNvSpPr>
            <a:spLocks noGrp="1" noChangeArrowheads="1"/>
          </p:cNvSpPr>
          <p:nvPr>
            <p:ph type="ftr" sz="quarter" idx="11"/>
          </p:nvPr>
        </p:nvSpPr>
        <p:spPr>
          <a:ln/>
        </p:spPr>
        <p:txBody>
          <a:bodyPr/>
          <a:lstStyle>
            <a:lvl1pPr>
              <a:defRPr/>
            </a:lvl1pPr>
          </a:lstStyle>
          <a:p>
            <a:pPr>
              <a:defRPr/>
            </a:pPr>
            <a:endParaRPr lang="it-IT"/>
          </a:p>
        </p:txBody>
      </p:sp>
      <p:sp>
        <p:nvSpPr>
          <p:cNvPr id="6" name="Rectangle 8"/>
          <p:cNvSpPr>
            <a:spLocks noGrp="1" noChangeArrowheads="1"/>
          </p:cNvSpPr>
          <p:nvPr>
            <p:ph type="sldNum" sz="quarter" idx="12"/>
          </p:nvPr>
        </p:nvSpPr>
        <p:spPr>
          <a:ln/>
        </p:spPr>
        <p:txBody>
          <a:bodyPr/>
          <a:lstStyle>
            <a:lvl1pPr>
              <a:defRPr/>
            </a:lvl1pPr>
          </a:lstStyle>
          <a:p>
            <a:fld id="{A38510D1-5CEB-4321-B62D-D65190502B1F}" type="slidenum">
              <a:rPr lang="it-IT" altLang="it-IT"/>
              <a:pPr/>
              <a:t>‹N›</a:t>
            </a:fld>
            <a:endParaRPr lang="it-IT" altLang="it-IT"/>
          </a:p>
        </p:txBody>
      </p:sp>
    </p:spTree>
    <p:extLst>
      <p:ext uri="{BB962C8B-B14F-4D97-AF65-F5344CB8AC3E}">
        <p14:creationId xmlns:p14="http://schemas.microsoft.com/office/powerpoint/2010/main" val="2144457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73838" y="304800"/>
            <a:ext cx="2001837" cy="57150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566738" y="304800"/>
            <a:ext cx="5854700" cy="57150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
          <p:cNvSpPr>
            <a:spLocks noGrp="1" noChangeArrowheads="1"/>
          </p:cNvSpPr>
          <p:nvPr>
            <p:ph type="dt" sz="half" idx="10"/>
          </p:nvPr>
        </p:nvSpPr>
        <p:spPr>
          <a:ln/>
        </p:spPr>
        <p:txBody>
          <a:bodyPr/>
          <a:lstStyle>
            <a:lvl1pPr>
              <a:defRPr/>
            </a:lvl1pPr>
          </a:lstStyle>
          <a:p>
            <a:pPr>
              <a:defRPr/>
            </a:pPr>
            <a:endParaRPr lang="it-IT"/>
          </a:p>
        </p:txBody>
      </p:sp>
      <p:sp>
        <p:nvSpPr>
          <p:cNvPr id="5" name="Rectangle 7"/>
          <p:cNvSpPr>
            <a:spLocks noGrp="1" noChangeArrowheads="1"/>
          </p:cNvSpPr>
          <p:nvPr>
            <p:ph type="ftr" sz="quarter" idx="11"/>
          </p:nvPr>
        </p:nvSpPr>
        <p:spPr>
          <a:ln/>
        </p:spPr>
        <p:txBody>
          <a:bodyPr/>
          <a:lstStyle>
            <a:lvl1pPr>
              <a:defRPr/>
            </a:lvl1pPr>
          </a:lstStyle>
          <a:p>
            <a:pPr>
              <a:defRPr/>
            </a:pPr>
            <a:endParaRPr lang="it-IT"/>
          </a:p>
        </p:txBody>
      </p:sp>
      <p:sp>
        <p:nvSpPr>
          <p:cNvPr id="6" name="Rectangle 8"/>
          <p:cNvSpPr>
            <a:spLocks noGrp="1" noChangeArrowheads="1"/>
          </p:cNvSpPr>
          <p:nvPr>
            <p:ph type="sldNum" sz="quarter" idx="12"/>
          </p:nvPr>
        </p:nvSpPr>
        <p:spPr>
          <a:ln/>
        </p:spPr>
        <p:txBody>
          <a:bodyPr/>
          <a:lstStyle>
            <a:lvl1pPr>
              <a:defRPr/>
            </a:lvl1pPr>
          </a:lstStyle>
          <a:p>
            <a:fld id="{F8935F84-6B35-473C-A65F-A41576906DFF}" type="slidenum">
              <a:rPr lang="it-IT" altLang="it-IT"/>
              <a:pPr/>
              <a:t>‹N›</a:t>
            </a:fld>
            <a:endParaRPr lang="it-IT" altLang="it-IT"/>
          </a:p>
        </p:txBody>
      </p:sp>
    </p:spTree>
    <p:extLst>
      <p:ext uri="{BB962C8B-B14F-4D97-AF65-F5344CB8AC3E}">
        <p14:creationId xmlns:p14="http://schemas.microsoft.com/office/powerpoint/2010/main" val="3324543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
          <p:cNvSpPr>
            <a:spLocks noGrp="1" noChangeArrowheads="1"/>
          </p:cNvSpPr>
          <p:nvPr>
            <p:ph type="dt" sz="half" idx="10"/>
          </p:nvPr>
        </p:nvSpPr>
        <p:spPr>
          <a:ln/>
        </p:spPr>
        <p:txBody>
          <a:bodyPr/>
          <a:lstStyle>
            <a:lvl1pPr>
              <a:defRPr/>
            </a:lvl1pPr>
          </a:lstStyle>
          <a:p>
            <a:pPr>
              <a:defRPr/>
            </a:pPr>
            <a:endParaRPr lang="it-IT"/>
          </a:p>
        </p:txBody>
      </p:sp>
      <p:sp>
        <p:nvSpPr>
          <p:cNvPr id="5" name="Rectangle 7"/>
          <p:cNvSpPr>
            <a:spLocks noGrp="1" noChangeArrowheads="1"/>
          </p:cNvSpPr>
          <p:nvPr>
            <p:ph type="ftr" sz="quarter" idx="11"/>
          </p:nvPr>
        </p:nvSpPr>
        <p:spPr>
          <a:ln/>
        </p:spPr>
        <p:txBody>
          <a:bodyPr/>
          <a:lstStyle>
            <a:lvl1pPr>
              <a:defRPr/>
            </a:lvl1pPr>
          </a:lstStyle>
          <a:p>
            <a:pPr>
              <a:defRPr/>
            </a:pPr>
            <a:endParaRPr lang="it-IT"/>
          </a:p>
        </p:txBody>
      </p:sp>
      <p:sp>
        <p:nvSpPr>
          <p:cNvPr id="6" name="Rectangle 8"/>
          <p:cNvSpPr>
            <a:spLocks noGrp="1" noChangeArrowheads="1"/>
          </p:cNvSpPr>
          <p:nvPr>
            <p:ph type="sldNum" sz="quarter" idx="12"/>
          </p:nvPr>
        </p:nvSpPr>
        <p:spPr>
          <a:ln/>
        </p:spPr>
        <p:txBody>
          <a:bodyPr/>
          <a:lstStyle>
            <a:lvl1pPr>
              <a:defRPr/>
            </a:lvl1pPr>
          </a:lstStyle>
          <a:p>
            <a:fld id="{71E80A0A-FED0-4F2A-8195-9E0D17377EA2}" type="slidenum">
              <a:rPr lang="it-IT" altLang="it-IT"/>
              <a:pPr/>
              <a:t>‹N›</a:t>
            </a:fld>
            <a:endParaRPr lang="it-IT" altLang="it-IT"/>
          </a:p>
        </p:txBody>
      </p:sp>
    </p:spTree>
    <p:extLst>
      <p:ext uri="{BB962C8B-B14F-4D97-AF65-F5344CB8AC3E}">
        <p14:creationId xmlns:p14="http://schemas.microsoft.com/office/powerpoint/2010/main" val="1685448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6"/>
          <p:cNvSpPr>
            <a:spLocks noGrp="1" noChangeArrowheads="1"/>
          </p:cNvSpPr>
          <p:nvPr>
            <p:ph type="dt" sz="half" idx="10"/>
          </p:nvPr>
        </p:nvSpPr>
        <p:spPr>
          <a:ln/>
        </p:spPr>
        <p:txBody>
          <a:bodyPr/>
          <a:lstStyle>
            <a:lvl1pPr>
              <a:defRPr/>
            </a:lvl1pPr>
          </a:lstStyle>
          <a:p>
            <a:pPr>
              <a:defRPr/>
            </a:pPr>
            <a:endParaRPr lang="it-IT"/>
          </a:p>
        </p:txBody>
      </p:sp>
      <p:sp>
        <p:nvSpPr>
          <p:cNvPr id="5" name="Rectangle 7"/>
          <p:cNvSpPr>
            <a:spLocks noGrp="1" noChangeArrowheads="1"/>
          </p:cNvSpPr>
          <p:nvPr>
            <p:ph type="ftr" sz="quarter" idx="11"/>
          </p:nvPr>
        </p:nvSpPr>
        <p:spPr>
          <a:ln/>
        </p:spPr>
        <p:txBody>
          <a:bodyPr/>
          <a:lstStyle>
            <a:lvl1pPr>
              <a:defRPr/>
            </a:lvl1pPr>
          </a:lstStyle>
          <a:p>
            <a:pPr>
              <a:defRPr/>
            </a:pPr>
            <a:endParaRPr lang="it-IT"/>
          </a:p>
        </p:txBody>
      </p:sp>
      <p:sp>
        <p:nvSpPr>
          <p:cNvPr id="6" name="Rectangle 8"/>
          <p:cNvSpPr>
            <a:spLocks noGrp="1" noChangeArrowheads="1"/>
          </p:cNvSpPr>
          <p:nvPr>
            <p:ph type="sldNum" sz="quarter" idx="12"/>
          </p:nvPr>
        </p:nvSpPr>
        <p:spPr>
          <a:ln/>
        </p:spPr>
        <p:txBody>
          <a:bodyPr/>
          <a:lstStyle>
            <a:lvl1pPr>
              <a:defRPr/>
            </a:lvl1pPr>
          </a:lstStyle>
          <a:p>
            <a:fld id="{FF7B5395-A38B-4222-943E-0F612783E578}" type="slidenum">
              <a:rPr lang="it-IT" altLang="it-IT"/>
              <a:pPr/>
              <a:t>‹N›</a:t>
            </a:fld>
            <a:endParaRPr lang="it-IT" altLang="it-IT"/>
          </a:p>
        </p:txBody>
      </p:sp>
    </p:spTree>
    <p:extLst>
      <p:ext uri="{BB962C8B-B14F-4D97-AF65-F5344CB8AC3E}">
        <p14:creationId xmlns:p14="http://schemas.microsoft.com/office/powerpoint/2010/main" val="3828803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6"/>
          <p:cNvSpPr>
            <a:spLocks noGrp="1" noChangeArrowheads="1"/>
          </p:cNvSpPr>
          <p:nvPr>
            <p:ph type="dt" sz="half" idx="10"/>
          </p:nvPr>
        </p:nvSpPr>
        <p:spPr>
          <a:ln/>
        </p:spPr>
        <p:txBody>
          <a:bodyPr/>
          <a:lstStyle>
            <a:lvl1pPr>
              <a:defRPr/>
            </a:lvl1pPr>
          </a:lstStyle>
          <a:p>
            <a:pPr>
              <a:defRPr/>
            </a:pPr>
            <a:endParaRPr lang="it-IT"/>
          </a:p>
        </p:txBody>
      </p:sp>
      <p:sp>
        <p:nvSpPr>
          <p:cNvPr id="6" name="Rectangle 7"/>
          <p:cNvSpPr>
            <a:spLocks noGrp="1" noChangeArrowheads="1"/>
          </p:cNvSpPr>
          <p:nvPr>
            <p:ph type="ftr" sz="quarter" idx="11"/>
          </p:nvPr>
        </p:nvSpPr>
        <p:spPr>
          <a:ln/>
        </p:spPr>
        <p:txBody>
          <a:bodyPr/>
          <a:lstStyle>
            <a:lvl1pPr>
              <a:defRPr/>
            </a:lvl1pPr>
          </a:lstStyle>
          <a:p>
            <a:pPr>
              <a:defRPr/>
            </a:pPr>
            <a:endParaRPr lang="it-IT"/>
          </a:p>
        </p:txBody>
      </p:sp>
      <p:sp>
        <p:nvSpPr>
          <p:cNvPr id="7" name="Rectangle 8"/>
          <p:cNvSpPr>
            <a:spLocks noGrp="1" noChangeArrowheads="1"/>
          </p:cNvSpPr>
          <p:nvPr>
            <p:ph type="sldNum" sz="quarter" idx="12"/>
          </p:nvPr>
        </p:nvSpPr>
        <p:spPr>
          <a:ln/>
        </p:spPr>
        <p:txBody>
          <a:bodyPr/>
          <a:lstStyle>
            <a:lvl1pPr>
              <a:defRPr/>
            </a:lvl1pPr>
          </a:lstStyle>
          <a:p>
            <a:fld id="{7DEAACCB-E4D4-4279-B328-6B786274002E}" type="slidenum">
              <a:rPr lang="it-IT" altLang="it-IT"/>
              <a:pPr/>
              <a:t>‹N›</a:t>
            </a:fld>
            <a:endParaRPr lang="it-IT" altLang="it-IT"/>
          </a:p>
        </p:txBody>
      </p:sp>
    </p:spTree>
    <p:extLst>
      <p:ext uri="{BB962C8B-B14F-4D97-AF65-F5344CB8AC3E}">
        <p14:creationId xmlns:p14="http://schemas.microsoft.com/office/powerpoint/2010/main" val="1595127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6"/>
          <p:cNvSpPr>
            <a:spLocks noGrp="1" noChangeArrowheads="1"/>
          </p:cNvSpPr>
          <p:nvPr>
            <p:ph type="dt" sz="half" idx="10"/>
          </p:nvPr>
        </p:nvSpPr>
        <p:spPr>
          <a:ln/>
        </p:spPr>
        <p:txBody>
          <a:bodyPr/>
          <a:lstStyle>
            <a:lvl1pPr>
              <a:defRPr/>
            </a:lvl1pPr>
          </a:lstStyle>
          <a:p>
            <a:pPr>
              <a:defRPr/>
            </a:pPr>
            <a:endParaRPr lang="it-IT"/>
          </a:p>
        </p:txBody>
      </p:sp>
      <p:sp>
        <p:nvSpPr>
          <p:cNvPr id="8" name="Rectangle 7"/>
          <p:cNvSpPr>
            <a:spLocks noGrp="1" noChangeArrowheads="1"/>
          </p:cNvSpPr>
          <p:nvPr>
            <p:ph type="ftr" sz="quarter" idx="11"/>
          </p:nvPr>
        </p:nvSpPr>
        <p:spPr>
          <a:ln/>
        </p:spPr>
        <p:txBody>
          <a:bodyPr/>
          <a:lstStyle>
            <a:lvl1pPr>
              <a:defRPr/>
            </a:lvl1pPr>
          </a:lstStyle>
          <a:p>
            <a:pPr>
              <a:defRPr/>
            </a:pPr>
            <a:endParaRPr lang="it-IT"/>
          </a:p>
        </p:txBody>
      </p:sp>
      <p:sp>
        <p:nvSpPr>
          <p:cNvPr id="9" name="Rectangle 8"/>
          <p:cNvSpPr>
            <a:spLocks noGrp="1" noChangeArrowheads="1"/>
          </p:cNvSpPr>
          <p:nvPr>
            <p:ph type="sldNum" sz="quarter" idx="12"/>
          </p:nvPr>
        </p:nvSpPr>
        <p:spPr>
          <a:ln/>
        </p:spPr>
        <p:txBody>
          <a:bodyPr/>
          <a:lstStyle>
            <a:lvl1pPr>
              <a:defRPr/>
            </a:lvl1pPr>
          </a:lstStyle>
          <a:p>
            <a:fld id="{BA247C54-0B6C-4CEF-828D-ACD7182929F7}" type="slidenum">
              <a:rPr lang="it-IT" altLang="it-IT"/>
              <a:pPr/>
              <a:t>‹N›</a:t>
            </a:fld>
            <a:endParaRPr lang="it-IT" altLang="it-IT"/>
          </a:p>
        </p:txBody>
      </p:sp>
    </p:spTree>
    <p:extLst>
      <p:ext uri="{BB962C8B-B14F-4D97-AF65-F5344CB8AC3E}">
        <p14:creationId xmlns:p14="http://schemas.microsoft.com/office/powerpoint/2010/main" val="336822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6"/>
          <p:cNvSpPr>
            <a:spLocks noGrp="1" noChangeArrowheads="1"/>
          </p:cNvSpPr>
          <p:nvPr>
            <p:ph type="dt" sz="half" idx="10"/>
          </p:nvPr>
        </p:nvSpPr>
        <p:spPr>
          <a:ln/>
        </p:spPr>
        <p:txBody>
          <a:bodyPr/>
          <a:lstStyle>
            <a:lvl1pPr>
              <a:defRPr/>
            </a:lvl1pPr>
          </a:lstStyle>
          <a:p>
            <a:pPr>
              <a:defRPr/>
            </a:pPr>
            <a:endParaRPr lang="it-IT"/>
          </a:p>
        </p:txBody>
      </p:sp>
      <p:sp>
        <p:nvSpPr>
          <p:cNvPr id="4" name="Rectangle 7"/>
          <p:cNvSpPr>
            <a:spLocks noGrp="1" noChangeArrowheads="1"/>
          </p:cNvSpPr>
          <p:nvPr>
            <p:ph type="ftr" sz="quarter" idx="11"/>
          </p:nvPr>
        </p:nvSpPr>
        <p:spPr>
          <a:ln/>
        </p:spPr>
        <p:txBody>
          <a:bodyPr/>
          <a:lstStyle>
            <a:lvl1pPr>
              <a:defRPr/>
            </a:lvl1pPr>
          </a:lstStyle>
          <a:p>
            <a:pPr>
              <a:defRPr/>
            </a:pPr>
            <a:endParaRPr lang="it-IT"/>
          </a:p>
        </p:txBody>
      </p:sp>
      <p:sp>
        <p:nvSpPr>
          <p:cNvPr id="5" name="Rectangle 8"/>
          <p:cNvSpPr>
            <a:spLocks noGrp="1" noChangeArrowheads="1"/>
          </p:cNvSpPr>
          <p:nvPr>
            <p:ph type="sldNum" sz="quarter" idx="12"/>
          </p:nvPr>
        </p:nvSpPr>
        <p:spPr>
          <a:ln/>
        </p:spPr>
        <p:txBody>
          <a:bodyPr/>
          <a:lstStyle>
            <a:lvl1pPr>
              <a:defRPr/>
            </a:lvl1pPr>
          </a:lstStyle>
          <a:p>
            <a:fld id="{3FA37C6C-A685-498F-AC03-BBEE934E0ECE}" type="slidenum">
              <a:rPr lang="it-IT" altLang="it-IT"/>
              <a:pPr/>
              <a:t>‹N›</a:t>
            </a:fld>
            <a:endParaRPr lang="it-IT" altLang="it-IT"/>
          </a:p>
        </p:txBody>
      </p:sp>
    </p:spTree>
    <p:extLst>
      <p:ext uri="{BB962C8B-B14F-4D97-AF65-F5344CB8AC3E}">
        <p14:creationId xmlns:p14="http://schemas.microsoft.com/office/powerpoint/2010/main" val="4222185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it-IT"/>
          </a:p>
        </p:txBody>
      </p:sp>
      <p:sp>
        <p:nvSpPr>
          <p:cNvPr id="3" name="Rectangle 7"/>
          <p:cNvSpPr>
            <a:spLocks noGrp="1" noChangeArrowheads="1"/>
          </p:cNvSpPr>
          <p:nvPr>
            <p:ph type="ftr" sz="quarter" idx="11"/>
          </p:nvPr>
        </p:nvSpPr>
        <p:spPr>
          <a:ln/>
        </p:spPr>
        <p:txBody>
          <a:bodyPr/>
          <a:lstStyle>
            <a:lvl1pPr>
              <a:defRPr/>
            </a:lvl1pPr>
          </a:lstStyle>
          <a:p>
            <a:pPr>
              <a:defRPr/>
            </a:pPr>
            <a:endParaRPr lang="it-IT"/>
          </a:p>
        </p:txBody>
      </p:sp>
      <p:sp>
        <p:nvSpPr>
          <p:cNvPr id="4" name="Rectangle 8"/>
          <p:cNvSpPr>
            <a:spLocks noGrp="1" noChangeArrowheads="1"/>
          </p:cNvSpPr>
          <p:nvPr>
            <p:ph type="sldNum" sz="quarter" idx="12"/>
          </p:nvPr>
        </p:nvSpPr>
        <p:spPr>
          <a:ln/>
        </p:spPr>
        <p:txBody>
          <a:bodyPr/>
          <a:lstStyle>
            <a:lvl1pPr>
              <a:defRPr/>
            </a:lvl1pPr>
          </a:lstStyle>
          <a:p>
            <a:fld id="{6E18E98C-247C-4F81-8231-34D86DAD74E2}" type="slidenum">
              <a:rPr lang="it-IT" altLang="it-IT"/>
              <a:pPr/>
              <a:t>‹N›</a:t>
            </a:fld>
            <a:endParaRPr lang="it-IT" altLang="it-IT"/>
          </a:p>
        </p:txBody>
      </p:sp>
    </p:spTree>
    <p:extLst>
      <p:ext uri="{BB962C8B-B14F-4D97-AF65-F5344CB8AC3E}">
        <p14:creationId xmlns:p14="http://schemas.microsoft.com/office/powerpoint/2010/main" val="432568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6"/>
          <p:cNvSpPr>
            <a:spLocks noGrp="1" noChangeArrowheads="1"/>
          </p:cNvSpPr>
          <p:nvPr>
            <p:ph type="dt" sz="half" idx="10"/>
          </p:nvPr>
        </p:nvSpPr>
        <p:spPr>
          <a:ln/>
        </p:spPr>
        <p:txBody>
          <a:bodyPr/>
          <a:lstStyle>
            <a:lvl1pPr>
              <a:defRPr/>
            </a:lvl1pPr>
          </a:lstStyle>
          <a:p>
            <a:pPr>
              <a:defRPr/>
            </a:pPr>
            <a:endParaRPr lang="it-IT"/>
          </a:p>
        </p:txBody>
      </p:sp>
      <p:sp>
        <p:nvSpPr>
          <p:cNvPr id="6" name="Rectangle 7"/>
          <p:cNvSpPr>
            <a:spLocks noGrp="1" noChangeArrowheads="1"/>
          </p:cNvSpPr>
          <p:nvPr>
            <p:ph type="ftr" sz="quarter" idx="11"/>
          </p:nvPr>
        </p:nvSpPr>
        <p:spPr>
          <a:ln/>
        </p:spPr>
        <p:txBody>
          <a:bodyPr/>
          <a:lstStyle>
            <a:lvl1pPr>
              <a:defRPr/>
            </a:lvl1pPr>
          </a:lstStyle>
          <a:p>
            <a:pPr>
              <a:defRPr/>
            </a:pPr>
            <a:endParaRPr lang="it-IT"/>
          </a:p>
        </p:txBody>
      </p:sp>
      <p:sp>
        <p:nvSpPr>
          <p:cNvPr id="7" name="Rectangle 8"/>
          <p:cNvSpPr>
            <a:spLocks noGrp="1" noChangeArrowheads="1"/>
          </p:cNvSpPr>
          <p:nvPr>
            <p:ph type="sldNum" sz="quarter" idx="12"/>
          </p:nvPr>
        </p:nvSpPr>
        <p:spPr>
          <a:ln/>
        </p:spPr>
        <p:txBody>
          <a:bodyPr/>
          <a:lstStyle>
            <a:lvl1pPr>
              <a:defRPr/>
            </a:lvl1pPr>
          </a:lstStyle>
          <a:p>
            <a:fld id="{D0E4387C-467D-45DA-B6E6-F1B57C2BE37A}" type="slidenum">
              <a:rPr lang="it-IT" altLang="it-IT"/>
              <a:pPr/>
              <a:t>‹N›</a:t>
            </a:fld>
            <a:endParaRPr lang="it-IT" altLang="it-IT"/>
          </a:p>
        </p:txBody>
      </p:sp>
    </p:spTree>
    <p:extLst>
      <p:ext uri="{BB962C8B-B14F-4D97-AF65-F5344CB8AC3E}">
        <p14:creationId xmlns:p14="http://schemas.microsoft.com/office/powerpoint/2010/main" val="2097282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6"/>
          <p:cNvSpPr>
            <a:spLocks noGrp="1" noChangeArrowheads="1"/>
          </p:cNvSpPr>
          <p:nvPr>
            <p:ph type="dt" sz="half" idx="10"/>
          </p:nvPr>
        </p:nvSpPr>
        <p:spPr>
          <a:ln/>
        </p:spPr>
        <p:txBody>
          <a:bodyPr/>
          <a:lstStyle>
            <a:lvl1pPr>
              <a:defRPr/>
            </a:lvl1pPr>
          </a:lstStyle>
          <a:p>
            <a:pPr>
              <a:defRPr/>
            </a:pPr>
            <a:endParaRPr lang="it-IT"/>
          </a:p>
        </p:txBody>
      </p:sp>
      <p:sp>
        <p:nvSpPr>
          <p:cNvPr id="6" name="Rectangle 7"/>
          <p:cNvSpPr>
            <a:spLocks noGrp="1" noChangeArrowheads="1"/>
          </p:cNvSpPr>
          <p:nvPr>
            <p:ph type="ftr" sz="quarter" idx="11"/>
          </p:nvPr>
        </p:nvSpPr>
        <p:spPr>
          <a:ln/>
        </p:spPr>
        <p:txBody>
          <a:bodyPr/>
          <a:lstStyle>
            <a:lvl1pPr>
              <a:defRPr/>
            </a:lvl1pPr>
          </a:lstStyle>
          <a:p>
            <a:pPr>
              <a:defRPr/>
            </a:pPr>
            <a:endParaRPr lang="it-IT"/>
          </a:p>
        </p:txBody>
      </p:sp>
      <p:sp>
        <p:nvSpPr>
          <p:cNvPr id="7" name="Rectangle 8"/>
          <p:cNvSpPr>
            <a:spLocks noGrp="1" noChangeArrowheads="1"/>
          </p:cNvSpPr>
          <p:nvPr>
            <p:ph type="sldNum" sz="quarter" idx="12"/>
          </p:nvPr>
        </p:nvSpPr>
        <p:spPr>
          <a:ln/>
        </p:spPr>
        <p:txBody>
          <a:bodyPr/>
          <a:lstStyle>
            <a:lvl1pPr>
              <a:defRPr/>
            </a:lvl1pPr>
          </a:lstStyle>
          <a:p>
            <a:fld id="{713D2A85-5359-49F9-BD79-A1F2817D01B4}" type="slidenum">
              <a:rPr lang="it-IT" altLang="it-IT"/>
              <a:pPr/>
              <a:t>‹N›</a:t>
            </a:fld>
            <a:endParaRPr lang="it-IT" altLang="it-IT"/>
          </a:p>
        </p:txBody>
      </p:sp>
    </p:spTree>
    <p:extLst>
      <p:ext uri="{BB962C8B-B14F-4D97-AF65-F5344CB8AC3E}">
        <p14:creationId xmlns:p14="http://schemas.microsoft.com/office/powerpoint/2010/main" val="1601814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it-IT" altLang="it-IT" smtClean="0"/>
              <a:t>Fare clic per modificare lo stile del titolo</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6 w 1000"/>
              <a:gd name="T3" fmla="*/ 0 h 1000"/>
              <a:gd name="T4" fmla="*/ 2147483646 w 1000"/>
              <a:gd name="T5" fmla="*/ 11998354 h 1000"/>
              <a:gd name="T6" fmla="*/ 0 w 1000"/>
              <a:gd name="T7" fmla="*/ 11998354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it-IT"/>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3687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it-IT"/>
          </a:p>
        </p:txBody>
      </p:sp>
      <p:sp>
        <p:nvSpPr>
          <p:cNvPr id="3687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vl1pPr>
          </a:lstStyle>
          <a:p>
            <a:pPr>
              <a:defRPr/>
            </a:pPr>
            <a:endParaRPr lang="it-IT"/>
          </a:p>
        </p:txBody>
      </p:sp>
      <p:sp>
        <p:nvSpPr>
          <p:cNvPr id="3687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fld id="{AB4BF7F7-F135-4964-928E-92DC527AF7A0}" type="slidenum">
              <a:rPr lang="it-IT" altLang="it-IT"/>
              <a:pPr/>
              <a:t>‹N›</a:t>
            </a:fld>
            <a:endParaRPr lang="it-IT" altLang="it-IT"/>
          </a:p>
        </p:txBody>
      </p:sp>
    </p:spTree>
  </p:cSld>
  <p:clrMap bg1="lt1" tx1="dk1" bg2="lt2" tx2="dk2" accent1="accent1" accent2="accent2" accent3="accent3" accent4="accent4" accent5="accent5" accent6="accent6" hlink="hlink" folHlink="folHlink"/>
  <p:sldLayoutIdLst>
    <p:sldLayoutId id="2147483746"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2" name="Picture 4" descr="mun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8538" y="260350"/>
            <a:ext cx="5211762" cy="639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3" name="Rectangle 5"/>
          <p:cNvSpPr>
            <a:spLocks noChangeArrowheads="1"/>
          </p:cNvSpPr>
          <p:nvPr/>
        </p:nvSpPr>
        <p:spPr bwMode="auto">
          <a:xfrm>
            <a:off x="3348038" y="981075"/>
            <a:ext cx="2592387"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it-IT" altLang="it-IT" sz="6000"/>
              <a:t>Il caso</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4294967295"/>
          </p:nvPr>
        </p:nvSpPr>
        <p:spPr>
          <a:xfrm>
            <a:off x="0" y="1752600"/>
            <a:ext cx="8001000" cy="4267200"/>
          </a:xfrm>
          <a:noFill/>
        </p:spPr>
        <p:txBody>
          <a:bodyPr/>
          <a:lstStyle/>
          <a:p>
            <a:pPr eaLnBrk="1" hangingPunct="1">
              <a:lnSpc>
                <a:spcPct val="90000"/>
              </a:lnSpc>
            </a:pPr>
            <a:r>
              <a:rPr lang="it-IT" altLang="it-IT" sz="2400" smtClean="0">
                <a:latin typeface="Tahoma" pitchFamily="34" charset="0"/>
              </a:rPr>
              <a:t>E dunque "rischio consentito" non significa esonero dall'obbligo di osservanza delle regole di cautela ma semmai rafforzamento di tale obbligo soprattutto in relazione alla gravità del rischio: solo in caso di rigorosa osservanza di tali regole il rischio potrà ritenersi effettivamente "consentito" per quella parte che non può essere eliminata.</a:t>
            </a:r>
          </a:p>
          <a:p>
            <a:pPr eaLnBrk="1" hangingPunct="1">
              <a:lnSpc>
                <a:spcPct val="90000"/>
              </a:lnSpc>
            </a:pPr>
            <a:r>
              <a:rPr lang="it-IT" altLang="it-IT" sz="2400" smtClean="0">
                <a:latin typeface="Tahoma" pitchFamily="34" charset="0"/>
              </a:rPr>
              <a:t>Insomma l'osservanza delle regole cautelari esonera da responsabilità per i rischi prevedibili, ma non prevenibili, solo se l'agente abbia rigorosamente rispettato le ulteriori regole cautelari anche se non è stato possibile evitare il verificarsi dell'evento.</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body" idx="4294967295"/>
          </p:nvPr>
        </p:nvSpPr>
        <p:spPr>
          <a:xfrm>
            <a:off x="0" y="1700213"/>
            <a:ext cx="8001000" cy="4267200"/>
          </a:xfrm>
          <a:noFill/>
        </p:spPr>
        <p:txBody>
          <a:bodyPr/>
          <a:lstStyle/>
          <a:p>
            <a:pPr eaLnBrk="1" hangingPunct="1"/>
            <a:r>
              <a:rPr lang="it-IT" altLang="it-IT" sz="2800" dirty="0" smtClean="0">
                <a:latin typeface="Tahoma" pitchFamily="34" charset="0"/>
              </a:rPr>
              <a:t>Torniamo al nostro caso: i medici scelgono, legittimamente, una modalità inusuale di somministrazione di un farmaco.</a:t>
            </a:r>
          </a:p>
          <a:p>
            <a:pPr eaLnBrk="1" hangingPunct="1"/>
            <a:r>
              <a:rPr lang="it-IT" altLang="it-IT" sz="2800" dirty="0" smtClean="0">
                <a:latin typeface="Tahoma" pitchFamily="34" charset="0"/>
              </a:rPr>
              <a:t>Sanno (o dovrebbero sapere) che una diversa modalità può avere effetti mortali su un certo tipo di pazienti; il rischio di un'erronea somministrazione è altissimo </a:t>
            </a:r>
            <a:r>
              <a:rPr lang="it-IT" altLang="it-IT" sz="2800" dirty="0" err="1" smtClean="0">
                <a:latin typeface="Tahoma" pitchFamily="34" charset="0"/>
              </a:rPr>
              <a:t>perchè</a:t>
            </a:r>
            <a:r>
              <a:rPr lang="it-IT" altLang="it-IT" sz="2800" dirty="0" smtClean="0">
                <a:latin typeface="Tahoma" pitchFamily="34" charset="0"/>
              </a:rPr>
              <a:t> sulla confezione è indicata proprio la modalità che nel caso specifico può essere mortale.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4294967295"/>
          </p:nvPr>
        </p:nvSpPr>
        <p:spPr>
          <a:xfrm>
            <a:off x="0" y="1752600"/>
            <a:ext cx="8001000" cy="4267200"/>
          </a:xfrm>
          <a:noFill/>
        </p:spPr>
        <p:txBody>
          <a:bodyPr/>
          <a:lstStyle/>
          <a:p>
            <a:pPr eaLnBrk="1" hangingPunct="1">
              <a:lnSpc>
                <a:spcPct val="90000"/>
              </a:lnSpc>
            </a:pPr>
            <a:r>
              <a:rPr lang="it-IT" altLang="it-IT" sz="2400" smtClean="0">
                <a:latin typeface="Tahoma" pitchFamily="34" charset="0"/>
              </a:rPr>
              <a:t>Qual'è in questo caso la regola cautelare rafforzata da osservare? Se il medico decide di non somministrare il farmaco personalmente deve avere la "certezza" che la persona incaricata sia idonea ad eseguire il compito e che abbia effettivamente compreso quali modalità deve seguire; l'incaricato deve essere inoltre posto a conoscenza che diverse modalità possono avere effetto letale (diversamente non viene sufficientemente richiamata la sua attenzione sul pericolo di una somministrazione diversa) e va segnalato altresì che le modalità da seguire sono diverse da quelle indicate sulla confezione.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body" idx="4294967295"/>
          </p:nvPr>
        </p:nvSpPr>
        <p:spPr>
          <a:xfrm>
            <a:off x="0" y="1752600"/>
            <a:ext cx="8001000" cy="4267200"/>
          </a:xfrm>
          <a:noFill/>
        </p:spPr>
        <p:txBody>
          <a:bodyPr/>
          <a:lstStyle/>
          <a:p>
            <a:pPr eaLnBrk="1" hangingPunct="1">
              <a:lnSpc>
                <a:spcPct val="90000"/>
              </a:lnSpc>
            </a:pPr>
            <a:r>
              <a:rPr lang="it-IT" altLang="it-IT" sz="2400" smtClean="0">
                <a:latin typeface="Tahoma" pitchFamily="34" charset="0"/>
              </a:rPr>
              <a:t>Questo obbligo cautelare rafforzato vale ovviamente anche per chi redige la prescrizione: proprio il rischio mortale che crea un'inesattezza o insufficienza nella compilazione rende necessaria una precisione anche nei dettagli che in altre situazione può essere omessa senza rischio o con rischi di minor gravità.</a:t>
            </a:r>
          </a:p>
          <a:p>
            <a:pPr eaLnBrk="1" hangingPunct="1">
              <a:lnSpc>
                <a:spcPct val="90000"/>
              </a:lnSpc>
            </a:pPr>
            <a:r>
              <a:rPr lang="it-IT" altLang="it-IT" sz="2400" smtClean="0">
                <a:latin typeface="Tahoma" pitchFamily="34" charset="0"/>
              </a:rPr>
              <a:t>E rende palesemente negligente la condotta di chi omette un'indicazione fondamentale (proprio perchè le modalità di somministrazione erano inusuali e contrastanti con l'indicazione contenuta nella confezione) e di chi, dovendo controllare la prescrizione, non adempie a questo suo obbligo.</a:t>
            </a:r>
          </a:p>
          <a:p>
            <a:pPr eaLnBrk="1" hangingPunct="1">
              <a:lnSpc>
                <a:spcPct val="90000"/>
              </a:lnSpc>
            </a:pPr>
            <a:endParaRPr lang="it-IT" altLang="it-IT" sz="2400" smtClean="0">
              <a:latin typeface="Tahom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4294967295"/>
          </p:nvPr>
        </p:nvSpPr>
        <p:spPr>
          <a:xfrm>
            <a:off x="0" y="1752600"/>
            <a:ext cx="8001000" cy="4267200"/>
          </a:xfrm>
          <a:noFill/>
        </p:spPr>
        <p:txBody>
          <a:bodyPr/>
          <a:lstStyle/>
          <a:p>
            <a:pPr eaLnBrk="1" hangingPunct="1">
              <a:lnSpc>
                <a:spcPct val="80000"/>
              </a:lnSpc>
            </a:pPr>
            <a:r>
              <a:rPr lang="it-IT" altLang="it-IT" sz="2800" smtClean="0">
                <a:latin typeface="Tahoma" pitchFamily="34" charset="0"/>
              </a:rPr>
              <a:t>La dott. S. e il dott. A.C. hanno posto in essere i primi anelli della sequenza causale creando i presupposti perchè l'infermiera, a sua volta in colpa per non aver approfondito una situazione di ambiguità, cadesse nell'errore che poi ha cagionato il tragico evento.</a:t>
            </a:r>
          </a:p>
          <a:p>
            <a:pPr eaLnBrk="1" hangingPunct="1">
              <a:lnSpc>
                <a:spcPct val="80000"/>
              </a:lnSpc>
            </a:pPr>
            <a:r>
              <a:rPr lang="it-IT" altLang="it-IT" sz="2800" smtClean="0">
                <a:latin typeface="Tahoma" pitchFamily="34" charset="0"/>
              </a:rPr>
              <a:t>La condotta dell'infermiera non è abnorme o imprevedibile perchè si è trovata a dover somministrare un farmaco che, sulla confezione, riportava la prescrizione che doveva essere somministrato per via endovenosa.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4294967295"/>
          </p:nvPr>
        </p:nvSpPr>
        <p:spPr>
          <a:xfrm>
            <a:off x="0" y="1752600"/>
            <a:ext cx="8001000" cy="4267200"/>
          </a:xfrm>
          <a:noFill/>
        </p:spPr>
        <p:txBody>
          <a:bodyPr/>
          <a:lstStyle/>
          <a:p>
            <a:pPr eaLnBrk="1" hangingPunct="1">
              <a:lnSpc>
                <a:spcPct val="90000"/>
              </a:lnSpc>
            </a:pPr>
            <a:r>
              <a:rPr lang="it-IT" altLang="it-IT" sz="2800" smtClean="0">
                <a:latin typeface="Tahoma" pitchFamily="34" charset="0"/>
              </a:rPr>
              <a:t>Era certamente suo obbligo chiedere conferma di questa prescrizione, tanto più che il foglio di terapia nulla indicava in proposito, ma eccezionale e imprevedibile non è certo la condotta di chi si adegua alle prescrizioni scritte sulla confezione in mancanza di una precisazione (assolutamente necessaria per la gravità del rischio) nella prescrizione terapeutica e in mancanza di istruzioni certe e confermate.</a:t>
            </a:r>
          </a:p>
          <a:p>
            <a:pPr eaLnBrk="1" hangingPunct="1">
              <a:lnSpc>
                <a:spcPct val="90000"/>
              </a:lnSpc>
            </a:pPr>
            <a:endParaRPr lang="it-IT" altLang="it-IT" sz="2800" smtClean="0">
              <a:latin typeface="Tahoma" pitchFamily="34" charset="0"/>
            </a:endParaRPr>
          </a:p>
          <a:p>
            <a:pPr eaLnBrk="1" hangingPunct="1">
              <a:lnSpc>
                <a:spcPct val="90000"/>
              </a:lnSpc>
            </a:pPr>
            <a:endParaRPr lang="it-IT" altLang="it-IT" sz="2800" smtClean="0">
              <a:latin typeface="Tahom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4294967295"/>
          </p:nvPr>
        </p:nvSpPr>
        <p:spPr>
          <a:xfrm>
            <a:off x="0" y="1752600"/>
            <a:ext cx="8001000" cy="4267200"/>
          </a:xfrm>
          <a:noFill/>
        </p:spPr>
        <p:txBody>
          <a:bodyPr/>
          <a:lstStyle/>
          <a:p>
            <a:pPr eaLnBrk="1" hangingPunct="1"/>
            <a:r>
              <a:rPr lang="it-IT" altLang="it-IT" smtClean="0">
                <a:latin typeface="Tahoma" pitchFamily="34" charset="0"/>
              </a:rPr>
              <a:t>Del resto sono proprio l'ambiguità della prescrizione e il mancato recepimento delle istruzioni (se vi sono state) a costituire in colpa l'infermiera.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4294967295"/>
          </p:nvPr>
        </p:nvSpPr>
        <p:spPr>
          <a:xfrm>
            <a:off x="0" y="1752600"/>
            <a:ext cx="8001000" cy="4267200"/>
          </a:xfrm>
          <a:noFill/>
        </p:spPr>
        <p:txBody>
          <a:bodyPr/>
          <a:lstStyle/>
          <a:p>
            <a:pPr eaLnBrk="1" hangingPunct="1">
              <a:lnSpc>
                <a:spcPct val="90000"/>
              </a:lnSpc>
            </a:pPr>
            <a:r>
              <a:rPr lang="it-IT" altLang="it-IT" sz="2400" dirty="0" smtClean="0">
                <a:latin typeface="Tahoma" pitchFamily="34" charset="0"/>
              </a:rPr>
              <a:t>Ma la sua condotta colposa trova l'antecedente logico e causale nelle negligenze dei due medici che l'hanno incaricata della somministrazione della terapia fornendole un farmaco che avrebbe dovuto essere somministrato per via orale e che invece riportava sulla confezione un diverso tipo di somministrazione; senza che venissero indicate nella prescrizione le modalità di somministrazione e senza che le fossero fornite istruzioni inequivocabili con la conferma che fossero state comprese (e, si aggiunga, senza avvertire l'infermiera che diverse modalità potevano avere conseguenze letali).</a:t>
            </a:r>
          </a:p>
          <a:p>
            <a:pPr eaLnBrk="1" hangingPunct="1">
              <a:lnSpc>
                <a:spcPct val="90000"/>
              </a:lnSpc>
            </a:pPr>
            <a:endParaRPr lang="it-IT" altLang="it-IT" sz="2400" dirty="0" smtClean="0">
              <a:latin typeface="Tahom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2" name="Picture 4" descr="mun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8538" y="260350"/>
            <a:ext cx="5211762" cy="639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3" name="Rectangle 5"/>
          <p:cNvSpPr>
            <a:spLocks noChangeArrowheads="1"/>
          </p:cNvSpPr>
          <p:nvPr/>
        </p:nvSpPr>
        <p:spPr bwMode="auto">
          <a:xfrm>
            <a:off x="3348038" y="981075"/>
            <a:ext cx="2592387"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it-IT" altLang="it-IT" sz="6000"/>
              <a:t>Il caso</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idx="4294967295"/>
          </p:nvPr>
        </p:nvSpPr>
        <p:spPr>
          <a:xfrm>
            <a:off x="0" y="1752600"/>
            <a:ext cx="8001000" cy="4267200"/>
          </a:xfrm>
          <a:noFill/>
        </p:spPr>
        <p:txBody>
          <a:bodyPr/>
          <a:lstStyle/>
          <a:p>
            <a:pPr eaLnBrk="1" hangingPunct="1"/>
            <a:r>
              <a:rPr lang="it-IT" altLang="it-IT" dirty="0" smtClean="0">
                <a:latin typeface="Tahoma" pitchFamily="34" charset="0"/>
              </a:rPr>
              <a:t>In data (...) </a:t>
            </a:r>
            <a:r>
              <a:rPr lang="it-IT" altLang="it-IT" dirty="0" err="1" smtClean="0">
                <a:latin typeface="Tahoma" pitchFamily="34" charset="0"/>
              </a:rPr>
              <a:t>Sc.Gi</a:t>
            </a:r>
            <a:r>
              <a:rPr lang="it-IT" altLang="it-IT" dirty="0" smtClean="0">
                <a:latin typeface="Tahoma" pitchFamily="34" charset="0"/>
              </a:rPr>
              <a:t>. era da giorni ricoverato presso l'Unità di Ortopedia 3 dell'Ospedale Santa Chiara di Pisa; presentando uno stato febbrile i familiari si rivolsero a </a:t>
            </a:r>
            <a:r>
              <a:rPr lang="it-IT" altLang="it-IT" dirty="0" err="1" smtClean="0">
                <a:latin typeface="Tahoma" pitchFamily="34" charset="0"/>
              </a:rPr>
              <a:t>Ge.Al</a:t>
            </a:r>
            <a:r>
              <a:rPr lang="it-IT" altLang="it-IT" dirty="0" smtClean="0">
                <a:latin typeface="Tahoma" pitchFamily="34" charset="0"/>
              </a:rPr>
              <a:t>., medico frequentatore della clinica, il quale a sua volta interpellò il responsabile del reparto uomini Ca. che al momento si trovava in sala operatoria;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4294967295"/>
          </p:nvPr>
        </p:nvSpPr>
        <p:spPr>
          <a:xfrm>
            <a:off x="0" y="1752600"/>
            <a:ext cx="8001000" cy="4267200"/>
          </a:xfrm>
          <a:noFill/>
        </p:spPr>
        <p:txBody>
          <a:bodyPr/>
          <a:lstStyle/>
          <a:p>
            <a:pPr eaLnBrk="1" hangingPunct="1">
              <a:lnSpc>
                <a:spcPct val="80000"/>
              </a:lnSpc>
            </a:pPr>
            <a:r>
              <a:rPr lang="it-IT" altLang="it-IT" sz="2400" dirty="0" smtClean="0">
                <a:latin typeface="Tahoma" pitchFamily="34" charset="0"/>
              </a:rPr>
              <a:t>I giudici di merito hanno accertato che il piccolo C. R., di mesi (OMISSIS), il giorno (OMISSIS) era stato ricoverato presso la clinica "(OMISSIS)" di Milano su consiglio del pediatra di fiducia per problemi di alimentazione.</a:t>
            </a:r>
          </a:p>
          <a:p>
            <a:pPr eaLnBrk="1" hangingPunct="1">
              <a:lnSpc>
                <a:spcPct val="80000"/>
              </a:lnSpc>
            </a:pPr>
            <a:r>
              <a:rPr lang="it-IT" altLang="it-IT" sz="2400" dirty="0" smtClean="0">
                <a:latin typeface="Tahoma" pitchFamily="34" charset="0"/>
              </a:rPr>
              <a:t>Intorno alle ore 16,30 del medesimo giorno venivano somministrati al piccolo paziente alcuni farmaci tra i quali una fiala di ISOPTIN contenente il principio attivo "</a:t>
            </a:r>
            <a:r>
              <a:rPr lang="it-IT" altLang="it-IT" sz="2400" dirty="0" err="1" smtClean="0">
                <a:latin typeface="Tahoma" pitchFamily="34" charset="0"/>
              </a:rPr>
              <a:t>verapamil</a:t>
            </a:r>
            <a:r>
              <a:rPr lang="it-IT" altLang="it-IT" sz="2400" dirty="0" smtClean="0">
                <a:latin typeface="Tahoma" pitchFamily="34" charset="0"/>
              </a:rPr>
              <a:t>";</a:t>
            </a:r>
          </a:p>
          <a:p>
            <a:pPr eaLnBrk="1" hangingPunct="1">
              <a:lnSpc>
                <a:spcPct val="80000"/>
              </a:lnSpc>
            </a:pPr>
            <a:r>
              <a:rPr lang="it-IT" altLang="it-IT" sz="2400" dirty="0" smtClean="0">
                <a:latin typeface="Tahoma" pitchFamily="34" charset="0"/>
              </a:rPr>
              <a:t>immediatamente dopo la somministrazione di questo farmaco si verificava un improvviso aggravamento delle condizioni del piccolo che rendeva necessario il ricovero nel reparto di rianimazione dove, malgrado le cure prestategli, il bambino decedeva il giorno dopo.</a:t>
            </a:r>
          </a:p>
          <a:p>
            <a:pPr eaLnBrk="1" hangingPunct="1">
              <a:lnSpc>
                <a:spcPct val="80000"/>
              </a:lnSpc>
            </a:pPr>
            <a:endParaRPr lang="it-IT" altLang="it-IT" sz="2400" dirty="0" smtClean="0">
              <a:latin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4294967295"/>
          </p:nvPr>
        </p:nvSpPr>
        <p:spPr>
          <a:xfrm>
            <a:off x="0" y="1752600"/>
            <a:ext cx="8001000" cy="4267200"/>
          </a:xfrm>
          <a:noFill/>
        </p:spPr>
        <p:txBody>
          <a:bodyPr/>
          <a:lstStyle/>
          <a:p>
            <a:pPr eaLnBrk="1" hangingPunct="1"/>
            <a:r>
              <a:rPr lang="it-IT" altLang="it-IT" smtClean="0">
                <a:latin typeface="Tahoma" pitchFamily="34" charset="0"/>
              </a:rPr>
              <a:t>questi dinanzi ai chiarimenti forniti da Gentile, prescrisse oralmente la somministrazione dell'antibiotico denominato Ta.; Ge., dopo aver consultato la scheda della terapia e constatato che non erano indicate allergie a carico del paziente, </a:t>
            </a:r>
            <a:r>
              <a:rPr lang="it-IT" altLang="it-IT" i="1" smtClean="0">
                <a:latin typeface="Tahoma" pitchFamily="34" charset="0"/>
              </a:rPr>
              <a:t>ordinò</a:t>
            </a:r>
            <a:r>
              <a:rPr lang="it-IT" altLang="it-IT" smtClean="0">
                <a:latin typeface="Tahoma" pitchFamily="34" charset="0"/>
              </a:rPr>
              <a:t> all'infermiera Da. di somministrare il farmaco a Sc</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type="body" idx="4294967295"/>
          </p:nvPr>
        </p:nvSpPr>
        <p:spPr>
          <a:xfrm>
            <a:off x="0" y="1752600"/>
            <a:ext cx="8001000" cy="4267200"/>
          </a:xfrm>
          <a:noFill/>
        </p:spPr>
        <p:txBody>
          <a:bodyPr/>
          <a:lstStyle/>
          <a:p>
            <a:pPr eaLnBrk="1" hangingPunct="1">
              <a:lnSpc>
                <a:spcPct val="80000"/>
              </a:lnSpc>
            </a:pPr>
            <a:r>
              <a:rPr lang="it-IT" altLang="it-IT" sz="2800" smtClean="0">
                <a:latin typeface="Tahoma" pitchFamily="34" charset="0"/>
              </a:rPr>
              <a:t>Questi manifestò immediatamente una reazione allergica con eruzione cutanea; gli fu prontamente somministrato cortisone e nell'arco di pochi minuti fu scongiurato qualsiasi ulteriore pericolo.</a:t>
            </a:r>
          </a:p>
          <a:p>
            <a:pPr eaLnBrk="1" hangingPunct="1">
              <a:lnSpc>
                <a:spcPct val="80000"/>
              </a:lnSpc>
            </a:pPr>
            <a:r>
              <a:rPr lang="it-IT" altLang="it-IT" sz="2800" smtClean="0">
                <a:latin typeface="Tahoma" pitchFamily="34" charset="0"/>
              </a:rPr>
              <a:t>Successivamente Ge. annotò nella scheda della terapia sotto la voce "allergie" il farmaco Ta., quindi l'infermiera No. aggiunse altri due farmaci cui Sc. aveva riferito di essere allergico e che già erano stati annotati sul frontespizio del diario infermieristico all'atto del ricovero del paziente dall'infermiera Gi.</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type="body" idx="4294967295"/>
          </p:nvPr>
        </p:nvSpPr>
        <p:spPr>
          <a:xfrm>
            <a:off x="0" y="1752600"/>
            <a:ext cx="8001000" cy="4267200"/>
          </a:xfrm>
          <a:noFill/>
        </p:spPr>
        <p:txBody>
          <a:bodyPr/>
          <a:lstStyle/>
          <a:p>
            <a:pPr eaLnBrk="1" hangingPunct="1"/>
            <a:r>
              <a:rPr lang="it-IT" altLang="it-IT" smtClean="0">
                <a:latin typeface="Tahoma" pitchFamily="34" charset="0"/>
              </a:rPr>
              <a:t>Sc. aveva dichiarato non essergli stato precisato </a:t>
            </a:r>
            <a:r>
              <a:rPr lang="it-IT" altLang="it-IT" i="1" smtClean="0">
                <a:latin typeface="Tahoma" pitchFamily="34" charset="0"/>
              </a:rPr>
              <a:t>cosa gli si stesse somministrando</a:t>
            </a:r>
            <a:r>
              <a:rPr lang="it-IT" altLang="it-IT" smtClean="0">
                <a:latin typeface="Tahoma" pitchFamily="34" charset="0"/>
              </a:rPr>
              <a:t>, ma che comunque non aveva chiesto nulla perché a seguito dei numerosi ricoveri in quel reparto riteneva rappresentasse un </a:t>
            </a:r>
            <a:r>
              <a:rPr lang="it-IT" altLang="it-IT" i="1" smtClean="0">
                <a:latin typeface="Tahoma" pitchFamily="34" charset="0"/>
              </a:rPr>
              <a:t>dato di comune conoscenza</a:t>
            </a:r>
            <a:r>
              <a:rPr lang="it-IT" altLang="it-IT" smtClean="0">
                <a:latin typeface="Tahoma" pitchFamily="34" charset="0"/>
              </a:rPr>
              <a:t> la propria allergia al Ta.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type="body" idx="4294967295"/>
          </p:nvPr>
        </p:nvSpPr>
        <p:spPr>
          <a:xfrm>
            <a:off x="0" y="1752600"/>
            <a:ext cx="8001000" cy="4267200"/>
          </a:xfrm>
          <a:noFill/>
        </p:spPr>
        <p:txBody>
          <a:bodyPr/>
          <a:lstStyle/>
          <a:p>
            <a:pPr eaLnBrk="1" hangingPunct="1">
              <a:lnSpc>
                <a:spcPct val="90000"/>
              </a:lnSpc>
            </a:pPr>
            <a:r>
              <a:rPr lang="it-IT" altLang="it-IT" sz="2800" smtClean="0">
                <a:latin typeface="Tahoma" pitchFamily="34" charset="0"/>
              </a:rPr>
              <a:t>La madre di Sc. aveva riferito di aver comunicato alla Gi. al momento in cui il figlio si era ricoverato le allergie di cui era affetto, tanto che sul frontespizio del diario infermieristico erano annotati i tre farmaci tra cui il Ta. Era un fatto certo che la manifestazione allergica fosse insorta a causa della somministrazione del citato antibiotico, potendosi ravvisare responsabilità colposa nella condotta dei tre imputati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4294967295"/>
          </p:nvPr>
        </p:nvSpPr>
        <p:spPr>
          <a:xfrm>
            <a:off x="0" y="1752600"/>
            <a:ext cx="8001000" cy="4267200"/>
          </a:xfrm>
          <a:noFill/>
        </p:spPr>
        <p:txBody>
          <a:bodyPr/>
          <a:lstStyle/>
          <a:p>
            <a:pPr eaLnBrk="1" hangingPunct="1"/>
            <a:r>
              <a:rPr lang="it-IT" altLang="it-IT" sz="2800" smtClean="0">
                <a:latin typeface="Tahoma" pitchFamily="34" charset="0"/>
              </a:rPr>
              <a:t>Ca. era stato particolarmente negligente ed imprudente poiché aveva </a:t>
            </a:r>
            <a:r>
              <a:rPr lang="it-IT" altLang="it-IT" sz="2800" i="1" smtClean="0">
                <a:latin typeface="Tahoma" pitchFamily="34" charset="0"/>
              </a:rPr>
              <a:t>prescritto il farmaco senza accertarsi dell'assenza di controindicazioni</a:t>
            </a:r>
            <a:r>
              <a:rPr lang="it-IT" altLang="it-IT" sz="2800" smtClean="0">
                <a:latin typeface="Tahoma" pitchFamily="34" charset="0"/>
              </a:rPr>
              <a:t>: per sua stessa ammissione non aveva guardato né la cartella clinica né la scheda della terapia; quanto al fatto di essere stato interpellato mentre si trovava in sala operatoria, non poteva sminuire la sua colpa.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type="body" idx="4294967295"/>
          </p:nvPr>
        </p:nvSpPr>
        <p:spPr>
          <a:xfrm>
            <a:off x="0" y="1752600"/>
            <a:ext cx="8001000" cy="4267200"/>
          </a:xfrm>
          <a:noFill/>
        </p:spPr>
        <p:txBody>
          <a:bodyPr/>
          <a:lstStyle/>
          <a:p>
            <a:pPr eaLnBrk="1" hangingPunct="1">
              <a:lnSpc>
                <a:spcPct val="90000"/>
              </a:lnSpc>
            </a:pPr>
            <a:r>
              <a:rPr lang="it-IT" altLang="it-IT" smtClean="0">
                <a:latin typeface="Tahoma" pitchFamily="34" charset="0"/>
              </a:rPr>
              <a:t>Quanto alla Gi. </a:t>
            </a:r>
            <a:r>
              <a:rPr lang="it-IT" altLang="it-IT" i="1" smtClean="0">
                <a:latin typeface="Tahoma" pitchFamily="34" charset="0"/>
              </a:rPr>
              <a:t>non aveva annotato nella scheda della terapia</a:t>
            </a:r>
            <a:r>
              <a:rPr lang="it-IT" altLang="it-IT" smtClean="0">
                <a:latin typeface="Tahoma" pitchFamily="34" charset="0"/>
              </a:rPr>
              <a:t>, documento che l'infermiere deve controllare prima di somministrare un medicinale, le allergie farmacologiche evidenziate da Sc. all'atto del ricovero; tale annotazione per quanto riferito anche dal primario del reparto era senza alcun dubbio compito dell'infermiere presente al momento del ricovero.</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type="body" idx="4294967295"/>
          </p:nvPr>
        </p:nvSpPr>
        <p:spPr>
          <a:xfrm>
            <a:off x="0" y="1752600"/>
            <a:ext cx="8001000" cy="4267200"/>
          </a:xfrm>
          <a:noFill/>
        </p:spPr>
        <p:txBody>
          <a:bodyPr/>
          <a:lstStyle/>
          <a:p>
            <a:pPr eaLnBrk="1" hangingPunct="1">
              <a:lnSpc>
                <a:spcPct val="90000"/>
              </a:lnSpc>
            </a:pPr>
            <a:r>
              <a:rPr lang="it-IT" altLang="it-IT" sz="2400" smtClean="0">
                <a:latin typeface="Tahoma" pitchFamily="34" charset="0"/>
              </a:rPr>
              <a:t>Quanto alla Da. era certo che avesse consultato la scheda delle terapie prima di somministrare il farmaco senza trovarvi controindicazioni, in ciò risultando diligente; tuttavia </a:t>
            </a:r>
            <a:r>
              <a:rPr lang="it-IT" altLang="it-IT" sz="2400" b="1" i="1" u="sng" smtClean="0">
                <a:latin typeface="Tahoma" pitchFamily="34" charset="0"/>
              </a:rPr>
              <a:t>non aveva fornito informazioni</a:t>
            </a:r>
            <a:r>
              <a:rPr lang="it-IT" altLang="it-IT" sz="2400" smtClean="0">
                <a:latin typeface="Tahoma" pitchFamily="34" charset="0"/>
              </a:rPr>
              <a:t> a Sc. circa il tipo di antibiotico che gli andava ad iniettare, come sarebbe stato conforme alle norme di correttezza professionale </a:t>
            </a:r>
            <a:r>
              <a:rPr lang="it-IT" altLang="it-IT" sz="2400" u="sng" smtClean="0">
                <a:latin typeface="Tahoma" pitchFamily="34" charset="0"/>
              </a:rPr>
              <a:t>che impongono una puntuale informazione del paziente</a:t>
            </a:r>
            <a:r>
              <a:rPr lang="it-IT" altLang="it-IT" sz="2400" smtClean="0">
                <a:latin typeface="Tahoma" pitchFamily="34" charset="0"/>
              </a:rPr>
              <a:t>; in tal senso se questi avesse saputo che si intendeva somministrargli Ta. avrebbe certamente il fatto presente la propria allergia.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4294967295"/>
          </p:nvPr>
        </p:nvSpPr>
        <p:spPr>
          <a:xfrm>
            <a:off x="0" y="1752600"/>
            <a:ext cx="8001000" cy="4267200"/>
          </a:xfrm>
          <a:noFill/>
        </p:spPr>
        <p:txBody>
          <a:bodyPr/>
          <a:lstStyle/>
          <a:p>
            <a:pPr eaLnBrk="1" hangingPunct="1">
              <a:lnSpc>
                <a:spcPct val="80000"/>
              </a:lnSpc>
            </a:pPr>
            <a:r>
              <a:rPr lang="it-IT" altLang="it-IT" sz="2800" smtClean="0">
                <a:latin typeface="Tahoma" pitchFamily="34" charset="0"/>
              </a:rPr>
              <a:t>Il bambino, prima del ricovero, assumeva il farmaco "Isoptin" in compresse da 20 mg. e in forma orale e il dott. A.C., dopo averlo visitato all'atto del ricovero, confermava la terapia.</a:t>
            </a:r>
          </a:p>
          <a:p>
            <a:pPr eaLnBrk="1" hangingPunct="1">
              <a:lnSpc>
                <a:spcPct val="80000"/>
              </a:lnSpc>
            </a:pPr>
            <a:r>
              <a:rPr lang="it-IT" altLang="it-IT" sz="2800" smtClean="0">
                <a:latin typeface="Tahoma" pitchFamily="34" charset="0"/>
              </a:rPr>
              <a:t>Poichè in reparto erano presenti solo compresse da 40 mg. non facilmente divisibili il medico telefonava alla farmacia interna della struttura e veniva posto a conoscenza dalla farmacista che il farmaco non era disponibile in compresse ma in fiale da 20 mg. da somministrare per via endovenosa.</a:t>
            </a:r>
          </a:p>
          <a:p>
            <a:pPr eaLnBrk="1" hangingPunct="1">
              <a:lnSpc>
                <a:spcPct val="80000"/>
              </a:lnSpc>
            </a:pPr>
            <a:endParaRPr lang="it-IT" altLang="it-IT" sz="2800" smtClean="0">
              <a:latin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4294967295"/>
          </p:nvPr>
        </p:nvSpPr>
        <p:spPr>
          <a:xfrm>
            <a:off x="0" y="1752600"/>
            <a:ext cx="8001000" cy="4267200"/>
          </a:xfrm>
          <a:noFill/>
        </p:spPr>
        <p:txBody>
          <a:bodyPr/>
          <a:lstStyle/>
          <a:p>
            <a:pPr eaLnBrk="1" hangingPunct="1">
              <a:lnSpc>
                <a:spcPct val="80000"/>
              </a:lnSpc>
            </a:pPr>
            <a:r>
              <a:rPr lang="it-IT" altLang="it-IT" sz="2400" smtClean="0">
                <a:latin typeface="Tahoma" pitchFamily="34" charset="0"/>
              </a:rPr>
              <a:t>D'accordo con la farmacista riteneva però che queste fiale potessero essere somministrate anche per via orale e decideva di farsele trasmettere.</a:t>
            </a:r>
          </a:p>
          <a:p>
            <a:pPr eaLnBrk="1" hangingPunct="1">
              <a:lnSpc>
                <a:spcPct val="80000"/>
              </a:lnSpc>
            </a:pPr>
            <a:r>
              <a:rPr lang="it-IT" altLang="it-IT" sz="2400" smtClean="0">
                <a:latin typeface="Tahoma" pitchFamily="34" charset="0"/>
              </a:rPr>
              <a:t>A questo colloquio erano presenti sia l'infermiera V. che la specializzanda dott. S..</a:t>
            </a:r>
          </a:p>
          <a:p>
            <a:pPr eaLnBrk="1" hangingPunct="1">
              <a:lnSpc>
                <a:spcPct val="80000"/>
              </a:lnSpc>
            </a:pPr>
            <a:r>
              <a:rPr lang="it-IT" altLang="it-IT" sz="2400" smtClean="0">
                <a:latin typeface="Tahoma" pitchFamily="34" charset="0"/>
              </a:rPr>
              <a:t>Quest'ultima compilava il c.d. "foglio di terapia" mai rinvenuto ed il cui contenuto è stato ricostruito dai giudici di merito che hanno ritenuto accertato in fatto che, mentre per altri farmaci erano state indicate le modalità di somministrazione ("Adalctone" per via orale;"Lasix" per via endovena), per l'Isoptin non fosse stata indicata la modalità di somministrazione.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4294967295"/>
          </p:nvPr>
        </p:nvSpPr>
        <p:spPr>
          <a:xfrm>
            <a:off x="0" y="1752600"/>
            <a:ext cx="8001000" cy="4267200"/>
          </a:xfrm>
          <a:noFill/>
        </p:spPr>
        <p:txBody>
          <a:bodyPr/>
          <a:lstStyle/>
          <a:p>
            <a:pPr eaLnBrk="1" hangingPunct="1">
              <a:lnSpc>
                <a:spcPct val="80000"/>
              </a:lnSpc>
            </a:pPr>
            <a:r>
              <a:rPr lang="it-IT" sz="2800" dirty="0" smtClean="0"/>
              <a:t>È </a:t>
            </a:r>
            <a:r>
              <a:rPr lang="it-IT" altLang="it-IT" sz="2800" dirty="0" smtClean="0">
                <a:latin typeface="Tahoma" pitchFamily="34" charset="0"/>
              </a:rPr>
              <a:t>da </a:t>
            </a:r>
            <a:r>
              <a:rPr lang="it-IT" altLang="it-IT" sz="2800" dirty="0" smtClean="0">
                <a:latin typeface="Tahoma" pitchFamily="34" charset="0"/>
              </a:rPr>
              <a:t>sottolineare che la modalità di somministrazione per via orale è indicata nella cartella clinica (redatta in questa parte dalla dott. S. e sottoscritta dal dott. A.C.) nella quale appare la frase "x </a:t>
            </a:r>
            <a:r>
              <a:rPr lang="it-IT" altLang="it-IT" sz="2800" dirty="0" err="1" smtClean="0">
                <a:latin typeface="Tahoma" pitchFamily="34" charset="0"/>
              </a:rPr>
              <a:t>os</a:t>
            </a:r>
            <a:r>
              <a:rPr lang="it-IT" altLang="it-IT" sz="2800" dirty="0" smtClean="0">
                <a:latin typeface="Tahoma" pitchFamily="34" charset="0"/>
              </a:rPr>
              <a:t>"; i due medici sono stati imputati del delitto di falso materiale per aver aggiunto la modalità solo successivamente al fatto (oltre che di aver eliminato il foglio di terapia); ma già il primo giudice ha ritenuto che non fosse stata raggiunta la prova dell'alterazione e ha assolto entrambi gli imputati da questo reato.</a:t>
            </a:r>
          </a:p>
          <a:p>
            <a:pPr eaLnBrk="1" hangingPunct="1">
              <a:lnSpc>
                <a:spcPct val="80000"/>
              </a:lnSpc>
            </a:pPr>
            <a:endParaRPr lang="it-IT" altLang="it-IT" sz="2800" dirty="0" smtClean="0">
              <a:latin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4294967295"/>
          </p:nvPr>
        </p:nvSpPr>
        <p:spPr>
          <a:xfrm>
            <a:off x="0" y="1752600"/>
            <a:ext cx="8001000" cy="4267200"/>
          </a:xfrm>
          <a:noFill/>
        </p:spPr>
        <p:txBody>
          <a:bodyPr/>
          <a:lstStyle/>
          <a:p>
            <a:pPr eaLnBrk="1" hangingPunct="1"/>
            <a:r>
              <a:rPr lang="it-IT" altLang="it-IT" smtClean="0">
                <a:latin typeface="Tahoma" pitchFamily="34" charset="0"/>
              </a:rPr>
              <a:t>L'infermiera V. somministrava quindi la fiala al bambino per via endovenosa (malgrado la madre presente segnalasse all'infermiera che mai il farmaco era stato somministrato al bambino con queste modalità) con le conseguenze già ricordate.</a:t>
            </a:r>
          </a:p>
          <a:p>
            <a:pPr eaLnBrk="1" hangingPunct="1"/>
            <a:endParaRPr lang="it-IT" altLang="it-IT" smtClean="0">
              <a:latin typeface="Tahoma" pitchFamily="34" charset="0"/>
            </a:endParaRPr>
          </a:p>
          <a:p>
            <a:pPr eaLnBrk="1" hangingPunct="1"/>
            <a:endParaRPr lang="it-IT" altLang="it-IT" smtClean="0">
              <a:latin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4294967295"/>
          </p:nvPr>
        </p:nvSpPr>
        <p:spPr>
          <a:xfrm>
            <a:off x="0" y="1752600"/>
            <a:ext cx="8001000" cy="4267200"/>
          </a:xfrm>
          <a:noFill/>
        </p:spPr>
        <p:txBody>
          <a:bodyPr/>
          <a:lstStyle/>
          <a:p>
            <a:pPr eaLnBrk="1" hangingPunct="1">
              <a:lnSpc>
                <a:spcPct val="80000"/>
              </a:lnSpc>
            </a:pPr>
            <a:r>
              <a:rPr lang="it-IT" altLang="it-IT" sz="2000" smtClean="0">
                <a:latin typeface="Tahoma" pitchFamily="34" charset="0"/>
              </a:rPr>
              <a:t>I giudici di merito hanno ritenuto in colpa tutti gli imputati:</a:t>
            </a:r>
          </a:p>
          <a:p>
            <a:pPr eaLnBrk="1" hangingPunct="1">
              <a:lnSpc>
                <a:spcPct val="80000"/>
              </a:lnSpc>
            </a:pPr>
            <a:r>
              <a:rPr lang="it-IT" altLang="it-IT" sz="2000" smtClean="0">
                <a:latin typeface="Tahoma" pitchFamily="34" charset="0"/>
              </a:rPr>
              <a:t>la V. perchè, a fronte di una prescrizione dal contenuto equivoco, non ha chiesto conferma al medico che aveva predisposto la prescrizione malgrado l'avvertimento della madre del bambino;</a:t>
            </a:r>
          </a:p>
          <a:p>
            <a:pPr eaLnBrk="1" hangingPunct="1">
              <a:lnSpc>
                <a:spcPct val="80000"/>
              </a:lnSpc>
            </a:pPr>
            <a:r>
              <a:rPr lang="it-IT" altLang="it-IT" sz="2000" smtClean="0">
                <a:latin typeface="Tahoma" pitchFamily="34" charset="0"/>
              </a:rPr>
              <a:t>la dott. S. perchè aveva compilato il foglio di terapia senza indicare le modalità di somministrazione del farmaco (tanto più che la confezione utilizzata riportava che il farmaco doveva essere somministrato per via endovenosa);</a:t>
            </a:r>
          </a:p>
          <a:p>
            <a:pPr eaLnBrk="1" hangingPunct="1">
              <a:lnSpc>
                <a:spcPct val="80000"/>
              </a:lnSpc>
            </a:pPr>
            <a:r>
              <a:rPr lang="it-IT" altLang="it-IT" sz="2000" smtClean="0">
                <a:latin typeface="Tahoma" pitchFamily="34" charset="0"/>
              </a:rPr>
              <a:t>il dott. A.C. perchè non aveva adeguatamente informato l'infermiera sulle modalità di somministrazione e non aveva controllato la corretta redazione del foglio di terapia da parte della specializzanda.</a:t>
            </a:r>
          </a:p>
          <a:p>
            <a:pPr eaLnBrk="1" hangingPunct="1">
              <a:lnSpc>
                <a:spcPct val="80000"/>
              </a:lnSpc>
            </a:pPr>
            <a:endParaRPr lang="it-IT" altLang="it-IT" sz="2000" smtClean="0">
              <a:latin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4294967295"/>
          </p:nvPr>
        </p:nvSpPr>
        <p:spPr>
          <a:xfrm>
            <a:off x="0" y="1752600"/>
            <a:ext cx="8001000" cy="4267200"/>
          </a:xfrm>
          <a:noFill/>
        </p:spPr>
        <p:txBody>
          <a:bodyPr/>
          <a:lstStyle/>
          <a:p>
            <a:pPr eaLnBrk="1" hangingPunct="1">
              <a:lnSpc>
                <a:spcPct val="80000"/>
              </a:lnSpc>
            </a:pPr>
            <a:r>
              <a:rPr lang="it-IT" altLang="it-IT" sz="2800" smtClean="0">
                <a:latin typeface="Tahoma" pitchFamily="34" charset="0"/>
              </a:rPr>
              <a:t>La premessa da cui occorre partire è che ogni somministrazione di farmaco è idonea a provocare conseguenze negative la cui possibilità deve essere opportunamente presa in considerazione dal medico in una valutazione comparativa del rapporto costi-benefici.</a:t>
            </a:r>
          </a:p>
          <a:p>
            <a:pPr eaLnBrk="1" hangingPunct="1">
              <a:lnSpc>
                <a:spcPct val="80000"/>
              </a:lnSpc>
            </a:pPr>
            <a:r>
              <a:rPr lang="it-IT" altLang="it-IT" sz="2800" smtClean="0">
                <a:latin typeface="Tahoma" pitchFamily="34" charset="0"/>
              </a:rPr>
              <a:t>Ma esistono casi in cui (non solo nell'attività medico chirurgica) per varie ragioni, non sempre riconducibili ad uno stato di necessità, vengono fatte scelte di per sè non pericolose ma che possono indurre rischi di natura diversa.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idx="4294967295"/>
          </p:nvPr>
        </p:nvSpPr>
        <p:spPr>
          <a:xfrm>
            <a:off x="0" y="1752600"/>
            <a:ext cx="8001000" cy="4267200"/>
          </a:xfrm>
          <a:noFill/>
        </p:spPr>
        <p:txBody>
          <a:bodyPr/>
          <a:lstStyle/>
          <a:p>
            <a:pPr eaLnBrk="1" hangingPunct="1">
              <a:lnSpc>
                <a:spcPct val="80000"/>
              </a:lnSpc>
            </a:pPr>
            <a:r>
              <a:rPr lang="it-IT" altLang="it-IT" sz="2800" smtClean="0">
                <a:latin typeface="Tahoma" pitchFamily="34" charset="0"/>
              </a:rPr>
              <a:t>In questi casi si entra nel campo del c.d. "rischio consentito";</a:t>
            </a:r>
          </a:p>
          <a:p>
            <a:pPr eaLnBrk="1" hangingPunct="1">
              <a:lnSpc>
                <a:spcPct val="80000"/>
              </a:lnSpc>
            </a:pPr>
            <a:r>
              <a:rPr lang="it-IT" altLang="it-IT" sz="2800" smtClean="0">
                <a:latin typeface="Tahoma" pitchFamily="34" charset="0"/>
              </a:rPr>
              <a:t>l'ordinamento consente di svolgere determinate attività pericolose, o di svolgerle secondo modalità pericolose, ma richiede ulteriori presidi cautelari idonei ad evitare (o a diminuire il rischio) del verificarsi di eventi dannosi (per es. l'ordinamento consente le gare di velocità automobilistiche ma richiede garanzie a tutela dei piloti, degli addetti al circuito, degli spettatori inimmaginabili nell'ordinaria circolazione stradale.</a:t>
            </a:r>
          </a:p>
          <a:p>
            <a:pPr eaLnBrk="1" hangingPunct="1">
              <a:lnSpc>
                <a:spcPct val="80000"/>
              </a:lnSpc>
            </a:pPr>
            <a:endParaRPr lang="it-IT" altLang="it-IT" sz="2800" smtClean="0">
              <a:latin typeface="Tahoma" pitchFamily="34" charset="0"/>
            </a:endParaRPr>
          </a:p>
          <a:p>
            <a:pPr eaLnBrk="1" hangingPunct="1">
              <a:lnSpc>
                <a:spcPct val="80000"/>
              </a:lnSpc>
            </a:pPr>
            <a:endParaRPr lang="it-IT" altLang="it-IT" sz="2800" smtClean="0">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o">
  <a:themeElements>
    <a:clrScheme name="Profilo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o">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o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o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o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o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o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o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o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o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o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1876</TotalTime>
  <Words>1821</Words>
  <Application>Microsoft Office PowerPoint</Application>
  <PresentationFormat>Presentazione su schermo (4:3)</PresentationFormat>
  <Paragraphs>41</Paragraphs>
  <Slides>26</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26</vt:i4>
      </vt:variant>
    </vt:vector>
  </HeadingPairs>
  <TitlesOfParts>
    <vt:vector size="32" baseType="lpstr">
      <vt:lpstr>Verdana</vt:lpstr>
      <vt:lpstr>Arial</vt:lpstr>
      <vt:lpstr>Wingdings</vt:lpstr>
      <vt:lpstr>Tahoma</vt:lpstr>
      <vt:lpstr>Rockwell Extra Bold</vt:lpstr>
      <vt:lpstr>Profilo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studio legale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DIRITTO SENZA L’UOMO LE RESPONSABILITA’ IN AMBITO SANITARIO</dc:title>
  <dc:creator>avv. antonio romano</dc:creator>
  <cp:lastModifiedBy>Infermiere Per Te</cp:lastModifiedBy>
  <cp:revision>72</cp:revision>
  <dcterms:created xsi:type="dcterms:W3CDTF">2015-03-02T13:09:53Z</dcterms:created>
  <dcterms:modified xsi:type="dcterms:W3CDTF">2022-10-17T07:13:01Z</dcterms:modified>
</cp:coreProperties>
</file>