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43"/>
  </p:notesMasterIdLst>
  <p:sldIdLst>
    <p:sldId id="337" r:id="rId3"/>
    <p:sldId id="257" r:id="rId4"/>
    <p:sldId id="260" r:id="rId5"/>
    <p:sldId id="259" r:id="rId6"/>
    <p:sldId id="292" r:id="rId7"/>
    <p:sldId id="261" r:id="rId8"/>
    <p:sldId id="306" r:id="rId9"/>
    <p:sldId id="263" r:id="rId10"/>
    <p:sldId id="321" r:id="rId11"/>
    <p:sldId id="307" r:id="rId12"/>
    <p:sldId id="308" r:id="rId13"/>
    <p:sldId id="309" r:id="rId14"/>
    <p:sldId id="310" r:id="rId15"/>
    <p:sldId id="339" r:id="rId16"/>
    <p:sldId id="338" r:id="rId17"/>
    <p:sldId id="311" r:id="rId18"/>
    <p:sldId id="289" r:id="rId19"/>
    <p:sldId id="280" r:id="rId20"/>
    <p:sldId id="312" r:id="rId21"/>
    <p:sldId id="315" r:id="rId22"/>
    <p:sldId id="283" r:id="rId23"/>
    <p:sldId id="284" r:id="rId24"/>
    <p:sldId id="313" r:id="rId25"/>
    <p:sldId id="288" r:id="rId26"/>
    <p:sldId id="282" r:id="rId27"/>
    <p:sldId id="328" r:id="rId28"/>
    <p:sldId id="323" r:id="rId29"/>
    <p:sldId id="324" r:id="rId30"/>
    <p:sldId id="325" r:id="rId31"/>
    <p:sldId id="326" r:id="rId32"/>
    <p:sldId id="327" r:id="rId33"/>
    <p:sldId id="294" r:id="rId34"/>
    <p:sldId id="297" r:id="rId35"/>
    <p:sldId id="295" r:id="rId36"/>
    <p:sldId id="296" r:id="rId37"/>
    <p:sldId id="298" r:id="rId38"/>
    <p:sldId id="299" r:id="rId39"/>
    <p:sldId id="332" r:id="rId40"/>
    <p:sldId id="330" r:id="rId41"/>
    <p:sldId id="32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89970" autoAdjust="0"/>
  </p:normalViewPr>
  <p:slideViewPr>
    <p:cSldViewPr snapToGrid="0">
      <p:cViewPr varScale="1">
        <p:scale>
          <a:sx n="68" d="100"/>
          <a:sy n="68" d="100"/>
        </p:scale>
        <p:origin x="8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2101-E2D1-4187-85F3-B4F5DD42CDE5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978C-D812-460B-B5C2-73AAE17602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4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Questa prime </a:t>
            </a:r>
            <a:r>
              <a:rPr lang="en-US" dirty="0" err="1"/>
              <a:t>relazioni</a:t>
            </a:r>
            <a:r>
              <a:rPr lang="en-US" dirty="0"/>
              <a:t> e </a:t>
            </a:r>
            <a:r>
              <a:rPr lang="en-US" dirty="0" err="1"/>
              <a:t>interazioni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fondamentali</a:t>
            </a:r>
            <a:r>
              <a:rPr lang="en-US" dirty="0"/>
              <a:t> per </a:t>
            </a:r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quadro</a:t>
            </a:r>
            <a:r>
              <a:rPr lang="en-US" dirty="0"/>
              <a:t> </a:t>
            </a:r>
            <a:r>
              <a:rPr lang="en-US" dirty="0" err="1"/>
              <a:t>organizzativo</a:t>
            </a:r>
            <a:r>
              <a:rPr lang="en-US" dirty="0"/>
              <a:t>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rappresentativi</a:t>
            </a:r>
            <a:r>
              <a:rPr lang="en-US" dirty="0"/>
              <a:t> per le </a:t>
            </a:r>
            <a:r>
              <a:rPr lang="en-US" dirty="0" err="1"/>
              <a:t>relazioni</a:t>
            </a:r>
            <a:r>
              <a:rPr lang="en-US" dirty="0"/>
              <a:t> future di un bambino, </a:t>
            </a:r>
            <a:r>
              <a:rPr lang="en-US" dirty="0" err="1"/>
              <a:t>dalla</a:t>
            </a:r>
            <a:r>
              <a:rPr lang="en-US" dirty="0"/>
              <a:t> "</a:t>
            </a:r>
            <a:r>
              <a:rPr lang="en-US" dirty="0" err="1"/>
              <a:t>culla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tomba</a:t>
            </a:r>
            <a:r>
              <a:rPr lang="en-US" dirty="0"/>
              <a:t>" (Bowlby, 1969, p 208). La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visione</a:t>
            </a:r>
            <a:r>
              <a:rPr lang="en-US" dirty="0"/>
              <a:t> del </a:t>
            </a:r>
            <a:r>
              <a:rPr lang="en-US" dirty="0" err="1"/>
              <a:t>mondo</a:t>
            </a:r>
            <a:r>
              <a:rPr lang="en-US" dirty="0"/>
              <a:t> in via di </a:t>
            </a:r>
            <a:r>
              <a:rPr lang="en-US" dirty="0" err="1"/>
              <a:t>sviluppo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</a:t>
            </a:r>
            <a:r>
              <a:rPr lang="en-US" dirty="0"/>
              <a:t> del </a:t>
            </a:r>
            <a:r>
              <a:rPr lang="en-US" dirty="0" err="1"/>
              <a:t>sé</a:t>
            </a:r>
            <a:r>
              <a:rPr lang="en-US" dirty="0"/>
              <a:t>,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personalità</a:t>
            </a:r>
            <a:r>
              <a:rPr lang="en-US" dirty="0"/>
              <a:t> 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comprensione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, è </a:t>
            </a:r>
            <a:r>
              <a:rPr lang="en-US" dirty="0" err="1"/>
              <a:t>fondato</a:t>
            </a:r>
            <a:r>
              <a:rPr lang="en-US" dirty="0"/>
              <a:t> e </a:t>
            </a:r>
            <a:r>
              <a:rPr lang="en-US" dirty="0" err="1"/>
              <a:t>modellato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</a:t>
            </a:r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fondamentali</a:t>
            </a:r>
            <a:r>
              <a:rPr lang="en-US" dirty="0"/>
              <a:t>. Ad </a:t>
            </a:r>
            <a:r>
              <a:rPr lang="en-US" dirty="0" err="1"/>
              <a:t>esempio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caregivers </a:t>
            </a:r>
            <a:r>
              <a:rPr lang="en-US" dirty="0" err="1"/>
              <a:t>sostengono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bambini a </a:t>
            </a:r>
            <a:r>
              <a:rPr lang="en-US" dirty="0" err="1"/>
              <a:t>capire</a:t>
            </a:r>
            <a:r>
              <a:rPr lang="en-US" dirty="0"/>
              <a:t> </a:t>
            </a:r>
            <a:r>
              <a:rPr lang="en-US" dirty="0" err="1"/>
              <a:t>progressivamente</a:t>
            </a:r>
            <a:r>
              <a:rPr lang="en-US" dirty="0"/>
              <a:t> la propria vita </a:t>
            </a:r>
            <a:r>
              <a:rPr lang="en-US" dirty="0" err="1"/>
              <a:t>interiore</a:t>
            </a:r>
            <a:r>
              <a:rPr lang="en-US" dirty="0"/>
              <a:t>, </a:t>
            </a:r>
            <a:r>
              <a:rPr lang="en-US" dirty="0" err="1"/>
              <a:t>mentre</a:t>
            </a:r>
            <a:r>
              <a:rPr lang="en-US" dirty="0"/>
              <a:t> </a:t>
            </a:r>
            <a:r>
              <a:rPr lang="en-US" dirty="0" err="1"/>
              <a:t>costruiscono</a:t>
            </a:r>
            <a:r>
              <a:rPr lang="en-US" dirty="0"/>
              <a:t> un </a:t>
            </a:r>
            <a:r>
              <a:rPr lang="en-US" dirty="0" err="1"/>
              <a:t>modello</a:t>
            </a:r>
            <a:r>
              <a:rPr lang="en-US" dirty="0"/>
              <a:t> e una </a:t>
            </a:r>
            <a:r>
              <a:rPr lang="en-US" dirty="0" err="1"/>
              <a:t>mappa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come ci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sente</a:t>
            </a:r>
            <a:r>
              <a:rPr lang="en-US" dirty="0"/>
              <a:t> ad </a:t>
            </a:r>
            <a:r>
              <a:rPr lang="en-US" dirty="0" err="1"/>
              <a:t>essere</a:t>
            </a:r>
            <a:r>
              <a:rPr lang="en-US" dirty="0"/>
              <a:t> con </a:t>
            </a:r>
            <a:r>
              <a:rPr lang="en-US" dirty="0" err="1"/>
              <a:t>un'altra</a:t>
            </a:r>
            <a:r>
              <a:rPr lang="en-US" dirty="0"/>
              <a:t> persona e </a:t>
            </a:r>
            <a:r>
              <a:rPr lang="en-US" dirty="0" err="1"/>
              <a:t>su</a:t>
            </a:r>
            <a:r>
              <a:rPr lang="en-US" dirty="0"/>
              <a:t> come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di </a:t>
            </a:r>
            <a:r>
              <a:rPr lang="en-US" dirty="0" err="1"/>
              <a:t>solito</a:t>
            </a:r>
            <a:r>
              <a:rPr lang="en-US" dirty="0"/>
              <a:t> </a:t>
            </a:r>
            <a:r>
              <a:rPr lang="en-US" dirty="0" err="1"/>
              <a:t>agiscono</a:t>
            </a:r>
            <a:r>
              <a:rPr lang="en-US" dirty="0"/>
              <a:t> e </a:t>
            </a:r>
            <a:r>
              <a:rPr lang="en-US" dirty="0" err="1"/>
              <a:t>reagiscono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scambi</a:t>
            </a:r>
            <a:r>
              <a:rPr lang="en-US" dirty="0"/>
              <a:t> </a:t>
            </a:r>
            <a:r>
              <a:rPr lang="en-US" dirty="0" err="1"/>
              <a:t>sociali</a:t>
            </a:r>
            <a:r>
              <a:rPr lang="en-US" dirty="0"/>
              <a:t>. </a:t>
            </a:r>
            <a:r>
              <a:rPr lang="en-US" dirty="0" err="1"/>
              <a:t>Quindi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bambini </a:t>
            </a:r>
            <a:r>
              <a:rPr lang="en-US" dirty="0" err="1"/>
              <a:t>imparano</a:t>
            </a:r>
            <a:r>
              <a:rPr lang="en-US" dirty="0"/>
              <a:t> e </a:t>
            </a:r>
            <a:r>
              <a:rPr lang="en-US" dirty="0" err="1"/>
              <a:t>vedono</a:t>
            </a:r>
            <a:r>
              <a:rPr lang="en-US" dirty="0"/>
              <a:t> se </a:t>
            </a:r>
            <a:r>
              <a:rPr lang="en-US" dirty="0" err="1"/>
              <a:t>stessi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occhi</a:t>
            </a:r>
            <a:r>
              <a:rPr lang="en-US" dirty="0"/>
              <a:t> di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, come un </a:t>
            </a:r>
            <a:r>
              <a:rPr lang="en-US" dirty="0" err="1"/>
              <a:t>corridoio</a:t>
            </a:r>
            <a:r>
              <a:rPr lang="en-US" dirty="0"/>
              <a:t> di </a:t>
            </a:r>
            <a:r>
              <a:rPr lang="en-US" dirty="0" err="1"/>
              <a:t>volti</a:t>
            </a:r>
            <a:r>
              <a:rPr lang="en-US" dirty="0"/>
              <a:t> </a:t>
            </a:r>
            <a:r>
              <a:rPr lang="en-US" dirty="0" err="1"/>
              <a:t>rispecchiati</a:t>
            </a:r>
            <a:r>
              <a:rPr lang="en-US" dirty="0"/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6978C-D812-460B-B5C2-73AAE17602A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0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6978C-D812-460B-B5C2-73AAE17602A1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95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19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15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54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29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17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25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53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629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84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871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80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50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69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77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60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46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5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33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42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36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25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4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24000">
              <a:schemeClr val="accent1">
                <a:lumMod val="65000"/>
                <a:lumOff val="3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25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24000">
              <a:schemeClr val="accent1">
                <a:lumMod val="65000"/>
                <a:lumOff val="3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36E1A5C-7D5B-4894-8C85-4FD42F5465BF}" type="datetimeFigureOut">
              <a:rPr lang="it-IT" smtClean="0"/>
              <a:pPr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3C62653-1C60-4529-A116-592DEDE43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29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45719"/>
          </a:xfrm>
        </p:spPr>
        <p:txBody>
          <a:bodyPr>
            <a:normAutofit fontScale="90000"/>
          </a:bodyPr>
          <a:lstStyle/>
          <a:p>
            <a:br>
              <a:rPr lang="it-IT" b="1" u="sng" dirty="0"/>
            </a:b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6656" y="742950"/>
            <a:ext cx="10753725" cy="5034915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sz="4800" b="1" dirty="0"/>
              <a:t>“Abusi e violenze su minori - Definizione del problema”</a:t>
            </a:r>
            <a:endParaRPr lang="it-IT" sz="4800" b="1" u="sng" dirty="0"/>
          </a:p>
          <a:p>
            <a:r>
              <a:rPr lang="it-IT" sz="3000" dirty="0"/>
              <a:t>Bologna  30 Novembre 2022</a:t>
            </a:r>
            <a:endParaRPr lang="it-IT" sz="3000" b="1" dirty="0">
              <a:solidFill>
                <a:srgbClr val="FFFF00"/>
              </a:solidFill>
            </a:endParaRPr>
          </a:p>
          <a:p>
            <a:r>
              <a:rPr lang="it-IT" sz="3000" b="1" dirty="0">
                <a:solidFill>
                  <a:srgbClr val="FFFF00"/>
                </a:solidFill>
              </a:rPr>
              <a:t>                 </a:t>
            </a:r>
            <a:r>
              <a:rPr lang="it-IT" sz="4800" b="1" dirty="0">
                <a:solidFill>
                  <a:srgbClr val="FFFF00"/>
                </a:solidFill>
              </a:rPr>
              <a:t> </a:t>
            </a:r>
            <a:r>
              <a:rPr lang="it-IT" sz="4800" dirty="0"/>
              <a:t>Sviluppo traumatico post evento</a:t>
            </a:r>
          </a:p>
          <a:p>
            <a:r>
              <a:rPr lang="it-IT" sz="4800" b="1" dirty="0">
                <a:solidFill>
                  <a:srgbClr val="FFFF00"/>
                </a:solidFill>
              </a:rPr>
              <a:t>                  </a:t>
            </a:r>
            <a:r>
              <a:rPr lang="it-IT" sz="3600" b="1" dirty="0">
                <a:solidFill>
                  <a:srgbClr val="002060"/>
                </a:solidFill>
              </a:rPr>
              <a:t>Docente Renzo </a:t>
            </a:r>
            <a:r>
              <a:rPr lang="it-IT" sz="3600" b="1" dirty="0" err="1">
                <a:solidFill>
                  <a:srgbClr val="002060"/>
                </a:solidFill>
              </a:rPr>
              <a:t>Gherardi</a:t>
            </a:r>
            <a:endParaRPr lang="it-IT" sz="3600" b="1" dirty="0">
              <a:solidFill>
                <a:srgbClr val="002060"/>
              </a:solidFill>
            </a:endParaRP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2349"/>
            <a:ext cx="10864516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720859" y="0"/>
            <a:ext cx="1343125" cy="782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79EBA-B2BD-49B4-953F-6CDD5717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Stili di Attaccamento nella diade sicuro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7D19BF-B5CE-4C7F-AEC5-CE93F052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14760"/>
            <a:ext cx="10753725" cy="4463972"/>
          </a:xfrm>
        </p:spPr>
        <p:txBody>
          <a:bodyPr>
            <a:normAutofit/>
          </a:bodyPr>
          <a:lstStyle/>
          <a:p>
            <a:r>
              <a:rPr lang="it-IT" sz="3200" dirty="0" err="1">
                <a:solidFill>
                  <a:srgbClr val="FF0000"/>
                </a:solidFill>
              </a:rPr>
              <a:t>Caregiver</a:t>
            </a:r>
            <a:endParaRPr lang="it-IT" sz="3200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-È disponibile a   livello affettivo                                          </a:t>
            </a:r>
          </a:p>
          <a:p>
            <a:r>
              <a:rPr lang="it-IT" dirty="0">
                <a:solidFill>
                  <a:srgbClr val="002060"/>
                </a:solidFill>
              </a:rPr>
              <a:t> -Risponde in maniera costante ai</a:t>
            </a:r>
          </a:p>
          <a:p>
            <a:r>
              <a:rPr lang="it-IT" dirty="0">
                <a:solidFill>
                  <a:srgbClr val="002060"/>
                </a:solidFill>
              </a:rPr>
              <a:t>   bisogni  fisiologici e ai bisogni di protezione e</a:t>
            </a:r>
          </a:p>
          <a:p>
            <a:r>
              <a:rPr lang="it-IT" dirty="0">
                <a:solidFill>
                  <a:srgbClr val="002060"/>
                </a:solidFill>
              </a:rPr>
              <a:t>   conforto del bambino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777FF8-BEBD-40F4-8BDC-D543A967C23F}"/>
              </a:ext>
            </a:extLst>
          </p:cNvPr>
          <p:cNvSpPr txBox="1"/>
          <p:nvPr/>
        </p:nvSpPr>
        <p:spPr>
          <a:xfrm>
            <a:off x="7249886" y="1714759"/>
            <a:ext cx="47287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Bambino</a:t>
            </a:r>
            <a:r>
              <a:rPr lang="it-IT" sz="3200" b="1" dirty="0"/>
              <a:t> 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2060"/>
                </a:solidFill>
              </a:rPr>
              <a:t>si rivolge al genitore 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2060"/>
                </a:solidFill>
              </a:rPr>
              <a:t>segnala il disagio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2060"/>
                </a:solidFill>
              </a:rPr>
              <a:t>è facilmente consolabile 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2060"/>
                </a:solidFill>
              </a:rPr>
              <a:t>torna ad esplorare l’ambiente 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2060"/>
                </a:solidFill>
              </a:rPr>
              <a:t>è in grado di integrare le informazioni sensoriali di  pericolo e di sicurezza alle proprie sensazioni di paura o benessere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2060"/>
                </a:solidFill>
              </a:rPr>
              <a:t>Può stabilire relazioni stabili e gratificanti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5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20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3B4248-2119-4F7C-8E5E-FE8A70CC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Stili di attaccamento nella diade evitante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BB0A70-45FC-4DDE-9F97-70163D1F6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5" y="1998134"/>
            <a:ext cx="4770555" cy="3767328"/>
          </a:xfrm>
        </p:spPr>
        <p:txBody>
          <a:bodyPr>
            <a:normAutofit lnSpcReduction="10000"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Il </a:t>
            </a:r>
            <a:r>
              <a:rPr lang="it-IT" sz="3200" b="1" dirty="0" err="1">
                <a:solidFill>
                  <a:srgbClr val="FF0000"/>
                </a:solidFill>
              </a:rPr>
              <a:t>caregiver</a:t>
            </a:r>
            <a:endParaRPr lang="it-IT" sz="3200" b="1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-è </a:t>
            </a:r>
            <a:r>
              <a:rPr lang="it-IT" dirty="0" err="1">
                <a:solidFill>
                  <a:srgbClr val="002060"/>
                </a:solidFill>
              </a:rPr>
              <a:t>inacessibile</a:t>
            </a:r>
            <a:r>
              <a:rPr lang="it-IT" dirty="0">
                <a:solidFill>
                  <a:srgbClr val="002060"/>
                </a:solidFill>
              </a:rPr>
              <a:t> a livello affettivo</a:t>
            </a:r>
          </a:p>
          <a:p>
            <a:r>
              <a:rPr lang="it-IT" dirty="0">
                <a:solidFill>
                  <a:srgbClr val="002060"/>
                </a:solidFill>
              </a:rPr>
              <a:t>-è costantemente rifiutante</a:t>
            </a:r>
          </a:p>
          <a:p>
            <a:r>
              <a:rPr lang="it-IT" dirty="0">
                <a:solidFill>
                  <a:srgbClr val="002060"/>
                </a:solidFill>
              </a:rPr>
              <a:t>-ignora, svaluta o punisce le richieste di conforto e protezione dei bambini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9F2170-FFA4-4CC2-B85A-2FBB1B8208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Il bambino</a:t>
            </a:r>
          </a:p>
          <a:p>
            <a:r>
              <a:rPr lang="it-IT" dirty="0">
                <a:solidFill>
                  <a:srgbClr val="002060"/>
                </a:solidFill>
              </a:rPr>
              <a:t>-È spinto all’esplorazione</a:t>
            </a:r>
          </a:p>
          <a:p>
            <a:r>
              <a:rPr lang="it-IT" dirty="0">
                <a:solidFill>
                  <a:srgbClr val="002060"/>
                </a:solidFill>
              </a:rPr>
              <a:t>-Impara ad inibire le manifestazioni  emotive</a:t>
            </a:r>
          </a:p>
          <a:p>
            <a:r>
              <a:rPr lang="it-IT" dirty="0">
                <a:solidFill>
                  <a:srgbClr val="002060"/>
                </a:solidFill>
              </a:rPr>
              <a:t>-Interpreta la realtà utilizzando prevalentemente le informazioni cognitive  e non basandosi sulle manifestazioni affettive</a:t>
            </a:r>
          </a:p>
          <a:p>
            <a:r>
              <a:rPr lang="it-IT" dirty="0">
                <a:solidFill>
                  <a:srgbClr val="002060"/>
                </a:solidFill>
              </a:rPr>
              <a:t>-Ha difficoltà a coinvolgersi affettivamente nelle relazioni</a:t>
            </a:r>
          </a:p>
        </p:txBody>
      </p:sp>
      <p:pic>
        <p:nvPicPr>
          <p:cNvPr id="5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13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EC389B-21AD-40B9-8718-DDA2BAD6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15758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Stile di attaccamento nella diade ambivalente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71FC76-D9B9-47C4-8775-00D1E6CB8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5" y="1998134"/>
            <a:ext cx="4946742" cy="3767328"/>
          </a:xfrm>
        </p:spPr>
        <p:txBody>
          <a:bodyPr>
            <a:normAutofit fontScale="92500" lnSpcReduction="20000"/>
          </a:bodyPr>
          <a:lstStyle/>
          <a:p>
            <a:r>
              <a:rPr lang="it-IT" sz="3500" b="1" dirty="0" err="1">
                <a:solidFill>
                  <a:srgbClr val="FF0000"/>
                </a:solidFill>
              </a:rPr>
              <a:t>Caregiver</a:t>
            </a:r>
            <a:endParaRPr lang="it-IT" sz="3500" b="1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- richiama l’attenzione del bambino su     di se</a:t>
            </a:r>
          </a:p>
          <a:p>
            <a:r>
              <a:rPr lang="it-IT" dirty="0">
                <a:solidFill>
                  <a:srgbClr val="002060"/>
                </a:solidFill>
              </a:rPr>
              <a:t>- mette al centro i propri bisogni</a:t>
            </a:r>
          </a:p>
          <a:p>
            <a:r>
              <a:rPr lang="it-IT" dirty="0">
                <a:solidFill>
                  <a:srgbClr val="002060"/>
                </a:solidFill>
              </a:rPr>
              <a:t>-non si sintonizza con il figlio</a:t>
            </a:r>
          </a:p>
          <a:p>
            <a:r>
              <a:rPr lang="it-IT" dirty="0">
                <a:solidFill>
                  <a:srgbClr val="002060"/>
                </a:solidFill>
              </a:rPr>
              <a:t>- È affettivamente </a:t>
            </a:r>
            <a:r>
              <a:rPr lang="it-IT" dirty="0" err="1">
                <a:solidFill>
                  <a:srgbClr val="002060"/>
                </a:solidFill>
              </a:rPr>
              <a:t>accessibile,ma</a:t>
            </a:r>
            <a:r>
              <a:rPr lang="it-IT" dirty="0">
                <a:solidFill>
                  <a:srgbClr val="002060"/>
                </a:solidFill>
              </a:rPr>
              <a:t> in maniera discontinua, incurante e imprevedibile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2CBC4C-C0E2-4F3B-8F87-99BD6DD439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500" b="1" dirty="0">
                <a:solidFill>
                  <a:srgbClr val="FFFF00"/>
                </a:solidFill>
              </a:rPr>
              <a:t>Il bambino</a:t>
            </a:r>
          </a:p>
          <a:p>
            <a:r>
              <a:rPr lang="it-IT" dirty="0">
                <a:solidFill>
                  <a:srgbClr val="002060"/>
                </a:solidFill>
              </a:rPr>
              <a:t>- monitora continuamente il genitore</a:t>
            </a:r>
          </a:p>
          <a:p>
            <a:r>
              <a:rPr lang="it-IT" dirty="0">
                <a:solidFill>
                  <a:srgbClr val="002060"/>
                </a:solidFill>
              </a:rPr>
              <a:t>- Inibisce l’esplorazione</a:t>
            </a:r>
          </a:p>
          <a:p>
            <a:r>
              <a:rPr lang="it-IT" dirty="0">
                <a:solidFill>
                  <a:srgbClr val="002060"/>
                </a:solidFill>
              </a:rPr>
              <a:t>- Segnala in maniera esagerata e spesso rabbiosa il proprio disagio</a:t>
            </a:r>
          </a:p>
          <a:p>
            <a:r>
              <a:rPr lang="it-IT" dirty="0">
                <a:solidFill>
                  <a:srgbClr val="002060"/>
                </a:solidFill>
              </a:rPr>
              <a:t>- Impara a interpretare la realtà in base ai propri stati emotivi e a ricondurre tutto alla sfera personale</a:t>
            </a:r>
          </a:p>
          <a:p>
            <a:r>
              <a:rPr lang="it-IT" dirty="0">
                <a:solidFill>
                  <a:srgbClr val="002060"/>
                </a:solidFill>
              </a:rPr>
              <a:t>- vive le relazioni lasciandosi coinvolgere eccessivamente ed enfatizzando gli aspetti negativi</a:t>
            </a:r>
          </a:p>
          <a:p>
            <a:endParaRPr lang="it-IT" dirty="0"/>
          </a:p>
        </p:txBody>
      </p:sp>
      <p:pic>
        <p:nvPicPr>
          <p:cNvPr id="5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44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1E425-ABAC-40FB-8990-70EB5647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96263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chemeClr val="bg1"/>
                </a:solidFill>
              </a:rPr>
              <a:t>Stili di Attaccamento nella diade disorganizzato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1F6463-1BD3-4DB1-BD26-D27E9D0FF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Il </a:t>
            </a:r>
            <a:r>
              <a:rPr lang="it-IT" sz="3200" b="1" dirty="0" err="1">
                <a:solidFill>
                  <a:srgbClr val="FF0000"/>
                </a:solidFill>
              </a:rPr>
              <a:t>caregiver</a:t>
            </a:r>
            <a:endParaRPr lang="it-IT" sz="3200" b="1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- Ha lutti e traumi irrisolti</a:t>
            </a:r>
          </a:p>
          <a:p>
            <a:r>
              <a:rPr lang="it-IT" dirty="0">
                <a:solidFill>
                  <a:srgbClr val="002060"/>
                </a:solidFill>
              </a:rPr>
              <a:t>- Ha momenti in cui sembra assente e non coinvolto con il bambino</a:t>
            </a:r>
          </a:p>
          <a:p>
            <a:r>
              <a:rPr lang="it-IT" dirty="0">
                <a:solidFill>
                  <a:srgbClr val="002060"/>
                </a:solidFill>
              </a:rPr>
              <a:t>- Suscita paura nel bambino</a:t>
            </a:r>
          </a:p>
          <a:p>
            <a:r>
              <a:rPr lang="it-IT" dirty="0">
                <a:solidFill>
                  <a:srgbClr val="002060"/>
                </a:solidFill>
              </a:rPr>
              <a:t>- Può essere trascurante o diventare inaspettatamente violento e maltrattante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E13B96-9439-4BE7-8217-00409E9C70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Il bambino</a:t>
            </a:r>
          </a:p>
          <a:p>
            <a:r>
              <a:rPr lang="it-IT" dirty="0">
                <a:solidFill>
                  <a:srgbClr val="002060"/>
                </a:solidFill>
              </a:rPr>
              <a:t>- Si trova in un conflitto irrisolvibile</a:t>
            </a:r>
          </a:p>
          <a:p>
            <a:r>
              <a:rPr lang="it-IT" dirty="0">
                <a:solidFill>
                  <a:srgbClr val="002060"/>
                </a:solidFill>
              </a:rPr>
              <a:t>- risponde in maniera caotica a stimoli ambientali stressanti</a:t>
            </a:r>
          </a:p>
          <a:p>
            <a:r>
              <a:rPr lang="it-IT" dirty="0">
                <a:solidFill>
                  <a:srgbClr val="002060"/>
                </a:solidFill>
              </a:rPr>
              <a:t>- impara a controllare il genitore assumendo comportamenti punitivi, accudenti o seduttivi nei suoi confronti</a:t>
            </a:r>
          </a:p>
          <a:p>
            <a:r>
              <a:rPr lang="it-IT" dirty="0">
                <a:solidFill>
                  <a:srgbClr val="002060"/>
                </a:solidFill>
              </a:rPr>
              <a:t>- Impara a interpretare se stesso e le relazioni secondo modelli incompatibili e contradditori in cui ognuno oscilla tra i ruoli di salvatore, persecutore e vittima</a:t>
            </a:r>
          </a:p>
        </p:txBody>
      </p:sp>
      <p:pic>
        <p:nvPicPr>
          <p:cNvPr id="5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14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1F0CFF-51A0-2599-4CA6-6B200B4445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5600" y="1"/>
            <a:ext cx="1676400" cy="80009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423126-D0C4-86B9-ADFE-4A520E5E50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903" y="1796904"/>
            <a:ext cx="5223107" cy="47753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15835" y="1130458"/>
            <a:ext cx="9160329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Century Gothic"/>
              </a:rPr>
              <a:t>MINACCIA</a:t>
            </a:r>
            <a:r>
              <a:rPr lang="it-IT" sz="3599" b="1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Century Gothic"/>
              </a:rPr>
              <a:t>REALE-MINACCIA PERCEPITA</a:t>
            </a:r>
          </a:p>
        </p:txBody>
      </p:sp>
      <p:pic>
        <p:nvPicPr>
          <p:cNvPr id="6" name="Google Shape;80;p1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2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1BD5CA4-58BB-0760-178B-DC5627ED4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4761"/>
          <a:stretch/>
        </p:blipFill>
        <p:spPr>
          <a:xfrm>
            <a:off x="653539" y="2341049"/>
            <a:ext cx="3920392" cy="3562645"/>
          </a:xfrm>
          <a:prstGeom prst="rect">
            <a:avLst/>
          </a:prstGeom>
        </p:spPr>
      </p:pic>
      <p:pic>
        <p:nvPicPr>
          <p:cNvPr id="5" name="Picture 2" descr="Le reazioni biologiche alla paura – Dott.ssa Camilla Marzocchi">
            <a:extLst>
              <a:ext uri="{FF2B5EF4-FFF2-40B4-BE49-F238E27FC236}">
                <a16:creationId xmlns:a16="http://schemas.microsoft.com/office/drawing/2014/main" id="{4EFF2480-3F80-D94F-BD37-CDDCF8F1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29" y="2966318"/>
            <a:ext cx="6779233" cy="23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4">
            <a:extLst>
              <a:ext uri="{FF2B5EF4-FFF2-40B4-BE49-F238E27FC236}">
                <a16:creationId xmlns:a16="http://schemas.microsoft.com/office/drawing/2014/main" id="{F7D46554-8C29-8EC2-B821-04DA8F8EC805}"/>
              </a:ext>
            </a:extLst>
          </p:cNvPr>
          <p:cNvSpPr txBox="1"/>
          <p:nvPr/>
        </p:nvSpPr>
        <p:spPr>
          <a:xfrm>
            <a:off x="653538" y="1317968"/>
            <a:ext cx="1098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chemeClr val="bg1"/>
                </a:solidFill>
                <a:latin typeface="Century Gothic"/>
              </a:rPr>
              <a:t>IL CERVELLO RETTILIANO E LE REAZIONI DI SOPRAVVIVENZA</a:t>
            </a:r>
          </a:p>
        </p:txBody>
      </p:sp>
      <p:pic>
        <p:nvPicPr>
          <p:cNvPr id="7" name="Google Shape;80;p1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9;p1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13DC7-40C6-4439-83F4-0E20C760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Teoria </a:t>
            </a:r>
            <a:r>
              <a:rPr lang="it-IT" dirty="0" err="1">
                <a:solidFill>
                  <a:schemeClr val="bg1"/>
                </a:solidFill>
              </a:rPr>
              <a:t>Polivagale</a:t>
            </a:r>
            <a:r>
              <a:rPr lang="it-IT" dirty="0">
                <a:solidFill>
                  <a:schemeClr val="bg1"/>
                </a:solidFill>
              </a:rPr>
              <a:t> di Stephen </a:t>
            </a:r>
            <a:r>
              <a:rPr lang="it-IT" dirty="0" err="1">
                <a:solidFill>
                  <a:schemeClr val="bg1"/>
                </a:solidFill>
              </a:rPr>
              <a:t>Porgers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DC2B0-1E20-44B9-8EE4-15720535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87794"/>
            <a:ext cx="10753725" cy="4678106"/>
          </a:xfrm>
        </p:spPr>
        <p:txBody>
          <a:bodyPr/>
          <a:lstStyle/>
          <a:p>
            <a:r>
              <a:rPr lang="it-IT" sz="3200" dirty="0" err="1"/>
              <a:t>Porgers</a:t>
            </a:r>
            <a:r>
              <a:rPr lang="it-IT" sz="3200" dirty="0"/>
              <a:t> </a:t>
            </a:r>
            <a:r>
              <a:rPr lang="it-IT" dirty="0"/>
              <a:t>ha elaborato una teoria sulla base dello sviluppo filogenetico del SN  che prevede una gerarchia di risposte di fronte al pericolo in successione</a:t>
            </a:r>
          </a:p>
          <a:p>
            <a:r>
              <a:rPr lang="it-IT" sz="3200" b="1" dirty="0">
                <a:solidFill>
                  <a:srgbClr val="FFFF00"/>
                </a:solidFill>
              </a:rPr>
              <a:t>Ramo ventrale del  vago parasimpatico</a:t>
            </a:r>
            <a:r>
              <a:rPr lang="it-IT" dirty="0"/>
              <a:t>     </a:t>
            </a:r>
            <a:r>
              <a:rPr lang="it-IT" dirty="0">
                <a:solidFill>
                  <a:srgbClr val="FF0000"/>
                </a:solidFill>
              </a:rPr>
              <a:t>risposte di impegno sociale </a:t>
            </a:r>
          </a:p>
          <a:p>
            <a:endParaRPr lang="it-IT" sz="3200" dirty="0"/>
          </a:p>
          <a:p>
            <a:r>
              <a:rPr lang="it-IT" sz="3200" b="1" dirty="0">
                <a:solidFill>
                  <a:srgbClr val="FFFF00"/>
                </a:solidFill>
              </a:rPr>
              <a:t>Sistema simpatico</a:t>
            </a:r>
            <a:r>
              <a:rPr lang="it-IT" b="1" dirty="0">
                <a:solidFill>
                  <a:srgbClr val="FFFF00"/>
                </a:solidFill>
              </a:rPr>
              <a:t>  </a:t>
            </a:r>
            <a:r>
              <a:rPr lang="it-IT" dirty="0"/>
              <a:t>                                                    </a:t>
            </a:r>
            <a:r>
              <a:rPr lang="it-IT" dirty="0">
                <a:solidFill>
                  <a:srgbClr val="FF0000"/>
                </a:solidFill>
              </a:rPr>
              <a:t>risposte attacco fuga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b="1" dirty="0">
                <a:solidFill>
                  <a:srgbClr val="FFFF00"/>
                </a:solidFill>
              </a:rPr>
              <a:t>Ramo dorsale del vago parasimpatico</a:t>
            </a:r>
            <a:r>
              <a:rPr lang="it-IT" sz="3200" dirty="0"/>
              <a:t>       </a:t>
            </a:r>
            <a:r>
              <a:rPr lang="it-IT" dirty="0">
                <a:solidFill>
                  <a:srgbClr val="FF0000"/>
                </a:solidFill>
              </a:rPr>
              <a:t>risposte d’immobilizzazione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CE99A2-74AB-4E69-BA59-F642E6871F6E}"/>
              </a:ext>
            </a:extLst>
          </p:cNvPr>
          <p:cNvSpPr txBox="1"/>
          <p:nvPr/>
        </p:nvSpPr>
        <p:spPr>
          <a:xfrm>
            <a:off x="7403689" y="3125732"/>
            <a:ext cx="446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Arousal</a:t>
            </a:r>
            <a:r>
              <a:rPr lang="it-IT" dirty="0"/>
              <a:t> ottimale: promuove uno stato di calma e sicurezza che facilita l’iterazione sociale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F3B6D1-1753-4521-94B8-AD984BA12BCC}"/>
              </a:ext>
            </a:extLst>
          </p:cNvPr>
          <p:cNvSpPr txBox="1"/>
          <p:nvPr/>
        </p:nvSpPr>
        <p:spPr>
          <a:xfrm>
            <a:off x="7426003" y="4371785"/>
            <a:ext cx="422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iperArousal</a:t>
            </a:r>
            <a:r>
              <a:rPr lang="it-IT" dirty="0"/>
              <a:t>:  Si attiva quando il sistema ventrale  è </a:t>
            </a:r>
            <a:r>
              <a:rPr lang="it-IT" dirty="0" err="1"/>
              <a:t>innefficace</a:t>
            </a:r>
            <a:r>
              <a:rPr lang="it-IT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F0A80A-F05C-47A5-B65F-5A7F0DA7E3E8}"/>
              </a:ext>
            </a:extLst>
          </p:cNvPr>
          <p:cNvSpPr txBox="1"/>
          <p:nvPr/>
        </p:nvSpPr>
        <p:spPr>
          <a:xfrm>
            <a:off x="7426002" y="5584817"/>
            <a:ext cx="408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Ipo</a:t>
            </a:r>
            <a:r>
              <a:rPr lang="it-IT" dirty="0"/>
              <a:t> </a:t>
            </a:r>
            <a:r>
              <a:rPr lang="it-IT" dirty="0" err="1"/>
              <a:t>arousal</a:t>
            </a:r>
            <a:r>
              <a:rPr lang="it-IT" dirty="0"/>
              <a:t>: Chiusura, intorbidimento, distacco, blocco comportamentale, svenimento sincope, sfiducia, impotenza sottomissione</a:t>
            </a:r>
          </a:p>
        </p:txBody>
      </p:sp>
      <p:pic>
        <p:nvPicPr>
          <p:cNvPr id="8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53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38908-4748-4272-8172-3C13FF73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D78FEA7-5A37-4A92-8A03-034669B1A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8" b="98428" l="1856" r="98376">
                        <a14:foregroundMark x1="15545" y1="42453" x2="9977" y2="47170"/>
                        <a14:foregroundMark x1="17633" y1="49371" x2="10905" y2="58805"/>
                        <a14:foregroundMark x1="51972" y1="68553" x2="55452" y2="88679"/>
                        <a14:foregroundMark x1="82831" y1="26415" x2="90487" y2="1195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4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19992-CC4F-4286-9E56-6C97665D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immagini cervello trino">
            <a:extLst>
              <a:ext uri="{FF2B5EF4-FFF2-40B4-BE49-F238E27FC236}">
                <a16:creationId xmlns:a16="http://schemas.microsoft.com/office/drawing/2014/main" id="{9D4D99AD-5116-48E0-8617-01E90E6CBF0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17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id="{9F16AA3A-204B-4A70-8085-3D57493F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402AF4C3-D7ED-491D-A884-E38FA592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AF28D3-AC72-4CF2-9F98-C644281CAB6F}"/>
              </a:ext>
            </a:extLst>
          </p:cNvPr>
          <p:cNvSpPr txBox="1"/>
          <p:nvPr/>
        </p:nvSpPr>
        <p:spPr>
          <a:xfrm>
            <a:off x="5636029" y="29759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05797E-6797-4437-B2A2-2E5407DA72A5}"/>
              </a:ext>
            </a:extLst>
          </p:cNvPr>
          <p:cNvSpPr txBox="1"/>
          <p:nvPr/>
        </p:nvSpPr>
        <p:spPr>
          <a:xfrm flipH="1">
            <a:off x="1204376" y="2724358"/>
            <a:ext cx="3424843" cy="677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8CEB8737-4C55-4B74-AACC-D8F98C5C3BCD}"/>
              </a:ext>
            </a:extLst>
          </p:cNvPr>
          <p:cNvSpPr/>
          <p:nvPr/>
        </p:nvSpPr>
        <p:spPr>
          <a:xfrm>
            <a:off x="4909652" y="2729886"/>
            <a:ext cx="2645004" cy="127358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Corteccia</a:t>
            </a:r>
          </a:p>
          <a:p>
            <a:pPr algn="ctr"/>
            <a:r>
              <a:rPr lang="it-IT" sz="2400" b="1" dirty="0" err="1">
                <a:solidFill>
                  <a:schemeClr val="tx1"/>
                </a:solidFill>
              </a:rPr>
              <a:t>orbitofrontale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720A1608-7D53-4B6A-A6B7-B3319F119C0D}"/>
              </a:ext>
            </a:extLst>
          </p:cNvPr>
          <p:cNvSpPr/>
          <p:nvPr/>
        </p:nvSpPr>
        <p:spPr>
          <a:xfrm>
            <a:off x="534009" y="788277"/>
            <a:ext cx="3081806" cy="467113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rgbClr val="002060"/>
                </a:solidFill>
              </a:rPr>
              <a:t>la strutturazione del Sé e per la regolazione degli stati interni e dei comportamenti</a:t>
            </a:r>
          </a:p>
          <a:p>
            <a:r>
              <a:rPr lang="it-IT" sz="2000" dirty="0">
                <a:solidFill>
                  <a:srgbClr val="002060"/>
                </a:solidFill>
              </a:rPr>
              <a:t> le relazioni di attaccamento delle età successive, nonché nelle capacità, o non abilità, regolative dell’età adulta</a:t>
            </a:r>
          </a:p>
          <a:p>
            <a:r>
              <a:rPr lang="it-IT" sz="2000" dirty="0">
                <a:solidFill>
                  <a:srgbClr val="002060"/>
                </a:solidFill>
              </a:rPr>
              <a:t>Regolazione del SNA</a:t>
            </a:r>
          </a:p>
          <a:p>
            <a:r>
              <a:rPr lang="it-IT" sz="2000" dirty="0">
                <a:solidFill>
                  <a:srgbClr val="002060"/>
                </a:solidFill>
              </a:rPr>
              <a:t>stile di risposta flessibile ed adattivo.</a:t>
            </a:r>
          </a:p>
          <a:p>
            <a:r>
              <a:rPr lang="it-IT" sz="2000" dirty="0">
                <a:solidFill>
                  <a:srgbClr val="002060"/>
                </a:solidFill>
              </a:rPr>
              <a:t>valutazione delle risorse di risposta.</a:t>
            </a:r>
          </a:p>
          <a:p>
            <a:endParaRPr lang="it-IT" dirty="0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id="{56DA18E6-6160-4121-AF63-16C8511964D1}"/>
              </a:ext>
            </a:extLst>
          </p:cNvPr>
          <p:cNvSpPr/>
          <p:nvPr/>
        </p:nvSpPr>
        <p:spPr>
          <a:xfrm>
            <a:off x="8848493" y="2715037"/>
            <a:ext cx="2372452" cy="10935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Amigdala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Memorie emotive</a:t>
            </a:r>
          </a:p>
        </p:txBody>
      </p:sp>
      <p:sp>
        <p:nvSpPr>
          <p:cNvPr id="9" name="Elaborazione 8">
            <a:extLst>
              <a:ext uri="{FF2B5EF4-FFF2-40B4-BE49-F238E27FC236}">
                <a16:creationId xmlns:a16="http://schemas.microsoft.com/office/drawing/2014/main" id="{2E732E98-76AD-4861-88C6-752001B2231B}"/>
              </a:ext>
            </a:extLst>
          </p:cNvPr>
          <p:cNvSpPr/>
          <p:nvPr/>
        </p:nvSpPr>
        <p:spPr>
          <a:xfrm>
            <a:off x="6578009" y="155121"/>
            <a:ext cx="3343190" cy="108821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stimoli affettivi positivi o negativi percepiti esternamente e internamente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B4C15928-884C-41C2-B8EB-235B10E52882}"/>
              </a:ext>
            </a:extLst>
          </p:cNvPr>
          <p:cNvCxnSpPr>
            <a:cxnSpLocks/>
          </p:cNvCxnSpPr>
          <p:nvPr/>
        </p:nvCxnSpPr>
        <p:spPr>
          <a:xfrm>
            <a:off x="8506562" y="1761761"/>
            <a:ext cx="932940" cy="914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Freccia bidirezionale orizzontale 13">
            <a:extLst>
              <a:ext uri="{FF2B5EF4-FFF2-40B4-BE49-F238E27FC236}">
                <a16:creationId xmlns:a16="http://schemas.microsoft.com/office/drawing/2014/main" id="{B899AE3F-69F4-4A3D-9760-6B5F6AC970FA}"/>
              </a:ext>
            </a:extLst>
          </p:cNvPr>
          <p:cNvSpPr/>
          <p:nvPr/>
        </p:nvSpPr>
        <p:spPr>
          <a:xfrm>
            <a:off x="7554656" y="307498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5B2631B-1B5C-40ED-B043-73529AB042FE}"/>
              </a:ext>
            </a:extLst>
          </p:cNvPr>
          <p:cNvCxnSpPr>
            <a:cxnSpLocks/>
          </p:cNvCxnSpPr>
          <p:nvPr/>
        </p:nvCxnSpPr>
        <p:spPr>
          <a:xfrm flipH="1">
            <a:off x="6935122" y="1826640"/>
            <a:ext cx="663860" cy="88023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Freccia a sinistra 19">
            <a:extLst>
              <a:ext uri="{FF2B5EF4-FFF2-40B4-BE49-F238E27FC236}">
                <a16:creationId xmlns:a16="http://schemas.microsoft.com/office/drawing/2014/main" id="{8577B1B5-9A96-4A0C-8B11-31993DCDF095}"/>
              </a:ext>
            </a:extLst>
          </p:cNvPr>
          <p:cNvSpPr/>
          <p:nvPr/>
        </p:nvSpPr>
        <p:spPr>
          <a:xfrm>
            <a:off x="3826467" y="314522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29EC4AC0-2BA7-4E85-8B93-4F131E1585D0}"/>
              </a:ext>
            </a:extLst>
          </p:cNvPr>
          <p:cNvSpPr/>
          <p:nvPr/>
        </p:nvSpPr>
        <p:spPr>
          <a:xfrm>
            <a:off x="4894253" y="4365876"/>
            <a:ext cx="2491324" cy="10935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ipofisi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F64C388E-B437-4A29-BDE0-E73E71BB3D32}"/>
              </a:ext>
            </a:extLst>
          </p:cNvPr>
          <p:cNvSpPr/>
          <p:nvPr/>
        </p:nvSpPr>
        <p:spPr>
          <a:xfrm>
            <a:off x="9025420" y="4411636"/>
            <a:ext cx="2285426" cy="10935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ipotalamo</a:t>
            </a:r>
          </a:p>
        </p:txBody>
      </p:sp>
      <p:sp>
        <p:nvSpPr>
          <p:cNvPr id="27" name="Freccia bidirezionale verticale 26">
            <a:extLst>
              <a:ext uri="{FF2B5EF4-FFF2-40B4-BE49-F238E27FC236}">
                <a16:creationId xmlns:a16="http://schemas.microsoft.com/office/drawing/2014/main" id="{DDA3EBB3-6306-413C-A0B5-E7D14C384070}"/>
              </a:ext>
            </a:extLst>
          </p:cNvPr>
          <p:cNvSpPr/>
          <p:nvPr/>
        </p:nvSpPr>
        <p:spPr>
          <a:xfrm>
            <a:off x="9959792" y="3767173"/>
            <a:ext cx="256264" cy="5847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bidirezionale orizzontale 27">
            <a:extLst>
              <a:ext uri="{FF2B5EF4-FFF2-40B4-BE49-F238E27FC236}">
                <a16:creationId xmlns:a16="http://schemas.microsoft.com/office/drawing/2014/main" id="{A6241349-3D2E-4918-B1DC-7A4BCF649ADF}"/>
              </a:ext>
            </a:extLst>
          </p:cNvPr>
          <p:cNvSpPr/>
          <p:nvPr/>
        </p:nvSpPr>
        <p:spPr>
          <a:xfrm>
            <a:off x="7591924" y="467032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Freccia a sinistra 28">
            <a:extLst>
              <a:ext uri="{FF2B5EF4-FFF2-40B4-BE49-F238E27FC236}">
                <a16:creationId xmlns:a16="http://schemas.microsoft.com/office/drawing/2014/main" id="{395268B5-D5E5-465C-B198-6821E29A936E}"/>
              </a:ext>
            </a:extLst>
          </p:cNvPr>
          <p:cNvSpPr/>
          <p:nvPr/>
        </p:nvSpPr>
        <p:spPr>
          <a:xfrm>
            <a:off x="7836132" y="59391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0A90E1BE-083C-4683-B447-339479FBEC27}"/>
              </a:ext>
            </a:extLst>
          </p:cNvPr>
          <p:cNvSpPr/>
          <p:nvPr/>
        </p:nvSpPr>
        <p:spPr>
          <a:xfrm>
            <a:off x="9227126" y="5943190"/>
            <a:ext cx="2016991" cy="7901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SN Simpatico</a:t>
            </a:r>
          </a:p>
          <a:p>
            <a:pPr algn="ctr"/>
            <a:r>
              <a:rPr lang="it-IT" dirty="0"/>
              <a:t>SN parasimpatico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758A5312-D948-4D2D-94F3-08B8E3CBE10D}"/>
              </a:ext>
            </a:extLst>
          </p:cNvPr>
          <p:cNvSpPr/>
          <p:nvPr/>
        </p:nvSpPr>
        <p:spPr>
          <a:xfrm>
            <a:off x="4472247" y="6026079"/>
            <a:ext cx="2842821" cy="7072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Surrene</a:t>
            </a:r>
          </a:p>
          <a:p>
            <a:pPr algn="ctr"/>
            <a:r>
              <a:rPr lang="it-IT" sz="2400" dirty="0"/>
              <a:t>A Na  </a:t>
            </a:r>
            <a:r>
              <a:rPr lang="it-IT" sz="2400" dirty="0" err="1"/>
              <a:t>glucocoticoidi</a:t>
            </a:r>
            <a:endParaRPr lang="it-IT" sz="2400" dirty="0"/>
          </a:p>
        </p:txBody>
      </p:sp>
      <p:sp>
        <p:nvSpPr>
          <p:cNvPr id="37" name="Freccia in giù 36">
            <a:extLst>
              <a:ext uri="{FF2B5EF4-FFF2-40B4-BE49-F238E27FC236}">
                <a16:creationId xmlns:a16="http://schemas.microsoft.com/office/drawing/2014/main" id="{B7040EB8-C9E2-4577-928C-5B58E2E5F8CF}"/>
              </a:ext>
            </a:extLst>
          </p:cNvPr>
          <p:cNvSpPr/>
          <p:nvPr/>
        </p:nvSpPr>
        <p:spPr>
          <a:xfrm>
            <a:off x="9969751" y="5532937"/>
            <a:ext cx="484632" cy="432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in giù 40">
            <a:extLst>
              <a:ext uri="{FF2B5EF4-FFF2-40B4-BE49-F238E27FC236}">
                <a16:creationId xmlns:a16="http://schemas.microsoft.com/office/drawing/2014/main" id="{B7CE7F9D-9F43-44FB-8BE9-7DFD78016219}"/>
              </a:ext>
            </a:extLst>
          </p:cNvPr>
          <p:cNvSpPr/>
          <p:nvPr/>
        </p:nvSpPr>
        <p:spPr>
          <a:xfrm>
            <a:off x="5918290" y="5501078"/>
            <a:ext cx="484632" cy="447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0016CD3-6353-40FC-9403-B30E68DC0A4E}"/>
              </a:ext>
            </a:extLst>
          </p:cNvPr>
          <p:cNvCxnSpPr/>
          <p:nvPr/>
        </p:nvCxnSpPr>
        <p:spPr>
          <a:xfrm flipV="1">
            <a:off x="7422976" y="5357948"/>
            <a:ext cx="1602444" cy="55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6390F5EB-0416-4320-B8E1-216E7EF92BB9}"/>
              </a:ext>
            </a:extLst>
          </p:cNvPr>
          <p:cNvSpPr/>
          <p:nvPr/>
        </p:nvSpPr>
        <p:spPr>
          <a:xfrm>
            <a:off x="7034083" y="1658110"/>
            <a:ext cx="2219464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TALAMO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88AD5D12-E22A-4989-A4FF-A8D9CAE81ED1}"/>
              </a:ext>
            </a:extLst>
          </p:cNvPr>
          <p:cNvSpPr/>
          <p:nvPr/>
        </p:nvSpPr>
        <p:spPr>
          <a:xfrm>
            <a:off x="7981882" y="1271655"/>
            <a:ext cx="295015" cy="339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84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137FFC5-5B7B-4FC3-ADF2-8606186D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92" y="920638"/>
            <a:ext cx="10772775" cy="59774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Trauma e sue definizioni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4DDAA2-C87A-43E1-98BD-181A8311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097280"/>
            <a:ext cx="10753725" cy="550926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>
                <a:solidFill>
                  <a:srgbClr val="002060"/>
                </a:solidFill>
              </a:rPr>
              <a:t>Il termine  </a:t>
            </a:r>
            <a:r>
              <a:rPr lang="it-IT" b="1" dirty="0">
                <a:solidFill>
                  <a:srgbClr val="FF0000"/>
                </a:solidFill>
              </a:rPr>
              <a:t>TRAUMA </a:t>
            </a:r>
            <a:r>
              <a:rPr lang="it-IT" dirty="0">
                <a:solidFill>
                  <a:srgbClr val="002060"/>
                </a:solidFill>
              </a:rPr>
              <a:t> è stato adottato dalla psichiatria e dalla psicologia clinica  per indicare uno </a:t>
            </a:r>
            <a:r>
              <a:rPr lang="it-IT" b="1" dirty="0">
                <a:solidFill>
                  <a:srgbClr val="FFFF00"/>
                </a:solidFill>
              </a:rPr>
              <a:t>stato di sopraffazione  </a:t>
            </a:r>
            <a:r>
              <a:rPr lang="it-IT" dirty="0">
                <a:solidFill>
                  <a:srgbClr val="002060"/>
                </a:solidFill>
              </a:rPr>
              <a:t>da parte di uno stimolo eccessivo  che rende la persona </a:t>
            </a:r>
            <a:r>
              <a:rPr lang="it-IT" b="1" dirty="0">
                <a:solidFill>
                  <a:srgbClr val="FFFF00"/>
                </a:solidFill>
              </a:rPr>
              <a:t>priva di difese e incapace  di reagire </a:t>
            </a:r>
            <a:r>
              <a:rPr lang="it-IT" dirty="0">
                <a:solidFill>
                  <a:srgbClr val="002060"/>
                </a:solidFill>
              </a:rPr>
              <a:t>( </a:t>
            </a:r>
            <a:r>
              <a:rPr lang="it-IT" dirty="0" err="1">
                <a:solidFill>
                  <a:srgbClr val="002060"/>
                </a:solidFill>
              </a:rPr>
              <a:t>Sandler</a:t>
            </a:r>
            <a:r>
              <a:rPr lang="it-IT" dirty="0">
                <a:solidFill>
                  <a:srgbClr val="002060"/>
                </a:solidFill>
              </a:rPr>
              <a:t>, Dreher e </a:t>
            </a:r>
            <a:r>
              <a:rPr lang="it-IT" dirty="0" err="1">
                <a:solidFill>
                  <a:srgbClr val="002060"/>
                </a:solidFill>
              </a:rPr>
              <a:t>Drews</a:t>
            </a:r>
            <a:r>
              <a:rPr lang="it-IT" dirty="0">
                <a:solidFill>
                  <a:srgbClr val="002060"/>
                </a:solidFill>
              </a:rPr>
              <a:t> 1999). Nel trauma la situazione viene vissuta e percepita come una minaccia  per la sicurezza  e la sopravvivenza , tale da stimolare le  naturali difese psicobiologiche dell’individuo.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Evento traumatico  (Van </a:t>
            </a:r>
            <a:r>
              <a:rPr lang="it-IT" dirty="0" err="1">
                <a:solidFill>
                  <a:srgbClr val="002060"/>
                </a:solidFill>
              </a:rPr>
              <a:t>Der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Kolk</a:t>
            </a:r>
            <a:r>
              <a:rPr lang="it-IT" dirty="0">
                <a:solidFill>
                  <a:srgbClr val="002060"/>
                </a:solidFill>
              </a:rPr>
              <a:t>, 1996):  evento stressante  - da cui non ci si può sottrarre  - che </a:t>
            </a:r>
            <a:r>
              <a:rPr lang="it-IT" b="1" dirty="0">
                <a:solidFill>
                  <a:srgbClr val="FFFF00"/>
                </a:solidFill>
              </a:rPr>
              <a:t>sovrasta le capacità di fronteggiamento dell’individuo </a:t>
            </a:r>
          </a:p>
          <a:p>
            <a:r>
              <a:rPr lang="it-IT" dirty="0">
                <a:solidFill>
                  <a:srgbClr val="002060"/>
                </a:solidFill>
              </a:rPr>
              <a:t>“Il trauma psichico è il dolore degli impotenti. Nel momento del trauma la vittima è </a:t>
            </a:r>
            <a:r>
              <a:rPr lang="it-IT" b="1" dirty="0">
                <a:solidFill>
                  <a:srgbClr val="FFFF00"/>
                </a:solidFill>
              </a:rPr>
              <a:t>resa inerme da una forza soverchiante</a:t>
            </a:r>
            <a:r>
              <a:rPr lang="it-IT" dirty="0">
                <a:solidFill>
                  <a:srgbClr val="002060"/>
                </a:solidFill>
              </a:rPr>
              <a:t>.” [Herman, 1992] </a:t>
            </a:r>
          </a:p>
          <a:p>
            <a:r>
              <a:rPr lang="it-IT" dirty="0">
                <a:solidFill>
                  <a:srgbClr val="002060"/>
                </a:solidFill>
              </a:rPr>
              <a:t>Vivere una situazione minacciosa alla quale è impossibile sottrarsi o reagire efficacemente neutralizzandola e contro la quale non si ottiene sufficiente aiuto o sostegno da altri (soprattutto se la situazione è continua o frequente come negli sviluppi traumatici) </a:t>
            </a:r>
            <a:r>
              <a:rPr lang="it-IT" b="1" dirty="0">
                <a:solidFill>
                  <a:srgbClr val="FFFF00"/>
                </a:solidFill>
              </a:rPr>
              <a:t>genera in conseguenza all’impotenza un forte senso di sfiducia in sé e negli altri. </a:t>
            </a:r>
          </a:p>
          <a:p>
            <a:r>
              <a:rPr lang="it-IT" b="1" dirty="0">
                <a:solidFill>
                  <a:srgbClr val="FFFF00"/>
                </a:solidFill>
              </a:rPr>
              <a:t> </a:t>
            </a:r>
          </a:p>
          <a:p>
            <a:endParaRPr lang="it-IT" dirty="0"/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2349"/>
            <a:ext cx="10864516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848875" y="0"/>
            <a:ext cx="1343125" cy="78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795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F971C-06BD-4A9B-8441-0ADB6963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TEORIA DI J. Le DOUX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3C20CB-C4FD-408C-919C-84AEB30AA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94023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J. </a:t>
            </a:r>
            <a:r>
              <a:rPr lang="it-IT" dirty="0" err="1">
                <a:solidFill>
                  <a:srgbClr val="002060"/>
                </a:solidFill>
              </a:rPr>
              <a:t>LeDoux</a:t>
            </a:r>
            <a:r>
              <a:rPr lang="it-IT" dirty="0">
                <a:solidFill>
                  <a:srgbClr val="002060"/>
                </a:solidFill>
              </a:rPr>
              <a:t> identifica</a:t>
            </a:r>
            <a:r>
              <a:rPr lang="it-IT" dirty="0"/>
              <a:t> </a:t>
            </a:r>
            <a:r>
              <a:rPr lang="it-IT" sz="3200" b="1" dirty="0">
                <a:solidFill>
                  <a:srgbClr val="FF0000"/>
                </a:solidFill>
              </a:rPr>
              <a:t>due distinte vie d’informazione e di reazione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dirty="0"/>
              <a:t>che </a:t>
            </a:r>
            <a:r>
              <a:rPr lang="it-IT" dirty="0">
                <a:solidFill>
                  <a:srgbClr val="002060"/>
                </a:solidFill>
              </a:rPr>
              <a:t>agiscono contemporaneamente e con la stessa finalità</a:t>
            </a:r>
            <a:r>
              <a:rPr lang="it-IT" dirty="0"/>
              <a:t>. </a:t>
            </a:r>
          </a:p>
          <a:p>
            <a:r>
              <a:rPr lang="it-IT" dirty="0"/>
              <a:t>La prima </a:t>
            </a:r>
            <a:r>
              <a:rPr lang="it-IT" sz="3200" b="1" dirty="0">
                <a:solidFill>
                  <a:srgbClr val="FFFF00"/>
                </a:solidFill>
              </a:rPr>
              <a:t>è la “via bassa”,</a:t>
            </a:r>
            <a:r>
              <a:rPr lang="it-IT" sz="2800" dirty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quella che permette all’amigdala di ricevere direttamente le informazioni sensoriali da parte del talamo e di dare una rapidissima risposta fisiologica (con l’attivazione del sistema autonomo e dell’apparato muscolare). </a:t>
            </a:r>
          </a:p>
          <a:p>
            <a:r>
              <a:rPr lang="it-IT" dirty="0"/>
              <a:t>La seconda </a:t>
            </a:r>
            <a:r>
              <a:rPr lang="it-IT" sz="3200" b="1" dirty="0">
                <a:solidFill>
                  <a:srgbClr val="FFFF00"/>
                </a:solidFill>
              </a:rPr>
              <a:t>è la “via alta”,</a:t>
            </a:r>
            <a:r>
              <a:rPr lang="it-IT" sz="2800" dirty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quella che permette alla corteccia, dopo aver ricevuto dal talamo le informazioni sensoriali ed averle elaborate, in modo più completo anche se meno rapido, di inviare i messaggi elaborati all’amigdala che potrà permettere di rispondere con più coerenza.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624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9718D9-A249-48C1-8E14-19180722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Neurofisiologia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780E8B-1470-4491-96A5-B6C86539F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Nella fase iniziale di sofferenza, un allarme o una reazione spaventosa fa scattare </a:t>
            </a:r>
            <a:r>
              <a:rPr lang="it-IT" dirty="0"/>
              <a:t>un’improvvisa </a:t>
            </a:r>
            <a:r>
              <a:rPr lang="it-IT" sz="3200" b="1" dirty="0">
                <a:solidFill>
                  <a:srgbClr val="FFFF00"/>
                </a:solidFill>
              </a:rPr>
              <a:t>attivazione del sistema nervoso autonomo (ANS), </a:t>
            </a:r>
            <a:r>
              <a:rPr lang="it-IT" dirty="0">
                <a:solidFill>
                  <a:srgbClr val="002060"/>
                </a:solidFill>
              </a:rPr>
              <a:t>che si rivela con un incremento rilevante del battito cardiaco, della pressione sanguigna e della respirazione. Lo stato del bambino di “stress frenetico”, o usando il termine di Perry di paura-terrore, è mediato da</a:t>
            </a:r>
            <a:r>
              <a:rPr lang="it-IT" dirty="0"/>
              <a:t> </a:t>
            </a:r>
            <a:r>
              <a:rPr lang="it-IT" sz="3200" b="1" dirty="0">
                <a:solidFill>
                  <a:srgbClr val="FFFF00"/>
                </a:solidFill>
              </a:rPr>
              <a:t>un’</a:t>
            </a:r>
            <a:r>
              <a:rPr lang="it-IT" sz="3200" b="1" dirty="0" err="1">
                <a:solidFill>
                  <a:srgbClr val="FFFF00"/>
                </a:solidFill>
              </a:rPr>
              <a:t>iperattivazione</a:t>
            </a:r>
            <a:r>
              <a:rPr lang="it-IT" sz="3200" b="1" dirty="0">
                <a:solidFill>
                  <a:srgbClr val="FFFF00"/>
                </a:solidFill>
              </a:rPr>
              <a:t> simpatica, </a:t>
            </a:r>
            <a:r>
              <a:rPr lang="it-IT" dirty="0">
                <a:solidFill>
                  <a:srgbClr val="002060"/>
                </a:solidFill>
              </a:rPr>
              <a:t>espressa in un incremento dell’ormone maggiormente implicato nello stress, il fattore di rilascio della</a:t>
            </a:r>
            <a:r>
              <a:rPr lang="it-IT" dirty="0"/>
              <a:t> </a:t>
            </a:r>
            <a:r>
              <a:rPr lang="it-IT" sz="3200" b="1" dirty="0">
                <a:solidFill>
                  <a:srgbClr val="FFFF00"/>
                </a:solidFill>
              </a:rPr>
              <a:t>corticotropina</a:t>
            </a:r>
            <a:r>
              <a:rPr lang="it-IT" sz="3200" dirty="0"/>
              <a:t>,</a:t>
            </a:r>
            <a:r>
              <a:rPr lang="it-IT" dirty="0"/>
              <a:t> </a:t>
            </a:r>
            <a:r>
              <a:rPr lang="it-IT" dirty="0">
                <a:solidFill>
                  <a:srgbClr val="002060"/>
                </a:solidFill>
              </a:rPr>
              <a:t>che a sua volta regola il rilascio delle </a:t>
            </a:r>
            <a:r>
              <a:rPr lang="it-IT" sz="3200" b="1" dirty="0">
                <a:solidFill>
                  <a:srgbClr val="FFFF00"/>
                </a:solidFill>
              </a:rPr>
              <a:t>catecolammine</a:t>
            </a:r>
            <a:r>
              <a:rPr lang="it-IT" dirty="0"/>
              <a:t> (Brown et al., 1982).</a:t>
            </a:r>
          </a:p>
          <a:p>
            <a:r>
              <a:rPr lang="it-IT" dirty="0">
                <a:solidFill>
                  <a:srgbClr val="002060"/>
                </a:solidFill>
              </a:rPr>
              <a:t>In questo stato quindi i livelli celebrali dell’adrenalina, della noradrenalina e della dopamina sono piuttosto elevati, creando uno</a:t>
            </a:r>
            <a:r>
              <a:rPr lang="it-IT" dirty="0"/>
              <a:t> </a:t>
            </a:r>
            <a:r>
              <a:rPr lang="it-IT" sz="3200" b="1" dirty="0">
                <a:solidFill>
                  <a:srgbClr val="FFFF00"/>
                </a:solidFill>
              </a:rPr>
              <a:t>stato </a:t>
            </a:r>
            <a:r>
              <a:rPr lang="it-IT" sz="3200" b="1" dirty="0" err="1">
                <a:solidFill>
                  <a:srgbClr val="FFFF00"/>
                </a:solidFill>
              </a:rPr>
              <a:t>ipermetabolico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nel cervello in via di sviluppo.</a:t>
            </a:r>
          </a:p>
          <a:p>
            <a:endParaRPr lang="it-IT" dirty="0"/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60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73BEC-4B4D-411B-BE92-43653A0C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73512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Neurofisiologia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5506E8-6814-4A69-A4EB-B682000D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22865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Inoltre è prodotta una maggiore quantità </a:t>
            </a:r>
            <a:r>
              <a:rPr lang="it-IT" sz="3500" b="1" dirty="0">
                <a:solidFill>
                  <a:srgbClr val="FFFF00"/>
                </a:solidFill>
              </a:rPr>
              <a:t>di vasopressina</a:t>
            </a:r>
            <a:r>
              <a:rPr lang="it-IT" dirty="0">
                <a:solidFill>
                  <a:srgbClr val="002060"/>
                </a:solidFill>
              </a:rPr>
              <a:t>, un neuropeptide ipotalamico, associato con l’attivazione simpatica, che è specificatamente rilasciato quando l’ambiente è percepito come pericoloso (</a:t>
            </a:r>
            <a:r>
              <a:rPr lang="it-IT" dirty="0" err="1">
                <a:solidFill>
                  <a:srgbClr val="002060"/>
                </a:solidFill>
              </a:rPr>
              <a:t>Kvetnansky</a:t>
            </a:r>
            <a:r>
              <a:rPr lang="it-IT" dirty="0">
                <a:solidFill>
                  <a:srgbClr val="002060"/>
                </a:solidFill>
              </a:rPr>
              <a:t> et al., 1989; 1990</a:t>
            </a:r>
            <a:r>
              <a:rPr lang="it-IT" dirty="0"/>
              <a:t>). </a:t>
            </a:r>
          </a:p>
          <a:p>
            <a:r>
              <a:rPr lang="it-IT" dirty="0">
                <a:solidFill>
                  <a:srgbClr val="002060"/>
                </a:solidFill>
              </a:rPr>
              <a:t>La neurobiologia del successivo </a:t>
            </a:r>
            <a:r>
              <a:rPr lang="it-IT" sz="3500" b="1" dirty="0">
                <a:solidFill>
                  <a:srgbClr val="FFFF00"/>
                </a:solidFill>
              </a:rPr>
              <a:t>stato d’</a:t>
            </a:r>
            <a:r>
              <a:rPr lang="it-IT" sz="3500" b="1" dirty="0" err="1">
                <a:solidFill>
                  <a:srgbClr val="FFFF00"/>
                </a:solidFill>
              </a:rPr>
              <a:t>ipoattivazione</a:t>
            </a:r>
            <a:r>
              <a:rPr lang="it-IT" sz="3500" b="1" dirty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della dissociazione è diversa dall’iniziale risposta d’</a:t>
            </a:r>
            <a:r>
              <a:rPr lang="it-IT" dirty="0" err="1">
                <a:solidFill>
                  <a:srgbClr val="002060"/>
                </a:solidFill>
              </a:rPr>
              <a:t>ipervigilanza</a:t>
            </a:r>
            <a:r>
              <a:rPr lang="it-IT" dirty="0">
                <a:solidFill>
                  <a:srgbClr val="002060"/>
                </a:solidFill>
              </a:rPr>
              <a:t>. </a:t>
            </a:r>
          </a:p>
          <a:p>
            <a:r>
              <a:rPr lang="it-IT" dirty="0">
                <a:solidFill>
                  <a:srgbClr val="002060"/>
                </a:solidFill>
              </a:rPr>
              <a:t>In questa condizione di dolore paralizzante e passivo, </a:t>
            </a:r>
            <a:r>
              <a:rPr lang="it-IT" sz="3500" b="1" dirty="0">
                <a:solidFill>
                  <a:srgbClr val="FFFF00"/>
                </a:solidFill>
              </a:rPr>
              <a:t>gli oppioidi endogeni </a:t>
            </a:r>
            <a:r>
              <a:rPr lang="it-IT" dirty="0">
                <a:solidFill>
                  <a:srgbClr val="002060"/>
                </a:solidFill>
              </a:rPr>
              <a:t>raggiungono livelli elevati (</a:t>
            </a:r>
            <a:r>
              <a:rPr lang="it-IT" dirty="0" err="1">
                <a:solidFill>
                  <a:srgbClr val="002060"/>
                </a:solidFill>
              </a:rPr>
              <a:t>Fanselow</a:t>
            </a:r>
            <a:r>
              <a:rPr lang="it-IT" dirty="0">
                <a:solidFill>
                  <a:srgbClr val="002060"/>
                </a:solidFill>
              </a:rPr>
              <a:t>, 1986).</a:t>
            </a:r>
          </a:p>
          <a:p>
            <a:r>
              <a:rPr lang="it-IT" dirty="0">
                <a:solidFill>
                  <a:srgbClr val="002060"/>
                </a:solidFill>
              </a:rPr>
              <a:t> Per di più il complesso dorso-vagale nel midollo del tronco encefalico è immediatamente attivato, abbassando la pressione sanguigna, l’attività metabolica, il battito cardiaco nonostante l’aumento dell’adrenalina. </a:t>
            </a:r>
          </a:p>
          <a:p>
            <a:r>
              <a:rPr lang="it-IT" dirty="0">
                <a:solidFill>
                  <a:srgbClr val="002060"/>
                </a:solidFill>
              </a:rPr>
              <a:t>Quest’elevato livello di attivazione parasimpatica permette all’infante di mantenere un equilibrio omeostatico nei confronti di uno stato interno d’</a:t>
            </a:r>
            <a:r>
              <a:rPr lang="it-IT" dirty="0" err="1">
                <a:solidFill>
                  <a:srgbClr val="002060"/>
                </a:solidFill>
              </a:rPr>
              <a:t>iperattivazione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729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710BB-C1D3-44AE-80E1-38CA5FFF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Neurobiologia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F461D-F2F2-42DD-97B4-F5A47108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002060"/>
                </a:solidFill>
              </a:rPr>
              <a:t>Se lo sviluppo di questi sistemi nei primi 2 o 3 anni di vita è alterato da minacce significative alla sopravvivenza causate da eventi traumatici che coinvolgono le relazioni primarie, i circuiti neurali e neurochimici sono destinati a organizzarsi in modo da fronteggiare la reattività allo stress (cioè, individuare ed evitare il disagio piuttosto che l'esplorazione, l’apprendimento, il coinvolgersi nelle  relazioni). 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31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C6F125-C50C-425A-8243-9B387B33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37167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Neurofisiologia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37FC9-6D4D-401D-9169-D437219E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Nell’80% dei bambini che hanno sviluppato un attaccamento disorganizzato, in seguito ai maltrattamenti subiti, coesistono </a:t>
            </a:r>
            <a:r>
              <a:rPr lang="it-IT" sz="3200" b="1" dirty="0">
                <a:solidFill>
                  <a:srgbClr val="FFFF00"/>
                </a:solidFill>
              </a:rPr>
              <a:t>comportamenti contradditori e attivazioni sia del sistema simpatico sia del parasimpatico</a:t>
            </a:r>
            <a:r>
              <a:rPr lang="it-IT" sz="3200" dirty="0"/>
              <a:t>. Questa condizione sembra correlata a un’inefficiente regolazione del sistema limbico e della corteccia </a:t>
            </a:r>
            <a:r>
              <a:rPr lang="it-IT" sz="3200" dirty="0" err="1"/>
              <a:t>orbitofrontale</a:t>
            </a:r>
            <a:r>
              <a:rPr lang="it-IT" sz="3200" dirty="0"/>
              <a:t>. Soprattutto per quanto riguarda una </a:t>
            </a:r>
            <a:r>
              <a:rPr lang="it-IT" sz="3200" dirty="0" err="1"/>
              <a:t>disregolazione</a:t>
            </a:r>
            <a:r>
              <a:rPr lang="it-IT" sz="3200" dirty="0"/>
              <a:t> di queste aree nell’emisfero destro. Infatti, traumi ripetuti conducono a una </a:t>
            </a:r>
            <a:r>
              <a:rPr lang="it-IT" sz="3200" b="1" dirty="0">
                <a:solidFill>
                  <a:srgbClr val="FFFF00"/>
                </a:solidFill>
              </a:rPr>
              <a:t>mancata </a:t>
            </a:r>
            <a:r>
              <a:rPr lang="it-IT" sz="3200" b="1" dirty="0" err="1">
                <a:solidFill>
                  <a:srgbClr val="FFFF00"/>
                </a:solidFill>
              </a:rPr>
              <a:t>sinaptogenesi</a:t>
            </a:r>
            <a:r>
              <a:rPr lang="it-IT" sz="3200" dirty="0"/>
              <a:t>, o a una </a:t>
            </a:r>
            <a:r>
              <a:rPr lang="it-IT" sz="3200" b="1" dirty="0" err="1">
                <a:solidFill>
                  <a:srgbClr val="FFFF00"/>
                </a:solidFill>
              </a:rPr>
              <a:t>sinaptogenesi</a:t>
            </a:r>
            <a:r>
              <a:rPr lang="it-IT" sz="3200" b="1" dirty="0">
                <a:solidFill>
                  <a:srgbClr val="FFFF00"/>
                </a:solidFill>
              </a:rPr>
              <a:t> patologica</a:t>
            </a:r>
            <a:r>
              <a:rPr lang="it-IT" sz="3200" dirty="0"/>
              <a:t>, in cui si rafforzano i legami disadattivi piuttosto che quelli funzionalmente evoluzionistici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70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EC5DF5-9B7E-4CBA-B15C-3FDA82D9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8D9F1BF-5083-4FC7-862B-87098B2B11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241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F1D89-587E-4D37-87DC-6CAC0A40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76564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Disturbo Traumatico dello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5AB507-0DEA-4FCA-A424-28B68140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99934"/>
          </a:xfrm>
        </p:spPr>
        <p:txBody>
          <a:bodyPr>
            <a:normAutofit fontScale="85000" lnSpcReduction="20000"/>
          </a:bodyPr>
          <a:lstStyle/>
          <a:p>
            <a:r>
              <a:rPr lang="it-IT" sz="4800" b="1" dirty="0">
                <a:solidFill>
                  <a:srgbClr val="FFFF00"/>
                </a:solidFill>
              </a:rPr>
              <a:t>Aree di compromissione</a:t>
            </a:r>
          </a:p>
          <a:p>
            <a:endParaRPr lang="it-IT" sz="3200" b="1" dirty="0">
              <a:solidFill>
                <a:srgbClr val="002060"/>
              </a:solidFill>
            </a:endParaRPr>
          </a:p>
          <a:p>
            <a:r>
              <a:rPr lang="it-IT" sz="3200" b="1" dirty="0">
                <a:solidFill>
                  <a:srgbClr val="002060"/>
                </a:solidFill>
              </a:rPr>
              <a:t>Attaccamento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Funzioni biologiche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Regolazione affettiva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Dissociazione 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Controllo comportamentale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Area cognitiva 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Concetto di </a:t>
            </a:r>
            <a:r>
              <a:rPr lang="it-IT" sz="3200" b="1" dirty="0" err="1">
                <a:solidFill>
                  <a:srgbClr val="002060"/>
                </a:solidFill>
              </a:rPr>
              <a:t>sè</a:t>
            </a:r>
            <a:endParaRPr lang="it-IT" sz="3200" b="1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82EC65-FD48-426A-B6B6-00DC29EB5868}"/>
              </a:ext>
            </a:extLst>
          </p:cNvPr>
          <p:cNvSpPr txBox="1"/>
          <p:nvPr/>
        </p:nvSpPr>
        <p:spPr>
          <a:xfrm>
            <a:off x="6855372" y="3279219"/>
            <a:ext cx="53366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PERVASIVITA’ DEI DISTURBI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r>
              <a:rPr lang="it-IT" sz="2800" b="1" dirty="0">
                <a:solidFill>
                  <a:srgbClr val="C00000"/>
                </a:solidFill>
              </a:rPr>
              <a:t>PERMANENZA NEL TEMPO</a:t>
            </a:r>
          </a:p>
        </p:txBody>
      </p:sp>
      <p:pic>
        <p:nvPicPr>
          <p:cNvPr id="6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02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A1B5B-C489-428D-9E55-41AA2059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855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Disturbo traumatico dello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DFB435-2D0C-4BB6-82DB-31F50261F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608083"/>
            <a:ext cx="10753725" cy="5060730"/>
          </a:xfrm>
        </p:spPr>
        <p:txBody>
          <a:bodyPr>
            <a:normAutofit fontScale="55000" lnSpcReduction="20000"/>
          </a:bodyPr>
          <a:lstStyle/>
          <a:p>
            <a:r>
              <a:rPr lang="it-IT" sz="5100" b="1" dirty="0">
                <a:solidFill>
                  <a:srgbClr val="FFFF00"/>
                </a:solidFill>
              </a:rPr>
              <a:t>1 ) Attaccamento</a:t>
            </a:r>
          </a:p>
          <a:p>
            <a:r>
              <a:rPr lang="it-IT" sz="3600" b="1" dirty="0">
                <a:solidFill>
                  <a:srgbClr val="FFFF00"/>
                </a:solidFill>
              </a:rPr>
              <a:t>    </a:t>
            </a:r>
            <a:r>
              <a:rPr lang="it-IT" sz="4400" b="1" dirty="0">
                <a:solidFill>
                  <a:srgbClr val="002060"/>
                </a:solidFill>
              </a:rPr>
              <a:t>senso dei confini compromesso</a:t>
            </a:r>
          </a:p>
          <a:p>
            <a:r>
              <a:rPr lang="it-IT" sz="4400" b="1" dirty="0">
                <a:solidFill>
                  <a:srgbClr val="002060"/>
                </a:solidFill>
              </a:rPr>
              <a:t>     sfiducia sospettosità</a:t>
            </a:r>
          </a:p>
          <a:p>
            <a:r>
              <a:rPr lang="it-IT" sz="4400" b="1" dirty="0">
                <a:solidFill>
                  <a:srgbClr val="002060"/>
                </a:solidFill>
              </a:rPr>
              <a:t>     difficoltà interpersonali</a:t>
            </a:r>
          </a:p>
          <a:p>
            <a:r>
              <a:rPr lang="it-IT" sz="4400" b="1" dirty="0">
                <a:solidFill>
                  <a:srgbClr val="002060"/>
                </a:solidFill>
              </a:rPr>
              <a:t>     difficoltà a sintonizzarsi con gli stati emotivi degli altri</a:t>
            </a:r>
          </a:p>
          <a:p>
            <a:r>
              <a:rPr lang="it-IT" sz="4400" b="1" dirty="0">
                <a:solidFill>
                  <a:srgbClr val="002060"/>
                </a:solidFill>
              </a:rPr>
              <a:t>     difficoltà ad assumere la prospettiva altrui</a:t>
            </a:r>
          </a:p>
          <a:p>
            <a:r>
              <a:rPr lang="it-IT" sz="5100" b="1" dirty="0">
                <a:solidFill>
                  <a:srgbClr val="FFFF00"/>
                </a:solidFill>
              </a:rPr>
              <a:t>2 Funzioni biologiche</a:t>
            </a:r>
          </a:p>
          <a:p>
            <a:r>
              <a:rPr lang="it-IT" sz="4200" b="1" dirty="0">
                <a:solidFill>
                  <a:srgbClr val="002060"/>
                </a:solidFill>
              </a:rPr>
              <a:t>     </a:t>
            </a:r>
            <a:endParaRPr lang="it-IT" sz="4400" b="1" dirty="0">
              <a:solidFill>
                <a:srgbClr val="002060"/>
              </a:solidFill>
            </a:endParaRPr>
          </a:p>
          <a:p>
            <a:r>
              <a:rPr lang="it-IT" sz="4400" b="1" dirty="0">
                <a:solidFill>
                  <a:srgbClr val="002060"/>
                </a:solidFill>
              </a:rPr>
              <a:t>     disturbi nella coordinazione, nell’equilibrio, nella regolazione del tono corporeo</a:t>
            </a:r>
          </a:p>
          <a:p>
            <a:r>
              <a:rPr lang="it-IT" sz="4400" b="1" dirty="0">
                <a:solidFill>
                  <a:srgbClr val="002060"/>
                </a:solidFill>
              </a:rPr>
              <a:t>     somatizzazione e veri problemi medici  ( asma, dolori addominali , </a:t>
            </a:r>
            <a:r>
              <a:rPr lang="it-IT" sz="4400" b="1" dirty="0" err="1">
                <a:solidFill>
                  <a:srgbClr val="002060"/>
                </a:solidFill>
              </a:rPr>
              <a:t>pr</a:t>
            </a:r>
            <a:r>
              <a:rPr lang="it-IT" sz="4400" b="1" dirty="0">
                <a:solidFill>
                  <a:srgbClr val="002060"/>
                </a:solidFill>
              </a:rPr>
              <a:t>. Dermatologici,</a:t>
            </a:r>
          </a:p>
          <a:p>
            <a:r>
              <a:rPr lang="it-IT" sz="4400" b="1" dirty="0">
                <a:solidFill>
                  <a:srgbClr val="002060"/>
                </a:solidFill>
              </a:rPr>
              <a:t> </a:t>
            </a:r>
          </a:p>
          <a:p>
            <a:r>
              <a:rPr lang="it-IT" b="1" dirty="0">
                <a:solidFill>
                  <a:srgbClr val="002060"/>
                </a:solidFill>
              </a:rPr>
              <a:t>       </a:t>
            </a:r>
          </a:p>
          <a:p>
            <a:r>
              <a:rPr lang="it-IT" b="1" dirty="0">
                <a:solidFill>
                  <a:srgbClr val="002060"/>
                </a:solidFill>
              </a:rPr>
              <a:t>      </a:t>
            </a:r>
          </a:p>
          <a:p>
            <a:endParaRPr lang="it-IT" dirty="0"/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632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F833C-7204-4969-88AF-C5ADD2D6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24770"/>
          </a:xfrm>
        </p:spPr>
        <p:txBody>
          <a:bodyPr>
            <a:normAutofit fontScale="90000"/>
          </a:bodyPr>
          <a:lstStyle/>
          <a:p>
            <a:br>
              <a:rPr lang="it-IT" sz="4800" b="1" dirty="0">
                <a:solidFill>
                  <a:schemeClr val="bg1"/>
                </a:solidFill>
              </a:rPr>
            </a:br>
            <a:r>
              <a:rPr lang="it-IT" sz="4800" b="1" dirty="0">
                <a:solidFill>
                  <a:schemeClr val="bg1"/>
                </a:solidFill>
              </a:rPr>
              <a:t>Disturbo traumatico dello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71BCC4-93EB-451D-9E1B-CF0BABDF7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60786"/>
            <a:ext cx="10753725" cy="51237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1200" b="1" dirty="0">
                <a:solidFill>
                  <a:srgbClr val="FFFF00"/>
                </a:solidFill>
              </a:rPr>
              <a:t>3) Regolazione affettiva</a:t>
            </a:r>
            <a:br>
              <a:rPr lang="it-IT" sz="9600" b="1" dirty="0">
                <a:solidFill>
                  <a:srgbClr val="FFFF00"/>
                </a:solidFill>
              </a:rPr>
            </a:br>
            <a:r>
              <a:rPr lang="it-IT" sz="9600" b="1" dirty="0">
                <a:solidFill>
                  <a:srgbClr val="002060"/>
                </a:solidFill>
              </a:rPr>
              <a:t>   </a:t>
            </a:r>
          </a:p>
          <a:p>
            <a:pPr marL="0" indent="0">
              <a:buNone/>
            </a:pPr>
            <a:r>
              <a:rPr lang="it-IT" sz="9600" b="1" dirty="0">
                <a:solidFill>
                  <a:srgbClr val="002060"/>
                </a:solidFill>
              </a:rPr>
              <a:t>     difficoltà nell’autoregolazione emotiva</a:t>
            </a:r>
          </a:p>
          <a:p>
            <a:pPr marL="0" indent="0">
              <a:buNone/>
            </a:pPr>
            <a:r>
              <a:rPr lang="it-IT" sz="9600" b="1" dirty="0">
                <a:solidFill>
                  <a:srgbClr val="002060"/>
                </a:solidFill>
              </a:rPr>
              <a:t>     incapacità ad  identificare  e descrivere  i propri sentimenti (alessitimia) </a:t>
            </a:r>
            <a:br>
              <a:rPr lang="it-IT" sz="9600" b="1" dirty="0">
                <a:solidFill>
                  <a:srgbClr val="002060"/>
                </a:solidFill>
              </a:rPr>
            </a:br>
            <a:r>
              <a:rPr lang="it-IT" sz="9600" b="1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it-IT" sz="9600" b="1" dirty="0">
                <a:solidFill>
                  <a:srgbClr val="002060"/>
                </a:solidFill>
              </a:rPr>
              <a:t>     difficoltà a comunicare  desideri e bisogni</a:t>
            </a:r>
          </a:p>
          <a:p>
            <a:pPr marL="0" indent="0">
              <a:buNone/>
            </a:pPr>
            <a:r>
              <a:rPr lang="it-IT" sz="11200" b="1" dirty="0">
                <a:solidFill>
                  <a:srgbClr val="FFFF00"/>
                </a:solidFill>
              </a:rPr>
              <a:t>4) Dissociazione</a:t>
            </a:r>
          </a:p>
          <a:p>
            <a:r>
              <a:rPr lang="it-IT" sz="9600" b="1" dirty="0">
                <a:solidFill>
                  <a:srgbClr val="002060"/>
                </a:solidFill>
              </a:rPr>
              <a:t>     alterazione dello stato di consapevolezza</a:t>
            </a:r>
          </a:p>
          <a:p>
            <a:r>
              <a:rPr lang="it-IT" sz="9600" b="1" dirty="0">
                <a:solidFill>
                  <a:srgbClr val="002060"/>
                </a:solidFill>
              </a:rPr>
              <a:t>     Amnesia</a:t>
            </a:r>
          </a:p>
          <a:p>
            <a:r>
              <a:rPr lang="it-IT" sz="9600" b="1" dirty="0">
                <a:solidFill>
                  <a:srgbClr val="002060"/>
                </a:solidFill>
              </a:rPr>
              <a:t>     depersonalizzazione e derealizzazione</a:t>
            </a:r>
          </a:p>
          <a:p>
            <a:r>
              <a:rPr lang="it-IT" sz="9600" b="1" dirty="0">
                <a:solidFill>
                  <a:srgbClr val="002060"/>
                </a:solidFill>
              </a:rPr>
              <a:t>     compromissione della memoria episodica</a:t>
            </a:r>
          </a:p>
          <a:p>
            <a:r>
              <a:rPr lang="it-IT" sz="9600" b="1" dirty="0">
                <a:solidFill>
                  <a:srgbClr val="002060"/>
                </a:solidFill>
              </a:rPr>
              <a:t>     </a:t>
            </a:r>
            <a:endParaRPr lang="it-IT" sz="7400" dirty="0"/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199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F0029-4FB7-465A-A2A8-44414209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Disturbo traumatico dello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9C93E0-EB7F-47AE-AF08-877E65D0F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34662"/>
            <a:ext cx="10753725" cy="5234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dirty="0">
                <a:solidFill>
                  <a:srgbClr val="FFFF00"/>
                </a:solidFill>
              </a:rPr>
              <a:t>Controllo comportamentale</a:t>
            </a:r>
          </a:p>
          <a:p>
            <a:r>
              <a:rPr lang="it-IT" b="1" dirty="0">
                <a:solidFill>
                  <a:srgbClr val="002060"/>
                </a:solidFill>
              </a:rPr>
              <a:t>Incapacità nel modulare gli impulsi       </a:t>
            </a:r>
          </a:p>
          <a:p>
            <a:r>
              <a:rPr lang="it-IT" b="1" dirty="0">
                <a:solidFill>
                  <a:srgbClr val="002060"/>
                </a:solidFill>
              </a:rPr>
              <a:t>Aggressività auto </a:t>
            </a:r>
            <a:r>
              <a:rPr lang="it-IT" b="1" dirty="0" err="1">
                <a:solidFill>
                  <a:srgbClr val="002060"/>
                </a:solidFill>
              </a:rPr>
              <a:t>eterodiretta</a:t>
            </a:r>
            <a:r>
              <a:rPr lang="it-IT" b="1">
                <a:solidFill>
                  <a:srgbClr val="002060"/>
                </a:solidFill>
              </a:rPr>
              <a:t>   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Disturbi del sonno e alimentari</a:t>
            </a:r>
          </a:p>
          <a:p>
            <a:r>
              <a:rPr lang="it-IT" b="1" dirty="0">
                <a:solidFill>
                  <a:srgbClr val="002060"/>
                </a:solidFill>
              </a:rPr>
              <a:t>Abuso di sostanze </a:t>
            </a:r>
          </a:p>
          <a:p>
            <a:r>
              <a:rPr lang="it-IT" b="1" dirty="0">
                <a:solidFill>
                  <a:srgbClr val="002060"/>
                </a:solidFill>
              </a:rPr>
              <a:t>Eccessiva compiacenza </a:t>
            </a:r>
          </a:p>
          <a:p>
            <a:r>
              <a:rPr lang="it-IT" b="1" dirty="0">
                <a:solidFill>
                  <a:srgbClr val="002060"/>
                </a:solidFill>
              </a:rPr>
              <a:t>Comportamenti oppositivi</a:t>
            </a:r>
          </a:p>
          <a:p>
            <a:r>
              <a:rPr lang="it-IT" b="1" dirty="0">
                <a:solidFill>
                  <a:srgbClr val="002060"/>
                </a:solidFill>
              </a:rPr>
              <a:t>Difficoltà a  capire e ad aderire alle regole</a:t>
            </a:r>
          </a:p>
          <a:p>
            <a:r>
              <a:rPr lang="it-IT" b="1" dirty="0">
                <a:solidFill>
                  <a:srgbClr val="002060"/>
                </a:solidFill>
              </a:rPr>
              <a:t>Riproposizione di contenuti e aspetti emotivi correlati a eventi traumatici nel comportamento e nel gioco ( temi di violenza o sessuali)</a:t>
            </a:r>
          </a:p>
          <a:p>
            <a:endParaRPr lang="it-IT" b="1" dirty="0">
              <a:solidFill>
                <a:srgbClr val="002060"/>
              </a:solidFill>
            </a:endParaRPr>
          </a:p>
          <a:p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64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45559-CCA5-418E-9E85-644834D5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Trauma  T tipo 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ABD5CB-9ADC-445F-A5AC-29937FAF7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600" b="1" dirty="0">
                <a:solidFill>
                  <a:srgbClr val="FFFF00"/>
                </a:solidFill>
              </a:rPr>
              <a:t>Tipo 1 in genere isolati  </a:t>
            </a:r>
          </a:p>
          <a:p>
            <a:r>
              <a:rPr lang="it-IT" sz="3600" dirty="0">
                <a:solidFill>
                  <a:srgbClr val="002060"/>
                </a:solidFill>
              </a:rPr>
              <a:t>Il Tipo I si riferisce a un singolo evento traumatico o di breve durata che si verifica improvvisamente è quindi inaspettato e profondamente scioccante: un incidente automobilistico, una calamità naturale, un attentato terroristico, un episodio di abuso, aggressione, o stupro, una morte improvvisa o assistere a violenze o a qualcosa di travolgente che è fuori dal comune .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2349"/>
            <a:ext cx="10876547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848875" y="-1"/>
            <a:ext cx="1343125" cy="78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131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69F30-592D-4192-A3DF-2E92FA61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Disturbo traumatico dello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D9D4C9-5B3F-4AE0-8165-8C6987BBC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72899"/>
          </a:xfrm>
        </p:spPr>
        <p:txBody>
          <a:bodyPr/>
          <a:lstStyle/>
          <a:p>
            <a:r>
              <a:rPr lang="it-IT" sz="2800" b="1" dirty="0">
                <a:solidFill>
                  <a:srgbClr val="FFFF00"/>
                </a:solidFill>
              </a:rPr>
              <a:t>6) Area cognitiva</a:t>
            </a:r>
          </a:p>
          <a:p>
            <a:r>
              <a:rPr lang="it-IT" dirty="0"/>
              <a:t>   </a:t>
            </a:r>
            <a:r>
              <a:rPr lang="it-IT" b="1" dirty="0">
                <a:solidFill>
                  <a:srgbClr val="002060"/>
                </a:solidFill>
              </a:rPr>
              <a:t>Difficoltà nell’attenzione e delle funzioni esecutive</a:t>
            </a:r>
          </a:p>
          <a:p>
            <a:r>
              <a:rPr lang="it-IT" b="1" dirty="0">
                <a:solidFill>
                  <a:srgbClr val="002060"/>
                </a:solidFill>
              </a:rPr>
              <a:t>   difficoltà nel concentrarsi su un obiettivo e di portare a termine un compito</a:t>
            </a:r>
          </a:p>
          <a:p>
            <a:r>
              <a:rPr lang="it-IT" b="1" dirty="0">
                <a:solidFill>
                  <a:srgbClr val="002060"/>
                </a:solidFill>
              </a:rPr>
              <a:t>  Difficoltà nel pianificare e nel fare previsioni rispetto al futuro</a:t>
            </a:r>
          </a:p>
          <a:p>
            <a:r>
              <a:rPr lang="it-IT" b="1" dirty="0">
                <a:solidFill>
                  <a:srgbClr val="002060"/>
                </a:solidFill>
              </a:rPr>
              <a:t>   Difficoltà nell’ apprendimento scolastico</a:t>
            </a:r>
          </a:p>
          <a:p>
            <a:r>
              <a:rPr lang="it-IT" b="1" dirty="0">
                <a:solidFill>
                  <a:srgbClr val="002060"/>
                </a:solidFill>
              </a:rPr>
              <a:t>   Disturbi nello sviluppo del linguaggio</a:t>
            </a:r>
          </a:p>
          <a:p>
            <a:r>
              <a:rPr lang="it-IT" b="1" dirty="0">
                <a:solidFill>
                  <a:srgbClr val="002060"/>
                </a:solidFill>
              </a:rPr>
              <a:t>  Compromissione nell’orientamento spazio temporale</a:t>
            </a:r>
          </a:p>
          <a:p>
            <a:endParaRPr lang="it-IT" dirty="0"/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1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91F58-30B6-41FB-BA75-5AB1936C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Disturbo traumatico dello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ADB1BD-98A5-487E-B57E-3AD3E40D0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dirty="0">
                <a:solidFill>
                  <a:srgbClr val="FFFF00"/>
                </a:solidFill>
              </a:rPr>
              <a:t>7)  Concetto di sé</a:t>
            </a:r>
          </a:p>
          <a:p>
            <a:r>
              <a:rPr lang="it-IT" dirty="0">
                <a:solidFill>
                  <a:srgbClr val="002060"/>
                </a:solidFill>
              </a:rPr>
              <a:t>     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  Disturbi dell’immagine corporea</a:t>
            </a:r>
          </a:p>
          <a:p>
            <a:r>
              <a:rPr lang="it-IT" b="1" dirty="0">
                <a:solidFill>
                  <a:srgbClr val="002060"/>
                </a:solidFill>
              </a:rPr>
              <a:t>     Scarsa autostima</a:t>
            </a:r>
          </a:p>
          <a:p>
            <a:r>
              <a:rPr lang="it-IT" b="1" dirty="0">
                <a:solidFill>
                  <a:srgbClr val="002060"/>
                </a:solidFill>
              </a:rPr>
              <a:t>     Senso di colpa/ </a:t>
            </a:r>
            <a:r>
              <a:rPr lang="it-IT" b="1" dirty="0" err="1">
                <a:solidFill>
                  <a:srgbClr val="002060"/>
                </a:solidFill>
              </a:rPr>
              <a:t>vergona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it-IT" dirty="0"/>
              <a:t>     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869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BD055-4085-4742-A480-B5E62E1C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Sviluppo traumatico in età neonatale e prima infanzia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C63A90-260D-44ED-A0F0-17F1C8440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• pianto inconsolabile </a:t>
            </a:r>
          </a:p>
          <a:p>
            <a:r>
              <a:rPr lang="it-IT" dirty="0">
                <a:solidFill>
                  <a:srgbClr val="002060"/>
                </a:solidFill>
              </a:rPr>
              <a:t>• disturbi del sonno</a:t>
            </a:r>
          </a:p>
          <a:p>
            <a:r>
              <a:rPr lang="it-IT" dirty="0">
                <a:solidFill>
                  <a:srgbClr val="002060"/>
                </a:solidFill>
              </a:rPr>
              <a:t> • improvviso rifiuto del cibo </a:t>
            </a:r>
          </a:p>
          <a:p>
            <a:r>
              <a:rPr lang="it-IT" dirty="0">
                <a:solidFill>
                  <a:srgbClr val="002060"/>
                </a:solidFill>
              </a:rPr>
              <a:t>• reazioni esagerate di rabbia o paura </a:t>
            </a:r>
          </a:p>
          <a:p>
            <a:r>
              <a:rPr lang="it-IT" dirty="0">
                <a:solidFill>
                  <a:srgbClr val="002060"/>
                </a:solidFill>
              </a:rPr>
              <a:t>• dolori addominali ricorrenti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 • incubi notturni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  • evitamento del contatto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AC9230-5189-49B9-9CC4-414711BBB655}"/>
              </a:ext>
            </a:extLst>
          </p:cNvPr>
          <p:cNvSpPr txBox="1"/>
          <p:nvPr/>
        </p:nvSpPr>
        <p:spPr>
          <a:xfrm>
            <a:off x="6836229" y="2074274"/>
            <a:ext cx="4412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FF00"/>
                </a:solidFill>
              </a:rPr>
              <a:t>Nella prima infanzia i sintomi comportamentali di una storia traumatica dello sviluppo non sono e non rappresentano indicatori specifici di maltrattamento ma piuttosto disturbi da stress traumatico per i quali può emergere il sospetto di maltrattamento all’interno di un disturbo grave dell’attaccamento.</a:t>
            </a:r>
          </a:p>
        </p:txBody>
      </p:sp>
      <p:pic>
        <p:nvPicPr>
          <p:cNvPr id="6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228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6CCF7-D0A2-4169-AA99-C7D6B9B9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Lo sviluppo traumatico in età scolare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930516-56AF-4B1D-B043-90F540F4B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Cambiamenti evolutivi:</a:t>
            </a:r>
          </a:p>
          <a:p>
            <a:r>
              <a:rPr lang="it-IT" dirty="0"/>
              <a:t> </a:t>
            </a:r>
            <a:r>
              <a:rPr lang="it-IT" sz="3200" dirty="0">
                <a:solidFill>
                  <a:srgbClr val="002060"/>
                </a:solidFill>
              </a:rPr>
              <a:t>• potenzialità cognitive, linguaggio e pensiero</a:t>
            </a:r>
          </a:p>
          <a:p>
            <a:r>
              <a:rPr lang="it-IT" sz="3200" dirty="0">
                <a:solidFill>
                  <a:srgbClr val="002060"/>
                </a:solidFill>
              </a:rPr>
              <a:t> • dai 4 anni circa sviluppo della memoria autobiografica </a:t>
            </a:r>
          </a:p>
          <a:p>
            <a:pPr>
              <a:buNone/>
            </a:pPr>
            <a:r>
              <a:rPr lang="it-IT" sz="3200" dirty="0">
                <a:solidFill>
                  <a:srgbClr val="002060"/>
                </a:solidFill>
              </a:rPr>
              <a:t>     e sviluppo della vita sociale e di relazione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428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15CC6-4CBB-4329-8328-92E983E0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Lo sviluppo traumatico in età scolare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1578AF-5F5B-4986-85AD-4DDEC415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62545"/>
            <a:ext cx="10753725" cy="5195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  </a:t>
            </a:r>
            <a:r>
              <a:rPr lang="it-IT" sz="3000" dirty="0">
                <a:solidFill>
                  <a:srgbClr val="002060"/>
                </a:solidFill>
              </a:rPr>
              <a:t>• disturbi del sonno (</a:t>
            </a:r>
            <a:r>
              <a:rPr lang="it-IT" sz="3000" dirty="0" err="1">
                <a:solidFill>
                  <a:srgbClr val="002060"/>
                </a:solidFill>
              </a:rPr>
              <a:t>pavor</a:t>
            </a:r>
            <a:r>
              <a:rPr lang="it-IT" sz="3000" dirty="0">
                <a:solidFill>
                  <a:srgbClr val="002060"/>
                </a:solidFill>
              </a:rPr>
              <a:t>) e alimentari</a:t>
            </a:r>
          </a:p>
          <a:p>
            <a:r>
              <a:rPr lang="it-IT" sz="3000" dirty="0">
                <a:solidFill>
                  <a:srgbClr val="002060"/>
                </a:solidFill>
              </a:rPr>
              <a:t> • sintomi somatici  </a:t>
            </a:r>
          </a:p>
          <a:p>
            <a:r>
              <a:rPr lang="it-IT" sz="3000" dirty="0">
                <a:solidFill>
                  <a:srgbClr val="002060"/>
                </a:solidFill>
              </a:rPr>
              <a:t>• disturbi d’ansia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002060"/>
                </a:solidFill>
              </a:rPr>
              <a:t>  • iperattività 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002060"/>
                </a:solidFill>
              </a:rPr>
              <a:t>   • passività e inibizione 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002060"/>
                </a:solidFill>
              </a:rPr>
              <a:t>   • crisi di rabbia e aggressività 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002060"/>
                </a:solidFill>
              </a:rPr>
              <a:t>   • esposizione a situazioni di pericolo 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002060"/>
                </a:solidFill>
              </a:rPr>
              <a:t>   • drammatizzazione nel gioco e nelle attività simboliche delle esperienze traumatiche 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002060"/>
                </a:solidFill>
              </a:rPr>
              <a:t>• vergogna e autoaccusa 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005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D6DB3-1251-44A9-9E8B-E5200719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Lo sviluppo traumatico in età scolare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6F808B-E643-4C09-9735-9B5A761A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39738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• percezione di un destino ineluttabile di vittima </a:t>
            </a:r>
          </a:p>
          <a:p>
            <a:r>
              <a:rPr lang="it-IT" sz="2800" dirty="0">
                <a:solidFill>
                  <a:srgbClr val="002060"/>
                </a:solidFill>
              </a:rPr>
              <a:t>• ritiro dalla vita sociale</a:t>
            </a:r>
          </a:p>
          <a:p>
            <a:r>
              <a:rPr lang="it-IT" sz="2800" dirty="0">
                <a:solidFill>
                  <a:srgbClr val="002060"/>
                </a:solidFill>
              </a:rPr>
              <a:t> • difficoltà scolastiche</a:t>
            </a:r>
          </a:p>
          <a:p>
            <a:r>
              <a:rPr lang="it-IT" sz="2800" dirty="0">
                <a:solidFill>
                  <a:srgbClr val="002060"/>
                </a:solidFill>
              </a:rPr>
              <a:t> • irritabilità e comportamenti oppositori e provocatori</a:t>
            </a:r>
          </a:p>
          <a:p>
            <a:r>
              <a:rPr lang="it-IT" sz="2800" dirty="0">
                <a:solidFill>
                  <a:srgbClr val="002060"/>
                </a:solidFill>
              </a:rPr>
              <a:t>• stati sognanti o ‘sogni a occhi aperti’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98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20FF6C-D194-4FD0-9405-70FB3A43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Sviluppo traumatico in età adolescenziale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C5900D-FEB1-4FF6-B4FD-D8DC80F04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Principali cambiamenti evolutivi: </a:t>
            </a:r>
          </a:p>
          <a:p>
            <a:r>
              <a:rPr lang="it-IT" sz="3600" dirty="0">
                <a:solidFill>
                  <a:srgbClr val="002060"/>
                </a:solidFill>
              </a:rPr>
              <a:t>• identità corporea, di genere e di ruolo sociale </a:t>
            </a:r>
          </a:p>
          <a:p>
            <a:r>
              <a:rPr lang="it-IT" sz="3600" dirty="0">
                <a:solidFill>
                  <a:srgbClr val="002060"/>
                </a:solidFill>
              </a:rPr>
              <a:t>• sviluppo sessuale </a:t>
            </a:r>
          </a:p>
          <a:p>
            <a:r>
              <a:rPr lang="it-IT" sz="3600" dirty="0">
                <a:solidFill>
                  <a:srgbClr val="002060"/>
                </a:solidFill>
              </a:rPr>
              <a:t>• processo di separazione-individuazione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06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29DF6-7C69-4071-AF28-2E053E53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98638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Sviluppo traumatico in età adolescenziale</a:t>
            </a:r>
            <a:endParaRPr lang="it-IT" sz="4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9C1B4A-C656-47E9-AC41-267FB7B7B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944914"/>
            <a:ext cx="10753725" cy="453901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Sintomi  affettivo comportamentali</a:t>
            </a:r>
          </a:p>
          <a:p>
            <a:r>
              <a:rPr lang="it-IT" dirty="0"/>
              <a:t> </a:t>
            </a:r>
            <a:r>
              <a:rPr lang="it-IT" dirty="0">
                <a:solidFill>
                  <a:srgbClr val="002060"/>
                </a:solidFill>
              </a:rPr>
              <a:t>• esposizione a situazioni di rischio sociale e sessuale</a:t>
            </a:r>
          </a:p>
          <a:p>
            <a:r>
              <a:rPr lang="it-IT" dirty="0">
                <a:solidFill>
                  <a:srgbClr val="002060"/>
                </a:solidFill>
              </a:rPr>
              <a:t> • crisi comportamentali: fuga, aggressività, condotte antisociali, autolesionismo, DBP uso di sostanze  </a:t>
            </a:r>
          </a:p>
          <a:p>
            <a:r>
              <a:rPr lang="it-IT" dirty="0">
                <a:solidFill>
                  <a:srgbClr val="002060"/>
                </a:solidFill>
              </a:rPr>
              <a:t>• esordio di DCA</a:t>
            </a:r>
          </a:p>
          <a:p>
            <a:r>
              <a:rPr lang="it-IT" dirty="0">
                <a:solidFill>
                  <a:srgbClr val="002060"/>
                </a:solidFill>
              </a:rPr>
              <a:t> • rifiuto scolastico</a:t>
            </a:r>
          </a:p>
          <a:p>
            <a:r>
              <a:rPr lang="it-IT" dirty="0">
                <a:solidFill>
                  <a:srgbClr val="002060"/>
                </a:solidFill>
              </a:rPr>
              <a:t> • disturbi depressivi e/instabilità dell’umore /disturbi d’ansia </a:t>
            </a:r>
          </a:p>
          <a:p>
            <a:r>
              <a:rPr lang="it-IT" dirty="0">
                <a:solidFill>
                  <a:srgbClr val="002060"/>
                </a:solidFill>
              </a:rPr>
              <a:t>  • sintomi di derealizzazione e depersonalizzazione (disturbi della coscienza)</a:t>
            </a:r>
          </a:p>
          <a:p>
            <a:endParaRPr lang="it-IT" dirty="0"/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457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2CCE8-8473-46B6-A6CB-7355AACA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79" y="840658"/>
            <a:ext cx="10772775" cy="1135626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Teori</a:t>
            </a:r>
            <a:r>
              <a:rPr lang="it-IT" sz="4000" i="1" dirty="0">
                <a:solidFill>
                  <a:schemeClr val="bg1"/>
                </a:solidFill>
              </a:rPr>
              <a:t>a della dissociazione strutturale (Van </a:t>
            </a:r>
            <a:r>
              <a:rPr lang="it-IT" sz="4000" i="1" dirty="0" err="1">
                <a:solidFill>
                  <a:schemeClr val="bg1"/>
                </a:solidFill>
              </a:rPr>
              <a:t>der</a:t>
            </a:r>
            <a:r>
              <a:rPr lang="it-IT" sz="4000" i="1" dirty="0">
                <a:solidFill>
                  <a:schemeClr val="bg1"/>
                </a:solidFill>
              </a:rPr>
              <a:t> </a:t>
            </a:r>
            <a:r>
              <a:rPr lang="it-IT" sz="4000" i="1" dirty="0" err="1">
                <a:solidFill>
                  <a:schemeClr val="bg1"/>
                </a:solidFill>
              </a:rPr>
              <a:t>Hart</a:t>
            </a:r>
            <a:r>
              <a:rPr lang="it-IT" sz="4000" i="1" dirty="0">
                <a:solidFill>
                  <a:schemeClr val="bg1"/>
                </a:solidFill>
              </a:rPr>
              <a:t>, </a:t>
            </a:r>
            <a:r>
              <a:rPr lang="it-IT" sz="4000" dirty="0" err="1">
                <a:solidFill>
                  <a:schemeClr val="bg1"/>
                </a:solidFill>
              </a:rPr>
              <a:t>Nijenhuis</a:t>
            </a:r>
            <a:r>
              <a:rPr lang="it-IT" sz="4000" dirty="0">
                <a:solidFill>
                  <a:schemeClr val="bg1"/>
                </a:solidFill>
              </a:rPr>
              <a:t> e </a:t>
            </a:r>
            <a:r>
              <a:rPr lang="it-IT" sz="4000" dirty="0" err="1">
                <a:solidFill>
                  <a:schemeClr val="bg1"/>
                </a:solidFill>
              </a:rPr>
              <a:t>Steele</a:t>
            </a:r>
            <a:r>
              <a:rPr lang="it-IT" sz="4000" dirty="0">
                <a:solidFill>
                  <a:schemeClr val="bg1"/>
                </a:solidFill>
              </a:rPr>
              <a:t>, 2006)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92B789-FFF1-44B9-B65C-0DB1AB4B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54926"/>
            <a:ext cx="11301984" cy="4503540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it-IT" dirty="0">
                <a:solidFill>
                  <a:srgbClr val="002060"/>
                </a:solidFill>
              </a:rPr>
              <a:t>fenomeni intrusivi psicologici (flashback, voci o allucinazioni sul trauma) e somatici (dolore dissociativo, movimenti incontrollabili, percezioni sensoriali legate a memorie traumatiche). Da </a:t>
            </a:r>
            <a:r>
              <a:rPr lang="it-IT" dirty="0" err="1">
                <a:solidFill>
                  <a:srgbClr val="002060"/>
                </a:solidFill>
              </a:rPr>
              <a:t>iperarousal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r>
              <a:rPr lang="it-IT" dirty="0"/>
              <a:t> </a:t>
            </a:r>
            <a:r>
              <a:rPr lang="it-IT" dirty="0">
                <a:solidFill>
                  <a:srgbClr val="002060"/>
                </a:solidFill>
              </a:rPr>
              <a:t>perdita parziale di funzioni mentali, es. capacità di ricordare (amnesia), </a:t>
            </a:r>
          </a:p>
          <a:p>
            <a:r>
              <a:rPr lang="it-IT" dirty="0">
                <a:solidFill>
                  <a:srgbClr val="002060"/>
                </a:solidFill>
              </a:rPr>
              <a:t>perdita di funzioni somatiche (tattili, visive o uditive). Da </a:t>
            </a:r>
            <a:r>
              <a:rPr lang="it-IT" dirty="0" err="1">
                <a:solidFill>
                  <a:srgbClr val="002060"/>
                </a:solidFill>
              </a:rPr>
              <a:t>ipoarousal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Disturbi da </a:t>
            </a:r>
            <a:r>
              <a:rPr lang="it-IT" dirty="0" err="1">
                <a:solidFill>
                  <a:srgbClr val="002060"/>
                </a:solidFill>
              </a:rPr>
              <a:t>derealizzazione</a:t>
            </a:r>
            <a:r>
              <a:rPr lang="it-IT" dirty="0">
                <a:solidFill>
                  <a:srgbClr val="002060"/>
                </a:solidFill>
              </a:rPr>
              <a:t> e depersonalizzazione </a:t>
            </a:r>
          </a:p>
          <a:p>
            <a:r>
              <a:rPr lang="it-IT" dirty="0">
                <a:solidFill>
                  <a:srgbClr val="002060"/>
                </a:solidFill>
              </a:rPr>
              <a:t>Disturbo dissociativo dell’identità</a:t>
            </a:r>
          </a:p>
          <a:p>
            <a:pPr>
              <a:buNone/>
            </a:pPr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Google Shape;79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10545097" cy="75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626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0F0726-7D73-42EE-ADC8-889CF3CE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18908"/>
          </a:xfrm>
        </p:spPr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Assessment</a:t>
            </a:r>
            <a:r>
              <a:rPr lang="it-IT" dirty="0">
                <a:solidFill>
                  <a:schemeClr val="bg1"/>
                </a:solidFill>
              </a:rPr>
              <a:t> Diagnostico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32006F-8694-4CF0-B822-3C080E2DF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923394"/>
            <a:ext cx="10753725" cy="3854472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>
                <a:solidFill>
                  <a:srgbClr val="FFFF00"/>
                </a:solidFill>
              </a:rPr>
              <a:t>Valutazione psicologica del minore: finalità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2800" dirty="0">
                <a:solidFill>
                  <a:srgbClr val="002060"/>
                </a:solidFill>
              </a:rPr>
              <a:t>definire una diagnosi di sviluppo delle diverse funzioni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2800" dirty="0">
                <a:solidFill>
                  <a:srgbClr val="002060"/>
                </a:solidFill>
              </a:rPr>
              <a:t> sviluppare ipotesi circa i legami di attaccamento nella storia   affettiva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2800" dirty="0">
                <a:solidFill>
                  <a:srgbClr val="002060"/>
                </a:solidFill>
              </a:rPr>
              <a:t>approfondire la conoscenza delle relazioni con l’ambiente    familiare, scolastico e sociale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2800" dirty="0">
                <a:solidFill>
                  <a:srgbClr val="002060"/>
                </a:solidFill>
              </a:rPr>
              <a:t>valutare l’esistenza di un disagio eventualmente compatibile con una esperienza di tipo traumatico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2800" dirty="0">
                <a:solidFill>
                  <a:srgbClr val="002060"/>
                </a:solidFill>
              </a:rPr>
              <a:t>tracciare un profilo di personalità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2800" dirty="0">
                <a:solidFill>
                  <a:srgbClr val="002060"/>
                </a:solidFill>
              </a:rPr>
              <a:t> verificare l’opportunità di un progetto terapeutico</a:t>
            </a:r>
          </a:p>
          <a:p>
            <a:r>
              <a:rPr lang="it-IT" sz="12800" dirty="0"/>
              <a:t> </a:t>
            </a:r>
          </a:p>
          <a:p>
            <a:r>
              <a:rPr lang="it-IT" sz="12800" dirty="0"/>
              <a:t> </a:t>
            </a:r>
          </a:p>
          <a:p>
            <a:r>
              <a:rPr lang="it-IT" sz="12800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99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9A60C-B95C-47AF-AB1D-E2FAFCF1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11256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Trauma t tipo II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27123-8E13-466C-9703-239647FC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05351"/>
            <a:ext cx="10622715" cy="5124050"/>
          </a:xfrm>
        </p:spPr>
        <p:txBody>
          <a:bodyPr/>
          <a:lstStyle/>
          <a:p>
            <a:pPr marL="1571400" lvl="8" indent="0">
              <a:buNone/>
            </a:pPr>
            <a:r>
              <a:rPr lang="it-IT" sz="3600" b="1" dirty="0">
                <a:solidFill>
                  <a:srgbClr val="FFFF00"/>
                </a:solidFill>
              </a:rPr>
              <a:t>il trauma di "Tipo II" </a:t>
            </a:r>
            <a:r>
              <a:rPr lang="it-IT" sz="3600" dirty="0">
                <a:solidFill>
                  <a:srgbClr val="002060"/>
                </a:solidFill>
              </a:rPr>
              <a:t>si riferisce a esperienze di abuso fisico, sessuale, emotivo e abbandono e ad altre forme di maltrattamento in famiglia nucleare o allargata,  a violenza domestica e assistita, di comunità, a violenza culturale, di genere, politica, etnica, sanitaria e religiosa </a:t>
            </a:r>
            <a:r>
              <a:rPr lang="it-IT" sz="3600" b="1" dirty="0">
                <a:solidFill>
                  <a:srgbClr val="FFFF00"/>
                </a:solidFill>
              </a:rPr>
              <a:t>continuativa.</a:t>
            </a:r>
            <a:r>
              <a:rPr lang="it-IT" sz="3600" dirty="0">
                <a:solidFill>
                  <a:srgbClr val="002060"/>
                </a:solidFill>
              </a:rPr>
              <a:t> Le esperienze traumatiche interpersonali riguardano azioni violente intenzionali o omissive (mancata protezione).</a:t>
            </a:r>
          </a:p>
          <a:p>
            <a:endParaRPr lang="it-IT" dirty="0"/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-1"/>
            <a:ext cx="1660358" cy="770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148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2AC6DA-B543-468A-8186-A60E32C7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09D214-0F08-4728-8F8E-9C25A86B8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b="1" i="1" dirty="0">
                <a:solidFill>
                  <a:srgbClr val="002060"/>
                </a:solidFill>
              </a:rPr>
              <a:t>Il fascino del concetto di Disturbo Post traumatico da stress Complesso deriva dalla natura sistemica, in quanto fornisce un quadro concettuale integrato e coerente delle conseguenze prodotte dall’esposizione a eventi traumatici di natura interpersonale prolungati e ripetuti piuttosto, che un semplice elenco di sintomi  </a:t>
            </a:r>
          </a:p>
          <a:p>
            <a:r>
              <a:rPr lang="it-IT" b="1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</a:t>
            </a:r>
            <a:r>
              <a:rPr lang="it-IT" b="1" dirty="0" err="1">
                <a:solidFill>
                  <a:srgbClr val="002060"/>
                </a:solidFill>
              </a:rPr>
              <a:t>J.Herman</a:t>
            </a:r>
            <a:endParaRPr lang="it-IT" sz="6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6600" b="1" dirty="0">
                <a:solidFill>
                  <a:schemeClr val="bg1"/>
                </a:solidFill>
              </a:rPr>
              <a:t>        Grazie per l’attenzione</a:t>
            </a: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91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B7B9E5-3D18-4F0E-A329-E5874BBB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963507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Trauma complesso/cumulativo (t)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ECDD78-05E6-4801-A840-3C38AFD8E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567543"/>
            <a:ext cx="11730445" cy="52904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100" dirty="0"/>
              <a:t>         </a:t>
            </a:r>
            <a:r>
              <a:rPr lang="it-IT" sz="3100" b="1" dirty="0">
                <a:solidFill>
                  <a:srgbClr val="FF0000"/>
                </a:solidFill>
              </a:rPr>
              <a:t>Definiamo come trauma psicologico complesso quelle esperienze avverse che:</a:t>
            </a:r>
          </a:p>
          <a:p>
            <a:pPr marL="0" indent="0">
              <a:buNone/>
            </a:pPr>
            <a:r>
              <a:rPr lang="it-IT" sz="3100" dirty="0">
                <a:solidFill>
                  <a:schemeClr val="bg1"/>
                </a:solidFill>
              </a:rPr>
              <a:t>(1)</a:t>
            </a:r>
            <a:r>
              <a:rPr lang="it-IT" sz="3100" dirty="0">
                <a:solidFill>
                  <a:srgbClr val="002060"/>
                </a:solidFill>
              </a:rPr>
              <a:t> sono di natura interpersonale e spesso coinvolgono il vissuto di tradimento</a:t>
            </a:r>
          </a:p>
          <a:p>
            <a:pPr marL="0" indent="0">
              <a:buNone/>
            </a:pPr>
            <a:r>
              <a:rPr lang="it-IT" sz="3100" dirty="0">
                <a:solidFill>
                  <a:schemeClr val="bg1"/>
                </a:solidFill>
              </a:rPr>
              <a:t>(2)</a:t>
            </a:r>
            <a:r>
              <a:rPr lang="it-IT" sz="3100" dirty="0">
                <a:solidFill>
                  <a:srgbClr val="002060"/>
                </a:solidFill>
              </a:rPr>
              <a:t> sono ripetitive o prolungate, </a:t>
            </a:r>
          </a:p>
          <a:p>
            <a:pPr marL="0" indent="0">
              <a:buNone/>
            </a:pPr>
            <a:r>
              <a:rPr lang="it-IT" sz="3100" dirty="0">
                <a:solidFill>
                  <a:schemeClr val="bg1"/>
                </a:solidFill>
              </a:rPr>
              <a:t>(3)</a:t>
            </a:r>
            <a:r>
              <a:rPr lang="it-IT" sz="3100" dirty="0">
                <a:solidFill>
                  <a:srgbClr val="002060"/>
                </a:solidFill>
              </a:rPr>
              <a:t> comportano un danno diretto attraverso varie forme di abuso (psicologico/emotivo, fisico e sessuale), </a:t>
            </a:r>
            <a:r>
              <a:rPr lang="it-IT" sz="3100" dirty="0" err="1">
                <a:solidFill>
                  <a:srgbClr val="002060"/>
                </a:solidFill>
              </a:rPr>
              <a:t>neglect</a:t>
            </a:r>
            <a:r>
              <a:rPr lang="it-IT" sz="3100" dirty="0">
                <a:solidFill>
                  <a:srgbClr val="002060"/>
                </a:solidFill>
              </a:rPr>
              <a:t> o      l'abbandono da parte di persone che hanno responsabilità della cura, della protezione e dell’educazione (ad esempio genitori, operatori, insegnanti, allenatori o consulenti religiosi), o comportano perdite traumatiche in queste relazioni</a:t>
            </a:r>
          </a:p>
          <a:p>
            <a:pPr marL="0" indent="0">
              <a:buNone/>
            </a:pPr>
            <a:r>
              <a:rPr lang="it-IT" sz="3100" dirty="0">
                <a:solidFill>
                  <a:srgbClr val="002060"/>
                </a:solidFill>
              </a:rPr>
              <a:t> </a:t>
            </a:r>
            <a:r>
              <a:rPr lang="it-IT" sz="3100" dirty="0">
                <a:solidFill>
                  <a:schemeClr val="bg1"/>
                </a:solidFill>
              </a:rPr>
              <a:t>(4)</a:t>
            </a:r>
            <a:r>
              <a:rPr lang="it-IT" sz="3100" dirty="0">
                <a:solidFill>
                  <a:srgbClr val="002060"/>
                </a:solidFill>
              </a:rPr>
              <a:t> avvengono in una fase precoce dello sviluppo o occorrono in fasi cruciali e delicate, come ad esempio la prima infanzia, minano importanti conquiste dello sviluppo, provocando danneggiamenti evolutivi che perdurano nell’arco della vita.</a:t>
            </a:r>
          </a:p>
          <a:p>
            <a:r>
              <a:rPr lang="it-IT" sz="3100" dirty="0">
                <a:solidFill>
                  <a:srgbClr val="002060"/>
                </a:solidFill>
              </a:rPr>
              <a:t> Esperienze traumatiche ripetute e cumulative (multiple) che si ripetono in archi di tempo prolungati dello sviluppo individuale e da cui è impossibile sottrarsi (es. sviluppo traumatico, una lunga prigionia). </a:t>
            </a:r>
          </a:p>
          <a:p>
            <a:r>
              <a:rPr lang="it-IT" sz="3100" dirty="0">
                <a:solidFill>
                  <a:srgbClr val="002060"/>
                </a:solidFill>
              </a:rPr>
              <a:t> </a:t>
            </a:r>
          </a:p>
          <a:p>
            <a:r>
              <a:rPr lang="it-IT" sz="3100" dirty="0">
                <a:solidFill>
                  <a:srgbClr val="002060"/>
                </a:solidFill>
              </a:rPr>
              <a:t>Trauma semplice/singolo (T) Fatto isolato grave od estremo oppure più duraturo, ma ben circoscritto nel tempo (es. incidente stradale, catastrofi naturali, isolati episodi di violenza) </a:t>
            </a:r>
          </a:p>
        </p:txBody>
      </p:sp>
      <p:sp>
        <p:nvSpPr>
          <p:cNvPr id="4" name="Diverso da 3">
            <a:extLst>
              <a:ext uri="{FF2B5EF4-FFF2-40B4-BE49-F238E27FC236}">
                <a16:creationId xmlns:a16="http://schemas.microsoft.com/office/drawing/2014/main" id="{F83525C9-C148-4FBE-9D16-617F3A275EB1}"/>
              </a:ext>
            </a:extLst>
          </p:cNvPr>
          <p:cNvSpPr/>
          <p:nvPr/>
        </p:nvSpPr>
        <p:spPr>
          <a:xfrm>
            <a:off x="5129211" y="5408023"/>
            <a:ext cx="914400" cy="428716"/>
          </a:xfrm>
          <a:prstGeom prst="mathNotEqual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-1"/>
            <a:ext cx="1660358" cy="757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17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60E35-24C9-49DE-BCEE-7786D2FB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Trauma relazionale dell’ attaccamento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554C2E-DE4F-492E-AB50-C367B4569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81" y="1733356"/>
            <a:ext cx="10773157" cy="44715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Il </a:t>
            </a:r>
            <a:r>
              <a:rPr lang="en-US" sz="3200" b="1" dirty="0" err="1">
                <a:solidFill>
                  <a:srgbClr val="FFFF00"/>
                </a:solidFill>
              </a:rPr>
              <a:t>termine</a:t>
            </a:r>
            <a:r>
              <a:rPr lang="en-US" sz="3200" b="1" dirty="0">
                <a:solidFill>
                  <a:srgbClr val="FFFF00"/>
                </a:solidFill>
              </a:rPr>
              <a:t> trauma </a:t>
            </a:r>
            <a:r>
              <a:rPr lang="en-US" sz="3200" b="1" dirty="0" err="1">
                <a:solidFill>
                  <a:srgbClr val="FFFF00"/>
                </a:solidFill>
              </a:rPr>
              <a:t>relazionale</a:t>
            </a:r>
            <a:r>
              <a:rPr lang="en-US" sz="3200" b="1" dirty="0">
                <a:solidFill>
                  <a:srgbClr val="FFFF00"/>
                </a:solidFill>
              </a:rPr>
              <a:t> o trauma </a:t>
            </a:r>
            <a:r>
              <a:rPr lang="en-US" sz="3200" b="1" dirty="0" err="1">
                <a:solidFill>
                  <a:srgbClr val="FFFF00"/>
                </a:solidFill>
              </a:rPr>
              <a:t>dell'attaccamento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riferisce</a:t>
            </a:r>
            <a:r>
              <a:rPr lang="en-US" sz="3200" b="1" dirty="0">
                <a:solidFill>
                  <a:srgbClr val="FFFF00"/>
                </a:solidFill>
              </a:rPr>
              <a:t> ai bambini </a:t>
            </a:r>
            <a:r>
              <a:rPr lang="en-US" sz="3200" b="1" dirty="0" err="1">
                <a:solidFill>
                  <a:srgbClr val="FFFF00"/>
                </a:solidFill>
              </a:rPr>
              <a:t>che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hanno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vissuto</a:t>
            </a:r>
            <a:r>
              <a:rPr lang="en-US" sz="3200" b="1" dirty="0">
                <a:solidFill>
                  <a:srgbClr val="FFFF00"/>
                </a:solidFill>
              </a:rPr>
              <a:t> un trauma </a:t>
            </a:r>
            <a:r>
              <a:rPr lang="en-US" sz="3200" b="1" dirty="0" err="1">
                <a:solidFill>
                  <a:srgbClr val="FFFF00"/>
                </a:solidFill>
              </a:rPr>
              <a:t>nel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contesto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delle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loro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relazioni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primarie</a:t>
            </a:r>
            <a:r>
              <a:rPr lang="en-US" sz="3200" b="1" dirty="0">
                <a:solidFill>
                  <a:srgbClr val="FFFF00"/>
                </a:solidFill>
              </a:rPr>
              <a:t>; </a:t>
            </a:r>
            <a:r>
              <a:rPr lang="en-US" sz="3200" b="1" dirty="0" err="1">
                <a:solidFill>
                  <a:srgbClr val="FFFF00"/>
                </a:solidFill>
              </a:rPr>
              <a:t>spesso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interfamiliari</a:t>
            </a:r>
            <a:r>
              <a:rPr lang="en-US" sz="3200" b="1" dirty="0">
                <a:solidFill>
                  <a:srgbClr val="FFFF00"/>
                </a:solidFill>
              </a:rPr>
              <a:t> o </a:t>
            </a:r>
            <a:r>
              <a:rPr lang="en-US" sz="3200" b="1" dirty="0" err="1">
                <a:solidFill>
                  <a:srgbClr val="FFFF00"/>
                </a:solidFill>
              </a:rPr>
              <a:t>all'interno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della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relazione</a:t>
            </a:r>
            <a:r>
              <a:rPr lang="en-US" sz="3200" b="1" dirty="0">
                <a:solidFill>
                  <a:srgbClr val="FFFF00"/>
                </a:solidFill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</a:rPr>
              <a:t>il</a:t>
            </a:r>
            <a:r>
              <a:rPr lang="en-US" sz="3200" b="1" dirty="0">
                <a:solidFill>
                  <a:srgbClr val="FFFF00"/>
                </a:solidFill>
              </a:rPr>
              <a:t> caregiver.</a:t>
            </a:r>
            <a:endParaRPr lang="it-IT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002060"/>
                </a:solidFill>
              </a:rPr>
              <a:t>Questa prime </a:t>
            </a:r>
            <a:r>
              <a:rPr lang="en-US" b="1" i="1" dirty="0" err="1">
                <a:solidFill>
                  <a:srgbClr val="002060"/>
                </a:solidFill>
              </a:rPr>
              <a:t>relazioni</a:t>
            </a:r>
            <a:r>
              <a:rPr lang="en-US" b="1" i="1" dirty="0">
                <a:solidFill>
                  <a:srgbClr val="002060"/>
                </a:solidFill>
              </a:rPr>
              <a:t> e </a:t>
            </a:r>
            <a:r>
              <a:rPr lang="en-US" b="1" i="1" dirty="0" err="1">
                <a:solidFill>
                  <a:srgbClr val="002060"/>
                </a:solidFill>
              </a:rPr>
              <a:t>interazioni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sono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fondamentali</a:t>
            </a:r>
            <a:r>
              <a:rPr lang="en-US" b="1" i="1" dirty="0">
                <a:solidFill>
                  <a:srgbClr val="002060"/>
                </a:solidFill>
              </a:rPr>
              <a:t> per </a:t>
            </a:r>
            <a:r>
              <a:rPr lang="en-US" b="1" i="1" dirty="0" err="1">
                <a:solidFill>
                  <a:srgbClr val="002060"/>
                </a:solidFill>
              </a:rPr>
              <a:t>fornire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il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quadro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organizzativo</a:t>
            </a:r>
            <a:r>
              <a:rPr lang="en-US" b="1" i="1" dirty="0">
                <a:solidFill>
                  <a:srgbClr val="002060"/>
                </a:solidFill>
              </a:rPr>
              <a:t> e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modelli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rappresentativi</a:t>
            </a:r>
            <a:r>
              <a:rPr lang="en-US" b="1" i="1" dirty="0">
                <a:solidFill>
                  <a:srgbClr val="002060"/>
                </a:solidFill>
              </a:rPr>
              <a:t> per le </a:t>
            </a:r>
            <a:r>
              <a:rPr lang="en-US" b="1" i="1" dirty="0" err="1">
                <a:solidFill>
                  <a:srgbClr val="002060"/>
                </a:solidFill>
              </a:rPr>
              <a:t>relazioni</a:t>
            </a:r>
            <a:r>
              <a:rPr lang="en-US" b="1" i="1" dirty="0">
                <a:solidFill>
                  <a:srgbClr val="002060"/>
                </a:solidFill>
              </a:rPr>
              <a:t> future di un bambino, </a:t>
            </a:r>
            <a:r>
              <a:rPr lang="en-US" b="1" i="1" dirty="0" err="1">
                <a:solidFill>
                  <a:srgbClr val="002060"/>
                </a:solidFill>
              </a:rPr>
              <a:t>dalla</a:t>
            </a:r>
            <a:r>
              <a:rPr lang="en-US" b="1" i="1" dirty="0">
                <a:solidFill>
                  <a:srgbClr val="002060"/>
                </a:solidFill>
              </a:rPr>
              <a:t> "</a:t>
            </a:r>
            <a:r>
              <a:rPr lang="en-US" b="1" i="1" dirty="0" err="1">
                <a:solidFill>
                  <a:srgbClr val="002060"/>
                </a:solidFill>
              </a:rPr>
              <a:t>culla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alla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tomba</a:t>
            </a:r>
            <a:r>
              <a:rPr lang="en-US" b="1" i="1" dirty="0">
                <a:solidFill>
                  <a:srgbClr val="002060"/>
                </a:solidFill>
              </a:rPr>
              <a:t>" (Bowlby, 1969, p 208). La </a:t>
            </a:r>
            <a:r>
              <a:rPr lang="en-US" b="1" i="1" dirty="0" err="1">
                <a:solidFill>
                  <a:srgbClr val="002060"/>
                </a:solidFill>
              </a:rPr>
              <a:t>loro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visione</a:t>
            </a:r>
            <a:r>
              <a:rPr lang="en-US" b="1" i="1" dirty="0">
                <a:solidFill>
                  <a:srgbClr val="002060"/>
                </a:solidFill>
              </a:rPr>
              <a:t> del </a:t>
            </a:r>
            <a:r>
              <a:rPr lang="en-US" b="1" i="1" dirty="0" err="1">
                <a:solidFill>
                  <a:srgbClr val="002060"/>
                </a:solidFill>
              </a:rPr>
              <a:t>mondo</a:t>
            </a:r>
            <a:r>
              <a:rPr lang="en-US" b="1" i="1" dirty="0">
                <a:solidFill>
                  <a:srgbClr val="002060"/>
                </a:solidFill>
              </a:rPr>
              <a:t> in via di </a:t>
            </a:r>
            <a:r>
              <a:rPr lang="en-US" b="1" i="1" dirty="0" err="1">
                <a:solidFill>
                  <a:srgbClr val="002060"/>
                </a:solidFill>
              </a:rPr>
              <a:t>sviluppo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il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senso</a:t>
            </a:r>
            <a:r>
              <a:rPr lang="en-US" b="1" i="1" dirty="0">
                <a:solidFill>
                  <a:srgbClr val="002060"/>
                </a:solidFill>
              </a:rPr>
              <a:t> del </a:t>
            </a:r>
            <a:r>
              <a:rPr lang="en-US" b="1" i="1" dirty="0" err="1">
                <a:solidFill>
                  <a:srgbClr val="002060"/>
                </a:solidFill>
              </a:rPr>
              <a:t>sé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della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personalità</a:t>
            </a:r>
            <a:r>
              <a:rPr lang="en-US" b="1" i="1" dirty="0">
                <a:solidFill>
                  <a:srgbClr val="002060"/>
                </a:solidFill>
              </a:rPr>
              <a:t> e </a:t>
            </a:r>
            <a:r>
              <a:rPr lang="en-US" b="1" i="1" dirty="0" err="1">
                <a:solidFill>
                  <a:srgbClr val="002060"/>
                </a:solidFill>
              </a:rPr>
              <a:t>della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comprensione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degli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altri</a:t>
            </a:r>
            <a:r>
              <a:rPr lang="en-US" b="1" i="1" dirty="0">
                <a:solidFill>
                  <a:srgbClr val="002060"/>
                </a:solidFill>
              </a:rPr>
              <a:t>, è </a:t>
            </a:r>
            <a:r>
              <a:rPr lang="en-US" b="1" i="1" dirty="0" err="1">
                <a:solidFill>
                  <a:srgbClr val="002060"/>
                </a:solidFill>
              </a:rPr>
              <a:t>fondato</a:t>
            </a:r>
            <a:r>
              <a:rPr lang="en-US" b="1" i="1" dirty="0">
                <a:solidFill>
                  <a:srgbClr val="002060"/>
                </a:solidFill>
              </a:rPr>
              <a:t> e </a:t>
            </a:r>
            <a:r>
              <a:rPr lang="en-US" b="1" i="1" dirty="0" err="1">
                <a:solidFill>
                  <a:srgbClr val="002060"/>
                </a:solidFill>
              </a:rPr>
              <a:t>modellato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attraverso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queste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relazioni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fondamentali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it-IT" b="1" i="1" dirty="0">
              <a:solidFill>
                <a:srgbClr val="002060"/>
              </a:solidFill>
            </a:endParaRPr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531642" y="0"/>
            <a:ext cx="1660358" cy="794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34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B0A94-952C-4129-A23B-10DF2304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Modelli operativi Interni  MOI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AB4271-5E71-4431-AEA5-5F672E0FF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36872"/>
          </a:xfrm>
        </p:spPr>
        <p:txBody>
          <a:bodyPr>
            <a:normAutofit fontScale="92500" lnSpcReduction="10000"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Attraverso queste esperienze, i bambini sviluppano modelli operativi interni</a:t>
            </a:r>
          </a:p>
          <a:p>
            <a:endParaRPr lang="it-IT" sz="3200" b="1" dirty="0">
              <a:solidFill>
                <a:srgbClr val="FFFF00"/>
              </a:solidFill>
            </a:endParaRPr>
          </a:p>
          <a:p>
            <a:endParaRPr lang="it-IT" sz="3200" b="1" dirty="0">
              <a:solidFill>
                <a:srgbClr val="FFFF00"/>
              </a:solidFill>
            </a:endParaRPr>
          </a:p>
          <a:p>
            <a:endParaRPr lang="it-IT" sz="3200" b="1" dirty="0">
              <a:solidFill>
                <a:srgbClr val="FFFF00"/>
              </a:solidFill>
            </a:endParaRPr>
          </a:p>
          <a:p>
            <a:endParaRPr lang="it-IT" sz="3200" b="1" dirty="0">
              <a:solidFill>
                <a:srgbClr val="FFFF00"/>
              </a:solidFill>
            </a:endParaRPr>
          </a:p>
          <a:p>
            <a:endParaRPr lang="it-IT" sz="3200" b="1" dirty="0">
              <a:solidFill>
                <a:srgbClr val="FFFF00"/>
              </a:solidFill>
            </a:endParaRPr>
          </a:p>
          <a:p>
            <a:r>
              <a:rPr lang="it-IT" sz="3200" b="1" dirty="0">
                <a:solidFill>
                  <a:srgbClr val="FFFF00"/>
                </a:solidFill>
              </a:rPr>
              <a:t> I MOI  </a:t>
            </a:r>
            <a:r>
              <a:rPr lang="it-IT" sz="2800" b="1" dirty="0">
                <a:solidFill>
                  <a:srgbClr val="FFFF00"/>
                </a:solidFill>
              </a:rPr>
              <a:t>come rappresentazione </a:t>
            </a:r>
            <a:r>
              <a:rPr lang="it-IT" sz="3200" b="1" dirty="0">
                <a:solidFill>
                  <a:srgbClr val="FFFF00"/>
                </a:solidFill>
              </a:rPr>
              <a:t>di Sé e delle figure di attaccamento  . 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F0C7A79-EDD5-4C3C-A82F-B9067D27AB3A}"/>
              </a:ext>
            </a:extLst>
          </p:cNvPr>
          <p:cNvSpPr/>
          <p:nvPr/>
        </p:nvSpPr>
        <p:spPr>
          <a:xfrm>
            <a:off x="4493172" y="2727434"/>
            <a:ext cx="2286000" cy="12372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Stile di attaccamento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80266B0-F316-4A53-95F1-3D21E4765180}"/>
              </a:ext>
            </a:extLst>
          </p:cNvPr>
          <p:cNvSpPr/>
          <p:nvPr/>
        </p:nvSpPr>
        <p:spPr>
          <a:xfrm>
            <a:off x="4487917" y="3785870"/>
            <a:ext cx="2159876" cy="12372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Esperienze ambientali </a:t>
            </a:r>
            <a:r>
              <a:rPr lang="it-IT" b="1" dirty="0"/>
              <a:t>traumatici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466785D-F078-4890-96DE-B2F4AFACFCCC}"/>
              </a:ext>
            </a:extLst>
          </p:cNvPr>
          <p:cNvSpPr/>
          <p:nvPr/>
        </p:nvSpPr>
        <p:spPr>
          <a:xfrm>
            <a:off x="6316717" y="3336505"/>
            <a:ext cx="2285999" cy="11165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MOI</a:t>
            </a:r>
          </a:p>
        </p:txBody>
      </p:sp>
      <p:pic>
        <p:nvPicPr>
          <p:cNvPr id="7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-1"/>
            <a:ext cx="1660358" cy="770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82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C1379A-312C-4F46-B76F-DA5FE317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Attaccamento e MOI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26E03D-7BED-4856-B03C-09C92E83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Grazie ai contributi della teoria dell’attaccamento e dagli studi sulle rappresentazioni de Sé a partire </a:t>
            </a:r>
            <a:r>
              <a:rPr lang="it-IT">
                <a:solidFill>
                  <a:srgbClr val="002060"/>
                </a:solidFill>
              </a:rPr>
              <a:t>dai processi </a:t>
            </a:r>
            <a:r>
              <a:rPr lang="it-IT" dirty="0">
                <a:solidFill>
                  <a:srgbClr val="002060"/>
                </a:solidFill>
              </a:rPr>
              <a:t>di interiorizzazione delle relazioni primarie  e della formazione dei MOI è oggi possibile comprendere come le costellazioni traumatiche precoci si collochino all’interno di tale cornice teorica e clinica  andando ad incidere  sullo sviluppo psicologico e clinico del bambino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FF00"/>
                </a:solidFill>
              </a:rPr>
              <a:t>I MOI comprendono componenti affettive e cognitive  che una  volta formatasi tendono a sussistere al di fuori della consapevolezza  e resistere ai cambiamenti  al fine di preservare un senso di continuità del Sé.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All’interno di una relazione di attaccamento sicura  è la capacità di sintonizzazione emotiva  che costituisce il dialogo interattivo  tra genitore e bambino  che attraverso la capacità di </a:t>
            </a:r>
            <a:r>
              <a:rPr lang="it-IT" dirty="0" err="1">
                <a:solidFill>
                  <a:srgbClr val="002060"/>
                </a:solidFill>
              </a:rPr>
              <a:t>empatizzare</a:t>
            </a:r>
            <a:r>
              <a:rPr lang="it-IT" dirty="0">
                <a:solidFill>
                  <a:srgbClr val="002060"/>
                </a:solidFill>
              </a:rPr>
              <a:t>  riconoscendosi  e identificandosi con l’altro (Stern 1985) descrive come « relazione intersoggettiva « che insieme alla sintonizzazione affettiva fornisce gli elementi essenziali per uno sviluppo psicologico e mentale   </a:t>
            </a:r>
          </a:p>
          <a:p>
            <a:endParaRPr lang="it-IT" dirty="0"/>
          </a:p>
        </p:txBody>
      </p:sp>
      <p:pic>
        <p:nvPicPr>
          <p:cNvPr id="4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-1"/>
            <a:ext cx="1660358" cy="78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22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159BE-ED6B-45D7-AEC1-0B8F76C7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Stili di Attaccamento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F28531-54E9-455C-8C27-BF9A7A40D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1736852-42E2-4F4A-B52C-6D70E00D5E8E}"/>
              </a:ext>
            </a:extLst>
          </p:cNvPr>
          <p:cNvSpPr/>
          <p:nvPr/>
        </p:nvSpPr>
        <p:spPr>
          <a:xfrm>
            <a:off x="4054171" y="2647812"/>
            <a:ext cx="6762610" cy="10531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                                                  </a:t>
            </a:r>
            <a:r>
              <a:rPr lang="it-IT" sz="2800" dirty="0"/>
              <a:t>Sviluppo  psicologico</a:t>
            </a:r>
          </a:p>
        </p:txBody>
      </p:sp>
      <p:sp>
        <p:nvSpPr>
          <p:cNvPr id="10" name="Freccia circolare a destra 9">
            <a:extLst>
              <a:ext uri="{FF2B5EF4-FFF2-40B4-BE49-F238E27FC236}">
                <a16:creationId xmlns:a16="http://schemas.microsoft.com/office/drawing/2014/main" id="{F3B0D96E-D4D1-4C9F-AB43-486B439E6BAB}"/>
              </a:ext>
            </a:extLst>
          </p:cNvPr>
          <p:cNvSpPr/>
          <p:nvPr/>
        </p:nvSpPr>
        <p:spPr>
          <a:xfrm>
            <a:off x="4173063" y="2894328"/>
            <a:ext cx="1964331" cy="315191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C4DDEFD-159B-4B5B-BFC9-D83DE291CF83}"/>
              </a:ext>
            </a:extLst>
          </p:cNvPr>
          <p:cNvSpPr/>
          <p:nvPr/>
        </p:nvSpPr>
        <p:spPr>
          <a:xfrm>
            <a:off x="3753924" y="2384209"/>
            <a:ext cx="2517571" cy="10320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SICURO</a:t>
            </a:r>
          </a:p>
        </p:txBody>
      </p:sp>
      <p:sp>
        <p:nvSpPr>
          <p:cNvPr id="17" name="Freccia circolare a destra 16">
            <a:extLst>
              <a:ext uri="{FF2B5EF4-FFF2-40B4-BE49-F238E27FC236}">
                <a16:creationId xmlns:a16="http://schemas.microsoft.com/office/drawing/2014/main" id="{0D4DB406-4879-4944-A9FB-D84AB1A5FE5D}"/>
              </a:ext>
            </a:extLst>
          </p:cNvPr>
          <p:cNvSpPr/>
          <p:nvPr/>
        </p:nvSpPr>
        <p:spPr>
          <a:xfrm>
            <a:off x="4844982" y="2977599"/>
            <a:ext cx="1523573" cy="205059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ircolare a destra 17">
            <a:extLst>
              <a:ext uri="{FF2B5EF4-FFF2-40B4-BE49-F238E27FC236}">
                <a16:creationId xmlns:a16="http://schemas.microsoft.com/office/drawing/2014/main" id="{5DBA03AB-9F45-4A7F-9769-370E65A2337D}"/>
              </a:ext>
            </a:extLst>
          </p:cNvPr>
          <p:cNvSpPr/>
          <p:nvPr/>
        </p:nvSpPr>
        <p:spPr>
          <a:xfrm>
            <a:off x="4844981" y="3101143"/>
            <a:ext cx="1523573" cy="1216152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614AC03-DA92-48D5-9521-6E08BC3FDCDF}"/>
              </a:ext>
            </a:extLst>
          </p:cNvPr>
          <p:cNvSpPr/>
          <p:nvPr/>
        </p:nvSpPr>
        <p:spPr>
          <a:xfrm>
            <a:off x="3458427" y="3340229"/>
            <a:ext cx="2144618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EVITANTE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525A1398-0A74-4699-AF31-6150FDD3245A}"/>
              </a:ext>
            </a:extLst>
          </p:cNvPr>
          <p:cNvSpPr/>
          <p:nvPr/>
        </p:nvSpPr>
        <p:spPr>
          <a:xfrm>
            <a:off x="3250236" y="4001188"/>
            <a:ext cx="2517572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AMBIVALENTE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7F361B9B-0FF5-459F-BF09-23327A843BF4}"/>
              </a:ext>
            </a:extLst>
          </p:cNvPr>
          <p:cNvSpPr/>
          <p:nvPr/>
        </p:nvSpPr>
        <p:spPr>
          <a:xfrm>
            <a:off x="2727182" y="4858905"/>
            <a:ext cx="2772871" cy="10531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DISORGANIZZATO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C1783D50-60B2-4011-8926-F97027E615E0}"/>
              </a:ext>
            </a:extLst>
          </p:cNvPr>
          <p:cNvSpPr/>
          <p:nvPr/>
        </p:nvSpPr>
        <p:spPr>
          <a:xfrm>
            <a:off x="6652448" y="5085935"/>
            <a:ext cx="2806861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DISTIRBO TRAUMATICO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DELLO SVILUPPO</a:t>
            </a:r>
          </a:p>
        </p:txBody>
      </p:sp>
      <p:pic>
        <p:nvPicPr>
          <p:cNvPr id="13" name="Google Shape;80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10539663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531642" y="0"/>
            <a:ext cx="1660358" cy="78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57592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2891</Words>
  <Application>Microsoft Office PowerPoint</Application>
  <PresentationFormat>Widescreen</PresentationFormat>
  <Paragraphs>297</Paragraphs>
  <Slides>40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Wingdings</vt:lpstr>
      <vt:lpstr>Metropolitano</vt:lpstr>
      <vt:lpstr>1_Metropolitano</vt:lpstr>
      <vt:lpstr> </vt:lpstr>
      <vt:lpstr>Trauma e sue definizioni</vt:lpstr>
      <vt:lpstr>Trauma  T tipo I</vt:lpstr>
      <vt:lpstr> Trauma t tipo II</vt:lpstr>
      <vt:lpstr> Trauma complesso/cumulativo (t)</vt:lpstr>
      <vt:lpstr>Trauma relazionale dell’ attaccamento</vt:lpstr>
      <vt:lpstr>Modelli operativi Interni  MOI</vt:lpstr>
      <vt:lpstr>Attaccamento e MOI</vt:lpstr>
      <vt:lpstr>Stili di Attaccamento</vt:lpstr>
      <vt:lpstr>Stili di Attaccamento nella diade sicuro </vt:lpstr>
      <vt:lpstr>Stili di attaccamento nella diade evitante</vt:lpstr>
      <vt:lpstr>Stile di attaccamento nella diade ambivalente</vt:lpstr>
      <vt:lpstr>Stili di Attaccamento nella diade disorganizzato</vt:lpstr>
      <vt:lpstr>Presentazione standard di PowerPoint</vt:lpstr>
      <vt:lpstr>Presentazione standard di PowerPoint</vt:lpstr>
      <vt:lpstr>Teoria Polivagale di Stephen Porgers</vt:lpstr>
      <vt:lpstr>Presentazione standard di PowerPoint</vt:lpstr>
      <vt:lpstr>Presentazione standard di PowerPoint</vt:lpstr>
      <vt:lpstr>Presentazione standard di PowerPoint</vt:lpstr>
      <vt:lpstr>TEORIA DI J. Le DOUX</vt:lpstr>
      <vt:lpstr>Neurofisiologia</vt:lpstr>
      <vt:lpstr>Neurofisiologia</vt:lpstr>
      <vt:lpstr>Neurobiologia</vt:lpstr>
      <vt:lpstr>Neurofisiologia</vt:lpstr>
      <vt:lpstr>Presentazione standard di PowerPoint</vt:lpstr>
      <vt:lpstr>Disturbo Traumatico dello sviluppo</vt:lpstr>
      <vt:lpstr>Disturbo traumatico dello sviluppo</vt:lpstr>
      <vt:lpstr> Disturbo traumatico dello sviluppo</vt:lpstr>
      <vt:lpstr>Disturbo traumatico dello sviluppo</vt:lpstr>
      <vt:lpstr>Disturbo traumatico dello sviluppo</vt:lpstr>
      <vt:lpstr>Disturbo traumatico dello sviluppo</vt:lpstr>
      <vt:lpstr>Sviluppo traumatico in età neonatale e prima infanzia </vt:lpstr>
      <vt:lpstr>Lo sviluppo traumatico in età scolare </vt:lpstr>
      <vt:lpstr>Lo sviluppo traumatico in età scolare </vt:lpstr>
      <vt:lpstr>Lo sviluppo traumatico in età scolare </vt:lpstr>
      <vt:lpstr> Sviluppo traumatico in età adolescenziale </vt:lpstr>
      <vt:lpstr>Sviluppo traumatico in età adolescenziale</vt:lpstr>
      <vt:lpstr>Teoria della dissociazione strutturale (Van der Hart, Nijenhuis e Steele, 2006)</vt:lpstr>
      <vt:lpstr>Assessment Diagnostico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complesso</dc:title>
  <dc:creator>Renzo Gherardi - renzo.gherardi@studio.unibo.it</dc:creator>
  <cp:lastModifiedBy>Irene Piccigallo</cp:lastModifiedBy>
  <cp:revision>253</cp:revision>
  <dcterms:created xsi:type="dcterms:W3CDTF">2019-01-13T17:14:32Z</dcterms:created>
  <dcterms:modified xsi:type="dcterms:W3CDTF">2022-12-15T14:32:13Z</dcterms:modified>
</cp:coreProperties>
</file>