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64" r:id="rId2"/>
    <p:sldId id="262" r:id="rId3"/>
    <p:sldId id="359" r:id="rId4"/>
    <p:sldId id="2147483644" r:id="rId5"/>
    <p:sldId id="263" r:id="rId6"/>
    <p:sldId id="360" r:id="rId7"/>
    <p:sldId id="363" r:id="rId8"/>
    <p:sldId id="259" r:id="rId9"/>
    <p:sldId id="356" r:id="rId10"/>
    <p:sldId id="357" r:id="rId11"/>
    <p:sldId id="358" r:id="rId12"/>
    <p:sldId id="264" r:id="rId13"/>
    <p:sldId id="265" r:id="rId14"/>
    <p:sldId id="261" r:id="rId15"/>
    <p:sldId id="2147483632" r:id="rId16"/>
    <p:sldId id="2147483633" r:id="rId17"/>
    <p:sldId id="294" r:id="rId18"/>
    <p:sldId id="293" r:id="rId19"/>
    <p:sldId id="327" r:id="rId20"/>
    <p:sldId id="335" r:id="rId21"/>
    <p:sldId id="328" r:id="rId22"/>
    <p:sldId id="2147483640" r:id="rId23"/>
    <p:sldId id="258" r:id="rId24"/>
    <p:sldId id="260" r:id="rId25"/>
    <p:sldId id="2147483642" r:id="rId26"/>
    <p:sldId id="361" r:id="rId27"/>
    <p:sldId id="2147483643" r:id="rId28"/>
    <p:sldId id="2147483631" r:id="rId29"/>
    <p:sldId id="365" r:id="rId30"/>
    <p:sldId id="26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4660"/>
  </p:normalViewPr>
  <p:slideViewPr>
    <p:cSldViewPr snapToGrid="0">
      <p:cViewPr varScale="1">
        <p:scale>
          <a:sx n="80" d="100"/>
          <a:sy n="80" d="100"/>
        </p:scale>
        <p:origin x="555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331CCA-7107-4CCF-A977-1D29416C1E8C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ID4096"/>
        </a:p>
      </dgm:t>
    </dgm:pt>
    <dgm:pt modelId="{2D08B652-2D01-4323-9084-203B5DF56469}">
      <dgm:prSet phldrT="[Texti]"/>
      <dgm:spPr>
        <a:solidFill>
          <a:srgbClr val="0070C0"/>
        </a:solidFill>
      </dgm:spPr>
      <dgm:t>
        <a:bodyPr/>
        <a:lstStyle/>
        <a:p>
          <a:r>
            <a:rPr lang="is-IS" dirty="0" err="1"/>
            <a:t>Aim</a:t>
          </a:r>
          <a:endParaRPr lang="LID4096" dirty="0"/>
        </a:p>
      </dgm:t>
    </dgm:pt>
    <dgm:pt modelId="{AF9B3156-006A-4C93-B293-9A71FB351B65}" type="parTrans" cxnId="{4253AC64-E3A3-49B6-A82B-C58A11806FE9}">
      <dgm:prSet/>
      <dgm:spPr/>
      <dgm:t>
        <a:bodyPr/>
        <a:lstStyle/>
        <a:p>
          <a:endParaRPr lang="LID4096"/>
        </a:p>
      </dgm:t>
    </dgm:pt>
    <dgm:pt modelId="{05A16F39-D4F6-40B9-A4FE-68D5713F792C}" type="sibTrans" cxnId="{4253AC64-E3A3-49B6-A82B-C58A11806FE9}">
      <dgm:prSet/>
      <dgm:spPr/>
      <dgm:t>
        <a:bodyPr/>
        <a:lstStyle/>
        <a:p>
          <a:endParaRPr lang="LID4096"/>
        </a:p>
      </dgm:t>
    </dgm:pt>
    <dgm:pt modelId="{51066D72-910B-4A59-86FD-54D0CE3E9F49}">
      <dgm:prSet phldrT="[Texti]"/>
      <dgm:spPr>
        <a:solidFill>
          <a:schemeClr val="bg2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fi-FI" dirty="0">
              <a:solidFill>
                <a:srgbClr val="006AB4"/>
              </a:solidFill>
            </a:rPr>
            <a:t>ENDA</a:t>
          </a:r>
          <a:endParaRPr lang="LID4096" dirty="0"/>
        </a:p>
      </dgm:t>
    </dgm:pt>
    <dgm:pt modelId="{3ADBC130-E4E9-44AF-8AEE-F42694F8AA37}" type="parTrans" cxnId="{8AD15B87-DF9A-45ED-89DE-5843CD442F8D}">
      <dgm:prSet/>
      <dgm:spPr/>
      <dgm:t>
        <a:bodyPr/>
        <a:lstStyle/>
        <a:p>
          <a:endParaRPr lang="LID4096"/>
        </a:p>
      </dgm:t>
    </dgm:pt>
    <dgm:pt modelId="{00D8F5E8-4D73-4879-BE3B-446393E8106E}" type="sibTrans" cxnId="{8AD15B87-DF9A-45ED-89DE-5843CD442F8D}">
      <dgm:prSet/>
      <dgm:spPr/>
      <dgm:t>
        <a:bodyPr/>
        <a:lstStyle/>
        <a:p>
          <a:endParaRPr lang="LID4096"/>
        </a:p>
      </dgm:t>
    </dgm:pt>
    <dgm:pt modelId="{7BCB83D6-4366-4EE2-96D5-BAB3D889DD79}">
      <dgm:prSet phldrT="[Texti]"/>
      <dgm:spPr>
        <a:solidFill>
          <a:srgbClr val="0070C0"/>
        </a:solidFill>
      </dgm:spPr>
      <dgm:t>
        <a:bodyPr/>
        <a:lstStyle/>
        <a:p>
          <a:r>
            <a:rPr lang="is-IS" dirty="0" err="1"/>
            <a:t>Aim</a:t>
          </a:r>
          <a:endParaRPr lang="LID4096" dirty="0"/>
        </a:p>
      </dgm:t>
    </dgm:pt>
    <dgm:pt modelId="{619A7C3C-AAA3-4267-A3C7-3004E117A75A}" type="parTrans" cxnId="{0736CA7D-5942-4EC5-84F7-C893A8FF0A88}">
      <dgm:prSet/>
      <dgm:spPr/>
      <dgm:t>
        <a:bodyPr/>
        <a:lstStyle/>
        <a:p>
          <a:endParaRPr lang="LID4096"/>
        </a:p>
      </dgm:t>
    </dgm:pt>
    <dgm:pt modelId="{0E79E55D-BA81-4B13-AC20-E9C2D6BBACBC}" type="sibTrans" cxnId="{0736CA7D-5942-4EC5-84F7-C893A8FF0A88}">
      <dgm:prSet/>
      <dgm:spPr/>
      <dgm:t>
        <a:bodyPr/>
        <a:lstStyle/>
        <a:p>
          <a:endParaRPr lang="LID4096"/>
        </a:p>
      </dgm:t>
    </dgm:pt>
    <dgm:pt modelId="{A55280D5-C2E2-4754-99EA-154292B12338}">
      <dgm:prSet phldrT="[Texti]"/>
      <dgm:spPr>
        <a:solidFill>
          <a:schemeClr val="bg2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fi-FI" dirty="0">
              <a:solidFill>
                <a:srgbClr val="006AB4"/>
              </a:solidFill>
              <a:latin typeface="+mj-lt"/>
            </a:rPr>
            <a:t>ENDA</a:t>
          </a:r>
          <a:endParaRPr lang="LID4096" dirty="0"/>
        </a:p>
      </dgm:t>
    </dgm:pt>
    <dgm:pt modelId="{245ED185-4449-4A7B-82C9-4884970CF170}" type="parTrans" cxnId="{7929EF25-DB37-4ACF-88CE-1DAE12CB6895}">
      <dgm:prSet/>
      <dgm:spPr/>
      <dgm:t>
        <a:bodyPr/>
        <a:lstStyle/>
        <a:p>
          <a:endParaRPr lang="LID4096"/>
        </a:p>
      </dgm:t>
    </dgm:pt>
    <dgm:pt modelId="{F60CB398-0F33-4D8A-AD7B-BE13CEEE35C0}" type="sibTrans" cxnId="{7929EF25-DB37-4ACF-88CE-1DAE12CB6895}">
      <dgm:prSet/>
      <dgm:spPr/>
      <dgm:t>
        <a:bodyPr/>
        <a:lstStyle/>
        <a:p>
          <a:endParaRPr lang="LID4096"/>
        </a:p>
      </dgm:t>
    </dgm:pt>
    <dgm:pt modelId="{B9E52CA7-1AAF-46E0-B9E2-FC81BF78FD56}">
      <dgm:prSet phldrT="[Texti]"/>
      <dgm:spPr>
        <a:solidFill>
          <a:srgbClr val="1269C1"/>
        </a:solidFill>
      </dgm:spPr>
      <dgm:t>
        <a:bodyPr/>
        <a:lstStyle/>
        <a:p>
          <a:r>
            <a:rPr lang="is-IS" dirty="0" err="1"/>
            <a:t>Aim</a:t>
          </a:r>
          <a:endParaRPr lang="LID4096" dirty="0"/>
        </a:p>
      </dgm:t>
    </dgm:pt>
    <dgm:pt modelId="{BD6AD33E-6F40-4D4B-B525-EF95E7FC423F}" type="parTrans" cxnId="{03B1AA8E-8FC9-4995-BA62-E63B6DC7B0AA}">
      <dgm:prSet/>
      <dgm:spPr/>
      <dgm:t>
        <a:bodyPr/>
        <a:lstStyle/>
        <a:p>
          <a:endParaRPr lang="LID4096"/>
        </a:p>
      </dgm:t>
    </dgm:pt>
    <dgm:pt modelId="{F3079155-641E-4776-AC2C-E0DBC98E8FD5}" type="sibTrans" cxnId="{03B1AA8E-8FC9-4995-BA62-E63B6DC7B0AA}">
      <dgm:prSet/>
      <dgm:spPr/>
      <dgm:t>
        <a:bodyPr/>
        <a:lstStyle/>
        <a:p>
          <a:endParaRPr lang="LID4096"/>
        </a:p>
      </dgm:t>
    </dgm:pt>
    <dgm:pt modelId="{52ECE3F4-7B37-4281-A360-E743252AD84D}">
      <dgm:prSet phldrT="[Texti]"/>
      <dgm:spPr>
        <a:solidFill>
          <a:schemeClr val="bg2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fi-FI" dirty="0">
              <a:solidFill>
                <a:srgbClr val="006AB4"/>
              </a:solidFill>
            </a:rPr>
            <a:t>ENDA</a:t>
          </a:r>
          <a:r>
            <a:rPr lang="fi-FI" dirty="0">
              <a:solidFill>
                <a:srgbClr val="013183"/>
              </a:solidFill>
            </a:rPr>
            <a:t> </a:t>
          </a:r>
          <a:endParaRPr lang="LID4096" dirty="0"/>
        </a:p>
      </dgm:t>
    </dgm:pt>
    <dgm:pt modelId="{9C154794-5AF8-48C9-8019-C5DAA30D3E15}" type="parTrans" cxnId="{9BC431F0-C18B-4E67-8ED7-8B67A58C07CE}">
      <dgm:prSet/>
      <dgm:spPr/>
      <dgm:t>
        <a:bodyPr/>
        <a:lstStyle/>
        <a:p>
          <a:endParaRPr lang="LID4096"/>
        </a:p>
      </dgm:t>
    </dgm:pt>
    <dgm:pt modelId="{1EB4D3B5-4E28-43FF-9EDC-CE19B01B5998}" type="sibTrans" cxnId="{9BC431F0-C18B-4E67-8ED7-8B67A58C07CE}">
      <dgm:prSet/>
      <dgm:spPr/>
      <dgm:t>
        <a:bodyPr/>
        <a:lstStyle/>
        <a:p>
          <a:endParaRPr lang="LID4096"/>
        </a:p>
      </dgm:t>
    </dgm:pt>
    <dgm:pt modelId="{6CC5E040-2CDF-4C3D-AFCA-9E0A0F216FD1}">
      <dgm:prSet phldrT="[Texti]"/>
      <dgm:spPr>
        <a:solidFill>
          <a:srgbClr val="1269C1"/>
        </a:solidFill>
      </dgm:spPr>
      <dgm:t>
        <a:bodyPr/>
        <a:lstStyle/>
        <a:p>
          <a:r>
            <a:rPr lang="is-IS" dirty="0" err="1"/>
            <a:t>Aim</a:t>
          </a:r>
          <a:endParaRPr lang="LID4096" dirty="0"/>
        </a:p>
      </dgm:t>
    </dgm:pt>
    <dgm:pt modelId="{798E95F9-BAD9-46A0-B829-FDDB17D1F393}" type="parTrans" cxnId="{D0650088-2082-4440-B25D-2F516D03351B}">
      <dgm:prSet/>
      <dgm:spPr/>
      <dgm:t>
        <a:bodyPr/>
        <a:lstStyle/>
        <a:p>
          <a:endParaRPr lang="LID4096"/>
        </a:p>
      </dgm:t>
    </dgm:pt>
    <dgm:pt modelId="{66A4D94B-4D40-477B-8FA3-A1A1E4A5FB8D}" type="sibTrans" cxnId="{D0650088-2082-4440-B25D-2F516D03351B}">
      <dgm:prSet/>
      <dgm:spPr/>
      <dgm:t>
        <a:bodyPr/>
        <a:lstStyle/>
        <a:p>
          <a:endParaRPr lang="LID4096"/>
        </a:p>
      </dgm:t>
    </dgm:pt>
    <dgm:pt modelId="{07A3C485-C8ED-4895-945B-7F3372088236}">
      <dgm:prSet phldrT="[Texti]"/>
      <dgm:spPr>
        <a:solidFill>
          <a:schemeClr val="bg2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en-US" dirty="0">
              <a:solidFill>
                <a:schemeClr val="tx1">
                  <a:lumMod val="95000"/>
                  <a:lumOff val="5000"/>
                </a:schemeClr>
              </a:solidFill>
            </a:rPr>
            <a:t>Promotes nursing leadership </a:t>
          </a:r>
          <a:r>
            <a:rPr lang="en-US" dirty="0">
              <a:solidFill>
                <a:schemeClr val="tx1"/>
              </a:solidFill>
            </a:rPr>
            <a:t>and innovation</a:t>
          </a:r>
          <a:endParaRPr lang="LID4096" dirty="0"/>
        </a:p>
      </dgm:t>
    </dgm:pt>
    <dgm:pt modelId="{2165B5D7-427C-4FC3-BF9A-70CCF58C11E4}" type="parTrans" cxnId="{F7DC18A7-1D99-4705-8458-5A7101239126}">
      <dgm:prSet/>
      <dgm:spPr/>
      <dgm:t>
        <a:bodyPr/>
        <a:lstStyle/>
        <a:p>
          <a:endParaRPr lang="LID4096"/>
        </a:p>
      </dgm:t>
    </dgm:pt>
    <dgm:pt modelId="{D8E509DF-0945-40AA-9586-9E186DFC5772}" type="sibTrans" cxnId="{F7DC18A7-1D99-4705-8458-5A7101239126}">
      <dgm:prSet/>
      <dgm:spPr/>
      <dgm:t>
        <a:bodyPr/>
        <a:lstStyle/>
        <a:p>
          <a:endParaRPr lang="LID4096"/>
        </a:p>
      </dgm:t>
    </dgm:pt>
    <dgm:pt modelId="{B1EC6131-48F9-4178-A25C-00ABE3BDE5E5}">
      <dgm:prSet phldrT="[Texti]"/>
      <dgm:spPr>
        <a:solidFill>
          <a:schemeClr val="bg2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is-IS" dirty="0" err="1">
              <a:solidFill>
                <a:schemeClr val="tx1"/>
              </a:solidFill>
              <a:latin typeface="+mj-lt"/>
            </a:rPr>
            <a:t>Strengthens</a:t>
          </a:r>
          <a:r>
            <a:rPr lang="is-IS" dirty="0">
              <a:solidFill>
                <a:schemeClr val="tx1"/>
              </a:solidFill>
              <a:latin typeface="+mj-lt"/>
            </a:rPr>
            <a:t> </a:t>
          </a:r>
          <a:r>
            <a:rPr lang="is-IS" dirty="0" err="1">
              <a:solidFill>
                <a:schemeClr val="tx1"/>
              </a:solidFill>
              <a:latin typeface="+mj-lt"/>
            </a:rPr>
            <a:t>nursing</a:t>
          </a:r>
          <a:r>
            <a:rPr lang="is-IS" dirty="0">
              <a:solidFill>
                <a:schemeClr val="tx1"/>
              </a:solidFill>
              <a:latin typeface="+mj-lt"/>
            </a:rPr>
            <a:t> </a:t>
          </a:r>
          <a:r>
            <a:rPr lang="is-IS" dirty="0" err="1">
              <a:solidFill>
                <a:schemeClr val="tx1"/>
              </a:solidFill>
              <a:latin typeface="+mj-lt"/>
            </a:rPr>
            <a:t>contribution</a:t>
          </a:r>
          <a:r>
            <a:rPr lang="is-IS" dirty="0">
              <a:solidFill>
                <a:schemeClr val="tx1"/>
              </a:solidFill>
              <a:latin typeface="+mj-lt"/>
            </a:rPr>
            <a:t> </a:t>
          </a:r>
          <a:r>
            <a:rPr lang="is-IS" dirty="0" err="1">
              <a:solidFill>
                <a:schemeClr val="tx1"/>
              </a:solidFill>
              <a:latin typeface="+mj-lt"/>
            </a:rPr>
            <a:t>to</a:t>
          </a:r>
          <a:r>
            <a:rPr lang="is-IS" dirty="0">
              <a:solidFill>
                <a:schemeClr val="tx1"/>
              </a:solidFill>
              <a:latin typeface="+mj-lt"/>
            </a:rPr>
            <a:t> </a:t>
          </a:r>
          <a:r>
            <a:rPr lang="is-IS" dirty="0" err="1">
              <a:solidFill>
                <a:schemeClr val="tx1"/>
              </a:solidFill>
              <a:latin typeface="+mj-lt"/>
            </a:rPr>
            <a:t>policy</a:t>
          </a:r>
          <a:r>
            <a:rPr lang="is-IS" dirty="0">
              <a:solidFill>
                <a:schemeClr val="tx1"/>
              </a:solidFill>
              <a:latin typeface="+mj-lt"/>
            </a:rPr>
            <a:t> </a:t>
          </a:r>
          <a:r>
            <a:rPr lang="is-IS" dirty="0" err="1">
              <a:solidFill>
                <a:schemeClr val="tx1"/>
              </a:solidFill>
              <a:latin typeface="+mj-lt"/>
            </a:rPr>
            <a:t>making</a:t>
          </a:r>
          <a:r>
            <a:rPr lang="is-IS" dirty="0">
              <a:solidFill>
                <a:schemeClr val="tx1"/>
              </a:solidFill>
              <a:latin typeface="+mj-lt"/>
            </a:rPr>
            <a:t> </a:t>
          </a:r>
          <a:endParaRPr lang="LID4096" dirty="0"/>
        </a:p>
      </dgm:t>
    </dgm:pt>
    <dgm:pt modelId="{4030DFBB-2A06-4917-9F00-82D6633197B3}" type="parTrans" cxnId="{75991238-92A5-4634-B10F-EA91235A2F44}">
      <dgm:prSet/>
      <dgm:spPr/>
      <dgm:t>
        <a:bodyPr/>
        <a:lstStyle/>
        <a:p>
          <a:endParaRPr lang="LID4096"/>
        </a:p>
      </dgm:t>
    </dgm:pt>
    <dgm:pt modelId="{155FAC1D-BFB6-4585-973B-718CA9AE62E7}" type="sibTrans" cxnId="{75991238-92A5-4634-B10F-EA91235A2F44}">
      <dgm:prSet/>
      <dgm:spPr/>
      <dgm:t>
        <a:bodyPr/>
        <a:lstStyle/>
        <a:p>
          <a:endParaRPr lang="LID4096"/>
        </a:p>
      </dgm:t>
    </dgm:pt>
    <dgm:pt modelId="{D57DF452-66E7-4CEB-95A7-AC6B91426888}">
      <dgm:prSet/>
      <dgm:spPr>
        <a:solidFill>
          <a:schemeClr val="bg2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is-IS" dirty="0" err="1">
              <a:solidFill>
                <a:schemeClr val="tx1">
                  <a:lumMod val="95000"/>
                  <a:lumOff val="5000"/>
                </a:schemeClr>
              </a:solidFill>
            </a:rPr>
            <a:t>Influences</a:t>
          </a:r>
          <a:r>
            <a:rPr lang="is-IS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is-IS" dirty="0" err="1">
              <a:solidFill>
                <a:schemeClr val="tx1">
                  <a:lumMod val="95000"/>
                  <a:lumOff val="5000"/>
                </a:schemeClr>
              </a:solidFill>
            </a:rPr>
            <a:t>nursing</a:t>
          </a:r>
          <a:r>
            <a:rPr lang="is-IS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is-IS" dirty="0" err="1">
              <a:solidFill>
                <a:schemeClr val="tx1">
                  <a:lumMod val="95000"/>
                  <a:lumOff val="5000"/>
                </a:schemeClr>
              </a:solidFill>
            </a:rPr>
            <a:t>education</a:t>
          </a:r>
          <a:r>
            <a:rPr lang="is-IS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is-IS" dirty="0" err="1">
              <a:solidFill>
                <a:schemeClr val="tx1">
                  <a:lumMod val="95000"/>
                  <a:lumOff val="5000"/>
                </a:schemeClr>
              </a:solidFill>
            </a:rPr>
            <a:t>and</a:t>
          </a:r>
          <a:r>
            <a:rPr lang="is-IS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is-IS" dirty="0" err="1">
              <a:solidFill>
                <a:schemeClr val="tx1">
                  <a:lumMod val="95000"/>
                  <a:lumOff val="5000"/>
                </a:schemeClr>
              </a:solidFill>
            </a:rPr>
            <a:t>practice</a:t>
          </a:r>
          <a:endParaRPr lang="en-GB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ACF06BB-09C6-4BB2-9C5F-7CF951E00FBA}" type="parTrans" cxnId="{995BC11C-AD8C-4AA4-B5FA-8A6181DD2A64}">
      <dgm:prSet/>
      <dgm:spPr/>
      <dgm:t>
        <a:bodyPr/>
        <a:lstStyle/>
        <a:p>
          <a:endParaRPr lang="LID4096"/>
        </a:p>
      </dgm:t>
    </dgm:pt>
    <dgm:pt modelId="{AFA684CB-443B-4BD7-B959-0057B84A814E}" type="sibTrans" cxnId="{995BC11C-AD8C-4AA4-B5FA-8A6181DD2A64}">
      <dgm:prSet/>
      <dgm:spPr/>
      <dgm:t>
        <a:bodyPr/>
        <a:lstStyle/>
        <a:p>
          <a:endParaRPr lang="LID4096"/>
        </a:p>
      </dgm:t>
    </dgm:pt>
    <dgm:pt modelId="{2890894C-3BD6-4A43-BDA5-388B420919B0}">
      <dgm:prSet/>
      <dgm:spPr>
        <a:solidFill>
          <a:schemeClr val="bg2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fi-FI" dirty="0">
              <a:solidFill>
                <a:srgbClr val="006AB4"/>
              </a:solidFill>
            </a:rPr>
            <a:t>ENDA</a:t>
          </a:r>
          <a:r>
            <a:rPr lang="fi-FI" dirty="0">
              <a:solidFill>
                <a:srgbClr val="013183"/>
              </a:solidFill>
            </a:rPr>
            <a:t> </a:t>
          </a:r>
          <a:endParaRPr lang="LID4096" dirty="0"/>
        </a:p>
      </dgm:t>
    </dgm:pt>
    <dgm:pt modelId="{1DBC3726-0804-4F0C-9C91-F4649A07BEE2}" type="parTrans" cxnId="{B16A1E44-5734-4A87-9561-1A89F1488A60}">
      <dgm:prSet/>
      <dgm:spPr/>
      <dgm:t>
        <a:bodyPr/>
        <a:lstStyle/>
        <a:p>
          <a:endParaRPr lang="LID4096"/>
        </a:p>
      </dgm:t>
    </dgm:pt>
    <dgm:pt modelId="{0C467886-A9B9-456F-9B08-AE0EF5461E6B}" type="sibTrans" cxnId="{B16A1E44-5734-4A87-9561-1A89F1488A60}">
      <dgm:prSet/>
      <dgm:spPr/>
      <dgm:t>
        <a:bodyPr/>
        <a:lstStyle/>
        <a:p>
          <a:endParaRPr lang="LID4096"/>
        </a:p>
      </dgm:t>
    </dgm:pt>
    <dgm:pt modelId="{BBDD04A2-9BD2-4DD8-8C46-06AC02CA944F}">
      <dgm:prSet/>
      <dgm:spPr>
        <a:solidFill>
          <a:schemeClr val="bg2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is-IS" dirty="0" err="1">
              <a:solidFill>
                <a:schemeClr val="tx1"/>
              </a:solidFill>
            </a:rPr>
            <a:t>Promotes</a:t>
          </a:r>
          <a:r>
            <a:rPr lang="is-IS" dirty="0">
              <a:solidFill>
                <a:schemeClr val="tx1"/>
              </a:solidFill>
            </a:rPr>
            <a:t> </a:t>
          </a:r>
          <a:r>
            <a:rPr lang="is-IS" dirty="0" err="1">
              <a:solidFill>
                <a:schemeClr val="tx1"/>
              </a:solidFill>
            </a:rPr>
            <a:t>nursing</a:t>
          </a:r>
          <a:r>
            <a:rPr lang="is-IS" dirty="0">
              <a:solidFill>
                <a:schemeClr val="tx1"/>
              </a:solidFill>
            </a:rPr>
            <a:t> </a:t>
          </a:r>
          <a:r>
            <a:rPr lang="is-IS" dirty="0" err="1">
              <a:solidFill>
                <a:schemeClr val="tx1"/>
              </a:solidFill>
            </a:rPr>
            <a:t>research</a:t>
          </a:r>
          <a:endParaRPr lang="en-GB" dirty="0">
            <a:solidFill>
              <a:schemeClr val="tx1"/>
            </a:solidFill>
          </a:endParaRPr>
        </a:p>
      </dgm:t>
    </dgm:pt>
    <dgm:pt modelId="{B595E5D1-4B88-44C7-A40A-B11262BA9B18}" type="parTrans" cxnId="{24BE024F-FA38-4A47-ACDE-1450C026FC7E}">
      <dgm:prSet/>
      <dgm:spPr/>
      <dgm:t>
        <a:bodyPr/>
        <a:lstStyle/>
        <a:p>
          <a:endParaRPr lang="LID4096"/>
        </a:p>
      </dgm:t>
    </dgm:pt>
    <dgm:pt modelId="{9E33E4A9-D325-4689-A27E-E4ABCFD3B382}" type="sibTrans" cxnId="{24BE024F-FA38-4A47-ACDE-1450C026FC7E}">
      <dgm:prSet/>
      <dgm:spPr/>
      <dgm:t>
        <a:bodyPr/>
        <a:lstStyle/>
        <a:p>
          <a:endParaRPr lang="LID4096"/>
        </a:p>
      </dgm:t>
    </dgm:pt>
    <dgm:pt modelId="{50074D87-9400-41F7-8D93-04A306184F78}" type="pres">
      <dgm:prSet presAssocID="{A2331CCA-7107-4CCF-A977-1D29416C1E8C}" presName="linearFlow" presStyleCnt="0">
        <dgm:presLayoutVars>
          <dgm:dir/>
          <dgm:animLvl val="lvl"/>
          <dgm:resizeHandles val="exact"/>
        </dgm:presLayoutVars>
      </dgm:prSet>
      <dgm:spPr/>
    </dgm:pt>
    <dgm:pt modelId="{F9FC3474-65AC-462A-9197-D2B24994A4A8}" type="pres">
      <dgm:prSet presAssocID="{2D08B652-2D01-4323-9084-203B5DF56469}" presName="composite" presStyleCnt="0"/>
      <dgm:spPr/>
    </dgm:pt>
    <dgm:pt modelId="{A39A7D73-F221-47D1-B133-E25B7863D190}" type="pres">
      <dgm:prSet presAssocID="{2D08B652-2D01-4323-9084-203B5DF56469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15C64573-23C6-4360-8F7F-848D45D8B6CD}" type="pres">
      <dgm:prSet presAssocID="{2D08B652-2D01-4323-9084-203B5DF56469}" presName="descendantText" presStyleLbl="alignAcc1" presStyleIdx="0" presStyleCnt="4">
        <dgm:presLayoutVars>
          <dgm:bulletEnabled val="1"/>
        </dgm:presLayoutVars>
      </dgm:prSet>
      <dgm:spPr/>
    </dgm:pt>
    <dgm:pt modelId="{0E204019-FEE1-4D51-8000-86D0CA03F771}" type="pres">
      <dgm:prSet presAssocID="{05A16F39-D4F6-40B9-A4FE-68D5713F792C}" presName="sp" presStyleCnt="0"/>
      <dgm:spPr/>
    </dgm:pt>
    <dgm:pt modelId="{9C39E084-0498-4B5E-B96A-01691AD99953}" type="pres">
      <dgm:prSet presAssocID="{7BCB83D6-4366-4EE2-96D5-BAB3D889DD79}" presName="composite" presStyleCnt="0"/>
      <dgm:spPr/>
    </dgm:pt>
    <dgm:pt modelId="{EA1E9A84-119B-42DD-BBC1-61CB0CCB56A5}" type="pres">
      <dgm:prSet presAssocID="{7BCB83D6-4366-4EE2-96D5-BAB3D889DD79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8CC250D2-774A-47CA-A11B-CA208DC91B0B}" type="pres">
      <dgm:prSet presAssocID="{7BCB83D6-4366-4EE2-96D5-BAB3D889DD79}" presName="descendantText" presStyleLbl="alignAcc1" presStyleIdx="1" presStyleCnt="4">
        <dgm:presLayoutVars>
          <dgm:bulletEnabled val="1"/>
        </dgm:presLayoutVars>
      </dgm:prSet>
      <dgm:spPr/>
    </dgm:pt>
    <dgm:pt modelId="{9A787C46-E789-41C5-B24D-0293748DD864}" type="pres">
      <dgm:prSet presAssocID="{0E79E55D-BA81-4B13-AC20-E9C2D6BBACBC}" presName="sp" presStyleCnt="0"/>
      <dgm:spPr/>
    </dgm:pt>
    <dgm:pt modelId="{3B80D0A5-6B74-4FF9-9BD7-5D701ACDAA3F}" type="pres">
      <dgm:prSet presAssocID="{B9E52CA7-1AAF-46E0-B9E2-FC81BF78FD56}" presName="composite" presStyleCnt="0"/>
      <dgm:spPr/>
    </dgm:pt>
    <dgm:pt modelId="{15249DB9-BC14-45BB-9886-EF2BC5DB7785}" type="pres">
      <dgm:prSet presAssocID="{B9E52CA7-1AAF-46E0-B9E2-FC81BF78FD56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07F8B9FF-5595-4BC2-925C-9BA0B6788015}" type="pres">
      <dgm:prSet presAssocID="{B9E52CA7-1AAF-46E0-B9E2-FC81BF78FD56}" presName="descendantText" presStyleLbl="alignAcc1" presStyleIdx="2" presStyleCnt="4">
        <dgm:presLayoutVars>
          <dgm:bulletEnabled val="1"/>
        </dgm:presLayoutVars>
      </dgm:prSet>
      <dgm:spPr/>
    </dgm:pt>
    <dgm:pt modelId="{3AC104C3-D57C-4003-971E-2C5088A24439}" type="pres">
      <dgm:prSet presAssocID="{F3079155-641E-4776-AC2C-E0DBC98E8FD5}" presName="sp" presStyleCnt="0"/>
      <dgm:spPr/>
    </dgm:pt>
    <dgm:pt modelId="{6BCEB916-54C7-4C25-82BB-64BE67EEF5B3}" type="pres">
      <dgm:prSet presAssocID="{6CC5E040-2CDF-4C3D-AFCA-9E0A0F216FD1}" presName="composite" presStyleCnt="0"/>
      <dgm:spPr/>
    </dgm:pt>
    <dgm:pt modelId="{682B3C40-8A61-4E91-BE46-EE7A108CBAA6}" type="pres">
      <dgm:prSet presAssocID="{6CC5E040-2CDF-4C3D-AFCA-9E0A0F216FD1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BC28B4EB-43A3-4D44-B2BC-12E447489565}" type="pres">
      <dgm:prSet presAssocID="{6CC5E040-2CDF-4C3D-AFCA-9E0A0F216FD1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6E8CA502-0FBB-4A16-B52A-636557EAC410}" type="presOf" srcId="{BBDD04A2-9BD2-4DD8-8C46-06AC02CA944F}" destId="{BC28B4EB-43A3-4D44-B2BC-12E447489565}" srcOrd="0" destOrd="1" presId="urn:microsoft.com/office/officeart/2005/8/layout/chevron2"/>
    <dgm:cxn modelId="{995BC11C-AD8C-4AA4-B5FA-8A6181DD2A64}" srcId="{B9E52CA7-1AAF-46E0-B9E2-FC81BF78FD56}" destId="{D57DF452-66E7-4CEB-95A7-AC6B91426888}" srcOrd="1" destOrd="0" parTransId="{BACF06BB-09C6-4BB2-9C5F-7CF951E00FBA}" sibTransId="{AFA684CB-443B-4BD7-B959-0057B84A814E}"/>
    <dgm:cxn modelId="{6152531F-009A-417E-AB0B-A6C7D8B14B4F}" type="presOf" srcId="{B9E52CA7-1AAF-46E0-B9E2-FC81BF78FD56}" destId="{15249DB9-BC14-45BB-9886-EF2BC5DB7785}" srcOrd="0" destOrd="0" presId="urn:microsoft.com/office/officeart/2005/8/layout/chevron2"/>
    <dgm:cxn modelId="{7929EF25-DB37-4ACF-88CE-1DAE12CB6895}" srcId="{7BCB83D6-4366-4EE2-96D5-BAB3D889DD79}" destId="{A55280D5-C2E2-4754-99EA-154292B12338}" srcOrd="0" destOrd="0" parTransId="{245ED185-4449-4A7B-82C9-4884970CF170}" sibTransId="{F60CB398-0F33-4D8A-AD7B-BE13CEEE35C0}"/>
    <dgm:cxn modelId="{676C032D-C19B-4B50-A97F-30BDA178CDAD}" type="presOf" srcId="{A55280D5-C2E2-4754-99EA-154292B12338}" destId="{8CC250D2-774A-47CA-A11B-CA208DC91B0B}" srcOrd="0" destOrd="0" presId="urn:microsoft.com/office/officeart/2005/8/layout/chevron2"/>
    <dgm:cxn modelId="{75991238-92A5-4634-B10F-EA91235A2F44}" srcId="{7BCB83D6-4366-4EE2-96D5-BAB3D889DD79}" destId="{B1EC6131-48F9-4178-A25C-00ABE3BDE5E5}" srcOrd="1" destOrd="0" parTransId="{4030DFBB-2A06-4917-9F00-82D6633197B3}" sibTransId="{155FAC1D-BFB6-4585-973B-718CA9AE62E7}"/>
    <dgm:cxn modelId="{0F62CB3D-AB71-4B00-98EF-7D6AA86FCB5B}" type="presOf" srcId="{D57DF452-66E7-4CEB-95A7-AC6B91426888}" destId="{07F8B9FF-5595-4BC2-925C-9BA0B6788015}" srcOrd="0" destOrd="1" presId="urn:microsoft.com/office/officeart/2005/8/layout/chevron2"/>
    <dgm:cxn modelId="{3F8A135B-5D52-42D1-8DA9-019918670486}" type="presOf" srcId="{A2331CCA-7107-4CCF-A977-1D29416C1E8C}" destId="{50074D87-9400-41F7-8D93-04A306184F78}" srcOrd="0" destOrd="0" presId="urn:microsoft.com/office/officeart/2005/8/layout/chevron2"/>
    <dgm:cxn modelId="{B16A1E44-5734-4A87-9561-1A89F1488A60}" srcId="{6CC5E040-2CDF-4C3D-AFCA-9E0A0F216FD1}" destId="{2890894C-3BD6-4A43-BDA5-388B420919B0}" srcOrd="0" destOrd="0" parTransId="{1DBC3726-0804-4F0C-9C91-F4649A07BEE2}" sibTransId="{0C467886-A9B9-456F-9B08-AE0EF5461E6B}"/>
    <dgm:cxn modelId="{4253AC64-E3A3-49B6-A82B-C58A11806FE9}" srcId="{A2331CCA-7107-4CCF-A977-1D29416C1E8C}" destId="{2D08B652-2D01-4323-9084-203B5DF56469}" srcOrd="0" destOrd="0" parTransId="{AF9B3156-006A-4C93-B293-9A71FB351B65}" sibTransId="{05A16F39-D4F6-40B9-A4FE-68D5713F792C}"/>
    <dgm:cxn modelId="{D52C8749-93E8-4AE9-BCA2-2CE41953B41F}" type="presOf" srcId="{2D08B652-2D01-4323-9084-203B5DF56469}" destId="{A39A7D73-F221-47D1-B133-E25B7863D190}" srcOrd="0" destOrd="0" presId="urn:microsoft.com/office/officeart/2005/8/layout/chevron2"/>
    <dgm:cxn modelId="{F3CEA96B-F23A-492D-8E73-5053B62C778C}" type="presOf" srcId="{51066D72-910B-4A59-86FD-54D0CE3E9F49}" destId="{15C64573-23C6-4360-8F7F-848D45D8B6CD}" srcOrd="0" destOrd="0" presId="urn:microsoft.com/office/officeart/2005/8/layout/chevron2"/>
    <dgm:cxn modelId="{24BE024F-FA38-4A47-ACDE-1450C026FC7E}" srcId="{6CC5E040-2CDF-4C3D-AFCA-9E0A0F216FD1}" destId="{BBDD04A2-9BD2-4DD8-8C46-06AC02CA944F}" srcOrd="1" destOrd="0" parTransId="{B595E5D1-4B88-44C7-A40A-B11262BA9B18}" sibTransId="{9E33E4A9-D325-4689-A27E-E4ABCFD3B382}"/>
    <dgm:cxn modelId="{0736CA7D-5942-4EC5-84F7-C893A8FF0A88}" srcId="{A2331CCA-7107-4CCF-A977-1D29416C1E8C}" destId="{7BCB83D6-4366-4EE2-96D5-BAB3D889DD79}" srcOrd="1" destOrd="0" parTransId="{619A7C3C-AAA3-4267-A3C7-3004E117A75A}" sibTransId="{0E79E55D-BA81-4B13-AC20-E9C2D6BBACBC}"/>
    <dgm:cxn modelId="{8AD15B87-DF9A-45ED-89DE-5843CD442F8D}" srcId="{2D08B652-2D01-4323-9084-203B5DF56469}" destId="{51066D72-910B-4A59-86FD-54D0CE3E9F49}" srcOrd="0" destOrd="0" parTransId="{3ADBC130-E4E9-44AF-8AEE-F42694F8AA37}" sibTransId="{00D8F5E8-4D73-4879-BE3B-446393E8106E}"/>
    <dgm:cxn modelId="{D0650088-2082-4440-B25D-2F516D03351B}" srcId="{A2331CCA-7107-4CCF-A977-1D29416C1E8C}" destId="{6CC5E040-2CDF-4C3D-AFCA-9E0A0F216FD1}" srcOrd="3" destOrd="0" parTransId="{798E95F9-BAD9-46A0-B829-FDDB17D1F393}" sibTransId="{66A4D94B-4D40-477B-8FA3-A1A1E4A5FB8D}"/>
    <dgm:cxn modelId="{03B1AA8E-8FC9-4995-BA62-E63B6DC7B0AA}" srcId="{A2331CCA-7107-4CCF-A977-1D29416C1E8C}" destId="{B9E52CA7-1AAF-46E0-B9E2-FC81BF78FD56}" srcOrd="2" destOrd="0" parTransId="{BD6AD33E-6F40-4D4B-B525-EF95E7FC423F}" sibTransId="{F3079155-641E-4776-AC2C-E0DBC98E8FD5}"/>
    <dgm:cxn modelId="{78CBE29D-67E1-4354-A350-C332DCD08C19}" type="presOf" srcId="{7BCB83D6-4366-4EE2-96D5-BAB3D889DD79}" destId="{EA1E9A84-119B-42DD-BBC1-61CB0CCB56A5}" srcOrd="0" destOrd="0" presId="urn:microsoft.com/office/officeart/2005/8/layout/chevron2"/>
    <dgm:cxn modelId="{F7DC18A7-1D99-4705-8458-5A7101239126}" srcId="{2D08B652-2D01-4323-9084-203B5DF56469}" destId="{07A3C485-C8ED-4895-945B-7F3372088236}" srcOrd="1" destOrd="0" parTransId="{2165B5D7-427C-4FC3-BF9A-70CCF58C11E4}" sibTransId="{D8E509DF-0945-40AA-9586-9E186DFC5772}"/>
    <dgm:cxn modelId="{91D719AC-B710-456A-A43D-A4BAC7F1886C}" type="presOf" srcId="{07A3C485-C8ED-4895-945B-7F3372088236}" destId="{15C64573-23C6-4360-8F7F-848D45D8B6CD}" srcOrd="0" destOrd="1" presId="urn:microsoft.com/office/officeart/2005/8/layout/chevron2"/>
    <dgm:cxn modelId="{177575BB-C975-43BE-90D5-60FAA818EE86}" type="presOf" srcId="{2890894C-3BD6-4A43-BDA5-388B420919B0}" destId="{BC28B4EB-43A3-4D44-B2BC-12E447489565}" srcOrd="0" destOrd="0" presId="urn:microsoft.com/office/officeart/2005/8/layout/chevron2"/>
    <dgm:cxn modelId="{F0B262C2-B9E3-4682-99D6-AA171E05163B}" type="presOf" srcId="{52ECE3F4-7B37-4281-A360-E743252AD84D}" destId="{07F8B9FF-5595-4BC2-925C-9BA0B6788015}" srcOrd="0" destOrd="0" presId="urn:microsoft.com/office/officeart/2005/8/layout/chevron2"/>
    <dgm:cxn modelId="{1D4ED9C5-581E-4332-8919-AFE0CC215432}" type="presOf" srcId="{6CC5E040-2CDF-4C3D-AFCA-9E0A0F216FD1}" destId="{682B3C40-8A61-4E91-BE46-EE7A108CBAA6}" srcOrd="0" destOrd="0" presId="urn:microsoft.com/office/officeart/2005/8/layout/chevron2"/>
    <dgm:cxn modelId="{7FEAD5DE-48C9-4628-99BE-E3A04A373445}" type="presOf" srcId="{B1EC6131-48F9-4178-A25C-00ABE3BDE5E5}" destId="{8CC250D2-774A-47CA-A11B-CA208DC91B0B}" srcOrd="0" destOrd="1" presId="urn:microsoft.com/office/officeart/2005/8/layout/chevron2"/>
    <dgm:cxn modelId="{9BC431F0-C18B-4E67-8ED7-8B67A58C07CE}" srcId="{B9E52CA7-1AAF-46E0-B9E2-FC81BF78FD56}" destId="{52ECE3F4-7B37-4281-A360-E743252AD84D}" srcOrd="0" destOrd="0" parTransId="{9C154794-5AF8-48C9-8019-C5DAA30D3E15}" sibTransId="{1EB4D3B5-4E28-43FF-9EDC-CE19B01B5998}"/>
    <dgm:cxn modelId="{DC839FB8-B78F-4754-8B27-3950EF0DB445}" type="presParOf" srcId="{50074D87-9400-41F7-8D93-04A306184F78}" destId="{F9FC3474-65AC-462A-9197-D2B24994A4A8}" srcOrd="0" destOrd="0" presId="urn:microsoft.com/office/officeart/2005/8/layout/chevron2"/>
    <dgm:cxn modelId="{82233497-0BB9-4A07-BC20-738E896139CA}" type="presParOf" srcId="{F9FC3474-65AC-462A-9197-D2B24994A4A8}" destId="{A39A7D73-F221-47D1-B133-E25B7863D190}" srcOrd="0" destOrd="0" presId="urn:microsoft.com/office/officeart/2005/8/layout/chevron2"/>
    <dgm:cxn modelId="{AB173ECE-C968-4165-880F-AB807AA9FA3A}" type="presParOf" srcId="{F9FC3474-65AC-462A-9197-D2B24994A4A8}" destId="{15C64573-23C6-4360-8F7F-848D45D8B6CD}" srcOrd="1" destOrd="0" presId="urn:microsoft.com/office/officeart/2005/8/layout/chevron2"/>
    <dgm:cxn modelId="{02015CF4-6B32-4190-8BCF-B15D1339C750}" type="presParOf" srcId="{50074D87-9400-41F7-8D93-04A306184F78}" destId="{0E204019-FEE1-4D51-8000-86D0CA03F771}" srcOrd="1" destOrd="0" presId="urn:microsoft.com/office/officeart/2005/8/layout/chevron2"/>
    <dgm:cxn modelId="{B7F64396-1875-41E1-B520-CA75B6BABE0A}" type="presParOf" srcId="{50074D87-9400-41F7-8D93-04A306184F78}" destId="{9C39E084-0498-4B5E-B96A-01691AD99953}" srcOrd="2" destOrd="0" presId="urn:microsoft.com/office/officeart/2005/8/layout/chevron2"/>
    <dgm:cxn modelId="{B96EB15C-8C57-4BA9-AF3F-1A102E92BF37}" type="presParOf" srcId="{9C39E084-0498-4B5E-B96A-01691AD99953}" destId="{EA1E9A84-119B-42DD-BBC1-61CB0CCB56A5}" srcOrd="0" destOrd="0" presId="urn:microsoft.com/office/officeart/2005/8/layout/chevron2"/>
    <dgm:cxn modelId="{8D582B3E-E931-45EB-8D73-D0748B35165A}" type="presParOf" srcId="{9C39E084-0498-4B5E-B96A-01691AD99953}" destId="{8CC250D2-774A-47CA-A11B-CA208DC91B0B}" srcOrd="1" destOrd="0" presId="urn:microsoft.com/office/officeart/2005/8/layout/chevron2"/>
    <dgm:cxn modelId="{BECD4ECC-0AC7-4926-831D-BC542E2576E4}" type="presParOf" srcId="{50074D87-9400-41F7-8D93-04A306184F78}" destId="{9A787C46-E789-41C5-B24D-0293748DD864}" srcOrd="3" destOrd="0" presId="urn:microsoft.com/office/officeart/2005/8/layout/chevron2"/>
    <dgm:cxn modelId="{C857581C-1AD3-49A3-8D85-3332D76D42BE}" type="presParOf" srcId="{50074D87-9400-41F7-8D93-04A306184F78}" destId="{3B80D0A5-6B74-4FF9-9BD7-5D701ACDAA3F}" srcOrd="4" destOrd="0" presId="urn:microsoft.com/office/officeart/2005/8/layout/chevron2"/>
    <dgm:cxn modelId="{01D8D24E-5F02-4FA4-A284-2C682617DBFD}" type="presParOf" srcId="{3B80D0A5-6B74-4FF9-9BD7-5D701ACDAA3F}" destId="{15249DB9-BC14-45BB-9886-EF2BC5DB7785}" srcOrd="0" destOrd="0" presId="urn:microsoft.com/office/officeart/2005/8/layout/chevron2"/>
    <dgm:cxn modelId="{18DBF629-CEDC-4602-B2A6-2D3C428098C0}" type="presParOf" srcId="{3B80D0A5-6B74-4FF9-9BD7-5D701ACDAA3F}" destId="{07F8B9FF-5595-4BC2-925C-9BA0B6788015}" srcOrd="1" destOrd="0" presId="urn:microsoft.com/office/officeart/2005/8/layout/chevron2"/>
    <dgm:cxn modelId="{8721E102-50FB-4358-83D1-8A438842A4CB}" type="presParOf" srcId="{50074D87-9400-41F7-8D93-04A306184F78}" destId="{3AC104C3-D57C-4003-971E-2C5088A24439}" srcOrd="5" destOrd="0" presId="urn:microsoft.com/office/officeart/2005/8/layout/chevron2"/>
    <dgm:cxn modelId="{B8839EA4-CB90-448E-BE9A-0BC5253DE5B8}" type="presParOf" srcId="{50074D87-9400-41F7-8D93-04A306184F78}" destId="{6BCEB916-54C7-4C25-82BB-64BE67EEF5B3}" srcOrd="6" destOrd="0" presId="urn:microsoft.com/office/officeart/2005/8/layout/chevron2"/>
    <dgm:cxn modelId="{D299E5EC-8D7C-4DAA-B804-824F01A07F98}" type="presParOf" srcId="{6BCEB916-54C7-4C25-82BB-64BE67EEF5B3}" destId="{682B3C40-8A61-4E91-BE46-EE7A108CBAA6}" srcOrd="0" destOrd="0" presId="urn:microsoft.com/office/officeart/2005/8/layout/chevron2"/>
    <dgm:cxn modelId="{C7B64B97-A1B3-45B0-A48C-276FA191591E}" type="presParOf" srcId="{6BCEB916-54C7-4C25-82BB-64BE67EEF5B3}" destId="{BC28B4EB-43A3-4D44-B2BC-12E44748956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3DEDEE-1F59-4024-A3FB-426956BEBE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933ECB1-969C-4776-B9F1-AAAA4724CA6B}">
      <dgm:prSet/>
      <dgm:spPr/>
      <dgm:t>
        <a:bodyPr/>
        <a:lstStyle/>
        <a:p>
          <a:r>
            <a:rPr lang="fi-FI" b="1"/>
            <a:t>ENDA vision</a:t>
          </a:r>
          <a:endParaRPr lang="en-US"/>
        </a:p>
      </dgm:t>
    </dgm:pt>
    <dgm:pt modelId="{1C00691F-3BE6-41FE-8CAA-95D2A76DBCC8}" type="parTrans" cxnId="{523BC1D9-A1FA-4F4C-A5B1-4ED82290E951}">
      <dgm:prSet/>
      <dgm:spPr/>
      <dgm:t>
        <a:bodyPr/>
        <a:lstStyle/>
        <a:p>
          <a:endParaRPr lang="en-US"/>
        </a:p>
      </dgm:t>
    </dgm:pt>
    <dgm:pt modelId="{9D2EEB18-CDD6-40A8-B6FF-05911930415E}" type="sibTrans" cxnId="{523BC1D9-A1FA-4F4C-A5B1-4ED82290E951}">
      <dgm:prSet/>
      <dgm:spPr/>
      <dgm:t>
        <a:bodyPr/>
        <a:lstStyle/>
        <a:p>
          <a:endParaRPr lang="en-US"/>
        </a:p>
      </dgm:t>
    </dgm:pt>
    <dgm:pt modelId="{2B612DD0-F739-4A94-9921-389A45FFF9A3}">
      <dgm:prSet/>
      <dgm:spPr/>
      <dgm:t>
        <a:bodyPr/>
        <a:lstStyle/>
        <a:p>
          <a:r>
            <a:rPr lang="is-IS" b="1"/>
            <a:t>Strengthening of the nursing profession </a:t>
          </a:r>
          <a:endParaRPr lang="en-US"/>
        </a:p>
      </dgm:t>
    </dgm:pt>
    <dgm:pt modelId="{4D89AA4B-E329-4B5E-AA2C-2AF4C2BC8F0E}" type="parTrans" cxnId="{779F7851-53A4-438E-AEA4-067BB992495D}">
      <dgm:prSet/>
      <dgm:spPr/>
      <dgm:t>
        <a:bodyPr/>
        <a:lstStyle/>
        <a:p>
          <a:endParaRPr lang="en-US"/>
        </a:p>
      </dgm:t>
    </dgm:pt>
    <dgm:pt modelId="{94D81F77-E897-4BCE-B525-9A027C80A6FF}" type="sibTrans" cxnId="{779F7851-53A4-438E-AEA4-067BB992495D}">
      <dgm:prSet/>
      <dgm:spPr/>
      <dgm:t>
        <a:bodyPr/>
        <a:lstStyle/>
        <a:p>
          <a:endParaRPr lang="en-US"/>
        </a:p>
      </dgm:t>
    </dgm:pt>
    <dgm:pt modelId="{5216418C-380D-4D92-A1FB-FA1284FF9A3D}">
      <dgm:prSet/>
      <dgm:spPr/>
      <dgm:t>
        <a:bodyPr/>
        <a:lstStyle/>
        <a:p>
          <a:r>
            <a:rPr lang="is-IS" b="1"/>
            <a:t>and influence in Europe</a:t>
          </a:r>
          <a:endParaRPr lang="en-US"/>
        </a:p>
      </dgm:t>
    </dgm:pt>
    <dgm:pt modelId="{711E434C-4CDE-4E4C-9330-3B0FDD244F95}" type="parTrans" cxnId="{DEF1D071-795E-4B59-BF6D-4C747B5C2621}">
      <dgm:prSet/>
      <dgm:spPr/>
      <dgm:t>
        <a:bodyPr/>
        <a:lstStyle/>
        <a:p>
          <a:endParaRPr lang="en-US"/>
        </a:p>
      </dgm:t>
    </dgm:pt>
    <dgm:pt modelId="{BC2C92C8-E584-46C8-9B3B-B78D7FB9970D}" type="sibTrans" cxnId="{DEF1D071-795E-4B59-BF6D-4C747B5C2621}">
      <dgm:prSet/>
      <dgm:spPr/>
      <dgm:t>
        <a:bodyPr/>
        <a:lstStyle/>
        <a:p>
          <a:endParaRPr lang="en-US"/>
        </a:p>
      </dgm:t>
    </dgm:pt>
    <dgm:pt modelId="{B05A52C4-935F-4CF1-AD12-99111E6C6C29}" type="pres">
      <dgm:prSet presAssocID="{883DEDEE-1F59-4024-A3FB-426956BEBEC4}" presName="linear" presStyleCnt="0">
        <dgm:presLayoutVars>
          <dgm:animLvl val="lvl"/>
          <dgm:resizeHandles val="exact"/>
        </dgm:presLayoutVars>
      </dgm:prSet>
      <dgm:spPr/>
    </dgm:pt>
    <dgm:pt modelId="{8BE93236-9ACE-47B2-ADD6-F239B57BC0BA}" type="pres">
      <dgm:prSet presAssocID="{1933ECB1-969C-4776-B9F1-AAAA4724CA6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E4C6991-E46C-4FBC-A97B-1E15462E91CA}" type="pres">
      <dgm:prSet presAssocID="{9D2EEB18-CDD6-40A8-B6FF-05911930415E}" presName="spacer" presStyleCnt="0"/>
      <dgm:spPr/>
    </dgm:pt>
    <dgm:pt modelId="{31D68003-7B56-4517-AEB3-8F3205718C63}" type="pres">
      <dgm:prSet presAssocID="{2B612DD0-F739-4A94-9921-389A45FFF9A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46FE7D3-DF75-4717-8DAC-E88D4D82A226}" type="pres">
      <dgm:prSet presAssocID="{94D81F77-E897-4BCE-B525-9A027C80A6FF}" presName="spacer" presStyleCnt="0"/>
      <dgm:spPr/>
    </dgm:pt>
    <dgm:pt modelId="{E8470700-0DA4-4186-8F62-26AB23D7AC0A}" type="pres">
      <dgm:prSet presAssocID="{5216418C-380D-4D92-A1FB-FA1284FF9A3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D21C86C-0E22-44AD-BF7A-4AB2048F643E}" type="presOf" srcId="{2B612DD0-F739-4A94-9921-389A45FFF9A3}" destId="{31D68003-7B56-4517-AEB3-8F3205718C63}" srcOrd="0" destOrd="0" presId="urn:microsoft.com/office/officeart/2005/8/layout/vList2"/>
    <dgm:cxn modelId="{781C586F-02F3-4F63-BAF5-BB46444DA1F4}" type="presOf" srcId="{5216418C-380D-4D92-A1FB-FA1284FF9A3D}" destId="{E8470700-0DA4-4186-8F62-26AB23D7AC0A}" srcOrd="0" destOrd="0" presId="urn:microsoft.com/office/officeart/2005/8/layout/vList2"/>
    <dgm:cxn modelId="{779F7851-53A4-438E-AEA4-067BB992495D}" srcId="{883DEDEE-1F59-4024-A3FB-426956BEBEC4}" destId="{2B612DD0-F739-4A94-9921-389A45FFF9A3}" srcOrd="1" destOrd="0" parTransId="{4D89AA4B-E329-4B5E-AA2C-2AF4C2BC8F0E}" sibTransId="{94D81F77-E897-4BCE-B525-9A027C80A6FF}"/>
    <dgm:cxn modelId="{DEF1D071-795E-4B59-BF6D-4C747B5C2621}" srcId="{883DEDEE-1F59-4024-A3FB-426956BEBEC4}" destId="{5216418C-380D-4D92-A1FB-FA1284FF9A3D}" srcOrd="2" destOrd="0" parTransId="{711E434C-4CDE-4E4C-9330-3B0FDD244F95}" sibTransId="{BC2C92C8-E584-46C8-9B3B-B78D7FB9970D}"/>
    <dgm:cxn modelId="{783F665A-BC1F-47BF-8B47-DC2FBC3F7E02}" type="presOf" srcId="{1933ECB1-969C-4776-B9F1-AAAA4724CA6B}" destId="{8BE93236-9ACE-47B2-ADD6-F239B57BC0BA}" srcOrd="0" destOrd="0" presId="urn:microsoft.com/office/officeart/2005/8/layout/vList2"/>
    <dgm:cxn modelId="{70AEF6A4-0876-46F2-9D49-8E430E0BCE3C}" type="presOf" srcId="{883DEDEE-1F59-4024-A3FB-426956BEBEC4}" destId="{B05A52C4-935F-4CF1-AD12-99111E6C6C29}" srcOrd="0" destOrd="0" presId="urn:microsoft.com/office/officeart/2005/8/layout/vList2"/>
    <dgm:cxn modelId="{523BC1D9-A1FA-4F4C-A5B1-4ED82290E951}" srcId="{883DEDEE-1F59-4024-A3FB-426956BEBEC4}" destId="{1933ECB1-969C-4776-B9F1-AAAA4724CA6B}" srcOrd="0" destOrd="0" parTransId="{1C00691F-3BE6-41FE-8CAA-95D2A76DBCC8}" sibTransId="{9D2EEB18-CDD6-40A8-B6FF-05911930415E}"/>
    <dgm:cxn modelId="{8BD054F9-38F1-4AC7-BFED-330D7CEA4CF7}" type="presParOf" srcId="{B05A52C4-935F-4CF1-AD12-99111E6C6C29}" destId="{8BE93236-9ACE-47B2-ADD6-F239B57BC0BA}" srcOrd="0" destOrd="0" presId="urn:microsoft.com/office/officeart/2005/8/layout/vList2"/>
    <dgm:cxn modelId="{AAE7BC61-295F-4B41-ABD7-FD23A04DA688}" type="presParOf" srcId="{B05A52C4-935F-4CF1-AD12-99111E6C6C29}" destId="{2E4C6991-E46C-4FBC-A97B-1E15462E91CA}" srcOrd="1" destOrd="0" presId="urn:microsoft.com/office/officeart/2005/8/layout/vList2"/>
    <dgm:cxn modelId="{58E8C8ED-A8B3-4CE3-8369-408C362839E7}" type="presParOf" srcId="{B05A52C4-935F-4CF1-AD12-99111E6C6C29}" destId="{31D68003-7B56-4517-AEB3-8F3205718C63}" srcOrd="2" destOrd="0" presId="urn:microsoft.com/office/officeart/2005/8/layout/vList2"/>
    <dgm:cxn modelId="{75D696F1-2072-4090-B5B9-8C3725E4663A}" type="presParOf" srcId="{B05A52C4-935F-4CF1-AD12-99111E6C6C29}" destId="{B46FE7D3-DF75-4717-8DAC-E88D4D82A226}" srcOrd="3" destOrd="0" presId="urn:microsoft.com/office/officeart/2005/8/layout/vList2"/>
    <dgm:cxn modelId="{CCF1DEE4-AFEB-48CA-BC5D-1F66B0ACD6B8}" type="presParOf" srcId="{B05A52C4-935F-4CF1-AD12-99111E6C6C29}" destId="{E8470700-0DA4-4186-8F62-26AB23D7AC0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0975E1-87B5-4024-92BA-96037D7DF73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FFCA70-6BB6-4F44-885B-DAF09488809B}">
      <dgm:prSet/>
      <dgm:spPr/>
      <dgm:t>
        <a:bodyPr/>
        <a:lstStyle/>
        <a:p>
          <a:r>
            <a:rPr lang="it-IT" dirty="0"/>
            <a:t>1️⃣ </a:t>
          </a:r>
          <a:r>
            <a:rPr lang="it-IT" dirty="0" err="1"/>
            <a:t>Improve</a:t>
          </a:r>
          <a:r>
            <a:rPr lang="it-IT" dirty="0"/>
            <a:t> </a:t>
          </a:r>
          <a:r>
            <a:rPr lang="it-IT" dirty="0" err="1"/>
            <a:t>specialist</a:t>
          </a:r>
          <a:r>
            <a:rPr lang="it-IT" dirty="0"/>
            <a:t> nurse </a:t>
          </a:r>
          <a:r>
            <a:rPr lang="it-IT" dirty="0" err="1"/>
            <a:t>education</a:t>
          </a:r>
          <a:r>
            <a:rPr lang="it-IT" dirty="0"/>
            <a:t> &amp; </a:t>
          </a:r>
          <a:r>
            <a:rPr lang="it-IT" dirty="0" err="1"/>
            <a:t>continuous</a:t>
          </a:r>
          <a:r>
            <a:rPr lang="it-IT" dirty="0"/>
            <a:t> </a:t>
          </a:r>
          <a:r>
            <a:rPr lang="it-IT" dirty="0" err="1"/>
            <a:t>professional</a:t>
          </a:r>
          <a:r>
            <a:rPr lang="it-IT" dirty="0"/>
            <a:t> </a:t>
          </a:r>
          <a:r>
            <a:rPr lang="it-IT" dirty="0" err="1"/>
            <a:t>development</a:t>
          </a:r>
          <a:endParaRPr lang="en-US" dirty="0" err="1"/>
        </a:p>
      </dgm:t>
    </dgm:pt>
    <dgm:pt modelId="{9058EF4E-CED5-4E89-A479-4DDC079D250C}" type="parTrans" cxnId="{D29C5F2E-BB90-455F-9B7B-21719871A40D}">
      <dgm:prSet/>
      <dgm:spPr/>
      <dgm:t>
        <a:bodyPr/>
        <a:lstStyle/>
        <a:p>
          <a:endParaRPr lang="en-US"/>
        </a:p>
      </dgm:t>
    </dgm:pt>
    <dgm:pt modelId="{97C42818-34B4-4E1B-9BB7-CEBCC780D3E0}" type="sibTrans" cxnId="{D29C5F2E-BB90-455F-9B7B-21719871A40D}">
      <dgm:prSet/>
      <dgm:spPr/>
      <dgm:t>
        <a:bodyPr/>
        <a:lstStyle/>
        <a:p>
          <a:endParaRPr lang="en-US"/>
        </a:p>
      </dgm:t>
    </dgm:pt>
    <dgm:pt modelId="{768D90F3-D676-49FB-B60B-D95087D90080}">
      <dgm:prSet/>
      <dgm:spPr/>
      <dgm:t>
        <a:bodyPr/>
        <a:lstStyle/>
        <a:p>
          <a:pPr rtl="0"/>
          <a:r>
            <a:rPr lang="it-IT" dirty="0"/>
            <a:t>2️⃣ </a:t>
          </a:r>
          <a:r>
            <a:rPr lang="it-IT" dirty="0">
              <a:solidFill>
                <a:srgbClr val="000000"/>
              </a:solidFill>
              <a:latin typeface="Calibri"/>
              <a:ea typeface="Calibri"/>
              <a:cs typeface="Calibri"/>
            </a:rPr>
            <a:t>Develop a harmonized framework for certification &amp; qualifications across the EU</a:t>
          </a:r>
        </a:p>
      </dgm:t>
    </dgm:pt>
    <dgm:pt modelId="{67EC1AE4-3449-4CE0-A473-74C17591EF58}" type="parTrans" cxnId="{C0ED5371-7592-4026-8B60-226AACCD4D4D}">
      <dgm:prSet/>
      <dgm:spPr/>
      <dgm:t>
        <a:bodyPr/>
        <a:lstStyle/>
        <a:p>
          <a:endParaRPr lang="en-US"/>
        </a:p>
      </dgm:t>
    </dgm:pt>
    <dgm:pt modelId="{60000F18-9119-4454-89EA-237174893E2B}" type="sibTrans" cxnId="{C0ED5371-7592-4026-8B60-226AACCD4D4D}">
      <dgm:prSet/>
      <dgm:spPr/>
      <dgm:t>
        <a:bodyPr/>
        <a:lstStyle/>
        <a:p>
          <a:endParaRPr lang="en-US"/>
        </a:p>
      </dgm:t>
    </dgm:pt>
    <dgm:pt modelId="{46B4F24B-33F3-4ECC-85BD-1620FB326D75}">
      <dgm:prSet/>
      <dgm:spPr/>
      <dgm:t>
        <a:bodyPr/>
        <a:lstStyle/>
        <a:p>
          <a:r>
            <a:rPr lang="it-IT" dirty="0"/>
            <a:t>3️⃣ </a:t>
          </a:r>
          <a:r>
            <a:rPr lang="it-IT" dirty="0" err="1"/>
            <a:t>Establish</a:t>
          </a:r>
          <a:r>
            <a:rPr lang="it-IT" dirty="0"/>
            <a:t> </a:t>
          </a:r>
          <a:r>
            <a:rPr lang="it-IT" dirty="0" err="1"/>
            <a:t>automatic</a:t>
          </a:r>
          <a:r>
            <a:rPr lang="it-IT" dirty="0"/>
            <a:t> </a:t>
          </a:r>
          <a:r>
            <a:rPr lang="it-IT" dirty="0" err="1"/>
            <a:t>recognition</a:t>
          </a:r>
          <a:r>
            <a:rPr lang="it-IT" dirty="0"/>
            <a:t> of </a:t>
          </a:r>
          <a:r>
            <a:rPr lang="it-IT" dirty="0" err="1"/>
            <a:t>specialist</a:t>
          </a:r>
          <a:r>
            <a:rPr lang="it-IT" dirty="0"/>
            <a:t> nursing </a:t>
          </a:r>
          <a:r>
            <a:rPr lang="it-IT" dirty="0" err="1"/>
            <a:t>qualifications</a:t>
          </a:r>
          <a:endParaRPr lang="en-US" dirty="0" err="1"/>
        </a:p>
      </dgm:t>
    </dgm:pt>
    <dgm:pt modelId="{FF1BAD20-4C9B-4BAD-AF1C-26E36EF7A3FF}" type="parTrans" cxnId="{E4553FED-0B78-417D-A943-D8719AC63216}">
      <dgm:prSet/>
      <dgm:spPr/>
      <dgm:t>
        <a:bodyPr/>
        <a:lstStyle/>
        <a:p>
          <a:endParaRPr lang="en-US"/>
        </a:p>
      </dgm:t>
    </dgm:pt>
    <dgm:pt modelId="{CA315F33-395D-449A-BC99-B28F071D4EFF}" type="sibTrans" cxnId="{E4553FED-0B78-417D-A943-D8719AC63216}">
      <dgm:prSet/>
      <dgm:spPr/>
      <dgm:t>
        <a:bodyPr/>
        <a:lstStyle/>
        <a:p>
          <a:endParaRPr lang="en-US"/>
        </a:p>
      </dgm:t>
    </dgm:pt>
    <dgm:pt modelId="{E0181E79-36DC-4E9C-A277-04E51B292D04}">
      <dgm:prSet/>
      <dgm:spPr/>
      <dgm:t>
        <a:bodyPr/>
        <a:lstStyle/>
        <a:p>
          <a:r>
            <a:rPr lang="it-IT" dirty="0"/>
            <a:t>4️⃣ </a:t>
          </a:r>
          <a:r>
            <a:rPr lang="it-IT" dirty="0" err="1"/>
            <a:t>Improve</a:t>
          </a:r>
          <a:r>
            <a:rPr lang="it-IT" dirty="0"/>
            <a:t> nurses’ </a:t>
          </a:r>
          <a:r>
            <a:rPr lang="it-IT" dirty="0" err="1"/>
            <a:t>economic</a:t>
          </a:r>
          <a:r>
            <a:rPr lang="it-IT" dirty="0"/>
            <a:t> </a:t>
          </a:r>
          <a:r>
            <a:rPr lang="it-IT" dirty="0" err="1"/>
            <a:t>conditions</a:t>
          </a:r>
          <a:r>
            <a:rPr lang="it-IT" dirty="0"/>
            <a:t> with fair </a:t>
          </a:r>
          <a:r>
            <a:rPr lang="it-IT" dirty="0" err="1"/>
            <a:t>salaries</a:t>
          </a:r>
          <a:r>
            <a:rPr lang="it-IT" dirty="0"/>
            <a:t> &amp; benefits</a:t>
          </a:r>
          <a:endParaRPr lang="en-US" dirty="0"/>
        </a:p>
      </dgm:t>
    </dgm:pt>
    <dgm:pt modelId="{F234DE8C-5FB0-4D21-9367-7985B00258EF}" type="parTrans" cxnId="{882487AC-8CD0-4399-8D26-C7B8E6C0ADD4}">
      <dgm:prSet/>
      <dgm:spPr/>
      <dgm:t>
        <a:bodyPr/>
        <a:lstStyle/>
        <a:p>
          <a:endParaRPr lang="en-US"/>
        </a:p>
      </dgm:t>
    </dgm:pt>
    <dgm:pt modelId="{06312F95-4690-4855-902D-BC109F8A1130}" type="sibTrans" cxnId="{882487AC-8CD0-4399-8D26-C7B8E6C0ADD4}">
      <dgm:prSet/>
      <dgm:spPr/>
      <dgm:t>
        <a:bodyPr/>
        <a:lstStyle/>
        <a:p>
          <a:endParaRPr lang="en-US"/>
        </a:p>
      </dgm:t>
    </dgm:pt>
    <dgm:pt modelId="{E3BC6C20-A0D5-4333-9A97-0B1A0F209292}">
      <dgm:prSet/>
      <dgm:spPr/>
      <dgm:t>
        <a:bodyPr/>
        <a:lstStyle/>
        <a:p>
          <a:r>
            <a:rPr lang="it-IT" dirty="0"/>
            <a:t>5️⃣ Create positive work </a:t>
          </a:r>
          <a:r>
            <a:rPr lang="it-IT" dirty="0" err="1"/>
            <a:t>environments</a:t>
          </a:r>
          <a:r>
            <a:rPr lang="it-IT" dirty="0"/>
            <a:t> to reduce burnout &amp; </a:t>
          </a:r>
          <a:r>
            <a:rPr lang="it-IT" dirty="0" err="1"/>
            <a:t>dissatisfaction</a:t>
          </a:r>
          <a:endParaRPr lang="en-US" dirty="0" err="1"/>
        </a:p>
      </dgm:t>
    </dgm:pt>
    <dgm:pt modelId="{52F71012-A912-452D-A5DD-7FE2BC571B95}" type="parTrans" cxnId="{B89C82F6-9964-44D1-9414-60B2CE32E853}">
      <dgm:prSet/>
      <dgm:spPr/>
      <dgm:t>
        <a:bodyPr/>
        <a:lstStyle/>
        <a:p>
          <a:endParaRPr lang="en-US"/>
        </a:p>
      </dgm:t>
    </dgm:pt>
    <dgm:pt modelId="{40CB00CF-AC81-4014-915F-440AA5753401}" type="sibTrans" cxnId="{B89C82F6-9964-44D1-9414-60B2CE32E853}">
      <dgm:prSet/>
      <dgm:spPr/>
      <dgm:t>
        <a:bodyPr/>
        <a:lstStyle/>
        <a:p>
          <a:endParaRPr lang="en-US"/>
        </a:p>
      </dgm:t>
    </dgm:pt>
    <dgm:pt modelId="{316043DF-1282-440D-A616-4BDB73293C3E}">
      <dgm:prSet/>
      <dgm:spPr/>
      <dgm:t>
        <a:bodyPr/>
        <a:lstStyle/>
        <a:p>
          <a:r>
            <a:rPr lang="it-IT" dirty="0"/>
            <a:t>6️⃣ </a:t>
          </a:r>
          <a:r>
            <a:rPr lang="it-IT" dirty="0" err="1"/>
            <a:t>Provide</a:t>
          </a:r>
          <a:r>
            <a:rPr lang="it-IT" dirty="0"/>
            <a:t> clear career pathways to </a:t>
          </a:r>
          <a:r>
            <a:rPr lang="it-IT" dirty="0" err="1"/>
            <a:t>retain</a:t>
          </a:r>
          <a:r>
            <a:rPr lang="it-IT" dirty="0"/>
            <a:t> </a:t>
          </a:r>
          <a:r>
            <a:rPr lang="it-IT" dirty="0" err="1"/>
            <a:t>specialist</a:t>
          </a:r>
          <a:r>
            <a:rPr lang="it-IT" dirty="0"/>
            <a:t> nurses</a:t>
          </a:r>
          <a:endParaRPr lang="en-US" dirty="0"/>
        </a:p>
      </dgm:t>
    </dgm:pt>
    <dgm:pt modelId="{7EBD6F0E-1DA2-4957-9247-679DD5F4D18B}" type="parTrans" cxnId="{40A54650-CFB6-4516-93C0-1BA40B074C80}">
      <dgm:prSet/>
      <dgm:spPr/>
      <dgm:t>
        <a:bodyPr/>
        <a:lstStyle/>
        <a:p>
          <a:endParaRPr lang="en-US"/>
        </a:p>
      </dgm:t>
    </dgm:pt>
    <dgm:pt modelId="{91557849-614B-4682-94B8-762C5333CDE1}" type="sibTrans" cxnId="{40A54650-CFB6-4516-93C0-1BA40B074C80}">
      <dgm:prSet/>
      <dgm:spPr/>
      <dgm:t>
        <a:bodyPr/>
        <a:lstStyle/>
        <a:p>
          <a:endParaRPr lang="en-US"/>
        </a:p>
      </dgm:t>
    </dgm:pt>
    <dgm:pt modelId="{BF8088AD-C0D2-4AF6-AB43-F764688FAACA}">
      <dgm:prSet/>
      <dgm:spPr/>
      <dgm:t>
        <a:bodyPr/>
        <a:lstStyle/>
        <a:p>
          <a:r>
            <a:rPr lang="it-IT" dirty="0"/>
            <a:t>7️⃣ </a:t>
          </a:r>
          <a:r>
            <a:rPr lang="it-IT" dirty="0" err="1"/>
            <a:t>Offer</a:t>
          </a:r>
          <a:r>
            <a:rPr lang="it-IT" dirty="0"/>
            <a:t> </a:t>
          </a:r>
          <a:r>
            <a:rPr lang="it-IT" dirty="0" err="1"/>
            <a:t>financial</a:t>
          </a:r>
          <a:r>
            <a:rPr lang="it-IT" dirty="0"/>
            <a:t> </a:t>
          </a:r>
          <a:r>
            <a:rPr lang="it-IT" dirty="0" err="1"/>
            <a:t>assistance</a:t>
          </a:r>
          <a:r>
            <a:rPr lang="it-IT" dirty="0"/>
            <a:t> &amp; relocation support for </a:t>
          </a:r>
          <a:r>
            <a:rPr lang="it-IT" dirty="0" err="1"/>
            <a:t>professional</a:t>
          </a:r>
          <a:r>
            <a:rPr lang="it-IT" dirty="0"/>
            <a:t> </a:t>
          </a:r>
          <a:r>
            <a:rPr lang="it-IT" dirty="0" err="1"/>
            <a:t>mobility</a:t>
          </a:r>
          <a:endParaRPr lang="en-US" dirty="0" err="1"/>
        </a:p>
      </dgm:t>
    </dgm:pt>
    <dgm:pt modelId="{E0E1811B-C634-4CB7-AE2C-ECF9B1E35189}" type="parTrans" cxnId="{D640C1AB-9AC3-41DF-9FB2-DA5A943D8ACA}">
      <dgm:prSet/>
      <dgm:spPr/>
      <dgm:t>
        <a:bodyPr/>
        <a:lstStyle/>
        <a:p>
          <a:endParaRPr lang="en-US"/>
        </a:p>
      </dgm:t>
    </dgm:pt>
    <dgm:pt modelId="{814DBB61-0832-4FC9-9C54-80FBBF8D7E01}" type="sibTrans" cxnId="{D640C1AB-9AC3-41DF-9FB2-DA5A943D8ACA}">
      <dgm:prSet/>
      <dgm:spPr/>
      <dgm:t>
        <a:bodyPr/>
        <a:lstStyle/>
        <a:p>
          <a:endParaRPr lang="en-US"/>
        </a:p>
      </dgm:t>
    </dgm:pt>
    <dgm:pt modelId="{9097BDE1-5801-4DD9-9532-653602FC9030}">
      <dgm:prSet/>
      <dgm:spPr/>
      <dgm:t>
        <a:bodyPr/>
        <a:lstStyle/>
        <a:p>
          <a:r>
            <a:rPr lang="it-IT" dirty="0"/>
            <a:t>8️⃣ Integrate </a:t>
          </a:r>
          <a:r>
            <a:rPr lang="it-IT" dirty="0" err="1"/>
            <a:t>digital</a:t>
          </a:r>
          <a:r>
            <a:rPr lang="it-IT" dirty="0"/>
            <a:t>, </a:t>
          </a:r>
          <a:r>
            <a:rPr lang="it-IT" dirty="0" err="1"/>
            <a:t>environmental</a:t>
          </a:r>
          <a:r>
            <a:rPr lang="it-IT" dirty="0"/>
            <a:t> &amp; </a:t>
          </a:r>
          <a:r>
            <a:rPr lang="it-IT" dirty="0" err="1"/>
            <a:t>microbiology</a:t>
          </a:r>
          <a:r>
            <a:rPr lang="it-IT" dirty="0"/>
            <a:t> </a:t>
          </a:r>
          <a:r>
            <a:rPr lang="it-IT" dirty="0" err="1"/>
            <a:t>awareness</a:t>
          </a:r>
          <a:r>
            <a:rPr lang="it-IT" dirty="0"/>
            <a:t> in curricula</a:t>
          </a:r>
          <a:endParaRPr lang="en-US" dirty="0"/>
        </a:p>
      </dgm:t>
    </dgm:pt>
    <dgm:pt modelId="{48821709-A7FB-47FF-BF28-64673CDF45FF}" type="parTrans" cxnId="{205534C8-163D-49E7-853A-6BE687FC0F05}">
      <dgm:prSet/>
      <dgm:spPr/>
      <dgm:t>
        <a:bodyPr/>
        <a:lstStyle/>
        <a:p>
          <a:endParaRPr lang="en-US"/>
        </a:p>
      </dgm:t>
    </dgm:pt>
    <dgm:pt modelId="{F7E74706-0AB9-4018-A83B-0067BE03C248}" type="sibTrans" cxnId="{205534C8-163D-49E7-853A-6BE687FC0F05}">
      <dgm:prSet/>
      <dgm:spPr/>
      <dgm:t>
        <a:bodyPr/>
        <a:lstStyle/>
        <a:p>
          <a:endParaRPr lang="en-US"/>
        </a:p>
      </dgm:t>
    </dgm:pt>
    <dgm:pt modelId="{0FFCA684-C95D-4384-8405-0EF50BDB959A}">
      <dgm:prSet/>
      <dgm:spPr/>
      <dgm:t>
        <a:bodyPr/>
        <a:lstStyle/>
        <a:p>
          <a:r>
            <a:rPr lang="it-IT" dirty="0"/>
            <a:t>9️⃣ </a:t>
          </a:r>
          <a:r>
            <a:rPr lang="it-IT" dirty="0" err="1"/>
            <a:t>Harmonize</a:t>
          </a:r>
          <a:r>
            <a:rPr lang="it-IT" dirty="0"/>
            <a:t> </a:t>
          </a:r>
          <a:r>
            <a:rPr lang="it-IT" dirty="0" err="1"/>
            <a:t>prescribing</a:t>
          </a:r>
          <a:r>
            <a:rPr lang="it-IT" dirty="0"/>
            <a:t> practices &amp; </a:t>
          </a:r>
          <a:r>
            <a:rPr lang="it-IT" dirty="0" err="1"/>
            <a:t>education</a:t>
          </a:r>
          <a:r>
            <a:rPr lang="it-IT" dirty="0"/>
            <a:t> standards for nurses in the EU</a:t>
          </a:r>
          <a:endParaRPr lang="en-US" dirty="0"/>
        </a:p>
      </dgm:t>
    </dgm:pt>
    <dgm:pt modelId="{849B859C-D710-4D3F-B88D-A6619B7F3B74}" type="parTrans" cxnId="{135D92FA-CA83-4929-9084-B3B18BDCA662}">
      <dgm:prSet/>
      <dgm:spPr/>
      <dgm:t>
        <a:bodyPr/>
        <a:lstStyle/>
        <a:p>
          <a:endParaRPr lang="en-US"/>
        </a:p>
      </dgm:t>
    </dgm:pt>
    <dgm:pt modelId="{43D1F580-5F5A-47DF-9159-20FEBC4C7D19}" type="sibTrans" cxnId="{135D92FA-CA83-4929-9084-B3B18BDCA662}">
      <dgm:prSet/>
      <dgm:spPr/>
      <dgm:t>
        <a:bodyPr/>
        <a:lstStyle/>
        <a:p>
          <a:endParaRPr lang="en-US"/>
        </a:p>
      </dgm:t>
    </dgm:pt>
    <dgm:pt modelId="{0CA4AA44-6FCC-4527-AC1E-56109E8D9854}">
      <dgm:prSet/>
      <dgm:spPr/>
      <dgm:t>
        <a:bodyPr/>
        <a:lstStyle/>
        <a:p>
          <a:r>
            <a:rPr lang="it-IT" dirty="0"/>
            <a:t>🔟 Foster </a:t>
          </a:r>
          <a:r>
            <a:rPr lang="it-IT" dirty="0" err="1"/>
            <a:t>interdisciplinary</a:t>
          </a:r>
          <a:r>
            <a:rPr lang="it-IT" dirty="0"/>
            <a:t> </a:t>
          </a:r>
          <a:r>
            <a:rPr lang="it-IT" dirty="0" err="1"/>
            <a:t>collaboration</a:t>
          </a:r>
          <a:r>
            <a:rPr lang="it-IT" dirty="0"/>
            <a:t> </a:t>
          </a:r>
          <a:r>
            <a:rPr lang="it-IT" dirty="0" err="1"/>
            <a:t>through</a:t>
          </a:r>
          <a:r>
            <a:rPr lang="it-IT" dirty="0"/>
            <a:t> </a:t>
          </a:r>
          <a:r>
            <a:rPr lang="it-IT" dirty="0" err="1"/>
            <a:t>shared</a:t>
          </a:r>
          <a:r>
            <a:rPr lang="it-IT" dirty="0"/>
            <a:t> decision-making &amp; training</a:t>
          </a:r>
          <a:endParaRPr lang="en-US" dirty="0"/>
        </a:p>
      </dgm:t>
    </dgm:pt>
    <dgm:pt modelId="{BE98B94A-0277-4F5D-8137-C40F9E728413}" type="parTrans" cxnId="{8C87AB0C-27D1-4758-945B-FBFEA65FE6CD}">
      <dgm:prSet/>
      <dgm:spPr/>
      <dgm:t>
        <a:bodyPr/>
        <a:lstStyle/>
        <a:p>
          <a:endParaRPr lang="en-US"/>
        </a:p>
      </dgm:t>
    </dgm:pt>
    <dgm:pt modelId="{9C73C576-0D56-4EE8-B255-EDE3B74836D6}" type="sibTrans" cxnId="{8C87AB0C-27D1-4758-945B-FBFEA65FE6CD}">
      <dgm:prSet/>
      <dgm:spPr/>
      <dgm:t>
        <a:bodyPr/>
        <a:lstStyle/>
        <a:p>
          <a:endParaRPr lang="en-US"/>
        </a:p>
      </dgm:t>
    </dgm:pt>
    <dgm:pt modelId="{942FC0E7-92D0-4449-9700-F1364E8CC27B}" type="pres">
      <dgm:prSet presAssocID="{140975E1-87B5-4024-92BA-96037D7DF73F}" presName="linear" presStyleCnt="0">
        <dgm:presLayoutVars>
          <dgm:animLvl val="lvl"/>
          <dgm:resizeHandles val="exact"/>
        </dgm:presLayoutVars>
      </dgm:prSet>
      <dgm:spPr/>
    </dgm:pt>
    <dgm:pt modelId="{978D7085-C277-4536-A09D-98F926A61618}" type="pres">
      <dgm:prSet presAssocID="{72FFCA70-6BB6-4F44-885B-DAF09488809B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E0A93DC8-6F97-4D30-9D91-F6E1D89FD2CB}" type="pres">
      <dgm:prSet presAssocID="{97C42818-34B4-4E1B-9BB7-CEBCC780D3E0}" presName="spacer" presStyleCnt="0"/>
      <dgm:spPr/>
    </dgm:pt>
    <dgm:pt modelId="{E0FDFA19-CEAB-4157-8E77-EBEBE2075BE7}" type="pres">
      <dgm:prSet presAssocID="{768D90F3-D676-49FB-B60B-D95087D90080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F19FAECB-10F3-4BAA-B858-E86ED6B53713}" type="pres">
      <dgm:prSet presAssocID="{60000F18-9119-4454-89EA-237174893E2B}" presName="spacer" presStyleCnt="0"/>
      <dgm:spPr/>
    </dgm:pt>
    <dgm:pt modelId="{7067491F-13A1-494D-A406-1137026E9D9B}" type="pres">
      <dgm:prSet presAssocID="{46B4F24B-33F3-4ECC-85BD-1620FB326D75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7222809D-9154-4DEF-951B-66FB6F91B466}" type="pres">
      <dgm:prSet presAssocID="{CA315F33-395D-449A-BC99-B28F071D4EFF}" presName="spacer" presStyleCnt="0"/>
      <dgm:spPr/>
    </dgm:pt>
    <dgm:pt modelId="{57DDEE7E-8743-4C6D-957E-5AC7BC080C0F}" type="pres">
      <dgm:prSet presAssocID="{E0181E79-36DC-4E9C-A277-04E51B292D04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7099E88E-CFA5-458A-B342-1F9BB6AA1E76}" type="pres">
      <dgm:prSet presAssocID="{06312F95-4690-4855-902D-BC109F8A1130}" presName="spacer" presStyleCnt="0"/>
      <dgm:spPr/>
    </dgm:pt>
    <dgm:pt modelId="{CBB83AAF-3070-4300-BD14-F4B6E39B118A}" type="pres">
      <dgm:prSet presAssocID="{E3BC6C20-A0D5-4333-9A97-0B1A0F209292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1A62D149-D547-446F-95B4-35F1B2B50BEC}" type="pres">
      <dgm:prSet presAssocID="{40CB00CF-AC81-4014-915F-440AA5753401}" presName="spacer" presStyleCnt="0"/>
      <dgm:spPr/>
    </dgm:pt>
    <dgm:pt modelId="{4DC02591-FCB3-417E-902B-4EFE24F94EAE}" type="pres">
      <dgm:prSet presAssocID="{316043DF-1282-440D-A616-4BDB73293C3E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F4ACF1CE-BB55-4C15-8F8B-C696A5425572}" type="pres">
      <dgm:prSet presAssocID="{91557849-614B-4682-94B8-762C5333CDE1}" presName="spacer" presStyleCnt="0"/>
      <dgm:spPr/>
    </dgm:pt>
    <dgm:pt modelId="{06B3C95F-7879-47D0-829B-0C79740E3625}" type="pres">
      <dgm:prSet presAssocID="{BF8088AD-C0D2-4AF6-AB43-F764688FAACA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E44E678A-9097-411B-9304-5EEBA9A4E61A}" type="pres">
      <dgm:prSet presAssocID="{814DBB61-0832-4FC9-9C54-80FBBF8D7E01}" presName="spacer" presStyleCnt="0"/>
      <dgm:spPr/>
    </dgm:pt>
    <dgm:pt modelId="{3D33F839-459A-43FD-B6AD-EDE498094D68}" type="pres">
      <dgm:prSet presAssocID="{9097BDE1-5801-4DD9-9532-653602FC9030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5BCBB9C6-C0DD-4E5F-8D49-C47D03F47DEF}" type="pres">
      <dgm:prSet presAssocID="{F7E74706-0AB9-4018-A83B-0067BE03C248}" presName="spacer" presStyleCnt="0"/>
      <dgm:spPr/>
    </dgm:pt>
    <dgm:pt modelId="{96C1A196-4410-436E-B6FD-AF37E3C05DAD}" type="pres">
      <dgm:prSet presAssocID="{0FFCA684-C95D-4384-8405-0EF50BDB959A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E2B1D5D2-B9E9-4414-86F5-98D463C7EBCF}" type="pres">
      <dgm:prSet presAssocID="{43D1F580-5F5A-47DF-9159-20FEBC4C7D19}" presName="spacer" presStyleCnt="0"/>
      <dgm:spPr/>
    </dgm:pt>
    <dgm:pt modelId="{90B7A55A-8DDD-43EC-9F04-75E0678C2646}" type="pres">
      <dgm:prSet presAssocID="{0CA4AA44-6FCC-4527-AC1E-56109E8D9854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9D175E01-3532-4B58-82BA-F562C16C8944}" type="presOf" srcId="{E3BC6C20-A0D5-4333-9A97-0B1A0F209292}" destId="{CBB83AAF-3070-4300-BD14-F4B6E39B118A}" srcOrd="0" destOrd="0" presId="urn:microsoft.com/office/officeart/2005/8/layout/vList2"/>
    <dgm:cxn modelId="{8C87AB0C-27D1-4758-945B-FBFEA65FE6CD}" srcId="{140975E1-87B5-4024-92BA-96037D7DF73F}" destId="{0CA4AA44-6FCC-4527-AC1E-56109E8D9854}" srcOrd="9" destOrd="0" parTransId="{BE98B94A-0277-4F5D-8137-C40F9E728413}" sibTransId="{9C73C576-0D56-4EE8-B255-EDE3B74836D6}"/>
    <dgm:cxn modelId="{2FD3D513-326D-42BD-A079-F8503CE5470D}" type="presOf" srcId="{768D90F3-D676-49FB-B60B-D95087D90080}" destId="{E0FDFA19-CEAB-4157-8E77-EBEBE2075BE7}" srcOrd="0" destOrd="0" presId="urn:microsoft.com/office/officeart/2005/8/layout/vList2"/>
    <dgm:cxn modelId="{3E41502B-987A-403E-8BAF-C201BA700EA9}" type="presOf" srcId="{E0181E79-36DC-4E9C-A277-04E51B292D04}" destId="{57DDEE7E-8743-4C6D-957E-5AC7BC080C0F}" srcOrd="0" destOrd="0" presId="urn:microsoft.com/office/officeart/2005/8/layout/vList2"/>
    <dgm:cxn modelId="{D29C5F2E-BB90-455F-9B7B-21719871A40D}" srcId="{140975E1-87B5-4024-92BA-96037D7DF73F}" destId="{72FFCA70-6BB6-4F44-885B-DAF09488809B}" srcOrd="0" destOrd="0" parTransId="{9058EF4E-CED5-4E89-A479-4DDC079D250C}" sibTransId="{97C42818-34B4-4E1B-9BB7-CEBCC780D3E0}"/>
    <dgm:cxn modelId="{8A7E1335-95F0-4D73-86DF-AC9497781711}" type="presOf" srcId="{9097BDE1-5801-4DD9-9532-653602FC9030}" destId="{3D33F839-459A-43FD-B6AD-EDE498094D68}" srcOrd="0" destOrd="0" presId="urn:microsoft.com/office/officeart/2005/8/layout/vList2"/>
    <dgm:cxn modelId="{AE2B4C65-8DDC-4F7A-A25F-5655ABDF3205}" type="presOf" srcId="{0FFCA684-C95D-4384-8405-0EF50BDB959A}" destId="{96C1A196-4410-436E-B6FD-AF37E3C05DAD}" srcOrd="0" destOrd="0" presId="urn:microsoft.com/office/officeart/2005/8/layout/vList2"/>
    <dgm:cxn modelId="{40A54650-CFB6-4516-93C0-1BA40B074C80}" srcId="{140975E1-87B5-4024-92BA-96037D7DF73F}" destId="{316043DF-1282-440D-A616-4BDB73293C3E}" srcOrd="5" destOrd="0" parTransId="{7EBD6F0E-1DA2-4957-9247-679DD5F4D18B}" sibTransId="{91557849-614B-4682-94B8-762C5333CDE1}"/>
    <dgm:cxn modelId="{C0ED5371-7592-4026-8B60-226AACCD4D4D}" srcId="{140975E1-87B5-4024-92BA-96037D7DF73F}" destId="{768D90F3-D676-49FB-B60B-D95087D90080}" srcOrd="1" destOrd="0" parTransId="{67EC1AE4-3449-4CE0-A473-74C17591EF58}" sibTransId="{60000F18-9119-4454-89EA-237174893E2B}"/>
    <dgm:cxn modelId="{2A550892-BF99-4DCC-A6CD-E31D5FFE6590}" type="presOf" srcId="{46B4F24B-33F3-4ECC-85BD-1620FB326D75}" destId="{7067491F-13A1-494D-A406-1137026E9D9B}" srcOrd="0" destOrd="0" presId="urn:microsoft.com/office/officeart/2005/8/layout/vList2"/>
    <dgm:cxn modelId="{083B11A3-D008-49EA-BB3D-40615F7E0ECE}" type="presOf" srcId="{316043DF-1282-440D-A616-4BDB73293C3E}" destId="{4DC02591-FCB3-417E-902B-4EFE24F94EAE}" srcOrd="0" destOrd="0" presId="urn:microsoft.com/office/officeart/2005/8/layout/vList2"/>
    <dgm:cxn modelId="{DA892EA6-95C8-4DB5-9F19-89E7D5835273}" type="presOf" srcId="{72FFCA70-6BB6-4F44-885B-DAF09488809B}" destId="{978D7085-C277-4536-A09D-98F926A61618}" srcOrd="0" destOrd="0" presId="urn:microsoft.com/office/officeart/2005/8/layout/vList2"/>
    <dgm:cxn modelId="{D640C1AB-9AC3-41DF-9FB2-DA5A943D8ACA}" srcId="{140975E1-87B5-4024-92BA-96037D7DF73F}" destId="{BF8088AD-C0D2-4AF6-AB43-F764688FAACA}" srcOrd="6" destOrd="0" parTransId="{E0E1811B-C634-4CB7-AE2C-ECF9B1E35189}" sibTransId="{814DBB61-0832-4FC9-9C54-80FBBF8D7E01}"/>
    <dgm:cxn modelId="{882487AC-8CD0-4399-8D26-C7B8E6C0ADD4}" srcId="{140975E1-87B5-4024-92BA-96037D7DF73F}" destId="{E0181E79-36DC-4E9C-A277-04E51B292D04}" srcOrd="3" destOrd="0" parTransId="{F234DE8C-5FB0-4D21-9367-7985B00258EF}" sibTransId="{06312F95-4690-4855-902D-BC109F8A1130}"/>
    <dgm:cxn modelId="{812C5CC5-B9D4-4290-92FA-55074118432F}" type="presOf" srcId="{BF8088AD-C0D2-4AF6-AB43-F764688FAACA}" destId="{06B3C95F-7879-47D0-829B-0C79740E3625}" srcOrd="0" destOrd="0" presId="urn:microsoft.com/office/officeart/2005/8/layout/vList2"/>
    <dgm:cxn modelId="{EA96FAC6-C3C8-4ACB-B25F-4D52C6BB4747}" type="presOf" srcId="{140975E1-87B5-4024-92BA-96037D7DF73F}" destId="{942FC0E7-92D0-4449-9700-F1364E8CC27B}" srcOrd="0" destOrd="0" presId="urn:microsoft.com/office/officeart/2005/8/layout/vList2"/>
    <dgm:cxn modelId="{205534C8-163D-49E7-853A-6BE687FC0F05}" srcId="{140975E1-87B5-4024-92BA-96037D7DF73F}" destId="{9097BDE1-5801-4DD9-9532-653602FC9030}" srcOrd="7" destOrd="0" parTransId="{48821709-A7FB-47FF-BF28-64673CDF45FF}" sibTransId="{F7E74706-0AB9-4018-A83B-0067BE03C248}"/>
    <dgm:cxn modelId="{CA5CF8DE-2D6A-4663-BD16-7A78E1F32029}" type="presOf" srcId="{0CA4AA44-6FCC-4527-AC1E-56109E8D9854}" destId="{90B7A55A-8DDD-43EC-9F04-75E0678C2646}" srcOrd="0" destOrd="0" presId="urn:microsoft.com/office/officeart/2005/8/layout/vList2"/>
    <dgm:cxn modelId="{E4553FED-0B78-417D-A943-D8719AC63216}" srcId="{140975E1-87B5-4024-92BA-96037D7DF73F}" destId="{46B4F24B-33F3-4ECC-85BD-1620FB326D75}" srcOrd="2" destOrd="0" parTransId="{FF1BAD20-4C9B-4BAD-AF1C-26E36EF7A3FF}" sibTransId="{CA315F33-395D-449A-BC99-B28F071D4EFF}"/>
    <dgm:cxn modelId="{B89C82F6-9964-44D1-9414-60B2CE32E853}" srcId="{140975E1-87B5-4024-92BA-96037D7DF73F}" destId="{E3BC6C20-A0D5-4333-9A97-0B1A0F209292}" srcOrd="4" destOrd="0" parTransId="{52F71012-A912-452D-A5DD-7FE2BC571B95}" sibTransId="{40CB00CF-AC81-4014-915F-440AA5753401}"/>
    <dgm:cxn modelId="{135D92FA-CA83-4929-9084-B3B18BDCA662}" srcId="{140975E1-87B5-4024-92BA-96037D7DF73F}" destId="{0FFCA684-C95D-4384-8405-0EF50BDB959A}" srcOrd="8" destOrd="0" parTransId="{849B859C-D710-4D3F-B88D-A6619B7F3B74}" sibTransId="{43D1F580-5F5A-47DF-9159-20FEBC4C7D19}"/>
    <dgm:cxn modelId="{28866C5C-F419-4A34-9A71-8BCD204550EB}" type="presParOf" srcId="{942FC0E7-92D0-4449-9700-F1364E8CC27B}" destId="{978D7085-C277-4536-A09D-98F926A61618}" srcOrd="0" destOrd="0" presId="urn:microsoft.com/office/officeart/2005/8/layout/vList2"/>
    <dgm:cxn modelId="{5176DCF0-A577-4EC6-BE10-BDAF25F7EB50}" type="presParOf" srcId="{942FC0E7-92D0-4449-9700-F1364E8CC27B}" destId="{E0A93DC8-6F97-4D30-9D91-F6E1D89FD2CB}" srcOrd="1" destOrd="0" presId="urn:microsoft.com/office/officeart/2005/8/layout/vList2"/>
    <dgm:cxn modelId="{8A36CB7D-9FF4-4903-9A2C-5B94A0EBC255}" type="presParOf" srcId="{942FC0E7-92D0-4449-9700-F1364E8CC27B}" destId="{E0FDFA19-CEAB-4157-8E77-EBEBE2075BE7}" srcOrd="2" destOrd="0" presId="urn:microsoft.com/office/officeart/2005/8/layout/vList2"/>
    <dgm:cxn modelId="{E4DE54E9-76B2-48C9-ACE4-B67D488FDF1F}" type="presParOf" srcId="{942FC0E7-92D0-4449-9700-F1364E8CC27B}" destId="{F19FAECB-10F3-4BAA-B858-E86ED6B53713}" srcOrd="3" destOrd="0" presId="urn:microsoft.com/office/officeart/2005/8/layout/vList2"/>
    <dgm:cxn modelId="{F8A8A2CA-039C-4445-AD86-EAB5603EC614}" type="presParOf" srcId="{942FC0E7-92D0-4449-9700-F1364E8CC27B}" destId="{7067491F-13A1-494D-A406-1137026E9D9B}" srcOrd="4" destOrd="0" presId="urn:microsoft.com/office/officeart/2005/8/layout/vList2"/>
    <dgm:cxn modelId="{95068EBE-895E-43FF-81CD-82627701D7C3}" type="presParOf" srcId="{942FC0E7-92D0-4449-9700-F1364E8CC27B}" destId="{7222809D-9154-4DEF-951B-66FB6F91B466}" srcOrd="5" destOrd="0" presId="urn:microsoft.com/office/officeart/2005/8/layout/vList2"/>
    <dgm:cxn modelId="{B3199693-2462-4473-9872-A19758294E62}" type="presParOf" srcId="{942FC0E7-92D0-4449-9700-F1364E8CC27B}" destId="{57DDEE7E-8743-4C6D-957E-5AC7BC080C0F}" srcOrd="6" destOrd="0" presId="urn:microsoft.com/office/officeart/2005/8/layout/vList2"/>
    <dgm:cxn modelId="{E7358C39-E5F7-420E-A4A3-303CF34E733D}" type="presParOf" srcId="{942FC0E7-92D0-4449-9700-F1364E8CC27B}" destId="{7099E88E-CFA5-458A-B342-1F9BB6AA1E76}" srcOrd="7" destOrd="0" presId="urn:microsoft.com/office/officeart/2005/8/layout/vList2"/>
    <dgm:cxn modelId="{46130C2D-9A92-48C1-A48B-AC1D1F520EE8}" type="presParOf" srcId="{942FC0E7-92D0-4449-9700-F1364E8CC27B}" destId="{CBB83AAF-3070-4300-BD14-F4B6E39B118A}" srcOrd="8" destOrd="0" presId="urn:microsoft.com/office/officeart/2005/8/layout/vList2"/>
    <dgm:cxn modelId="{11FFDCB3-A577-49BD-B101-C11CBD7AB0A8}" type="presParOf" srcId="{942FC0E7-92D0-4449-9700-F1364E8CC27B}" destId="{1A62D149-D547-446F-95B4-35F1B2B50BEC}" srcOrd="9" destOrd="0" presId="urn:microsoft.com/office/officeart/2005/8/layout/vList2"/>
    <dgm:cxn modelId="{202F5911-9BF5-4D9E-A618-BA0EFE565BFB}" type="presParOf" srcId="{942FC0E7-92D0-4449-9700-F1364E8CC27B}" destId="{4DC02591-FCB3-417E-902B-4EFE24F94EAE}" srcOrd="10" destOrd="0" presId="urn:microsoft.com/office/officeart/2005/8/layout/vList2"/>
    <dgm:cxn modelId="{1CDE38B2-0C28-48EC-BE8D-94FE6A4622ED}" type="presParOf" srcId="{942FC0E7-92D0-4449-9700-F1364E8CC27B}" destId="{F4ACF1CE-BB55-4C15-8F8B-C696A5425572}" srcOrd="11" destOrd="0" presId="urn:microsoft.com/office/officeart/2005/8/layout/vList2"/>
    <dgm:cxn modelId="{27A18BB0-13E1-4BE2-B65B-A03A56351670}" type="presParOf" srcId="{942FC0E7-92D0-4449-9700-F1364E8CC27B}" destId="{06B3C95F-7879-47D0-829B-0C79740E3625}" srcOrd="12" destOrd="0" presId="urn:microsoft.com/office/officeart/2005/8/layout/vList2"/>
    <dgm:cxn modelId="{8F90ACA4-99C8-4AD7-B96C-65370F4EE331}" type="presParOf" srcId="{942FC0E7-92D0-4449-9700-F1364E8CC27B}" destId="{E44E678A-9097-411B-9304-5EEBA9A4E61A}" srcOrd="13" destOrd="0" presId="urn:microsoft.com/office/officeart/2005/8/layout/vList2"/>
    <dgm:cxn modelId="{1F9F575D-EBD8-4BC4-BEB9-48D489CEF308}" type="presParOf" srcId="{942FC0E7-92D0-4449-9700-F1364E8CC27B}" destId="{3D33F839-459A-43FD-B6AD-EDE498094D68}" srcOrd="14" destOrd="0" presId="urn:microsoft.com/office/officeart/2005/8/layout/vList2"/>
    <dgm:cxn modelId="{DD14B785-B938-4E5B-9300-BAD5C2FEA8B1}" type="presParOf" srcId="{942FC0E7-92D0-4449-9700-F1364E8CC27B}" destId="{5BCBB9C6-C0DD-4E5F-8D49-C47D03F47DEF}" srcOrd="15" destOrd="0" presId="urn:microsoft.com/office/officeart/2005/8/layout/vList2"/>
    <dgm:cxn modelId="{6980D1B4-2643-404A-A2A7-1E71312DB493}" type="presParOf" srcId="{942FC0E7-92D0-4449-9700-F1364E8CC27B}" destId="{96C1A196-4410-436E-B6FD-AF37E3C05DAD}" srcOrd="16" destOrd="0" presId="urn:microsoft.com/office/officeart/2005/8/layout/vList2"/>
    <dgm:cxn modelId="{17D149A2-C8E8-4A97-8130-79033DB75561}" type="presParOf" srcId="{942FC0E7-92D0-4449-9700-F1364E8CC27B}" destId="{E2B1D5D2-B9E9-4414-86F5-98D463C7EBCF}" srcOrd="17" destOrd="0" presId="urn:microsoft.com/office/officeart/2005/8/layout/vList2"/>
    <dgm:cxn modelId="{FE9DCE27-8B2C-4AE1-9FA4-CE8031BE60D4}" type="presParOf" srcId="{942FC0E7-92D0-4449-9700-F1364E8CC27B}" destId="{90B7A55A-8DDD-43EC-9F04-75E0678C2646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0975E1-87B5-4024-92BA-96037D7DF73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FFCA70-6BB6-4F44-885B-DAF09488809B}">
      <dgm:prSet/>
      <dgm:spPr/>
      <dgm:t>
        <a:bodyPr/>
        <a:lstStyle/>
        <a:p>
          <a:pPr rtl="0"/>
          <a:r>
            <a:rPr lang="it-IT" b="1" dirty="0">
              <a:latin typeface="Avenir Next LT Pro"/>
            </a:rPr>
            <a:t> </a:t>
          </a:r>
          <a:r>
            <a:rPr lang="it-IT" b="1" dirty="0" err="1">
              <a:latin typeface="Avenir Next LT Pro"/>
            </a:rPr>
            <a:t>Standarzide</a:t>
          </a:r>
          <a:r>
            <a:rPr lang="it-IT" b="1" dirty="0">
              <a:latin typeface="Avenir Next LT Pro"/>
            </a:rPr>
            <a:t> </a:t>
          </a:r>
          <a:r>
            <a:rPr lang="it-IT" b="1" dirty="0" err="1">
              <a:latin typeface="Avenir Next LT Pro"/>
            </a:rPr>
            <a:t>Education</a:t>
          </a:r>
          <a:r>
            <a:rPr lang="it-IT" b="1" dirty="0">
              <a:latin typeface="Avenir Next LT Pro"/>
            </a:rPr>
            <a:t>.                                             </a:t>
          </a:r>
          <a:r>
            <a:rPr lang="it-IT" dirty="0">
              <a:latin typeface="Avenir Next LT Pro"/>
            </a:rPr>
            <a:t> </a:t>
          </a:r>
          <a:r>
            <a:rPr lang="it-IT" dirty="0" err="1">
              <a:latin typeface="Avenir Next LT Pro"/>
            </a:rPr>
            <a:t>Harmonized</a:t>
          </a:r>
          <a:r>
            <a:rPr lang="it-IT" dirty="0">
              <a:latin typeface="Avenir Next LT Pro"/>
            </a:rPr>
            <a:t> training </a:t>
          </a:r>
          <a:r>
            <a:rPr lang="it-IT" dirty="0" err="1">
              <a:latin typeface="Avenir Next LT Pro"/>
            </a:rPr>
            <a:t>programs</a:t>
          </a:r>
          <a:r>
            <a:rPr lang="it-IT" dirty="0">
              <a:latin typeface="Avenir Next LT Pro"/>
            </a:rPr>
            <a:t> </a:t>
          </a:r>
          <a:r>
            <a:rPr lang="it-IT" dirty="0" err="1">
              <a:latin typeface="Avenir Next LT Pro"/>
            </a:rPr>
            <a:t>acrossthe</a:t>
          </a:r>
          <a:r>
            <a:rPr lang="it-IT" dirty="0">
              <a:latin typeface="Avenir Next LT Pro"/>
            </a:rPr>
            <a:t> EU to </a:t>
          </a:r>
          <a:r>
            <a:rPr lang="it-IT" dirty="0" err="1">
              <a:latin typeface="Avenir Next LT Pro"/>
            </a:rPr>
            <a:t>ensure</a:t>
          </a:r>
          <a:r>
            <a:rPr lang="it-IT" dirty="0">
              <a:latin typeface="Avenir Next LT Pro"/>
            </a:rPr>
            <a:t> </a:t>
          </a:r>
          <a:r>
            <a:rPr lang="it-IT" dirty="0" err="1">
              <a:latin typeface="Avenir Next LT Pro"/>
            </a:rPr>
            <a:t>consistent</a:t>
          </a:r>
          <a:r>
            <a:rPr lang="it-IT" dirty="0">
              <a:latin typeface="Avenir Next LT Pro"/>
            </a:rPr>
            <a:t> expertise.</a:t>
          </a:r>
          <a:endParaRPr lang="it-IT" dirty="0"/>
        </a:p>
      </dgm:t>
    </dgm:pt>
    <dgm:pt modelId="{9058EF4E-CED5-4E89-A479-4DDC079D250C}" type="parTrans" cxnId="{D29C5F2E-BB90-455F-9B7B-21719871A40D}">
      <dgm:prSet/>
      <dgm:spPr/>
      <dgm:t>
        <a:bodyPr/>
        <a:lstStyle/>
        <a:p>
          <a:endParaRPr lang="en-US"/>
        </a:p>
      </dgm:t>
    </dgm:pt>
    <dgm:pt modelId="{97C42818-34B4-4E1B-9BB7-CEBCC780D3E0}" type="sibTrans" cxnId="{D29C5F2E-BB90-455F-9B7B-21719871A40D}">
      <dgm:prSet/>
      <dgm:spPr/>
      <dgm:t>
        <a:bodyPr/>
        <a:lstStyle/>
        <a:p>
          <a:endParaRPr lang="en-US"/>
        </a:p>
      </dgm:t>
    </dgm:pt>
    <dgm:pt modelId="{768D90F3-D676-49FB-B60B-D95087D90080}">
      <dgm:prSet/>
      <dgm:spPr/>
      <dgm:t>
        <a:bodyPr/>
        <a:lstStyle/>
        <a:p>
          <a:pPr rtl="0"/>
          <a:r>
            <a:rPr lang="it-IT" b="1" dirty="0">
              <a:solidFill>
                <a:srgbClr val="000000"/>
              </a:solidFill>
              <a:latin typeface="Calibri"/>
              <a:ea typeface="Calibri"/>
              <a:cs typeface="Calibri"/>
            </a:rPr>
            <a:t> </a:t>
          </a:r>
          <a:r>
            <a:rPr lang="it-IT" b="1" dirty="0" err="1">
              <a:latin typeface="Avenir Next LT Pro"/>
              <a:ea typeface="Calibri"/>
              <a:cs typeface="Calibri"/>
            </a:rPr>
            <a:t>Recognition</a:t>
          </a:r>
          <a:r>
            <a:rPr lang="it-IT" b="1" dirty="0">
              <a:latin typeface="Avenir Next LT Pro"/>
              <a:ea typeface="Calibri"/>
              <a:cs typeface="Calibri"/>
            </a:rPr>
            <a:t> &amp; </a:t>
          </a:r>
          <a:r>
            <a:rPr lang="it-IT" b="1" dirty="0" err="1">
              <a:latin typeface="Avenir Next LT Pro"/>
              <a:ea typeface="Calibri"/>
              <a:cs typeface="Calibri"/>
            </a:rPr>
            <a:t>Mobility</a:t>
          </a:r>
          <a:r>
            <a:rPr lang="it-IT" b="1" dirty="0">
              <a:latin typeface="Avenir Next LT Pro"/>
              <a:ea typeface="Calibri"/>
              <a:cs typeface="Calibri"/>
            </a:rPr>
            <a:t>                                              </a:t>
          </a:r>
          <a:r>
            <a:rPr lang="it-IT" dirty="0">
              <a:latin typeface="Avenir Next LT Pro"/>
              <a:ea typeface="Calibri"/>
              <a:cs typeface="Calibri"/>
            </a:rPr>
            <a:t> </a:t>
          </a:r>
          <a:r>
            <a:rPr lang="it-IT" dirty="0" err="1">
              <a:latin typeface="Avenir Next LT Pro"/>
              <a:ea typeface="Calibri"/>
              <a:cs typeface="Calibri"/>
            </a:rPr>
            <a:t>Facilitating</a:t>
          </a:r>
          <a:r>
            <a:rPr lang="it-IT" dirty="0">
              <a:latin typeface="Avenir Next LT Pro"/>
              <a:ea typeface="Calibri"/>
              <a:cs typeface="Calibri"/>
            </a:rPr>
            <a:t> cross-</a:t>
          </a:r>
          <a:r>
            <a:rPr lang="it-IT" dirty="0" err="1">
              <a:latin typeface="Avenir Next LT Pro"/>
              <a:ea typeface="Calibri"/>
              <a:cs typeface="Calibri"/>
            </a:rPr>
            <a:t>border</a:t>
          </a:r>
          <a:r>
            <a:rPr lang="it-IT" dirty="0">
              <a:latin typeface="Avenir Next LT Pro"/>
              <a:ea typeface="Calibri"/>
              <a:cs typeface="Calibri"/>
            </a:rPr>
            <a:t> </a:t>
          </a:r>
          <a:r>
            <a:rPr lang="it-IT" dirty="0" err="1">
              <a:latin typeface="Avenir Next LT Pro"/>
              <a:ea typeface="Calibri"/>
              <a:cs typeface="Calibri"/>
            </a:rPr>
            <a:t>certification</a:t>
          </a:r>
          <a:r>
            <a:rPr lang="it-IT" dirty="0">
              <a:latin typeface="Avenir Next LT Pro"/>
              <a:ea typeface="Calibri"/>
              <a:cs typeface="Calibri"/>
            </a:rPr>
            <a:t> to support </a:t>
          </a:r>
          <a:r>
            <a:rPr lang="it-IT" dirty="0" err="1">
              <a:latin typeface="Avenir Next LT Pro"/>
              <a:ea typeface="Calibri"/>
              <a:cs typeface="Calibri"/>
            </a:rPr>
            <a:t>workforce</a:t>
          </a:r>
          <a:r>
            <a:rPr lang="it-IT" dirty="0">
              <a:latin typeface="Avenir Next LT Pro"/>
              <a:ea typeface="Calibri"/>
              <a:cs typeface="Calibri"/>
            </a:rPr>
            <a:t> </a:t>
          </a:r>
          <a:r>
            <a:rPr lang="it-IT" dirty="0" err="1">
              <a:latin typeface="Avenir Next LT Pro"/>
              <a:ea typeface="Calibri"/>
              <a:cs typeface="Calibri"/>
            </a:rPr>
            <a:t>flexibility</a:t>
          </a:r>
          <a:r>
            <a:rPr lang="it-IT" dirty="0">
              <a:latin typeface="Avenir Next LT Pro"/>
            </a:rPr>
            <a:t>.</a:t>
          </a:r>
          <a:endParaRPr lang="en-US" dirty="0" err="1">
            <a:latin typeface="Avenir Next LT Pro"/>
          </a:endParaRPr>
        </a:p>
      </dgm:t>
    </dgm:pt>
    <dgm:pt modelId="{67EC1AE4-3449-4CE0-A473-74C17591EF58}" type="parTrans" cxnId="{C0ED5371-7592-4026-8B60-226AACCD4D4D}">
      <dgm:prSet/>
      <dgm:spPr/>
      <dgm:t>
        <a:bodyPr/>
        <a:lstStyle/>
        <a:p>
          <a:endParaRPr lang="en-US"/>
        </a:p>
      </dgm:t>
    </dgm:pt>
    <dgm:pt modelId="{60000F18-9119-4454-89EA-237174893E2B}" type="sibTrans" cxnId="{C0ED5371-7592-4026-8B60-226AACCD4D4D}">
      <dgm:prSet/>
      <dgm:spPr/>
      <dgm:t>
        <a:bodyPr/>
        <a:lstStyle/>
        <a:p>
          <a:endParaRPr lang="en-US"/>
        </a:p>
      </dgm:t>
    </dgm:pt>
    <dgm:pt modelId="{E0181E79-36DC-4E9C-A277-04E51B292D04}">
      <dgm:prSet/>
      <dgm:spPr/>
      <dgm:t>
        <a:bodyPr/>
        <a:lstStyle/>
        <a:p>
          <a:pPr rtl="0"/>
          <a:r>
            <a:rPr lang="it-IT" dirty="0"/>
            <a:t> </a:t>
          </a:r>
          <a:r>
            <a:rPr lang="it-IT" b="1" dirty="0" err="1">
              <a:latin typeface="Avenir Next LT Pro"/>
            </a:rPr>
            <a:t>Improved</a:t>
          </a:r>
          <a:r>
            <a:rPr lang="it-IT" b="1" dirty="0">
              <a:latin typeface="Avenir Next LT Pro"/>
            </a:rPr>
            <a:t> Working </a:t>
          </a:r>
          <a:r>
            <a:rPr lang="it-IT" b="1" dirty="0" err="1">
              <a:latin typeface="Avenir Next LT Pro"/>
            </a:rPr>
            <a:t>Conditions</a:t>
          </a:r>
          <a:r>
            <a:rPr lang="it-IT" dirty="0">
              <a:latin typeface="Avenir Next LT Pro"/>
            </a:rPr>
            <a:t>                              Offering fair </a:t>
          </a:r>
          <a:r>
            <a:rPr lang="it-IT" dirty="0" err="1">
              <a:latin typeface="Avenir Next LT Pro"/>
            </a:rPr>
            <a:t>salaries</a:t>
          </a:r>
          <a:r>
            <a:rPr lang="it-IT" dirty="0">
              <a:latin typeface="Avenir Next LT Pro"/>
            </a:rPr>
            <a:t>, </a:t>
          </a:r>
          <a:r>
            <a:rPr lang="it-IT" dirty="0" err="1">
              <a:latin typeface="Avenir Next LT Pro"/>
            </a:rPr>
            <a:t>reasonable</a:t>
          </a:r>
          <a:r>
            <a:rPr lang="it-IT" dirty="0">
              <a:latin typeface="Avenir Next LT Pro"/>
            </a:rPr>
            <a:t> </a:t>
          </a:r>
          <a:r>
            <a:rPr lang="it-IT" dirty="0" err="1">
              <a:latin typeface="Avenir Next LT Pro"/>
            </a:rPr>
            <a:t>workloads</a:t>
          </a:r>
          <a:r>
            <a:rPr lang="it-IT" dirty="0">
              <a:latin typeface="Avenir Next LT Pro"/>
            </a:rPr>
            <a:t>, and career </a:t>
          </a:r>
          <a:r>
            <a:rPr lang="it-IT" dirty="0" err="1">
              <a:latin typeface="Avenir Next LT Pro"/>
            </a:rPr>
            <a:t>development</a:t>
          </a:r>
          <a:r>
            <a:rPr lang="it-IT" dirty="0">
              <a:latin typeface="Avenir Next LT Pro"/>
            </a:rPr>
            <a:t> </a:t>
          </a:r>
          <a:r>
            <a:rPr lang="it-IT" dirty="0" err="1">
              <a:latin typeface="Avenir Next LT Pro"/>
            </a:rPr>
            <a:t>opportunities</a:t>
          </a:r>
          <a:r>
            <a:rPr lang="it-IT" dirty="0">
              <a:latin typeface="Avenir Next LT Pro"/>
            </a:rPr>
            <a:t> </a:t>
          </a:r>
          <a:endParaRPr lang="it-IT" dirty="0"/>
        </a:p>
      </dgm:t>
    </dgm:pt>
    <dgm:pt modelId="{F234DE8C-5FB0-4D21-9367-7985B00258EF}" type="parTrans" cxnId="{882487AC-8CD0-4399-8D26-C7B8E6C0ADD4}">
      <dgm:prSet/>
      <dgm:spPr/>
      <dgm:t>
        <a:bodyPr/>
        <a:lstStyle/>
        <a:p>
          <a:endParaRPr lang="en-US"/>
        </a:p>
      </dgm:t>
    </dgm:pt>
    <dgm:pt modelId="{06312F95-4690-4855-902D-BC109F8A1130}" type="sibTrans" cxnId="{882487AC-8CD0-4399-8D26-C7B8E6C0ADD4}">
      <dgm:prSet/>
      <dgm:spPr/>
      <dgm:t>
        <a:bodyPr/>
        <a:lstStyle/>
        <a:p>
          <a:endParaRPr lang="en-US"/>
        </a:p>
      </dgm:t>
    </dgm:pt>
    <dgm:pt modelId="{20796D35-1C08-49F9-8DBC-5DF6605FE5B5}">
      <dgm:prSet phldr="0"/>
      <dgm:spPr/>
      <dgm:t>
        <a:bodyPr/>
        <a:lstStyle/>
        <a:p>
          <a:pPr rtl="0"/>
          <a:r>
            <a:rPr lang="it-IT" b="1" dirty="0">
              <a:latin typeface="Avenir Next LT Pro"/>
            </a:rPr>
            <a:t>Empowerment &amp; </a:t>
          </a:r>
          <a:r>
            <a:rPr lang="it-IT" b="1" dirty="0" err="1">
              <a:latin typeface="Avenir Next LT Pro"/>
            </a:rPr>
            <a:t>Autonomy</a:t>
          </a:r>
          <a:r>
            <a:rPr lang="it-IT" dirty="0">
              <a:latin typeface="Avenir Next LT Pro"/>
            </a:rPr>
            <a:t>      </a:t>
          </a:r>
          <a:r>
            <a:rPr lang="it-IT" dirty="0" err="1">
              <a:latin typeface="Avenir Next LT Pro"/>
            </a:rPr>
            <a:t>Granting</a:t>
          </a:r>
          <a:r>
            <a:rPr lang="it-IT" dirty="0">
              <a:latin typeface="Avenir Next LT Pro"/>
            </a:rPr>
            <a:t> nurses </a:t>
          </a:r>
          <a:r>
            <a:rPr lang="it-IT" dirty="0" err="1">
              <a:latin typeface="Avenir Next LT Pro"/>
            </a:rPr>
            <a:t>greater</a:t>
          </a:r>
          <a:r>
            <a:rPr lang="it-IT" dirty="0">
              <a:latin typeface="Avenir Next LT Pro"/>
            </a:rPr>
            <a:t> decision-making authority in clinical settings.</a:t>
          </a:r>
          <a:endParaRPr lang="it-IT" b="1" dirty="0">
            <a:latin typeface="Avenir Next LT Pro"/>
          </a:endParaRPr>
        </a:p>
      </dgm:t>
    </dgm:pt>
    <dgm:pt modelId="{7A1D2940-4EEC-42D1-91E2-A6E842C1B8F8}" type="parTrans" cxnId="{24261B21-1BDB-479A-94F5-2BD33ACCE410}">
      <dgm:prSet/>
      <dgm:spPr/>
      <dgm:t>
        <a:bodyPr/>
        <a:lstStyle/>
        <a:p>
          <a:endParaRPr lang="it-IT"/>
        </a:p>
      </dgm:t>
    </dgm:pt>
    <dgm:pt modelId="{71224173-1677-4701-9B63-857F648344F0}" type="sibTrans" cxnId="{24261B21-1BDB-479A-94F5-2BD33ACCE410}">
      <dgm:prSet/>
      <dgm:spPr/>
      <dgm:t>
        <a:bodyPr/>
        <a:lstStyle/>
        <a:p>
          <a:endParaRPr lang="it-IT"/>
        </a:p>
      </dgm:t>
    </dgm:pt>
    <dgm:pt modelId="{942FC0E7-92D0-4449-9700-F1364E8CC27B}" type="pres">
      <dgm:prSet presAssocID="{140975E1-87B5-4024-92BA-96037D7DF73F}" presName="linear" presStyleCnt="0">
        <dgm:presLayoutVars>
          <dgm:animLvl val="lvl"/>
          <dgm:resizeHandles val="exact"/>
        </dgm:presLayoutVars>
      </dgm:prSet>
      <dgm:spPr/>
    </dgm:pt>
    <dgm:pt modelId="{978D7085-C277-4536-A09D-98F926A61618}" type="pres">
      <dgm:prSet presAssocID="{72FFCA70-6BB6-4F44-885B-DAF09488809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0A93DC8-6F97-4D30-9D91-F6E1D89FD2CB}" type="pres">
      <dgm:prSet presAssocID="{97C42818-34B4-4E1B-9BB7-CEBCC780D3E0}" presName="spacer" presStyleCnt="0"/>
      <dgm:spPr/>
    </dgm:pt>
    <dgm:pt modelId="{E0FDFA19-CEAB-4157-8E77-EBEBE2075BE7}" type="pres">
      <dgm:prSet presAssocID="{768D90F3-D676-49FB-B60B-D95087D9008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19FAECB-10F3-4BAA-B858-E86ED6B53713}" type="pres">
      <dgm:prSet presAssocID="{60000F18-9119-4454-89EA-237174893E2B}" presName="spacer" presStyleCnt="0"/>
      <dgm:spPr/>
    </dgm:pt>
    <dgm:pt modelId="{64B3B865-6F18-4B41-92D6-CFB39273DDED}" type="pres">
      <dgm:prSet presAssocID="{20796D35-1C08-49F9-8DBC-5DF6605FE5B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CAFBD74-3AAC-4914-8616-3E5DD43734D6}" type="pres">
      <dgm:prSet presAssocID="{71224173-1677-4701-9B63-857F648344F0}" presName="spacer" presStyleCnt="0"/>
      <dgm:spPr/>
    </dgm:pt>
    <dgm:pt modelId="{57DDEE7E-8743-4C6D-957E-5AC7BC080C0F}" type="pres">
      <dgm:prSet presAssocID="{E0181E79-36DC-4E9C-A277-04E51B292D0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4261B21-1BDB-479A-94F5-2BD33ACCE410}" srcId="{140975E1-87B5-4024-92BA-96037D7DF73F}" destId="{20796D35-1C08-49F9-8DBC-5DF6605FE5B5}" srcOrd="2" destOrd="0" parTransId="{7A1D2940-4EEC-42D1-91E2-A6E842C1B8F8}" sibTransId="{71224173-1677-4701-9B63-857F648344F0}"/>
    <dgm:cxn modelId="{D29C5F2E-BB90-455F-9B7B-21719871A40D}" srcId="{140975E1-87B5-4024-92BA-96037D7DF73F}" destId="{72FFCA70-6BB6-4F44-885B-DAF09488809B}" srcOrd="0" destOrd="0" parTransId="{9058EF4E-CED5-4E89-A479-4DDC079D250C}" sibTransId="{97C42818-34B4-4E1B-9BB7-CEBCC780D3E0}"/>
    <dgm:cxn modelId="{1DFBCB38-3C0D-4EA5-BA53-77CE3EF7EA30}" type="presOf" srcId="{20796D35-1C08-49F9-8DBC-5DF6605FE5B5}" destId="{64B3B865-6F18-4B41-92D6-CFB39273DDED}" srcOrd="0" destOrd="0" presId="urn:microsoft.com/office/officeart/2005/8/layout/vList2"/>
    <dgm:cxn modelId="{BCD57368-DBB0-47BE-9827-1A7F940488DB}" type="presOf" srcId="{768D90F3-D676-49FB-B60B-D95087D90080}" destId="{E0FDFA19-CEAB-4157-8E77-EBEBE2075BE7}" srcOrd="0" destOrd="0" presId="urn:microsoft.com/office/officeart/2005/8/layout/vList2"/>
    <dgm:cxn modelId="{C0ED5371-7592-4026-8B60-226AACCD4D4D}" srcId="{140975E1-87B5-4024-92BA-96037D7DF73F}" destId="{768D90F3-D676-49FB-B60B-D95087D90080}" srcOrd="1" destOrd="0" parTransId="{67EC1AE4-3449-4CE0-A473-74C17591EF58}" sibTransId="{60000F18-9119-4454-89EA-237174893E2B}"/>
    <dgm:cxn modelId="{2629239A-C6B7-42D7-80AE-370FB9DDBDCA}" type="presOf" srcId="{72FFCA70-6BB6-4F44-885B-DAF09488809B}" destId="{978D7085-C277-4536-A09D-98F926A61618}" srcOrd="0" destOrd="0" presId="urn:microsoft.com/office/officeart/2005/8/layout/vList2"/>
    <dgm:cxn modelId="{882487AC-8CD0-4399-8D26-C7B8E6C0ADD4}" srcId="{140975E1-87B5-4024-92BA-96037D7DF73F}" destId="{E0181E79-36DC-4E9C-A277-04E51B292D04}" srcOrd="3" destOrd="0" parTransId="{F234DE8C-5FB0-4D21-9367-7985B00258EF}" sibTransId="{06312F95-4690-4855-902D-BC109F8A1130}"/>
    <dgm:cxn modelId="{EA96FAC6-C3C8-4ACB-B25F-4D52C6BB4747}" type="presOf" srcId="{140975E1-87B5-4024-92BA-96037D7DF73F}" destId="{942FC0E7-92D0-4449-9700-F1364E8CC27B}" srcOrd="0" destOrd="0" presId="urn:microsoft.com/office/officeart/2005/8/layout/vList2"/>
    <dgm:cxn modelId="{26E41EFD-875C-4EDE-84FE-0E9BCF54C421}" type="presOf" srcId="{E0181E79-36DC-4E9C-A277-04E51B292D04}" destId="{57DDEE7E-8743-4C6D-957E-5AC7BC080C0F}" srcOrd="0" destOrd="0" presId="urn:microsoft.com/office/officeart/2005/8/layout/vList2"/>
    <dgm:cxn modelId="{BF8FD3A9-DE5C-4510-8D2C-E171272A7F1D}" type="presParOf" srcId="{942FC0E7-92D0-4449-9700-F1364E8CC27B}" destId="{978D7085-C277-4536-A09D-98F926A61618}" srcOrd="0" destOrd="0" presId="urn:microsoft.com/office/officeart/2005/8/layout/vList2"/>
    <dgm:cxn modelId="{3562B876-7649-4469-BAE8-467302D42D14}" type="presParOf" srcId="{942FC0E7-92D0-4449-9700-F1364E8CC27B}" destId="{E0A93DC8-6F97-4D30-9D91-F6E1D89FD2CB}" srcOrd="1" destOrd="0" presId="urn:microsoft.com/office/officeart/2005/8/layout/vList2"/>
    <dgm:cxn modelId="{1F5AA329-F874-4B16-A8E7-2FD854A7D346}" type="presParOf" srcId="{942FC0E7-92D0-4449-9700-F1364E8CC27B}" destId="{E0FDFA19-CEAB-4157-8E77-EBEBE2075BE7}" srcOrd="2" destOrd="0" presId="urn:microsoft.com/office/officeart/2005/8/layout/vList2"/>
    <dgm:cxn modelId="{54471BC5-A94E-430F-B7BB-D35AF113CE6D}" type="presParOf" srcId="{942FC0E7-92D0-4449-9700-F1364E8CC27B}" destId="{F19FAECB-10F3-4BAA-B858-E86ED6B53713}" srcOrd="3" destOrd="0" presId="urn:microsoft.com/office/officeart/2005/8/layout/vList2"/>
    <dgm:cxn modelId="{5D49A1FB-5C90-4C77-8733-53D42DFA408C}" type="presParOf" srcId="{942FC0E7-92D0-4449-9700-F1364E8CC27B}" destId="{64B3B865-6F18-4B41-92D6-CFB39273DDED}" srcOrd="4" destOrd="0" presId="urn:microsoft.com/office/officeart/2005/8/layout/vList2"/>
    <dgm:cxn modelId="{6F566DF3-8707-45B5-9CD4-46D42EBA2BE1}" type="presParOf" srcId="{942FC0E7-92D0-4449-9700-F1364E8CC27B}" destId="{1CAFBD74-3AAC-4914-8616-3E5DD43734D6}" srcOrd="5" destOrd="0" presId="urn:microsoft.com/office/officeart/2005/8/layout/vList2"/>
    <dgm:cxn modelId="{8226165A-7625-49DA-B92D-15B98B7591B4}" type="presParOf" srcId="{942FC0E7-92D0-4449-9700-F1364E8CC27B}" destId="{57DDEE7E-8743-4C6D-957E-5AC7BC080C0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A7D73-F221-47D1-B133-E25B7863D190}">
      <dsp:nvSpPr>
        <dsp:cNvPr id="0" name=""/>
        <dsp:cNvSpPr/>
      </dsp:nvSpPr>
      <dsp:spPr>
        <a:xfrm rot="5400000">
          <a:off x="-208176" y="210874"/>
          <a:ext cx="1387845" cy="971491"/>
        </a:xfrm>
        <a:prstGeom prst="chevron">
          <a:avLst/>
        </a:prstGeom>
        <a:solidFill>
          <a:srgbClr val="0070C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700" kern="1200" dirty="0" err="1"/>
            <a:t>Aim</a:t>
          </a:r>
          <a:endParaRPr lang="LID4096" sz="2700" kern="1200" dirty="0"/>
        </a:p>
      </dsp:txBody>
      <dsp:txXfrm rot="-5400000">
        <a:off x="2" y="488443"/>
        <a:ext cx="971491" cy="416354"/>
      </dsp:txXfrm>
    </dsp:sp>
    <dsp:sp modelId="{15C64573-23C6-4360-8F7F-848D45D8B6CD}">
      <dsp:nvSpPr>
        <dsp:cNvPr id="0" name=""/>
        <dsp:cNvSpPr/>
      </dsp:nvSpPr>
      <dsp:spPr>
        <a:xfrm rot="5400000">
          <a:off x="3692296" y="-2718107"/>
          <a:ext cx="902099" cy="6343708"/>
        </a:xfrm>
        <a:prstGeom prst="round2SameRect">
          <a:avLst/>
        </a:prstGeom>
        <a:solidFill>
          <a:schemeClr val="bg2">
            <a:lumMod val="20000"/>
            <a:lumOff val="8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i-FI" sz="2400" kern="1200" dirty="0">
              <a:solidFill>
                <a:srgbClr val="006AB4"/>
              </a:solidFill>
            </a:rPr>
            <a:t>ENDA</a:t>
          </a:r>
          <a:endParaRPr lang="LID4096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>
              <a:solidFill>
                <a:schemeClr val="tx1">
                  <a:lumMod val="95000"/>
                  <a:lumOff val="5000"/>
                </a:schemeClr>
              </a:solidFill>
            </a:rPr>
            <a:t>Promotes nursing leadership </a:t>
          </a:r>
          <a:r>
            <a:rPr lang="en-US" sz="2400" kern="1200" dirty="0">
              <a:solidFill>
                <a:schemeClr val="tx1"/>
              </a:solidFill>
            </a:rPr>
            <a:t>and innovation</a:t>
          </a:r>
          <a:endParaRPr lang="LID4096" sz="2400" kern="1200" dirty="0"/>
        </a:p>
      </dsp:txBody>
      <dsp:txXfrm rot="-5400000">
        <a:off x="971492" y="46734"/>
        <a:ext cx="6299671" cy="814025"/>
      </dsp:txXfrm>
    </dsp:sp>
    <dsp:sp modelId="{EA1E9A84-119B-42DD-BBC1-61CB0CCB56A5}">
      <dsp:nvSpPr>
        <dsp:cNvPr id="0" name=""/>
        <dsp:cNvSpPr/>
      </dsp:nvSpPr>
      <dsp:spPr>
        <a:xfrm rot="5400000">
          <a:off x="-208176" y="1453552"/>
          <a:ext cx="1387845" cy="971491"/>
        </a:xfrm>
        <a:prstGeom prst="chevron">
          <a:avLst/>
        </a:prstGeom>
        <a:solidFill>
          <a:srgbClr val="0070C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700" kern="1200" dirty="0" err="1"/>
            <a:t>Aim</a:t>
          </a:r>
          <a:endParaRPr lang="LID4096" sz="2700" kern="1200" dirty="0"/>
        </a:p>
      </dsp:txBody>
      <dsp:txXfrm rot="-5400000">
        <a:off x="2" y="1731121"/>
        <a:ext cx="971491" cy="416354"/>
      </dsp:txXfrm>
    </dsp:sp>
    <dsp:sp modelId="{8CC250D2-774A-47CA-A11B-CA208DC91B0B}">
      <dsp:nvSpPr>
        <dsp:cNvPr id="0" name=""/>
        <dsp:cNvSpPr/>
      </dsp:nvSpPr>
      <dsp:spPr>
        <a:xfrm rot="5400000">
          <a:off x="3692296" y="-1475428"/>
          <a:ext cx="902099" cy="6343708"/>
        </a:xfrm>
        <a:prstGeom prst="round2SameRect">
          <a:avLst/>
        </a:prstGeom>
        <a:solidFill>
          <a:schemeClr val="bg2">
            <a:lumMod val="20000"/>
            <a:lumOff val="8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i-FI" sz="2400" kern="1200" dirty="0">
              <a:solidFill>
                <a:srgbClr val="006AB4"/>
              </a:solidFill>
              <a:latin typeface="+mj-lt"/>
            </a:rPr>
            <a:t>ENDA</a:t>
          </a:r>
          <a:endParaRPr lang="LID4096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s-IS" sz="2400" kern="1200" dirty="0" err="1">
              <a:solidFill>
                <a:schemeClr val="tx1"/>
              </a:solidFill>
              <a:latin typeface="+mj-lt"/>
            </a:rPr>
            <a:t>Strengthens</a:t>
          </a:r>
          <a:r>
            <a:rPr lang="is-IS" sz="2400" kern="1200" dirty="0">
              <a:solidFill>
                <a:schemeClr val="tx1"/>
              </a:solidFill>
              <a:latin typeface="+mj-lt"/>
            </a:rPr>
            <a:t> </a:t>
          </a:r>
          <a:r>
            <a:rPr lang="is-IS" sz="2400" kern="1200" dirty="0" err="1">
              <a:solidFill>
                <a:schemeClr val="tx1"/>
              </a:solidFill>
              <a:latin typeface="+mj-lt"/>
            </a:rPr>
            <a:t>nursing</a:t>
          </a:r>
          <a:r>
            <a:rPr lang="is-IS" sz="2400" kern="1200" dirty="0">
              <a:solidFill>
                <a:schemeClr val="tx1"/>
              </a:solidFill>
              <a:latin typeface="+mj-lt"/>
            </a:rPr>
            <a:t> </a:t>
          </a:r>
          <a:r>
            <a:rPr lang="is-IS" sz="2400" kern="1200" dirty="0" err="1">
              <a:solidFill>
                <a:schemeClr val="tx1"/>
              </a:solidFill>
              <a:latin typeface="+mj-lt"/>
            </a:rPr>
            <a:t>contribution</a:t>
          </a:r>
          <a:r>
            <a:rPr lang="is-IS" sz="2400" kern="1200" dirty="0">
              <a:solidFill>
                <a:schemeClr val="tx1"/>
              </a:solidFill>
              <a:latin typeface="+mj-lt"/>
            </a:rPr>
            <a:t> </a:t>
          </a:r>
          <a:r>
            <a:rPr lang="is-IS" sz="2400" kern="1200" dirty="0" err="1">
              <a:solidFill>
                <a:schemeClr val="tx1"/>
              </a:solidFill>
              <a:latin typeface="+mj-lt"/>
            </a:rPr>
            <a:t>to</a:t>
          </a:r>
          <a:r>
            <a:rPr lang="is-IS" sz="2400" kern="1200" dirty="0">
              <a:solidFill>
                <a:schemeClr val="tx1"/>
              </a:solidFill>
              <a:latin typeface="+mj-lt"/>
            </a:rPr>
            <a:t> </a:t>
          </a:r>
          <a:r>
            <a:rPr lang="is-IS" sz="2400" kern="1200" dirty="0" err="1">
              <a:solidFill>
                <a:schemeClr val="tx1"/>
              </a:solidFill>
              <a:latin typeface="+mj-lt"/>
            </a:rPr>
            <a:t>policy</a:t>
          </a:r>
          <a:r>
            <a:rPr lang="is-IS" sz="2400" kern="1200" dirty="0">
              <a:solidFill>
                <a:schemeClr val="tx1"/>
              </a:solidFill>
              <a:latin typeface="+mj-lt"/>
            </a:rPr>
            <a:t> </a:t>
          </a:r>
          <a:r>
            <a:rPr lang="is-IS" sz="2400" kern="1200" dirty="0" err="1">
              <a:solidFill>
                <a:schemeClr val="tx1"/>
              </a:solidFill>
              <a:latin typeface="+mj-lt"/>
            </a:rPr>
            <a:t>making</a:t>
          </a:r>
          <a:r>
            <a:rPr lang="is-IS" sz="2400" kern="1200" dirty="0">
              <a:solidFill>
                <a:schemeClr val="tx1"/>
              </a:solidFill>
              <a:latin typeface="+mj-lt"/>
            </a:rPr>
            <a:t> </a:t>
          </a:r>
          <a:endParaRPr lang="LID4096" sz="2400" kern="1200" dirty="0"/>
        </a:p>
      </dsp:txBody>
      <dsp:txXfrm rot="-5400000">
        <a:off x="971492" y="1289413"/>
        <a:ext cx="6299671" cy="814025"/>
      </dsp:txXfrm>
    </dsp:sp>
    <dsp:sp modelId="{15249DB9-BC14-45BB-9886-EF2BC5DB7785}">
      <dsp:nvSpPr>
        <dsp:cNvPr id="0" name=""/>
        <dsp:cNvSpPr/>
      </dsp:nvSpPr>
      <dsp:spPr>
        <a:xfrm rot="5400000">
          <a:off x="-208176" y="2696230"/>
          <a:ext cx="1387845" cy="971491"/>
        </a:xfrm>
        <a:prstGeom prst="chevron">
          <a:avLst/>
        </a:prstGeom>
        <a:solidFill>
          <a:srgbClr val="1269C1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700" kern="1200" dirty="0" err="1"/>
            <a:t>Aim</a:t>
          </a:r>
          <a:endParaRPr lang="LID4096" sz="2700" kern="1200" dirty="0"/>
        </a:p>
      </dsp:txBody>
      <dsp:txXfrm rot="-5400000">
        <a:off x="2" y="2973799"/>
        <a:ext cx="971491" cy="416354"/>
      </dsp:txXfrm>
    </dsp:sp>
    <dsp:sp modelId="{07F8B9FF-5595-4BC2-925C-9BA0B6788015}">
      <dsp:nvSpPr>
        <dsp:cNvPr id="0" name=""/>
        <dsp:cNvSpPr/>
      </dsp:nvSpPr>
      <dsp:spPr>
        <a:xfrm rot="5400000">
          <a:off x="3692296" y="-232750"/>
          <a:ext cx="902099" cy="6343708"/>
        </a:xfrm>
        <a:prstGeom prst="round2SameRect">
          <a:avLst/>
        </a:prstGeom>
        <a:solidFill>
          <a:schemeClr val="bg2">
            <a:lumMod val="20000"/>
            <a:lumOff val="8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i-FI" sz="2400" kern="1200" dirty="0">
              <a:solidFill>
                <a:srgbClr val="006AB4"/>
              </a:solidFill>
            </a:rPr>
            <a:t>ENDA</a:t>
          </a:r>
          <a:r>
            <a:rPr lang="fi-FI" sz="2400" kern="1200" dirty="0">
              <a:solidFill>
                <a:srgbClr val="013183"/>
              </a:solidFill>
            </a:rPr>
            <a:t> </a:t>
          </a:r>
          <a:endParaRPr lang="LID4096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s-IS" sz="24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Influences</a:t>
          </a:r>
          <a:r>
            <a:rPr lang="is-IS" sz="2400" kern="1200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is-IS" sz="24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nursing</a:t>
          </a:r>
          <a:r>
            <a:rPr lang="is-IS" sz="2400" kern="1200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is-IS" sz="24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education</a:t>
          </a:r>
          <a:r>
            <a:rPr lang="is-IS" sz="2400" kern="1200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is-IS" sz="24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and</a:t>
          </a:r>
          <a:r>
            <a:rPr lang="is-IS" sz="2400" kern="1200" dirty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is-IS" sz="24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practice</a:t>
          </a:r>
          <a:endParaRPr lang="en-GB" sz="2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971492" y="2532091"/>
        <a:ext cx="6299671" cy="814025"/>
      </dsp:txXfrm>
    </dsp:sp>
    <dsp:sp modelId="{682B3C40-8A61-4E91-BE46-EE7A108CBAA6}">
      <dsp:nvSpPr>
        <dsp:cNvPr id="0" name=""/>
        <dsp:cNvSpPr/>
      </dsp:nvSpPr>
      <dsp:spPr>
        <a:xfrm rot="5400000">
          <a:off x="-208176" y="3938909"/>
          <a:ext cx="1387845" cy="971491"/>
        </a:xfrm>
        <a:prstGeom prst="chevron">
          <a:avLst/>
        </a:prstGeom>
        <a:solidFill>
          <a:srgbClr val="1269C1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700" kern="1200" dirty="0" err="1"/>
            <a:t>Aim</a:t>
          </a:r>
          <a:endParaRPr lang="LID4096" sz="2700" kern="1200" dirty="0"/>
        </a:p>
      </dsp:txBody>
      <dsp:txXfrm rot="-5400000">
        <a:off x="2" y="4216478"/>
        <a:ext cx="971491" cy="416354"/>
      </dsp:txXfrm>
    </dsp:sp>
    <dsp:sp modelId="{BC28B4EB-43A3-4D44-B2BC-12E447489565}">
      <dsp:nvSpPr>
        <dsp:cNvPr id="0" name=""/>
        <dsp:cNvSpPr/>
      </dsp:nvSpPr>
      <dsp:spPr>
        <a:xfrm rot="5400000">
          <a:off x="3692296" y="1009927"/>
          <a:ext cx="902099" cy="6343708"/>
        </a:xfrm>
        <a:prstGeom prst="round2SameRect">
          <a:avLst/>
        </a:prstGeom>
        <a:solidFill>
          <a:schemeClr val="bg2">
            <a:lumMod val="20000"/>
            <a:lumOff val="8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i-FI" sz="2400" kern="1200" dirty="0">
              <a:solidFill>
                <a:srgbClr val="006AB4"/>
              </a:solidFill>
            </a:rPr>
            <a:t>ENDA</a:t>
          </a:r>
          <a:r>
            <a:rPr lang="fi-FI" sz="2400" kern="1200" dirty="0">
              <a:solidFill>
                <a:srgbClr val="013183"/>
              </a:solidFill>
            </a:rPr>
            <a:t> </a:t>
          </a:r>
          <a:endParaRPr lang="LID4096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s-IS" sz="2400" kern="1200" dirty="0" err="1">
              <a:solidFill>
                <a:schemeClr val="tx1"/>
              </a:solidFill>
            </a:rPr>
            <a:t>Promotes</a:t>
          </a:r>
          <a:r>
            <a:rPr lang="is-IS" sz="2400" kern="1200" dirty="0">
              <a:solidFill>
                <a:schemeClr val="tx1"/>
              </a:solidFill>
            </a:rPr>
            <a:t> </a:t>
          </a:r>
          <a:r>
            <a:rPr lang="is-IS" sz="2400" kern="1200" dirty="0" err="1">
              <a:solidFill>
                <a:schemeClr val="tx1"/>
              </a:solidFill>
            </a:rPr>
            <a:t>nursing</a:t>
          </a:r>
          <a:r>
            <a:rPr lang="is-IS" sz="2400" kern="1200" dirty="0">
              <a:solidFill>
                <a:schemeClr val="tx1"/>
              </a:solidFill>
            </a:rPr>
            <a:t> </a:t>
          </a:r>
          <a:r>
            <a:rPr lang="is-IS" sz="2400" kern="1200" dirty="0" err="1">
              <a:solidFill>
                <a:schemeClr val="tx1"/>
              </a:solidFill>
            </a:rPr>
            <a:t>research</a:t>
          </a:r>
          <a:endParaRPr lang="en-GB" sz="2400" kern="1200" dirty="0">
            <a:solidFill>
              <a:schemeClr val="tx1"/>
            </a:solidFill>
          </a:endParaRPr>
        </a:p>
      </dsp:txBody>
      <dsp:txXfrm rot="-5400000">
        <a:off x="971492" y="3774769"/>
        <a:ext cx="6299671" cy="8140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93236-9ACE-47B2-ADD6-F239B57BC0BA}">
      <dsp:nvSpPr>
        <dsp:cNvPr id="0" name=""/>
        <dsp:cNvSpPr/>
      </dsp:nvSpPr>
      <dsp:spPr>
        <a:xfrm>
          <a:off x="0" y="75026"/>
          <a:ext cx="3412474" cy="18796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400" b="1" kern="1200"/>
            <a:t>ENDA vision</a:t>
          </a:r>
          <a:endParaRPr lang="en-US" sz="3400" kern="1200"/>
        </a:p>
      </dsp:txBody>
      <dsp:txXfrm>
        <a:off x="91755" y="166781"/>
        <a:ext cx="3228964" cy="1696095"/>
      </dsp:txXfrm>
    </dsp:sp>
    <dsp:sp modelId="{31D68003-7B56-4517-AEB3-8F3205718C63}">
      <dsp:nvSpPr>
        <dsp:cNvPr id="0" name=""/>
        <dsp:cNvSpPr/>
      </dsp:nvSpPr>
      <dsp:spPr>
        <a:xfrm>
          <a:off x="0" y="2052552"/>
          <a:ext cx="3412474" cy="18796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400" b="1" kern="1200"/>
            <a:t>Strengthening of the nursing profession </a:t>
          </a:r>
          <a:endParaRPr lang="en-US" sz="3400" kern="1200"/>
        </a:p>
      </dsp:txBody>
      <dsp:txXfrm>
        <a:off x="91755" y="2144307"/>
        <a:ext cx="3228964" cy="1696095"/>
      </dsp:txXfrm>
    </dsp:sp>
    <dsp:sp modelId="{E8470700-0DA4-4186-8F62-26AB23D7AC0A}">
      <dsp:nvSpPr>
        <dsp:cNvPr id="0" name=""/>
        <dsp:cNvSpPr/>
      </dsp:nvSpPr>
      <dsp:spPr>
        <a:xfrm>
          <a:off x="0" y="4030077"/>
          <a:ext cx="3412474" cy="18796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400" b="1" kern="1200"/>
            <a:t>and influence in Europe</a:t>
          </a:r>
          <a:endParaRPr lang="en-US" sz="3400" kern="1200"/>
        </a:p>
      </dsp:txBody>
      <dsp:txXfrm>
        <a:off x="91755" y="4121832"/>
        <a:ext cx="3228964" cy="16960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D7085-C277-4536-A09D-98F926A61618}">
      <dsp:nvSpPr>
        <dsp:cNvPr id="0" name=""/>
        <dsp:cNvSpPr/>
      </dsp:nvSpPr>
      <dsp:spPr>
        <a:xfrm>
          <a:off x="0" y="918110"/>
          <a:ext cx="6912346" cy="360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1️⃣ </a:t>
          </a:r>
          <a:r>
            <a:rPr lang="it-IT" sz="1400" kern="1200" dirty="0" err="1"/>
            <a:t>Improve</a:t>
          </a:r>
          <a:r>
            <a:rPr lang="it-IT" sz="1400" kern="1200" dirty="0"/>
            <a:t> </a:t>
          </a:r>
          <a:r>
            <a:rPr lang="it-IT" sz="1400" kern="1200" dirty="0" err="1"/>
            <a:t>specialist</a:t>
          </a:r>
          <a:r>
            <a:rPr lang="it-IT" sz="1400" kern="1200" dirty="0"/>
            <a:t> nurse </a:t>
          </a:r>
          <a:r>
            <a:rPr lang="it-IT" sz="1400" kern="1200" dirty="0" err="1"/>
            <a:t>education</a:t>
          </a:r>
          <a:r>
            <a:rPr lang="it-IT" sz="1400" kern="1200" dirty="0"/>
            <a:t> &amp; </a:t>
          </a:r>
          <a:r>
            <a:rPr lang="it-IT" sz="1400" kern="1200" dirty="0" err="1"/>
            <a:t>continuous</a:t>
          </a:r>
          <a:r>
            <a:rPr lang="it-IT" sz="1400" kern="1200" dirty="0"/>
            <a:t> </a:t>
          </a:r>
          <a:r>
            <a:rPr lang="it-IT" sz="1400" kern="1200" dirty="0" err="1"/>
            <a:t>professional</a:t>
          </a:r>
          <a:r>
            <a:rPr lang="it-IT" sz="1400" kern="1200" dirty="0"/>
            <a:t> </a:t>
          </a:r>
          <a:r>
            <a:rPr lang="it-IT" sz="1400" kern="1200" dirty="0" err="1"/>
            <a:t>development</a:t>
          </a:r>
          <a:endParaRPr lang="en-US" sz="1400" kern="1200" dirty="0" err="1"/>
        </a:p>
      </dsp:txBody>
      <dsp:txXfrm>
        <a:off x="17591" y="935701"/>
        <a:ext cx="6877164" cy="325178"/>
      </dsp:txXfrm>
    </dsp:sp>
    <dsp:sp modelId="{E0FDFA19-CEAB-4157-8E77-EBEBE2075BE7}">
      <dsp:nvSpPr>
        <dsp:cNvPr id="0" name=""/>
        <dsp:cNvSpPr/>
      </dsp:nvSpPr>
      <dsp:spPr>
        <a:xfrm>
          <a:off x="0" y="1318790"/>
          <a:ext cx="6912346" cy="360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2️⃣ </a:t>
          </a:r>
          <a:r>
            <a:rPr lang="it-IT" sz="140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Develop a harmonized framework for certification &amp; qualifications across the EU</a:t>
          </a:r>
        </a:p>
      </dsp:txBody>
      <dsp:txXfrm>
        <a:off x="17591" y="1336381"/>
        <a:ext cx="6877164" cy="325178"/>
      </dsp:txXfrm>
    </dsp:sp>
    <dsp:sp modelId="{7067491F-13A1-494D-A406-1137026E9D9B}">
      <dsp:nvSpPr>
        <dsp:cNvPr id="0" name=""/>
        <dsp:cNvSpPr/>
      </dsp:nvSpPr>
      <dsp:spPr>
        <a:xfrm>
          <a:off x="0" y="1719470"/>
          <a:ext cx="6912346" cy="360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3️⃣ </a:t>
          </a:r>
          <a:r>
            <a:rPr lang="it-IT" sz="1400" kern="1200" dirty="0" err="1"/>
            <a:t>Establish</a:t>
          </a:r>
          <a:r>
            <a:rPr lang="it-IT" sz="1400" kern="1200" dirty="0"/>
            <a:t> </a:t>
          </a:r>
          <a:r>
            <a:rPr lang="it-IT" sz="1400" kern="1200" dirty="0" err="1"/>
            <a:t>automatic</a:t>
          </a:r>
          <a:r>
            <a:rPr lang="it-IT" sz="1400" kern="1200" dirty="0"/>
            <a:t> </a:t>
          </a:r>
          <a:r>
            <a:rPr lang="it-IT" sz="1400" kern="1200" dirty="0" err="1"/>
            <a:t>recognition</a:t>
          </a:r>
          <a:r>
            <a:rPr lang="it-IT" sz="1400" kern="1200" dirty="0"/>
            <a:t> of </a:t>
          </a:r>
          <a:r>
            <a:rPr lang="it-IT" sz="1400" kern="1200" dirty="0" err="1"/>
            <a:t>specialist</a:t>
          </a:r>
          <a:r>
            <a:rPr lang="it-IT" sz="1400" kern="1200" dirty="0"/>
            <a:t> nursing </a:t>
          </a:r>
          <a:r>
            <a:rPr lang="it-IT" sz="1400" kern="1200" dirty="0" err="1"/>
            <a:t>qualifications</a:t>
          </a:r>
          <a:endParaRPr lang="en-US" sz="1400" kern="1200" dirty="0" err="1"/>
        </a:p>
      </dsp:txBody>
      <dsp:txXfrm>
        <a:off x="17591" y="1737061"/>
        <a:ext cx="6877164" cy="325178"/>
      </dsp:txXfrm>
    </dsp:sp>
    <dsp:sp modelId="{57DDEE7E-8743-4C6D-957E-5AC7BC080C0F}">
      <dsp:nvSpPr>
        <dsp:cNvPr id="0" name=""/>
        <dsp:cNvSpPr/>
      </dsp:nvSpPr>
      <dsp:spPr>
        <a:xfrm>
          <a:off x="0" y="2120150"/>
          <a:ext cx="6912346" cy="360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4️⃣ </a:t>
          </a:r>
          <a:r>
            <a:rPr lang="it-IT" sz="1400" kern="1200" dirty="0" err="1"/>
            <a:t>Improve</a:t>
          </a:r>
          <a:r>
            <a:rPr lang="it-IT" sz="1400" kern="1200" dirty="0"/>
            <a:t> nurses’ </a:t>
          </a:r>
          <a:r>
            <a:rPr lang="it-IT" sz="1400" kern="1200" dirty="0" err="1"/>
            <a:t>economic</a:t>
          </a:r>
          <a:r>
            <a:rPr lang="it-IT" sz="1400" kern="1200" dirty="0"/>
            <a:t> </a:t>
          </a:r>
          <a:r>
            <a:rPr lang="it-IT" sz="1400" kern="1200" dirty="0" err="1"/>
            <a:t>conditions</a:t>
          </a:r>
          <a:r>
            <a:rPr lang="it-IT" sz="1400" kern="1200" dirty="0"/>
            <a:t> with fair </a:t>
          </a:r>
          <a:r>
            <a:rPr lang="it-IT" sz="1400" kern="1200" dirty="0" err="1"/>
            <a:t>salaries</a:t>
          </a:r>
          <a:r>
            <a:rPr lang="it-IT" sz="1400" kern="1200" dirty="0"/>
            <a:t> &amp; benefits</a:t>
          </a:r>
          <a:endParaRPr lang="en-US" sz="1400" kern="1200" dirty="0"/>
        </a:p>
      </dsp:txBody>
      <dsp:txXfrm>
        <a:off x="17591" y="2137741"/>
        <a:ext cx="6877164" cy="325178"/>
      </dsp:txXfrm>
    </dsp:sp>
    <dsp:sp modelId="{CBB83AAF-3070-4300-BD14-F4B6E39B118A}">
      <dsp:nvSpPr>
        <dsp:cNvPr id="0" name=""/>
        <dsp:cNvSpPr/>
      </dsp:nvSpPr>
      <dsp:spPr>
        <a:xfrm>
          <a:off x="0" y="2520830"/>
          <a:ext cx="6912346" cy="360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5️⃣ Create positive work </a:t>
          </a:r>
          <a:r>
            <a:rPr lang="it-IT" sz="1400" kern="1200" dirty="0" err="1"/>
            <a:t>environments</a:t>
          </a:r>
          <a:r>
            <a:rPr lang="it-IT" sz="1400" kern="1200" dirty="0"/>
            <a:t> to reduce burnout &amp; </a:t>
          </a:r>
          <a:r>
            <a:rPr lang="it-IT" sz="1400" kern="1200" dirty="0" err="1"/>
            <a:t>dissatisfaction</a:t>
          </a:r>
          <a:endParaRPr lang="en-US" sz="1400" kern="1200" dirty="0" err="1"/>
        </a:p>
      </dsp:txBody>
      <dsp:txXfrm>
        <a:off x="17591" y="2538421"/>
        <a:ext cx="6877164" cy="325178"/>
      </dsp:txXfrm>
    </dsp:sp>
    <dsp:sp modelId="{4DC02591-FCB3-417E-902B-4EFE24F94EAE}">
      <dsp:nvSpPr>
        <dsp:cNvPr id="0" name=""/>
        <dsp:cNvSpPr/>
      </dsp:nvSpPr>
      <dsp:spPr>
        <a:xfrm>
          <a:off x="0" y="2921510"/>
          <a:ext cx="6912346" cy="360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6️⃣ </a:t>
          </a:r>
          <a:r>
            <a:rPr lang="it-IT" sz="1400" kern="1200" dirty="0" err="1"/>
            <a:t>Provide</a:t>
          </a:r>
          <a:r>
            <a:rPr lang="it-IT" sz="1400" kern="1200" dirty="0"/>
            <a:t> clear career pathways to </a:t>
          </a:r>
          <a:r>
            <a:rPr lang="it-IT" sz="1400" kern="1200" dirty="0" err="1"/>
            <a:t>retain</a:t>
          </a:r>
          <a:r>
            <a:rPr lang="it-IT" sz="1400" kern="1200" dirty="0"/>
            <a:t> </a:t>
          </a:r>
          <a:r>
            <a:rPr lang="it-IT" sz="1400" kern="1200" dirty="0" err="1"/>
            <a:t>specialist</a:t>
          </a:r>
          <a:r>
            <a:rPr lang="it-IT" sz="1400" kern="1200" dirty="0"/>
            <a:t> nurses</a:t>
          </a:r>
          <a:endParaRPr lang="en-US" sz="1400" kern="1200" dirty="0"/>
        </a:p>
      </dsp:txBody>
      <dsp:txXfrm>
        <a:off x="17591" y="2939101"/>
        <a:ext cx="6877164" cy="325178"/>
      </dsp:txXfrm>
    </dsp:sp>
    <dsp:sp modelId="{06B3C95F-7879-47D0-829B-0C79740E3625}">
      <dsp:nvSpPr>
        <dsp:cNvPr id="0" name=""/>
        <dsp:cNvSpPr/>
      </dsp:nvSpPr>
      <dsp:spPr>
        <a:xfrm>
          <a:off x="0" y="3322190"/>
          <a:ext cx="6912346" cy="360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7️⃣ </a:t>
          </a:r>
          <a:r>
            <a:rPr lang="it-IT" sz="1400" kern="1200" dirty="0" err="1"/>
            <a:t>Offer</a:t>
          </a:r>
          <a:r>
            <a:rPr lang="it-IT" sz="1400" kern="1200" dirty="0"/>
            <a:t> </a:t>
          </a:r>
          <a:r>
            <a:rPr lang="it-IT" sz="1400" kern="1200" dirty="0" err="1"/>
            <a:t>financial</a:t>
          </a:r>
          <a:r>
            <a:rPr lang="it-IT" sz="1400" kern="1200" dirty="0"/>
            <a:t> </a:t>
          </a:r>
          <a:r>
            <a:rPr lang="it-IT" sz="1400" kern="1200" dirty="0" err="1"/>
            <a:t>assistance</a:t>
          </a:r>
          <a:r>
            <a:rPr lang="it-IT" sz="1400" kern="1200" dirty="0"/>
            <a:t> &amp; relocation support for </a:t>
          </a:r>
          <a:r>
            <a:rPr lang="it-IT" sz="1400" kern="1200" dirty="0" err="1"/>
            <a:t>professional</a:t>
          </a:r>
          <a:r>
            <a:rPr lang="it-IT" sz="1400" kern="1200" dirty="0"/>
            <a:t> </a:t>
          </a:r>
          <a:r>
            <a:rPr lang="it-IT" sz="1400" kern="1200" dirty="0" err="1"/>
            <a:t>mobility</a:t>
          </a:r>
          <a:endParaRPr lang="en-US" sz="1400" kern="1200" dirty="0" err="1"/>
        </a:p>
      </dsp:txBody>
      <dsp:txXfrm>
        <a:off x="17591" y="3339781"/>
        <a:ext cx="6877164" cy="325178"/>
      </dsp:txXfrm>
    </dsp:sp>
    <dsp:sp modelId="{3D33F839-459A-43FD-B6AD-EDE498094D68}">
      <dsp:nvSpPr>
        <dsp:cNvPr id="0" name=""/>
        <dsp:cNvSpPr/>
      </dsp:nvSpPr>
      <dsp:spPr>
        <a:xfrm>
          <a:off x="0" y="3722871"/>
          <a:ext cx="6912346" cy="360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8️⃣ Integrate </a:t>
          </a:r>
          <a:r>
            <a:rPr lang="it-IT" sz="1400" kern="1200" dirty="0" err="1"/>
            <a:t>digital</a:t>
          </a:r>
          <a:r>
            <a:rPr lang="it-IT" sz="1400" kern="1200" dirty="0"/>
            <a:t>, </a:t>
          </a:r>
          <a:r>
            <a:rPr lang="it-IT" sz="1400" kern="1200" dirty="0" err="1"/>
            <a:t>environmental</a:t>
          </a:r>
          <a:r>
            <a:rPr lang="it-IT" sz="1400" kern="1200" dirty="0"/>
            <a:t> &amp; </a:t>
          </a:r>
          <a:r>
            <a:rPr lang="it-IT" sz="1400" kern="1200" dirty="0" err="1"/>
            <a:t>microbiology</a:t>
          </a:r>
          <a:r>
            <a:rPr lang="it-IT" sz="1400" kern="1200" dirty="0"/>
            <a:t> </a:t>
          </a:r>
          <a:r>
            <a:rPr lang="it-IT" sz="1400" kern="1200" dirty="0" err="1"/>
            <a:t>awareness</a:t>
          </a:r>
          <a:r>
            <a:rPr lang="it-IT" sz="1400" kern="1200" dirty="0"/>
            <a:t> in curricula</a:t>
          </a:r>
          <a:endParaRPr lang="en-US" sz="1400" kern="1200" dirty="0"/>
        </a:p>
      </dsp:txBody>
      <dsp:txXfrm>
        <a:off x="17591" y="3740462"/>
        <a:ext cx="6877164" cy="325178"/>
      </dsp:txXfrm>
    </dsp:sp>
    <dsp:sp modelId="{96C1A196-4410-436E-B6FD-AF37E3C05DAD}">
      <dsp:nvSpPr>
        <dsp:cNvPr id="0" name=""/>
        <dsp:cNvSpPr/>
      </dsp:nvSpPr>
      <dsp:spPr>
        <a:xfrm>
          <a:off x="0" y="4123551"/>
          <a:ext cx="6912346" cy="360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9️⃣ </a:t>
          </a:r>
          <a:r>
            <a:rPr lang="it-IT" sz="1400" kern="1200" dirty="0" err="1"/>
            <a:t>Harmonize</a:t>
          </a:r>
          <a:r>
            <a:rPr lang="it-IT" sz="1400" kern="1200" dirty="0"/>
            <a:t> </a:t>
          </a:r>
          <a:r>
            <a:rPr lang="it-IT" sz="1400" kern="1200" dirty="0" err="1"/>
            <a:t>prescribing</a:t>
          </a:r>
          <a:r>
            <a:rPr lang="it-IT" sz="1400" kern="1200" dirty="0"/>
            <a:t> practices &amp; </a:t>
          </a:r>
          <a:r>
            <a:rPr lang="it-IT" sz="1400" kern="1200" dirty="0" err="1"/>
            <a:t>education</a:t>
          </a:r>
          <a:r>
            <a:rPr lang="it-IT" sz="1400" kern="1200" dirty="0"/>
            <a:t> standards for nurses in the EU</a:t>
          </a:r>
          <a:endParaRPr lang="en-US" sz="1400" kern="1200" dirty="0"/>
        </a:p>
      </dsp:txBody>
      <dsp:txXfrm>
        <a:off x="17591" y="4141142"/>
        <a:ext cx="6877164" cy="325178"/>
      </dsp:txXfrm>
    </dsp:sp>
    <dsp:sp modelId="{90B7A55A-8DDD-43EC-9F04-75E0678C2646}">
      <dsp:nvSpPr>
        <dsp:cNvPr id="0" name=""/>
        <dsp:cNvSpPr/>
      </dsp:nvSpPr>
      <dsp:spPr>
        <a:xfrm>
          <a:off x="0" y="4524231"/>
          <a:ext cx="6912346" cy="360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🔟 Foster </a:t>
          </a:r>
          <a:r>
            <a:rPr lang="it-IT" sz="1400" kern="1200" dirty="0" err="1"/>
            <a:t>interdisciplinary</a:t>
          </a:r>
          <a:r>
            <a:rPr lang="it-IT" sz="1400" kern="1200" dirty="0"/>
            <a:t> </a:t>
          </a:r>
          <a:r>
            <a:rPr lang="it-IT" sz="1400" kern="1200" dirty="0" err="1"/>
            <a:t>collaboration</a:t>
          </a:r>
          <a:r>
            <a:rPr lang="it-IT" sz="1400" kern="1200" dirty="0"/>
            <a:t> </a:t>
          </a:r>
          <a:r>
            <a:rPr lang="it-IT" sz="1400" kern="1200" dirty="0" err="1"/>
            <a:t>through</a:t>
          </a:r>
          <a:r>
            <a:rPr lang="it-IT" sz="1400" kern="1200" dirty="0"/>
            <a:t> </a:t>
          </a:r>
          <a:r>
            <a:rPr lang="it-IT" sz="1400" kern="1200" dirty="0" err="1"/>
            <a:t>shared</a:t>
          </a:r>
          <a:r>
            <a:rPr lang="it-IT" sz="1400" kern="1200" dirty="0"/>
            <a:t> decision-making &amp; training</a:t>
          </a:r>
          <a:endParaRPr lang="en-US" sz="1400" kern="1200" dirty="0"/>
        </a:p>
      </dsp:txBody>
      <dsp:txXfrm>
        <a:off x="17591" y="4541822"/>
        <a:ext cx="6877164" cy="3251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D7085-C277-4536-A09D-98F926A61618}">
      <dsp:nvSpPr>
        <dsp:cNvPr id="0" name=""/>
        <dsp:cNvSpPr/>
      </dsp:nvSpPr>
      <dsp:spPr>
        <a:xfrm>
          <a:off x="0" y="2992"/>
          <a:ext cx="6567290" cy="1077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 dirty="0">
              <a:latin typeface="Avenir Next LT Pro"/>
            </a:rPr>
            <a:t> </a:t>
          </a:r>
          <a:r>
            <a:rPr lang="it-IT" sz="1900" b="1" kern="1200" dirty="0" err="1">
              <a:latin typeface="Avenir Next LT Pro"/>
            </a:rPr>
            <a:t>Standarzide</a:t>
          </a:r>
          <a:r>
            <a:rPr lang="it-IT" sz="1900" b="1" kern="1200" dirty="0">
              <a:latin typeface="Avenir Next LT Pro"/>
            </a:rPr>
            <a:t> </a:t>
          </a:r>
          <a:r>
            <a:rPr lang="it-IT" sz="1900" b="1" kern="1200" dirty="0" err="1">
              <a:latin typeface="Avenir Next LT Pro"/>
            </a:rPr>
            <a:t>Education</a:t>
          </a:r>
          <a:r>
            <a:rPr lang="it-IT" sz="1900" b="1" kern="1200" dirty="0">
              <a:latin typeface="Avenir Next LT Pro"/>
            </a:rPr>
            <a:t>.                                             </a:t>
          </a:r>
          <a:r>
            <a:rPr lang="it-IT" sz="1900" kern="1200" dirty="0">
              <a:latin typeface="Avenir Next LT Pro"/>
            </a:rPr>
            <a:t> </a:t>
          </a:r>
          <a:r>
            <a:rPr lang="it-IT" sz="1900" kern="1200" dirty="0" err="1">
              <a:latin typeface="Avenir Next LT Pro"/>
            </a:rPr>
            <a:t>Harmonized</a:t>
          </a:r>
          <a:r>
            <a:rPr lang="it-IT" sz="1900" kern="1200" dirty="0">
              <a:latin typeface="Avenir Next LT Pro"/>
            </a:rPr>
            <a:t> training </a:t>
          </a:r>
          <a:r>
            <a:rPr lang="it-IT" sz="1900" kern="1200" dirty="0" err="1">
              <a:latin typeface="Avenir Next LT Pro"/>
            </a:rPr>
            <a:t>programs</a:t>
          </a:r>
          <a:r>
            <a:rPr lang="it-IT" sz="1900" kern="1200" dirty="0">
              <a:latin typeface="Avenir Next LT Pro"/>
            </a:rPr>
            <a:t> </a:t>
          </a:r>
          <a:r>
            <a:rPr lang="it-IT" sz="1900" kern="1200" dirty="0" err="1">
              <a:latin typeface="Avenir Next LT Pro"/>
            </a:rPr>
            <a:t>acrossthe</a:t>
          </a:r>
          <a:r>
            <a:rPr lang="it-IT" sz="1900" kern="1200" dirty="0">
              <a:latin typeface="Avenir Next LT Pro"/>
            </a:rPr>
            <a:t> EU to </a:t>
          </a:r>
          <a:r>
            <a:rPr lang="it-IT" sz="1900" kern="1200" dirty="0" err="1">
              <a:latin typeface="Avenir Next LT Pro"/>
            </a:rPr>
            <a:t>ensure</a:t>
          </a:r>
          <a:r>
            <a:rPr lang="it-IT" sz="1900" kern="1200" dirty="0">
              <a:latin typeface="Avenir Next LT Pro"/>
            </a:rPr>
            <a:t> </a:t>
          </a:r>
          <a:r>
            <a:rPr lang="it-IT" sz="1900" kern="1200" dirty="0" err="1">
              <a:latin typeface="Avenir Next LT Pro"/>
            </a:rPr>
            <a:t>consistent</a:t>
          </a:r>
          <a:r>
            <a:rPr lang="it-IT" sz="1900" kern="1200" dirty="0">
              <a:latin typeface="Avenir Next LT Pro"/>
            </a:rPr>
            <a:t> expertise.</a:t>
          </a:r>
          <a:endParaRPr lang="it-IT" sz="1900" kern="1200" dirty="0"/>
        </a:p>
      </dsp:txBody>
      <dsp:txXfrm>
        <a:off x="52597" y="55589"/>
        <a:ext cx="6462096" cy="972266"/>
      </dsp:txXfrm>
    </dsp:sp>
    <dsp:sp modelId="{E0FDFA19-CEAB-4157-8E77-EBEBE2075BE7}">
      <dsp:nvSpPr>
        <dsp:cNvPr id="0" name=""/>
        <dsp:cNvSpPr/>
      </dsp:nvSpPr>
      <dsp:spPr>
        <a:xfrm>
          <a:off x="0" y="1135172"/>
          <a:ext cx="6567290" cy="1077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 </a:t>
          </a:r>
          <a:r>
            <a:rPr lang="it-IT" sz="1900" b="1" kern="1200" dirty="0" err="1">
              <a:latin typeface="Avenir Next LT Pro"/>
              <a:ea typeface="Calibri"/>
              <a:cs typeface="Calibri"/>
            </a:rPr>
            <a:t>Recognition</a:t>
          </a:r>
          <a:r>
            <a:rPr lang="it-IT" sz="1900" b="1" kern="1200" dirty="0">
              <a:latin typeface="Avenir Next LT Pro"/>
              <a:ea typeface="Calibri"/>
              <a:cs typeface="Calibri"/>
            </a:rPr>
            <a:t> &amp; </a:t>
          </a:r>
          <a:r>
            <a:rPr lang="it-IT" sz="1900" b="1" kern="1200" dirty="0" err="1">
              <a:latin typeface="Avenir Next LT Pro"/>
              <a:ea typeface="Calibri"/>
              <a:cs typeface="Calibri"/>
            </a:rPr>
            <a:t>Mobility</a:t>
          </a:r>
          <a:r>
            <a:rPr lang="it-IT" sz="1900" b="1" kern="1200" dirty="0">
              <a:latin typeface="Avenir Next LT Pro"/>
              <a:ea typeface="Calibri"/>
              <a:cs typeface="Calibri"/>
            </a:rPr>
            <a:t>                                              </a:t>
          </a:r>
          <a:r>
            <a:rPr lang="it-IT" sz="1900" kern="1200" dirty="0">
              <a:latin typeface="Avenir Next LT Pro"/>
              <a:ea typeface="Calibri"/>
              <a:cs typeface="Calibri"/>
            </a:rPr>
            <a:t> </a:t>
          </a:r>
          <a:r>
            <a:rPr lang="it-IT" sz="1900" kern="1200" dirty="0" err="1">
              <a:latin typeface="Avenir Next LT Pro"/>
              <a:ea typeface="Calibri"/>
              <a:cs typeface="Calibri"/>
            </a:rPr>
            <a:t>Facilitating</a:t>
          </a:r>
          <a:r>
            <a:rPr lang="it-IT" sz="1900" kern="1200" dirty="0">
              <a:latin typeface="Avenir Next LT Pro"/>
              <a:ea typeface="Calibri"/>
              <a:cs typeface="Calibri"/>
            </a:rPr>
            <a:t> cross-</a:t>
          </a:r>
          <a:r>
            <a:rPr lang="it-IT" sz="1900" kern="1200" dirty="0" err="1">
              <a:latin typeface="Avenir Next LT Pro"/>
              <a:ea typeface="Calibri"/>
              <a:cs typeface="Calibri"/>
            </a:rPr>
            <a:t>border</a:t>
          </a:r>
          <a:r>
            <a:rPr lang="it-IT" sz="1900" kern="1200" dirty="0">
              <a:latin typeface="Avenir Next LT Pro"/>
              <a:ea typeface="Calibri"/>
              <a:cs typeface="Calibri"/>
            </a:rPr>
            <a:t> </a:t>
          </a:r>
          <a:r>
            <a:rPr lang="it-IT" sz="1900" kern="1200" dirty="0" err="1">
              <a:latin typeface="Avenir Next LT Pro"/>
              <a:ea typeface="Calibri"/>
              <a:cs typeface="Calibri"/>
            </a:rPr>
            <a:t>certification</a:t>
          </a:r>
          <a:r>
            <a:rPr lang="it-IT" sz="1900" kern="1200" dirty="0">
              <a:latin typeface="Avenir Next LT Pro"/>
              <a:ea typeface="Calibri"/>
              <a:cs typeface="Calibri"/>
            </a:rPr>
            <a:t> to support </a:t>
          </a:r>
          <a:r>
            <a:rPr lang="it-IT" sz="1900" kern="1200" dirty="0" err="1">
              <a:latin typeface="Avenir Next LT Pro"/>
              <a:ea typeface="Calibri"/>
              <a:cs typeface="Calibri"/>
            </a:rPr>
            <a:t>workforce</a:t>
          </a:r>
          <a:r>
            <a:rPr lang="it-IT" sz="1900" kern="1200" dirty="0">
              <a:latin typeface="Avenir Next LT Pro"/>
              <a:ea typeface="Calibri"/>
              <a:cs typeface="Calibri"/>
            </a:rPr>
            <a:t> </a:t>
          </a:r>
          <a:r>
            <a:rPr lang="it-IT" sz="1900" kern="1200" dirty="0" err="1">
              <a:latin typeface="Avenir Next LT Pro"/>
              <a:ea typeface="Calibri"/>
              <a:cs typeface="Calibri"/>
            </a:rPr>
            <a:t>flexibility</a:t>
          </a:r>
          <a:r>
            <a:rPr lang="it-IT" sz="1900" kern="1200" dirty="0">
              <a:latin typeface="Avenir Next LT Pro"/>
            </a:rPr>
            <a:t>.</a:t>
          </a:r>
          <a:endParaRPr lang="en-US" sz="1900" kern="1200" dirty="0" err="1">
            <a:latin typeface="Avenir Next LT Pro"/>
          </a:endParaRPr>
        </a:p>
      </dsp:txBody>
      <dsp:txXfrm>
        <a:off x="52597" y="1187769"/>
        <a:ext cx="6462096" cy="972266"/>
      </dsp:txXfrm>
    </dsp:sp>
    <dsp:sp modelId="{64B3B865-6F18-4B41-92D6-CFB39273DDED}">
      <dsp:nvSpPr>
        <dsp:cNvPr id="0" name=""/>
        <dsp:cNvSpPr/>
      </dsp:nvSpPr>
      <dsp:spPr>
        <a:xfrm>
          <a:off x="0" y="2267353"/>
          <a:ext cx="6567290" cy="1077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 dirty="0">
              <a:latin typeface="Avenir Next LT Pro"/>
            </a:rPr>
            <a:t>Empowerment &amp; </a:t>
          </a:r>
          <a:r>
            <a:rPr lang="it-IT" sz="1900" b="1" kern="1200" dirty="0" err="1">
              <a:latin typeface="Avenir Next LT Pro"/>
            </a:rPr>
            <a:t>Autonomy</a:t>
          </a:r>
          <a:r>
            <a:rPr lang="it-IT" sz="1900" kern="1200" dirty="0">
              <a:latin typeface="Avenir Next LT Pro"/>
            </a:rPr>
            <a:t>      </a:t>
          </a:r>
          <a:r>
            <a:rPr lang="it-IT" sz="1900" kern="1200" dirty="0" err="1">
              <a:latin typeface="Avenir Next LT Pro"/>
            </a:rPr>
            <a:t>Granting</a:t>
          </a:r>
          <a:r>
            <a:rPr lang="it-IT" sz="1900" kern="1200" dirty="0">
              <a:latin typeface="Avenir Next LT Pro"/>
            </a:rPr>
            <a:t> nurses </a:t>
          </a:r>
          <a:r>
            <a:rPr lang="it-IT" sz="1900" kern="1200" dirty="0" err="1">
              <a:latin typeface="Avenir Next LT Pro"/>
            </a:rPr>
            <a:t>greater</a:t>
          </a:r>
          <a:r>
            <a:rPr lang="it-IT" sz="1900" kern="1200" dirty="0">
              <a:latin typeface="Avenir Next LT Pro"/>
            </a:rPr>
            <a:t> decision-making authority in clinical settings.</a:t>
          </a:r>
          <a:endParaRPr lang="it-IT" sz="1900" b="1" kern="1200" dirty="0">
            <a:latin typeface="Avenir Next LT Pro"/>
          </a:endParaRPr>
        </a:p>
      </dsp:txBody>
      <dsp:txXfrm>
        <a:off x="52597" y="2319950"/>
        <a:ext cx="6462096" cy="972266"/>
      </dsp:txXfrm>
    </dsp:sp>
    <dsp:sp modelId="{57DDEE7E-8743-4C6D-957E-5AC7BC080C0F}">
      <dsp:nvSpPr>
        <dsp:cNvPr id="0" name=""/>
        <dsp:cNvSpPr/>
      </dsp:nvSpPr>
      <dsp:spPr>
        <a:xfrm>
          <a:off x="0" y="3399533"/>
          <a:ext cx="6567290" cy="1077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 </a:t>
          </a:r>
          <a:r>
            <a:rPr lang="it-IT" sz="1900" b="1" kern="1200" dirty="0" err="1">
              <a:latin typeface="Avenir Next LT Pro"/>
            </a:rPr>
            <a:t>Improved</a:t>
          </a:r>
          <a:r>
            <a:rPr lang="it-IT" sz="1900" b="1" kern="1200" dirty="0">
              <a:latin typeface="Avenir Next LT Pro"/>
            </a:rPr>
            <a:t> Working </a:t>
          </a:r>
          <a:r>
            <a:rPr lang="it-IT" sz="1900" b="1" kern="1200" dirty="0" err="1">
              <a:latin typeface="Avenir Next LT Pro"/>
            </a:rPr>
            <a:t>Conditions</a:t>
          </a:r>
          <a:r>
            <a:rPr lang="it-IT" sz="1900" kern="1200" dirty="0">
              <a:latin typeface="Avenir Next LT Pro"/>
            </a:rPr>
            <a:t>                              Offering fair </a:t>
          </a:r>
          <a:r>
            <a:rPr lang="it-IT" sz="1900" kern="1200" dirty="0" err="1">
              <a:latin typeface="Avenir Next LT Pro"/>
            </a:rPr>
            <a:t>salaries</a:t>
          </a:r>
          <a:r>
            <a:rPr lang="it-IT" sz="1900" kern="1200" dirty="0">
              <a:latin typeface="Avenir Next LT Pro"/>
            </a:rPr>
            <a:t>, </a:t>
          </a:r>
          <a:r>
            <a:rPr lang="it-IT" sz="1900" kern="1200" dirty="0" err="1">
              <a:latin typeface="Avenir Next LT Pro"/>
            </a:rPr>
            <a:t>reasonable</a:t>
          </a:r>
          <a:r>
            <a:rPr lang="it-IT" sz="1900" kern="1200" dirty="0">
              <a:latin typeface="Avenir Next LT Pro"/>
            </a:rPr>
            <a:t> </a:t>
          </a:r>
          <a:r>
            <a:rPr lang="it-IT" sz="1900" kern="1200" dirty="0" err="1">
              <a:latin typeface="Avenir Next LT Pro"/>
            </a:rPr>
            <a:t>workloads</a:t>
          </a:r>
          <a:r>
            <a:rPr lang="it-IT" sz="1900" kern="1200" dirty="0">
              <a:latin typeface="Avenir Next LT Pro"/>
            </a:rPr>
            <a:t>, and career </a:t>
          </a:r>
          <a:r>
            <a:rPr lang="it-IT" sz="1900" kern="1200" dirty="0" err="1">
              <a:latin typeface="Avenir Next LT Pro"/>
            </a:rPr>
            <a:t>development</a:t>
          </a:r>
          <a:r>
            <a:rPr lang="it-IT" sz="1900" kern="1200" dirty="0">
              <a:latin typeface="Avenir Next LT Pro"/>
            </a:rPr>
            <a:t> </a:t>
          </a:r>
          <a:r>
            <a:rPr lang="it-IT" sz="1900" kern="1200" dirty="0" err="1">
              <a:latin typeface="Avenir Next LT Pro"/>
            </a:rPr>
            <a:t>opportunities</a:t>
          </a:r>
          <a:r>
            <a:rPr lang="it-IT" sz="1900" kern="1200" dirty="0">
              <a:latin typeface="Avenir Next LT Pro"/>
            </a:rPr>
            <a:t> </a:t>
          </a:r>
          <a:endParaRPr lang="it-IT" sz="1900" kern="1200" dirty="0"/>
        </a:p>
      </dsp:txBody>
      <dsp:txXfrm>
        <a:off x="52597" y="3452130"/>
        <a:ext cx="6462096" cy="972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BEFB1-F10A-4E2D-A100-E4ED768C40F8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ACF84-FABF-402B-820E-C73CEFA4748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7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B50B7DD9-2C0E-1438-F5AF-5CE5A81249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16C9EBE4-2034-CCC4-F4E0-D8476EE454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 dirty="0"/>
              <a:t>Nurse executives will lead across cultures and generations with different values and expectations</a:t>
            </a:r>
          </a:p>
          <a:p>
            <a:r>
              <a:rPr lang="en-US" altLang="it-IT" dirty="0"/>
              <a:t>Leaders will lead through influence with a social process guiding alignment and commitment – thinking of possibilities instead of constraints, comfortable with big data to make informed decisions constantly testing new ideas</a:t>
            </a:r>
          </a:p>
          <a:p>
            <a:r>
              <a:rPr lang="en-US" altLang="it-IT" dirty="0"/>
              <a:t>Nurse executives will be evaluated on their agility, creativity and ability to connect teams</a:t>
            </a: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63B5FA34-5C2B-37CC-8F5D-44E37D4AA7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A968C03-CF51-437A-B685-4FB4FC857F39}" type="slidenum">
              <a:rPr lang="it-IT" altLang="it-IT" sz="1200"/>
              <a:pPr/>
              <a:t>9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3360908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361FB7-CF04-5331-39A6-6727A8FE4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95062C3-C7A7-FE99-D526-4CC0A63F1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6F4BEE-16A7-6793-3F3C-2D9B52346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87AB-8ACB-4A82-BB42-EC1963AC8B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BC1000-7F46-33CE-B39B-B5F758E39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53FB10-C4E8-3FE0-0E4E-D080F022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21BD1-1053-40BF-9684-87382B815E8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30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4FB2D6-A7AD-E7CD-A442-3F7F54E3C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13CFCD2-DDB5-72A8-9081-AD90D9CB2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B0684C-3C72-8B4C-18BA-D351DC5EF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87AB-8ACB-4A82-BB42-EC1963AC8B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096E7F-7C75-739D-CA16-3ED471D56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7B00F6-6205-29EB-645B-BBDC6DEB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21BD1-1053-40BF-9684-87382B815E8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92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93DE0C9-0E57-0ED9-C9D2-13686AD915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6EFCB6A-8BB2-CFF6-57F8-16A3E4FAD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CB8175-922C-D793-C584-9D0EAB8A1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87AB-8ACB-4A82-BB42-EC1963AC8B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A8B6DD-0734-662F-7903-ECE58799D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654E7B-F687-B00E-17AD-BFF1384AA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21BD1-1053-40BF-9684-87382B815E8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52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F3814C3-4060-6124-FA6F-8D5E9A2C83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C03898-2AFB-B496-21F5-D65A2B9C7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336F68-EBE6-4947-6B0C-53FE88F529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626CB-E211-4FE2-A49A-F646D70EE4E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102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5">
            <a:extLst>
              <a:ext uri="{FF2B5EF4-FFF2-40B4-BE49-F238E27FC236}">
                <a16:creationId xmlns:a16="http://schemas.microsoft.com/office/drawing/2014/main" id="{264C6EA1-98CC-FE68-7B6A-4ED85D8BAC63}"/>
              </a:ext>
            </a:extLst>
          </p:cNvPr>
          <p:cNvSpPr txBox="1">
            <a:spLocks/>
          </p:cNvSpPr>
          <p:nvPr userDrawn="1"/>
        </p:nvSpPr>
        <p:spPr>
          <a:xfrm>
            <a:off x="397108" y="6407746"/>
            <a:ext cx="756885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5"/>
              </a:spcBef>
            </a:pPr>
            <a:r>
              <a:rPr lang="it-IT" sz="1400" spc="-5">
                <a:solidFill>
                  <a:srgbClr val="006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21/02/2026</a:t>
            </a:r>
            <a:endParaRPr lang="it-IT" sz="1400" spc="-10">
              <a:solidFill>
                <a:srgbClr val="006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3BF52E22-B0BA-03EB-2C20-10EAFCC204C8}"/>
              </a:ext>
            </a:extLst>
          </p:cNvPr>
          <p:cNvGrpSpPr/>
          <p:nvPr userDrawn="1"/>
        </p:nvGrpSpPr>
        <p:grpSpPr>
          <a:xfrm>
            <a:off x="-3097747" y="-349191"/>
            <a:ext cx="4060326" cy="4022993"/>
            <a:chOff x="-3097747" y="-349191"/>
            <a:chExt cx="4060326" cy="4022993"/>
          </a:xfrm>
        </p:grpSpPr>
        <p:sp>
          <p:nvSpPr>
            <p:cNvPr id="5" name="Rombo 4">
              <a:extLst>
                <a:ext uri="{FF2B5EF4-FFF2-40B4-BE49-F238E27FC236}">
                  <a16:creationId xmlns:a16="http://schemas.microsoft.com/office/drawing/2014/main" id="{9154D2EE-CD23-D6CE-5819-36B5EF7EF862}"/>
                </a:ext>
              </a:extLst>
            </p:cNvPr>
            <p:cNvSpPr/>
            <p:nvPr/>
          </p:nvSpPr>
          <p:spPr>
            <a:xfrm rot="21226731">
              <a:off x="-1260436" y="-201339"/>
              <a:ext cx="2223015" cy="2223015"/>
            </a:xfrm>
            <a:prstGeom prst="diamond">
              <a:avLst/>
            </a:prstGeom>
            <a:solidFill>
              <a:srgbClr val="00676B">
                <a:alpha val="9000"/>
              </a:srgb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r>
                <a:rPr lang="it-IT" b="1">
                  <a:solidFill>
                    <a:schemeClr val="tx1"/>
                  </a:solidFill>
                </a:rPr>
                <a:t>                  </a:t>
              </a:r>
            </a:p>
          </p:txBody>
        </p:sp>
        <p:sp>
          <p:nvSpPr>
            <p:cNvPr id="9" name="Rombo 8">
              <a:extLst>
                <a:ext uri="{FF2B5EF4-FFF2-40B4-BE49-F238E27FC236}">
                  <a16:creationId xmlns:a16="http://schemas.microsoft.com/office/drawing/2014/main" id="{66CB41DA-E798-97F7-E712-7B1DD1008031}"/>
                </a:ext>
              </a:extLst>
            </p:cNvPr>
            <p:cNvSpPr/>
            <p:nvPr/>
          </p:nvSpPr>
          <p:spPr>
            <a:xfrm rot="21226731">
              <a:off x="-3097747" y="-349191"/>
              <a:ext cx="4022993" cy="4022993"/>
            </a:xfrm>
            <a:prstGeom prst="diamond">
              <a:avLst/>
            </a:prstGeom>
            <a:solidFill>
              <a:srgbClr val="00676B">
                <a:alpha val="9000"/>
              </a:srgb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r>
                <a:rPr lang="it-IT" b="1">
                  <a:solidFill>
                    <a:schemeClr val="tx1"/>
                  </a:solidFill>
                </a:rPr>
                <a:t>                  </a:t>
              </a:r>
            </a:p>
          </p:txBody>
        </p:sp>
      </p:grpSp>
      <p:pic>
        <p:nvPicPr>
          <p:cNvPr id="14" name="Immagine 13" descr="Immagine che contiene Elementi grafici, Carattere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C89842F0-D258-5906-936E-06A5C06CAD6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1265687" y="5822846"/>
            <a:ext cx="739203" cy="898894"/>
          </a:xfrm>
          <a:prstGeom prst="rect">
            <a:avLst/>
          </a:prstGeom>
        </p:spPr>
      </p:pic>
      <p:sp>
        <p:nvSpPr>
          <p:cNvPr id="15" name="Holder 2">
            <a:extLst>
              <a:ext uri="{FF2B5EF4-FFF2-40B4-BE49-F238E27FC236}">
                <a16:creationId xmlns:a16="http://schemas.microsoft.com/office/drawing/2014/main" id="{7ED3219E-4A93-C4FE-A1BF-CB4B40AF70D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045029" y="448461"/>
            <a:ext cx="9652618" cy="49244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4454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E4EC97-EAAC-ECE7-44F5-FCDD6F567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A428A9-B623-956F-F1C7-35F973A54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7864E8-D2AF-86FD-134F-B9E595386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87AB-8ACB-4A82-BB42-EC1963AC8B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07ECA4-B5F0-B5ED-2573-F914F1C7B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C16E30-7B08-A896-1C05-8691876D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21BD1-1053-40BF-9684-87382B815E8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78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F81485-3CAE-5C3C-F94F-DD96A83EC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82A7CC-C957-4BB0-ED32-03A273DBF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4D192B-7F9C-CB93-CB47-ED76D6E0C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87AB-8ACB-4A82-BB42-EC1963AC8B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C42732-D98D-A4D5-A129-4F9D290E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15C145-8A88-DD57-48D4-42C87B85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21BD1-1053-40BF-9684-87382B815E8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1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FEB836-C993-4915-C7B4-939D546A6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A19095-F275-E82E-86C5-6136BE4100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D723B77-E142-AA39-9FEC-F431387DD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0D41FE5-ACF5-916B-080D-AC7469260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87AB-8ACB-4A82-BB42-EC1963AC8B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6E7578-A940-4E48-1B54-386B4A0C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F91D5EC-9130-0321-18AD-9352125CF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21BD1-1053-40BF-9684-87382B815E8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5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30F7B2-CC49-24AC-9BB5-E3AF9E041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EAB93E2-BE2B-B87F-FFAD-74449E333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6A6C256-1870-F1DC-4DF2-00C00FD6B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21F95D1-A5EE-0486-CFE8-0FB983286B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D2B3764-B0FA-619C-F316-75061A947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F3F72DC-73CA-A9E4-A90B-6D2437E1C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87AB-8ACB-4A82-BB42-EC1963AC8B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8F5DA1E-1D0E-E488-3FEF-5C32B147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B1FFD28-177C-FAD4-ADA9-80FC366A8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21BD1-1053-40BF-9684-87382B815E8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7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2156FC-3D64-DD89-E984-B26EB5391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F2017E3-DBFA-82B1-6BB2-44DCD9610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87AB-8ACB-4A82-BB42-EC1963AC8B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1146B09-1C6A-42FE-D0B6-B8452118A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04F001D-3FDA-8F1F-2A4B-8E89A133C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21BD1-1053-40BF-9684-87382B815E8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1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56501AD-3C05-6423-9B23-17BA3172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87AB-8ACB-4A82-BB42-EC1963AC8B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B899038-77F6-5550-DD24-7818DCD57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5FACBC-0EF4-7AC6-D763-0F3258C2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21BD1-1053-40BF-9684-87382B815E8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45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59B9F5-CC48-1000-CEEA-F04817BE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263178-EA25-B3C2-BE4D-B3D3FAA67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1B17373-9604-ED61-E372-E3A685F5C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CCC1A25-4ED4-8CF7-F0D8-C6CA44E14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87AB-8ACB-4A82-BB42-EC1963AC8B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C3623DC-C611-7B81-4281-8938115C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14E397-067A-9BD4-4236-FB76317B8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21BD1-1053-40BF-9684-87382B815E8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69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8E0D99-8F7F-F6E9-6C8B-82CFD9F3E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3E9189D-31DC-7E04-9BAE-591F7BC03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3C89D6F-80E3-B69D-054C-2C39200FE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6AF54BB-D7EB-02EC-6738-726A8DC1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E87AB-8ACB-4A82-BB42-EC1963AC8B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9DD6EA-1E7E-6F13-5F36-2160F0C2E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AF2A968-27C1-CE75-1B8F-031C677E9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21BD1-1053-40BF-9684-87382B815E8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61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591DB23-7F7E-C482-1C6E-9C21C2E4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F8E3320-9A7D-784F-1178-9E94D0E8D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50077D-4BCD-1CDE-5C89-A085CFA24F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0E87AB-8ACB-4A82-BB42-EC1963AC8B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5856D8-C980-325A-2F12-ADCA5A9DD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D35B2A-CF50-22AF-677F-E59331C82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721BD1-1053-40BF-9684-87382B815E8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1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nurses.uroweb.org/" TargetMode="External"/><Relationship Id="rId13" Type="http://schemas.openxmlformats.org/officeDocument/2006/relationships/hyperlink" Target="http://acovene.org/" TargetMode="External"/><Relationship Id="rId18" Type="http://schemas.openxmlformats.org/officeDocument/2006/relationships/hyperlink" Target="https://www.escardio.org/" TargetMode="External"/><Relationship Id="rId26" Type="http://schemas.openxmlformats.org/officeDocument/2006/relationships/hyperlink" Target="https://urdhriinfermierit.org/" TargetMode="External"/><Relationship Id="rId3" Type="http://schemas.openxmlformats.org/officeDocument/2006/relationships/hyperlink" Target="https://www.efccna.org/" TargetMode="External"/><Relationship Id="rId21" Type="http://schemas.openxmlformats.org/officeDocument/2006/relationships/hyperlink" Target="https://aeeemc.com/" TargetMode="External"/><Relationship Id="rId7" Type="http://schemas.openxmlformats.org/officeDocument/2006/relationships/hyperlink" Target="https://ifna.site/" TargetMode="External"/><Relationship Id="rId12" Type="http://schemas.openxmlformats.org/officeDocument/2006/relationships/hyperlink" Target="http://www.eann.info/" TargetMode="External"/><Relationship Id="rId17" Type="http://schemas.openxmlformats.org/officeDocument/2006/relationships/hyperlink" Target="https://ensa-nursing.com/" TargetMode="External"/><Relationship Id="rId25" Type="http://schemas.openxmlformats.org/officeDocument/2006/relationships/hyperlink" Target="https://www.aicoitalia.it/" TargetMode="External"/><Relationship Id="rId2" Type="http://schemas.openxmlformats.org/officeDocument/2006/relationships/hyperlink" Target="https://www.edtnaerca.org/" TargetMode="External"/><Relationship Id="rId16" Type="http://schemas.openxmlformats.org/officeDocument/2006/relationships/hyperlink" Target="https://fine-europe.eu/?page_id=528&amp;lang=en" TargetMode="External"/><Relationship Id="rId20" Type="http://schemas.openxmlformats.org/officeDocument/2006/relationships/hyperlink" Target="http://www.deconidi.ie/html/members/gr_gorna_en.htm" TargetMode="External"/><Relationship Id="rId29" Type="http://schemas.openxmlformats.org/officeDocument/2006/relationships/hyperlink" Target="https://www.bfhbov.b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end.org/" TargetMode="External"/><Relationship Id="rId11" Type="http://schemas.openxmlformats.org/officeDocument/2006/relationships/hyperlink" Target="http://eusen.org/" TargetMode="External"/><Relationship Id="rId24" Type="http://schemas.openxmlformats.org/officeDocument/2006/relationships/hyperlink" Target="https://www.nvam.nl/" TargetMode="External"/><Relationship Id="rId32" Type="http://schemas.openxmlformats.org/officeDocument/2006/relationships/image" Target="../media/image13.png"/><Relationship Id="rId5" Type="http://schemas.openxmlformats.org/officeDocument/2006/relationships/hyperlink" Target="https://eorna.eu/" TargetMode="External"/><Relationship Id="rId15" Type="http://schemas.openxmlformats.org/officeDocument/2006/relationships/hyperlink" Target="https://www.facebook.com/ICRespiNurses/" TargetMode="External"/><Relationship Id="rId23" Type="http://schemas.openxmlformats.org/officeDocument/2006/relationships/hyperlink" Target="https://www.ptpaio.pl/" TargetMode="External"/><Relationship Id="rId28" Type="http://schemas.openxmlformats.org/officeDocument/2006/relationships/hyperlink" Target="http://www.hnss.hr/" TargetMode="External"/><Relationship Id="rId10" Type="http://schemas.openxmlformats.org/officeDocument/2006/relationships/hyperlink" Target="https://www.eular.org/" TargetMode="External"/><Relationship Id="rId19" Type="http://schemas.openxmlformats.org/officeDocument/2006/relationships/hyperlink" Target="http://www.aiiao.it/" TargetMode="External"/><Relationship Id="rId31" Type="http://schemas.openxmlformats.org/officeDocument/2006/relationships/image" Target="../media/image12.jpeg"/><Relationship Id="rId4" Type="http://schemas.openxmlformats.org/officeDocument/2006/relationships/hyperlink" Target="http://enda-europe.com/" TargetMode="External"/><Relationship Id="rId9" Type="http://schemas.openxmlformats.org/officeDocument/2006/relationships/hyperlink" Target="https://esgena.org/" TargetMode="External"/><Relationship Id="rId14" Type="http://schemas.openxmlformats.org/officeDocument/2006/relationships/hyperlink" Target="https://ewma.org/" TargetMode="External"/><Relationship Id="rId22" Type="http://schemas.openxmlformats.org/officeDocument/2006/relationships/hyperlink" Target="http://www.rischioinfettivo.it/home" TargetMode="External"/><Relationship Id="rId27" Type="http://schemas.openxmlformats.org/officeDocument/2006/relationships/hyperlink" Target="https://wcna2022.org/about-cnsarict/" TargetMode="External"/><Relationship Id="rId30" Type="http://schemas.openxmlformats.org/officeDocument/2006/relationships/hyperlink" Target="https://www.venvn.nl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nonursespool.eu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infermierepershqiperine.al/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s://ec.europa.eu/eurostat/statistics-explained/index.php?title=Healthcare_personnel_statistics_-_nursing_and_caring_professional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hyperlink" Target="https://www.dbfk.de/de/index.php" TargetMode="External"/><Relationship Id="rId5" Type="http://schemas.openxmlformats.org/officeDocument/2006/relationships/image" Target="../media/image28.png"/><Relationship Id="rId10" Type="http://schemas.openxmlformats.org/officeDocument/2006/relationships/hyperlink" Target="https://www.nmc.org.uk/" TargetMode="External"/><Relationship Id="rId4" Type="http://schemas.openxmlformats.org/officeDocument/2006/relationships/image" Target="../media/image27.png"/><Relationship Id="rId9" Type="http://schemas.openxmlformats.org/officeDocument/2006/relationships/hyperlink" Target="https://oik-ks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A08F24F-37E1-A48A-4478-767E876A2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536" y="299644"/>
            <a:ext cx="5057889" cy="6322363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47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2" name="Rectangle 11271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4" name="Rectangle 11273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7" name="TextBox 2">
            <a:extLst>
              <a:ext uri="{FF2B5EF4-FFF2-40B4-BE49-F238E27FC236}">
                <a16:creationId xmlns:a16="http://schemas.microsoft.com/office/drawing/2014/main" id="{AD8D241D-4DFA-0750-C75D-62B6E1F1F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672" y="802955"/>
            <a:ext cx="4766330" cy="14540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33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Skill Requirements for Next Generation Healthcare</a:t>
            </a:r>
          </a:p>
        </p:txBody>
      </p:sp>
      <p:sp>
        <p:nvSpPr>
          <p:cNvPr id="11266" name="Content Placeholder 1">
            <a:extLst>
              <a:ext uri="{FF2B5EF4-FFF2-40B4-BE49-F238E27FC236}">
                <a16:creationId xmlns:a16="http://schemas.microsoft.com/office/drawing/2014/main" id="{24CFEC94-4F5C-F83B-34DA-72BAB27E3C1E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804672" y="2421683"/>
            <a:ext cx="4765949" cy="33534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it-IT" sz="1800">
                <a:solidFill>
                  <a:schemeClr val="tx2"/>
                </a:solidFill>
              </a:rPr>
              <a:t>Healthcare systems will employ staff with different skills, including: </a:t>
            </a:r>
          </a:p>
          <a:p>
            <a:pPr lvl="1"/>
            <a:r>
              <a:rPr lang="en-US" altLang="it-IT" sz="1800">
                <a:solidFill>
                  <a:schemeClr val="tx2"/>
                </a:solidFill>
              </a:rPr>
              <a:t>Digital know-how</a:t>
            </a:r>
          </a:p>
          <a:p>
            <a:pPr lvl="1"/>
            <a:r>
              <a:rPr lang="en-US" altLang="it-IT" sz="1800">
                <a:solidFill>
                  <a:schemeClr val="tx2"/>
                </a:solidFill>
              </a:rPr>
              <a:t>Leading in complex organizations</a:t>
            </a:r>
          </a:p>
          <a:p>
            <a:pPr lvl="1"/>
            <a:r>
              <a:rPr lang="en-US" altLang="it-IT" sz="1800">
                <a:solidFill>
                  <a:schemeClr val="tx2"/>
                </a:solidFill>
              </a:rPr>
              <a:t>Creativity</a:t>
            </a:r>
          </a:p>
          <a:p>
            <a:pPr lvl="1"/>
            <a:r>
              <a:rPr lang="en-US" altLang="it-IT" sz="1800">
                <a:solidFill>
                  <a:schemeClr val="tx2"/>
                </a:solidFill>
              </a:rPr>
              <a:t>Entrepreneurship, adaptability, critical thinking and problem solving</a:t>
            </a:r>
          </a:p>
        </p:txBody>
      </p:sp>
      <p:grpSp>
        <p:nvGrpSpPr>
          <p:cNvPr id="11276" name="Group 11275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1277" name="Freeform: Shape 11276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78" name="Freeform: Shape 11277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79" name="Freeform: Shape 11278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80" name="Freeform: Shape 11279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CCF29537-3D9C-0039-3E20-D412B174E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892" y="1700784"/>
            <a:ext cx="2837231" cy="43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0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6" name="Rectangle 12295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8" name="Rectangle 12297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1" name="TextBox 2">
            <a:extLst>
              <a:ext uri="{FF2B5EF4-FFF2-40B4-BE49-F238E27FC236}">
                <a16:creationId xmlns:a16="http://schemas.microsoft.com/office/drawing/2014/main" id="{5C88EA39-67E3-7B5B-D46C-ED9AE0C11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672" y="802955"/>
            <a:ext cx="4766330" cy="14540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Nurse Leader Skill Requirements</a:t>
            </a:r>
          </a:p>
        </p:txBody>
      </p:sp>
      <p:sp>
        <p:nvSpPr>
          <p:cNvPr id="12290" name="Content Placeholder 1">
            <a:extLst>
              <a:ext uri="{FF2B5EF4-FFF2-40B4-BE49-F238E27FC236}">
                <a16:creationId xmlns:a16="http://schemas.microsoft.com/office/drawing/2014/main" id="{7FCCFDFB-EB97-2F9F-9F50-0F02F07EDBE4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804672" y="2421683"/>
            <a:ext cx="4765949" cy="33534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it-IT" sz="1800">
                <a:solidFill>
                  <a:schemeClr val="tx2"/>
                </a:solidFill>
              </a:rPr>
              <a:t>Strategic thinking and decision making</a:t>
            </a:r>
          </a:p>
          <a:p>
            <a:r>
              <a:rPr lang="en-US" altLang="it-IT" sz="1800">
                <a:solidFill>
                  <a:schemeClr val="tx2"/>
                </a:solidFill>
              </a:rPr>
              <a:t>Creative thinking and entrepreneurship Executive presence and communication skills</a:t>
            </a:r>
          </a:p>
          <a:p>
            <a:r>
              <a:rPr lang="en-US" altLang="it-IT" sz="1800">
                <a:solidFill>
                  <a:schemeClr val="tx2"/>
                </a:solidFill>
              </a:rPr>
              <a:t>Innovation and change leadership</a:t>
            </a:r>
          </a:p>
          <a:p>
            <a:r>
              <a:rPr lang="en-US" altLang="it-IT" sz="1800">
                <a:solidFill>
                  <a:schemeClr val="tx2"/>
                </a:solidFill>
              </a:rPr>
              <a:t>Executive business skills and big data</a:t>
            </a:r>
          </a:p>
          <a:p>
            <a:r>
              <a:rPr lang="en-US" altLang="it-IT" sz="1800">
                <a:solidFill>
                  <a:schemeClr val="tx2"/>
                </a:solidFill>
              </a:rPr>
              <a:t>Artificial intelligence as a useful instrument for leadership</a:t>
            </a:r>
          </a:p>
        </p:txBody>
      </p:sp>
      <p:grpSp>
        <p:nvGrpSpPr>
          <p:cNvPr id="12300" name="Group 12299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2301" name="Freeform: Shape 12300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2" name="Freeform: Shape 12301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3" name="Freeform: Shape 12302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4" name="Freeform: Shape 12303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774B4041-0944-1F5F-52D5-88A04727C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892" y="1700784"/>
            <a:ext cx="2837231" cy="43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53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7D9888-DACE-914E-B7BC-259E22E59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>
            <a:normAutofit/>
          </a:bodyPr>
          <a:lstStyle/>
          <a:p>
            <a:r>
              <a:rPr lang="en-US" sz="3300" b="1">
                <a:solidFill>
                  <a:schemeClr val="tx2"/>
                </a:solidFill>
                <a:latin typeface="Gill Sans MT"/>
                <a:cs typeface="Calibri Light"/>
              </a:rPr>
              <a:t>Organizational Challenges at global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41F8-DF12-5E43-9EA7-20ADBBB55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solidFill>
                  <a:schemeClr val="tx2"/>
                </a:solidFill>
                <a:latin typeface="Gill Sans MT"/>
                <a:cs typeface="Calibri"/>
              </a:rPr>
              <a:t>Shortage of nursing staff and personnel</a:t>
            </a:r>
          </a:p>
          <a:p>
            <a:r>
              <a:rPr lang="en-US" sz="1800">
                <a:solidFill>
                  <a:schemeClr val="tx2"/>
                </a:solidFill>
                <a:latin typeface="Gill Sans MT"/>
                <a:cs typeface="Calibri"/>
              </a:rPr>
              <a:t>Overall staff physical and emotional burnout</a:t>
            </a:r>
          </a:p>
          <a:p>
            <a:r>
              <a:rPr lang="en-US" sz="1800">
                <a:solidFill>
                  <a:schemeClr val="tx2"/>
                </a:solidFill>
                <a:latin typeface="Gill Sans MT"/>
                <a:cs typeface="Calibri"/>
              </a:rPr>
              <a:t>Abandonment of the job</a:t>
            </a:r>
          </a:p>
          <a:p>
            <a:r>
              <a:rPr lang="en-US" sz="1800">
                <a:solidFill>
                  <a:schemeClr val="tx2"/>
                </a:solidFill>
                <a:latin typeface="Gill Sans MT"/>
                <a:cs typeface="Calibri"/>
              </a:rPr>
              <a:t>Retention of the personnel</a:t>
            </a:r>
          </a:p>
          <a:p>
            <a:r>
              <a:rPr lang="en-US" sz="1800" b="0" i="0">
                <a:solidFill>
                  <a:schemeClr val="tx2"/>
                </a:solidFill>
                <a:effectLst/>
                <a:latin typeface="Google Sans"/>
              </a:rPr>
              <a:t>Poor working conditions, low pay, high workloads and lack of career opportunities</a:t>
            </a:r>
          </a:p>
          <a:p>
            <a:r>
              <a:rPr lang="en-US" sz="1800">
                <a:solidFill>
                  <a:schemeClr val="tx2"/>
                </a:solidFill>
                <a:latin typeface="Gill Sans MT"/>
                <a:cs typeface="Calibri"/>
              </a:rPr>
              <a:t>Inadequate personal safety kits and supplies  </a:t>
            </a:r>
          </a:p>
          <a:p>
            <a:r>
              <a:rPr lang="en-US" sz="1800">
                <a:solidFill>
                  <a:schemeClr val="tx2"/>
                </a:solidFill>
                <a:latin typeface="Gill Sans MT"/>
                <a:cs typeface="Calibri"/>
              </a:rPr>
              <a:t>Deficiency of medical devices and equipment</a:t>
            </a:r>
          </a:p>
          <a:p>
            <a:pPr marL="0" indent="0">
              <a:buNone/>
            </a:pPr>
            <a:endParaRPr lang="en-US" sz="1800">
              <a:solidFill>
                <a:schemeClr val="tx2"/>
              </a:solidFill>
              <a:latin typeface="Gill Sans M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7BAF9689-DB0A-08C7-48EA-25D7C1CBB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892" y="1700784"/>
            <a:ext cx="2837231" cy="43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22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7D9888-DACE-914E-B7BC-259E22E59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>
            <a:normAutofit/>
          </a:bodyPr>
          <a:lstStyle/>
          <a:p>
            <a:r>
              <a:rPr lang="en-US" sz="3300" b="1">
                <a:solidFill>
                  <a:schemeClr val="tx2"/>
                </a:solidFill>
                <a:latin typeface="Gill Sans MT"/>
                <a:cs typeface="Calibri Light"/>
              </a:rPr>
              <a:t>Role of Nurse Leaders and Managers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41F8-DF12-5E43-9EA7-20ADBBB55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>
                <a:solidFill>
                  <a:schemeClr val="tx2"/>
                </a:solidFill>
                <a:latin typeface="Gill Sans MT"/>
                <a:cs typeface="Calibri"/>
              </a:rPr>
              <a:t>Support individual staff and team resilience</a:t>
            </a:r>
          </a:p>
          <a:p>
            <a:r>
              <a:rPr lang="en-US" sz="1500">
                <a:solidFill>
                  <a:schemeClr val="tx2"/>
                </a:solidFill>
                <a:latin typeface="Gill Sans MT"/>
                <a:cs typeface="Calibri"/>
              </a:rPr>
              <a:t>Mitigate staffing shortages through innovative planning</a:t>
            </a:r>
          </a:p>
          <a:p>
            <a:r>
              <a:rPr lang="en-US" sz="1500">
                <a:solidFill>
                  <a:schemeClr val="tx2"/>
                </a:solidFill>
                <a:latin typeface="Gill Sans MT"/>
                <a:cs typeface="Calibri"/>
              </a:rPr>
              <a:t>Empowerment through training and education</a:t>
            </a:r>
          </a:p>
          <a:p>
            <a:r>
              <a:rPr lang="en-US" sz="1500">
                <a:solidFill>
                  <a:schemeClr val="tx2"/>
                </a:solidFill>
                <a:latin typeface="Gill Sans MT"/>
                <a:cs typeface="Calibri"/>
              </a:rPr>
              <a:t>Timely and appropriate interventions and decisions</a:t>
            </a:r>
          </a:p>
          <a:p>
            <a:r>
              <a:rPr lang="en-US" sz="1500">
                <a:solidFill>
                  <a:schemeClr val="tx2"/>
                </a:solidFill>
                <a:latin typeface="Gill Sans MT"/>
                <a:cs typeface="Calibri"/>
              </a:rPr>
              <a:t>Encourage teamwork and spirit of solidarity</a:t>
            </a:r>
          </a:p>
          <a:p>
            <a:r>
              <a:rPr lang="en-US" sz="1500">
                <a:solidFill>
                  <a:schemeClr val="tx2"/>
                </a:solidFill>
                <a:latin typeface="Gill Sans MT"/>
                <a:cs typeface="Calibri"/>
              </a:rPr>
              <a:t>Providing adequate supplies and equipment</a:t>
            </a:r>
          </a:p>
          <a:p>
            <a:r>
              <a:rPr lang="en-US" sz="1500">
                <a:solidFill>
                  <a:schemeClr val="tx2"/>
                </a:solidFill>
                <a:latin typeface="Gill Sans MT"/>
                <a:cs typeface="Calibri"/>
              </a:rPr>
              <a:t>Having sympathy and emotional support to staff</a:t>
            </a:r>
          </a:p>
          <a:p>
            <a:r>
              <a:rPr lang="en-US" sz="1500">
                <a:solidFill>
                  <a:schemeClr val="tx2"/>
                </a:solidFill>
                <a:latin typeface="Gill Sans MT"/>
                <a:cs typeface="Calibri"/>
              </a:rPr>
              <a:t>Knowledge of evidence-based practice in management decisions</a:t>
            </a:r>
          </a:p>
          <a:p>
            <a:endParaRPr lang="en-US" sz="1500">
              <a:solidFill>
                <a:schemeClr val="tx2"/>
              </a:solidFill>
              <a:latin typeface="Gill Sans M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20FA8EC4-1E41-2B1B-C9C6-EE77A35C0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892" y="1700784"/>
            <a:ext cx="2837231" cy="43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68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C71555-A422-E815-58B2-12C7CBBCC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5D567-481A-4A02-9833-20A21EC11ED6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59800C-3C1A-48E7-D4CB-56D7D3A6A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4CAADC-8623-E3FC-07B7-C255D40E5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14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741896B-ECA0-6B61-820C-FADEACCEE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69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26A63DF-E9DF-DAAE-2C9C-D3128270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7C717-7086-4897-83AB-171A1AA8FAE9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8B9BDB1-95F6-D58A-5227-BF96260F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06334A4-FB0E-002F-2E0F-59E743BD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D2855AD-A6E8-26EE-8A90-A5DA2E5FA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87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84E6779-0E35-CC43-003D-22CE32808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D561-9686-4557-B03A-BD4EDC8C362B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1ABAC16-789C-2B25-2573-A6F7F40ED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B3E5918-89B6-CC2A-6764-1A9DDD58D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4C7A208-D9B0-0612-80E8-08069E06C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55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41B558-4761-96B9-1FB6-8737079A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38" y="287287"/>
            <a:ext cx="6833239" cy="91325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OUR ESNO MEMBERS AND ASSOCIATES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1429CD-090C-1D10-B8F4-7E6176CE6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832" y="1685951"/>
            <a:ext cx="6128349" cy="489857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b="0" i="0" u="none" strike="noStrike" dirty="0">
                <a:solidFill>
                  <a:srgbClr val="46948F"/>
                </a:solidFill>
                <a:effectLst/>
                <a:latin typeface="Rubik"/>
                <a:hlinkClick r:id="rId2"/>
              </a:rPr>
              <a:t>EDTNA/ERCA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 - European </a:t>
            </a:r>
            <a:r>
              <a:rPr lang="en-GB" b="1" i="0" dirty="0">
                <a:solidFill>
                  <a:srgbClr val="767676"/>
                </a:solidFill>
                <a:effectLst/>
                <a:latin typeface="Rubik"/>
              </a:rPr>
              <a:t>Dialysis and Transplant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 and Renal Care Association</a:t>
            </a:r>
            <a:br>
              <a:rPr lang="en-GB" dirty="0"/>
            </a:br>
            <a:br>
              <a:rPr lang="en-GB" dirty="0"/>
            </a:br>
            <a:r>
              <a:rPr lang="en-GB" b="0" i="0" u="none" strike="noStrike" dirty="0">
                <a:solidFill>
                  <a:srgbClr val="46948F"/>
                </a:solidFill>
                <a:effectLst/>
                <a:latin typeface="Rubik"/>
                <a:hlinkClick r:id="rId3"/>
              </a:rPr>
              <a:t>EfCCNa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 - European federation of </a:t>
            </a:r>
            <a:r>
              <a:rPr lang="en-GB" b="1" i="0" dirty="0">
                <a:solidFill>
                  <a:srgbClr val="767676"/>
                </a:solidFill>
                <a:effectLst/>
                <a:latin typeface="Rubik"/>
              </a:rPr>
              <a:t>Critical Care 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Nursing associations</a:t>
            </a:r>
            <a:br>
              <a:rPr lang="en-GB" dirty="0"/>
            </a:br>
            <a:br>
              <a:rPr lang="en-GB" dirty="0"/>
            </a:br>
            <a:r>
              <a:rPr lang="en-GB" sz="2700" i="0" u="none" strike="noStrike" dirty="0">
                <a:solidFill>
                  <a:srgbClr val="46948F"/>
                </a:solidFill>
                <a:effectLst/>
                <a:latin typeface="Rubik"/>
                <a:hlinkClick r:id="rId4"/>
              </a:rPr>
              <a:t>ENDA</a:t>
            </a:r>
            <a:r>
              <a:rPr lang="en-GB" sz="2700" i="0" dirty="0">
                <a:solidFill>
                  <a:srgbClr val="767676"/>
                </a:solidFill>
                <a:effectLst/>
                <a:latin typeface="Rubik"/>
              </a:rPr>
              <a:t> - European Nurse </a:t>
            </a:r>
            <a:r>
              <a:rPr lang="en-GB" sz="2700" b="1" i="0" dirty="0">
                <a:solidFill>
                  <a:srgbClr val="767676"/>
                </a:solidFill>
                <a:effectLst/>
                <a:latin typeface="Rubik"/>
              </a:rPr>
              <a:t>Directors </a:t>
            </a:r>
            <a:r>
              <a:rPr lang="en-GB" sz="2700" i="0" dirty="0">
                <a:solidFill>
                  <a:srgbClr val="767676"/>
                </a:solidFill>
                <a:effectLst/>
                <a:latin typeface="Rubik"/>
              </a:rPr>
              <a:t>Association</a:t>
            </a:r>
            <a:br>
              <a:rPr lang="en-GB" sz="3300" dirty="0"/>
            </a:br>
            <a:br>
              <a:rPr lang="en-GB" dirty="0"/>
            </a:br>
            <a:r>
              <a:rPr lang="en-GB" b="0" i="0" u="none" strike="noStrike" dirty="0">
                <a:solidFill>
                  <a:srgbClr val="46948F"/>
                </a:solidFill>
                <a:effectLst/>
                <a:latin typeface="Rubik"/>
                <a:hlinkClick r:id="rId5"/>
              </a:rPr>
              <a:t>EORNA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 - European </a:t>
            </a:r>
            <a:r>
              <a:rPr lang="en-GB" b="1" i="0" dirty="0">
                <a:solidFill>
                  <a:srgbClr val="767676"/>
                </a:solidFill>
                <a:effectLst/>
                <a:latin typeface="Rubik"/>
              </a:rPr>
              <a:t>Operating 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Room Nurses Association</a:t>
            </a:r>
            <a:br>
              <a:rPr lang="en-GB" dirty="0"/>
            </a:br>
            <a:br>
              <a:rPr lang="en-GB" dirty="0"/>
            </a:br>
            <a:r>
              <a:rPr lang="en-GB" b="0" i="0" u="none" strike="noStrike" dirty="0">
                <a:solidFill>
                  <a:srgbClr val="46948F"/>
                </a:solidFill>
                <a:effectLst/>
                <a:latin typeface="Rubik"/>
                <a:hlinkClick r:id="rId6"/>
              </a:rPr>
              <a:t>FEND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 - Foundation of European Nurses in </a:t>
            </a:r>
            <a:r>
              <a:rPr lang="en-GB" b="1" i="0" dirty="0">
                <a:solidFill>
                  <a:srgbClr val="767676"/>
                </a:solidFill>
                <a:effectLst/>
                <a:latin typeface="Rubik"/>
              </a:rPr>
              <a:t>Diabetes</a:t>
            </a:r>
            <a:br>
              <a:rPr lang="en-GB" dirty="0"/>
            </a:br>
            <a:br>
              <a:rPr lang="en-GB" dirty="0"/>
            </a:br>
            <a:r>
              <a:rPr lang="en-GB" b="0" i="0" u="none" strike="noStrike" dirty="0">
                <a:solidFill>
                  <a:srgbClr val="46948F"/>
                </a:solidFill>
                <a:effectLst/>
                <a:latin typeface="Rubik"/>
                <a:hlinkClick r:id="rId7"/>
              </a:rPr>
              <a:t>IFNA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 - International Federation of Nurse </a:t>
            </a:r>
            <a:r>
              <a:rPr lang="en-GB" b="1" i="0" dirty="0">
                <a:solidFill>
                  <a:srgbClr val="767676"/>
                </a:solidFill>
                <a:effectLst/>
                <a:latin typeface="Rubik"/>
              </a:rPr>
              <a:t>Anesthetists</a:t>
            </a:r>
            <a:br>
              <a:rPr lang="en-GB" dirty="0"/>
            </a:br>
            <a:br>
              <a:rPr lang="en-GB" dirty="0"/>
            </a:br>
            <a:r>
              <a:rPr lang="en-GB" b="0" i="0" u="none" strike="noStrike" dirty="0">
                <a:solidFill>
                  <a:srgbClr val="46948F"/>
                </a:solidFill>
                <a:effectLst/>
                <a:latin typeface="Rubik"/>
                <a:hlinkClick r:id="rId8"/>
              </a:rPr>
              <a:t>EAUN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 - European Association of </a:t>
            </a:r>
            <a:r>
              <a:rPr lang="en-GB" b="1" i="0" dirty="0">
                <a:solidFill>
                  <a:srgbClr val="767676"/>
                </a:solidFill>
                <a:effectLst/>
                <a:latin typeface="Rubik"/>
              </a:rPr>
              <a:t>Urology 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Nurses</a:t>
            </a:r>
            <a:br>
              <a:rPr lang="en-GB" dirty="0"/>
            </a:br>
            <a:br>
              <a:rPr lang="en-GB" dirty="0"/>
            </a:br>
            <a:r>
              <a:rPr lang="en-GB" b="0" i="0" u="none" strike="noStrike" dirty="0">
                <a:solidFill>
                  <a:srgbClr val="46948F"/>
                </a:solidFill>
                <a:effectLst/>
                <a:latin typeface="Rubik"/>
                <a:hlinkClick r:id="rId9"/>
              </a:rPr>
              <a:t>ESGENA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 - Society of </a:t>
            </a:r>
            <a:r>
              <a:rPr lang="en-GB" b="1" i="0" dirty="0">
                <a:solidFill>
                  <a:srgbClr val="767676"/>
                </a:solidFill>
                <a:effectLst/>
                <a:latin typeface="Rubik"/>
              </a:rPr>
              <a:t>Gastroenterology 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and Endoscopy Nurses and Associate</a:t>
            </a:r>
            <a:br>
              <a:rPr lang="en-GB" dirty="0"/>
            </a:br>
            <a:br>
              <a:rPr lang="en-GB" dirty="0"/>
            </a:br>
            <a:r>
              <a:rPr lang="en-GB" b="0" i="0" u="none" strike="noStrike" dirty="0">
                <a:solidFill>
                  <a:srgbClr val="46948F"/>
                </a:solidFill>
                <a:effectLst/>
                <a:latin typeface="Rubik"/>
                <a:hlinkClick r:id="rId10"/>
              </a:rPr>
              <a:t>EULAR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 - European League Against </a:t>
            </a:r>
            <a:r>
              <a:rPr lang="en-GB" b="1" i="0" dirty="0">
                <a:solidFill>
                  <a:srgbClr val="767676"/>
                </a:solidFill>
                <a:effectLst/>
                <a:latin typeface="Rubik"/>
              </a:rPr>
              <a:t>Rheumatism 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/ Nurses section</a:t>
            </a:r>
            <a:br>
              <a:rPr lang="en-GB" dirty="0"/>
            </a:br>
            <a:br>
              <a:rPr lang="en-GB" dirty="0"/>
            </a:br>
            <a:r>
              <a:rPr lang="en-GB" b="0" i="0" u="none" strike="noStrike" dirty="0">
                <a:solidFill>
                  <a:srgbClr val="46948F"/>
                </a:solidFill>
                <a:effectLst/>
                <a:latin typeface="Rubik"/>
                <a:hlinkClick r:id="rId11"/>
              </a:rPr>
              <a:t>EuSEN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 - European Society for </a:t>
            </a:r>
            <a:r>
              <a:rPr lang="en-GB" b="1" i="0" dirty="0">
                <a:solidFill>
                  <a:srgbClr val="767676"/>
                </a:solidFill>
                <a:effectLst/>
                <a:latin typeface="Rubik"/>
              </a:rPr>
              <a:t>Emergency 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Nursing</a:t>
            </a:r>
            <a:br>
              <a:rPr lang="en-GB" dirty="0"/>
            </a:br>
            <a:br>
              <a:rPr lang="en-GB" dirty="0"/>
            </a:br>
            <a:r>
              <a:rPr lang="en-GB" b="0" i="0" u="none" strike="noStrike" dirty="0">
                <a:solidFill>
                  <a:srgbClr val="46948F"/>
                </a:solidFill>
                <a:effectLst/>
                <a:latin typeface="Rubik"/>
                <a:hlinkClick r:id="rId12"/>
              </a:rPr>
              <a:t>EANN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 - European Association </a:t>
            </a:r>
            <a:r>
              <a:rPr lang="en-GB" b="1" i="0" dirty="0">
                <a:solidFill>
                  <a:srgbClr val="767676"/>
                </a:solidFill>
                <a:effectLst/>
                <a:latin typeface="Rubik"/>
              </a:rPr>
              <a:t>Neuroscience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 Nurses</a:t>
            </a:r>
            <a:br>
              <a:rPr lang="en-GB" dirty="0"/>
            </a:br>
            <a:br>
              <a:rPr lang="en-GB" dirty="0"/>
            </a:br>
            <a:r>
              <a:rPr lang="en-GB" b="0" i="0" u="none" strike="noStrike" dirty="0">
                <a:solidFill>
                  <a:srgbClr val="46948F"/>
                </a:solidFill>
                <a:effectLst/>
                <a:latin typeface="Rubik"/>
                <a:hlinkClick r:id="rId13"/>
              </a:rPr>
              <a:t>ACOVENE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 - Royal College of </a:t>
            </a:r>
            <a:r>
              <a:rPr lang="en-GB" b="1" i="0" dirty="0">
                <a:solidFill>
                  <a:srgbClr val="767676"/>
                </a:solidFill>
                <a:effectLst/>
                <a:latin typeface="Rubik"/>
              </a:rPr>
              <a:t>Veterinary 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Surgeons</a:t>
            </a:r>
            <a:br>
              <a:rPr lang="en-GB" dirty="0"/>
            </a:br>
            <a:br>
              <a:rPr lang="en-GB" dirty="0"/>
            </a:br>
            <a:r>
              <a:rPr lang="en-GB" b="0" i="0" u="none" strike="noStrike" dirty="0">
                <a:solidFill>
                  <a:srgbClr val="46948F"/>
                </a:solidFill>
                <a:effectLst/>
                <a:latin typeface="Rubik"/>
                <a:hlinkClick r:id="rId14"/>
              </a:rPr>
              <a:t>EWMA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 - European </a:t>
            </a:r>
            <a:r>
              <a:rPr lang="en-GB" b="1" i="0" dirty="0">
                <a:solidFill>
                  <a:srgbClr val="767676"/>
                </a:solidFill>
                <a:effectLst/>
                <a:latin typeface="Rubik"/>
              </a:rPr>
              <a:t>Wound 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Management Association</a:t>
            </a:r>
            <a:br>
              <a:rPr lang="en-GB" dirty="0"/>
            </a:br>
            <a:br>
              <a:rPr lang="en-GB" dirty="0"/>
            </a:br>
            <a:r>
              <a:rPr lang="en-GB" b="0" i="0" u="none" strike="noStrike" dirty="0">
                <a:solidFill>
                  <a:srgbClr val="46948F"/>
                </a:solidFill>
                <a:effectLst/>
                <a:latin typeface="Rubik"/>
                <a:hlinkClick r:id="rId15"/>
              </a:rPr>
              <a:t>ICRN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 - International Coalition </a:t>
            </a:r>
            <a:r>
              <a:rPr lang="en-GB" b="1" i="0" dirty="0">
                <a:solidFill>
                  <a:srgbClr val="767676"/>
                </a:solidFill>
                <a:effectLst/>
                <a:latin typeface="Rubik"/>
              </a:rPr>
              <a:t>Respiratory </a:t>
            </a:r>
            <a:r>
              <a:rPr lang="en-GB" b="0" i="0" dirty="0">
                <a:solidFill>
                  <a:srgbClr val="767676"/>
                </a:solidFill>
                <a:effectLst/>
                <a:latin typeface="Rubik"/>
              </a:rPr>
              <a:t>Nurses</a:t>
            </a:r>
          </a:p>
          <a:p>
            <a:pPr marL="0" indent="0">
              <a:buNone/>
            </a:pPr>
            <a:r>
              <a:rPr lang="en-GB" dirty="0">
                <a:solidFill>
                  <a:srgbClr val="767676"/>
                </a:solidFill>
                <a:latin typeface="Rubik"/>
                <a:hlinkClick r:id="rId16"/>
              </a:rPr>
              <a:t>FINE</a:t>
            </a:r>
            <a:r>
              <a:rPr lang="en-GB" dirty="0">
                <a:solidFill>
                  <a:srgbClr val="767676"/>
                </a:solidFill>
                <a:latin typeface="Rubik"/>
              </a:rPr>
              <a:t> – European Federation of Nurse </a:t>
            </a:r>
            <a:r>
              <a:rPr lang="en-GB" b="1" dirty="0">
                <a:solidFill>
                  <a:srgbClr val="767676"/>
                </a:solidFill>
                <a:latin typeface="Rubik"/>
              </a:rPr>
              <a:t>Educators</a:t>
            </a:r>
            <a:r>
              <a:rPr lang="en-GB" dirty="0">
                <a:solidFill>
                  <a:srgbClr val="767676"/>
                </a:solidFill>
                <a:latin typeface="Rubik"/>
              </a:rPr>
              <a:t> in science</a:t>
            </a:r>
          </a:p>
          <a:p>
            <a:pPr marL="0" indent="0">
              <a:buNone/>
            </a:pPr>
            <a:r>
              <a:rPr lang="en-GB" dirty="0">
                <a:solidFill>
                  <a:srgbClr val="767676"/>
                </a:solidFill>
                <a:latin typeface="Rubik"/>
                <a:hlinkClick r:id="rId17"/>
              </a:rPr>
              <a:t>ENSA</a:t>
            </a:r>
            <a:r>
              <a:rPr lang="en-GB" dirty="0">
                <a:solidFill>
                  <a:srgbClr val="767676"/>
                </a:solidFill>
                <a:latin typeface="Rubik"/>
              </a:rPr>
              <a:t> – European Nurses </a:t>
            </a:r>
            <a:r>
              <a:rPr lang="en-GB" b="1" dirty="0">
                <a:solidFill>
                  <a:srgbClr val="767676"/>
                </a:solidFill>
                <a:latin typeface="Rubik"/>
              </a:rPr>
              <a:t>Student </a:t>
            </a:r>
            <a:r>
              <a:rPr lang="en-GB" dirty="0">
                <a:solidFill>
                  <a:srgbClr val="767676"/>
                </a:solidFill>
                <a:latin typeface="Rubik"/>
              </a:rPr>
              <a:t>Association</a:t>
            </a:r>
          </a:p>
          <a:p>
            <a:pPr marL="0" indent="0">
              <a:buNone/>
            </a:pPr>
            <a:r>
              <a:rPr lang="en-GB" dirty="0">
                <a:solidFill>
                  <a:srgbClr val="767676"/>
                </a:solidFill>
                <a:latin typeface="Rubik"/>
                <a:hlinkClick r:id="rId18"/>
              </a:rPr>
              <a:t>ESCARDIO</a:t>
            </a:r>
            <a:r>
              <a:rPr lang="en-GB" dirty="0">
                <a:solidFill>
                  <a:srgbClr val="767676"/>
                </a:solidFill>
                <a:latin typeface="Rubik"/>
              </a:rPr>
              <a:t> – European Society in </a:t>
            </a:r>
            <a:r>
              <a:rPr lang="en-GB" b="1" dirty="0">
                <a:solidFill>
                  <a:srgbClr val="767676"/>
                </a:solidFill>
                <a:latin typeface="Rubik"/>
              </a:rPr>
              <a:t>Cardiology </a:t>
            </a:r>
            <a:r>
              <a:rPr lang="en-GB" dirty="0">
                <a:solidFill>
                  <a:srgbClr val="767676"/>
                </a:solidFill>
                <a:latin typeface="Rubik"/>
              </a:rPr>
              <a:t>/ Nurses</a:t>
            </a:r>
            <a:endParaRPr lang="en-US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4CB06C1-0878-F537-4DCD-B69A4F3E44E3}"/>
              </a:ext>
            </a:extLst>
          </p:cNvPr>
          <p:cNvSpPr txBox="1"/>
          <p:nvPr/>
        </p:nvSpPr>
        <p:spPr>
          <a:xfrm>
            <a:off x="6852439" y="1621296"/>
            <a:ext cx="4830168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46948F"/>
                </a:solidFill>
                <a:latin typeface="Rubik"/>
                <a:hlinkClick r:id="rId19"/>
              </a:rPr>
              <a:t>AIIAO</a:t>
            </a:r>
            <a:r>
              <a:rPr lang="en-GB" sz="1600" dirty="0">
                <a:solidFill>
                  <a:srgbClr val="767676"/>
                </a:solidFill>
                <a:latin typeface="Rubik"/>
              </a:rPr>
              <a:t> - Italian Association Nurses in Oncology</a:t>
            </a:r>
          </a:p>
          <a:p>
            <a:r>
              <a:rPr lang="en-GB" sz="1400" b="0" i="0" u="none" strike="noStrike" dirty="0">
                <a:solidFill>
                  <a:srgbClr val="46948F"/>
                </a:solidFill>
                <a:effectLst/>
                <a:latin typeface="Rubik"/>
                <a:hlinkClick r:id="rId20"/>
              </a:rPr>
              <a:t>GORNA</a:t>
            </a:r>
            <a:r>
              <a:rPr lang="en-GB" sz="1400" b="0" i="0" dirty="0">
                <a:solidFill>
                  <a:srgbClr val="767676"/>
                </a:solidFill>
                <a:effectLst/>
                <a:latin typeface="Rubik"/>
              </a:rPr>
              <a:t> - Greek Operating Room Nurses Association</a:t>
            </a:r>
            <a:br>
              <a:rPr lang="en-GB" sz="1400" dirty="0"/>
            </a:br>
            <a:r>
              <a:rPr lang="en-GB" sz="1400" b="0" i="0" u="none" strike="noStrike" dirty="0">
                <a:solidFill>
                  <a:srgbClr val="46948F"/>
                </a:solidFill>
                <a:effectLst/>
                <a:latin typeface="Rubik"/>
                <a:hlinkClick r:id="rId21"/>
              </a:rPr>
              <a:t>AEEEMC</a:t>
            </a:r>
            <a:r>
              <a:rPr lang="en-GB" sz="1400" b="0" i="0" dirty="0">
                <a:solidFill>
                  <a:srgbClr val="767676"/>
                </a:solidFill>
                <a:effectLst/>
                <a:latin typeface="Rubik"/>
              </a:rPr>
              <a:t> - Specialist Nurses in Medical Surgical Nursing Portugal</a:t>
            </a:r>
            <a:br>
              <a:rPr lang="en-GB" sz="1400" dirty="0"/>
            </a:br>
            <a:r>
              <a:rPr lang="en-GB" sz="1400" b="0" i="0" u="none" strike="noStrike" dirty="0">
                <a:solidFill>
                  <a:srgbClr val="46948F"/>
                </a:solidFill>
                <a:effectLst/>
                <a:latin typeface="Rubik"/>
                <a:hlinkClick r:id="rId22"/>
              </a:rPr>
              <a:t>ANIPIO</a:t>
            </a:r>
            <a:r>
              <a:rPr lang="en-GB" sz="1400" b="0" i="0" dirty="0">
                <a:solidFill>
                  <a:srgbClr val="767676"/>
                </a:solidFill>
                <a:effectLst/>
                <a:latin typeface="Rubik"/>
              </a:rPr>
              <a:t> - National Society Infection Control Nurses - Italy</a:t>
            </a:r>
            <a:br>
              <a:rPr lang="en-GB" sz="1400" dirty="0"/>
            </a:br>
            <a:r>
              <a:rPr lang="en-GB" sz="1400" b="0" i="0" u="none" strike="noStrike" dirty="0">
                <a:solidFill>
                  <a:srgbClr val="46948F"/>
                </a:solidFill>
                <a:effectLst/>
                <a:latin typeface="Rubik"/>
                <a:hlinkClick r:id="rId23"/>
              </a:rPr>
              <a:t>PTPAIO</a:t>
            </a:r>
            <a:r>
              <a:rPr lang="en-GB" sz="1400" b="0" i="0" dirty="0">
                <a:solidFill>
                  <a:srgbClr val="767676"/>
                </a:solidFill>
                <a:effectLst/>
                <a:latin typeface="Rubik"/>
              </a:rPr>
              <a:t> - Polish Society of Anaesthesiology and Intensive Care</a:t>
            </a:r>
            <a:br>
              <a:rPr lang="en-GB" sz="1400" dirty="0"/>
            </a:br>
            <a:r>
              <a:rPr lang="en-GB" sz="1400" b="0" i="0" u="none" strike="noStrike" dirty="0">
                <a:solidFill>
                  <a:srgbClr val="46948F"/>
                </a:solidFill>
                <a:effectLst/>
                <a:latin typeface="Rubik"/>
                <a:hlinkClick r:id="rId21"/>
              </a:rPr>
              <a:t>AEEEMC</a:t>
            </a:r>
            <a:r>
              <a:rPr lang="en-GB" sz="1400" b="0" i="0" dirty="0">
                <a:solidFill>
                  <a:srgbClr val="767676"/>
                </a:solidFill>
                <a:effectLst/>
                <a:latin typeface="Rubik"/>
              </a:rPr>
              <a:t> - Specialist Nurses in Medical Surgical Nursing Portugal</a:t>
            </a:r>
            <a:br>
              <a:rPr lang="en-GB" sz="1400" dirty="0"/>
            </a:br>
            <a:r>
              <a:rPr lang="en-GB" sz="1400" b="0" i="0" u="none" strike="noStrike" dirty="0">
                <a:solidFill>
                  <a:srgbClr val="46948F"/>
                </a:solidFill>
                <a:effectLst/>
                <a:latin typeface="Rubik"/>
                <a:hlinkClick r:id="rId24"/>
              </a:rPr>
              <a:t>NVAM</a:t>
            </a:r>
            <a:r>
              <a:rPr lang="en-GB" sz="1400" b="0" i="0" dirty="0">
                <a:solidFill>
                  <a:srgbClr val="767676"/>
                </a:solidFill>
                <a:effectLst/>
                <a:latin typeface="Rubik"/>
              </a:rPr>
              <a:t> - Dutch association nurses in Anesthesia</a:t>
            </a:r>
            <a:br>
              <a:rPr lang="en-GB" sz="1400" dirty="0"/>
            </a:br>
            <a:r>
              <a:rPr lang="en-GB" sz="1400" b="0" i="0" u="none" strike="noStrike" dirty="0">
                <a:solidFill>
                  <a:srgbClr val="46948F"/>
                </a:solidFill>
                <a:effectLst/>
                <a:latin typeface="Rubik"/>
                <a:hlinkClick r:id="rId25"/>
              </a:rPr>
              <a:t>AICO</a:t>
            </a:r>
            <a:r>
              <a:rPr lang="en-GB" sz="1400" b="0" i="0" dirty="0">
                <a:solidFill>
                  <a:srgbClr val="767676"/>
                </a:solidFill>
                <a:effectLst/>
                <a:latin typeface="Rubik"/>
              </a:rPr>
              <a:t> - Italian Association Operation Room Nurses</a:t>
            </a:r>
            <a:br>
              <a:rPr lang="en-GB" sz="1400" dirty="0"/>
            </a:br>
            <a:r>
              <a:rPr lang="en-GB" sz="1400" b="0" i="0" u="none" strike="noStrike" dirty="0">
                <a:solidFill>
                  <a:srgbClr val="46948F"/>
                </a:solidFill>
                <a:effectLst/>
                <a:latin typeface="Rubik"/>
                <a:hlinkClick r:id="rId26"/>
              </a:rPr>
              <a:t>UISH</a:t>
            </a:r>
            <a:r>
              <a:rPr lang="en-GB" sz="1400" b="0" i="0" dirty="0">
                <a:solidFill>
                  <a:srgbClr val="767676"/>
                </a:solidFill>
                <a:effectLst/>
                <a:latin typeface="Rubik"/>
              </a:rPr>
              <a:t> - Albanian Order of Nurses</a:t>
            </a:r>
            <a:br>
              <a:rPr lang="en-GB" sz="1400" dirty="0"/>
            </a:br>
            <a:r>
              <a:rPr lang="en-GB" sz="1400" b="0" i="0" u="none" strike="noStrike" dirty="0">
                <a:solidFill>
                  <a:srgbClr val="46948F"/>
                </a:solidFill>
                <a:effectLst/>
                <a:latin typeface="Rubik"/>
                <a:hlinkClick r:id="rId27"/>
              </a:rPr>
              <a:t>CNSARICT</a:t>
            </a:r>
            <a:r>
              <a:rPr lang="en-GB" sz="1400" b="0" i="0" dirty="0">
                <a:solidFill>
                  <a:srgbClr val="767676"/>
                </a:solidFill>
                <a:effectLst/>
                <a:latin typeface="Rubik"/>
              </a:rPr>
              <a:t> -  Croatian Nursing Society of Anesthesia</a:t>
            </a:r>
          </a:p>
          <a:p>
            <a:r>
              <a:rPr lang="en-GB" sz="1400" b="0" i="0" u="none" strike="noStrike" dirty="0">
                <a:solidFill>
                  <a:srgbClr val="46948F"/>
                </a:solidFill>
                <a:effectLst/>
                <a:latin typeface="Rubik"/>
                <a:hlinkClick r:id="rId28"/>
              </a:rPr>
              <a:t>CNNF</a:t>
            </a:r>
            <a:r>
              <a:rPr lang="en-GB" sz="1400" b="0" i="0" dirty="0">
                <a:solidFill>
                  <a:srgbClr val="767676"/>
                </a:solidFill>
                <a:effectLst/>
                <a:latin typeface="Rubik"/>
              </a:rPr>
              <a:t> - Croatian National Nursing Federation</a:t>
            </a:r>
          </a:p>
          <a:p>
            <a:r>
              <a:rPr lang="en-GB" sz="1400" dirty="0">
                <a:solidFill>
                  <a:srgbClr val="767676"/>
                </a:solidFill>
                <a:latin typeface="Rubik"/>
                <a:hlinkClick r:id="rId29"/>
              </a:rPr>
              <a:t>BFHBOV</a:t>
            </a:r>
            <a:r>
              <a:rPr lang="en-GB" sz="1400" dirty="0">
                <a:solidFill>
                  <a:srgbClr val="767676"/>
                </a:solidFill>
                <a:latin typeface="Rubik"/>
              </a:rPr>
              <a:t> - The Belgium Federation of Advance Nurses</a:t>
            </a:r>
          </a:p>
          <a:p>
            <a:r>
              <a:rPr lang="en-GB" sz="1400" dirty="0">
                <a:hlinkClick r:id="rId30"/>
              </a:rPr>
              <a:t>V&amp;VN</a:t>
            </a:r>
            <a:r>
              <a:rPr lang="en-GB" sz="1400" dirty="0"/>
              <a:t> -  Dutch National Nursing Association</a:t>
            </a:r>
          </a:p>
          <a:p>
            <a:r>
              <a:rPr lang="en-GB" sz="1400" dirty="0"/>
              <a:t>GPNNA - Greek Paediatric and Neonatology Nursing Association</a:t>
            </a:r>
            <a:br>
              <a:rPr lang="en-GB" sz="1400" dirty="0"/>
            </a:br>
            <a:br>
              <a:rPr lang="en-GB" sz="1400" dirty="0"/>
            </a:br>
            <a:endParaRPr lang="en-US" sz="14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C00FAB0-9A97-D245-A955-A8B107770B19}"/>
              </a:ext>
            </a:extLst>
          </p:cNvPr>
          <p:cNvSpPr txBox="1"/>
          <p:nvPr/>
        </p:nvSpPr>
        <p:spPr>
          <a:xfrm>
            <a:off x="6852439" y="4975094"/>
            <a:ext cx="4922630" cy="523220"/>
          </a:xfrm>
          <a:prstGeom prst="rect">
            <a:avLst/>
          </a:prstGeom>
          <a:solidFill>
            <a:schemeClr val="bg2">
              <a:lumMod val="90000"/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 Individual associates 473 nurses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7D19925-B1CA-4D0D-C555-DD910437D16F}"/>
              </a:ext>
            </a:extLst>
          </p:cNvPr>
          <p:cNvSpPr txBox="1"/>
          <p:nvPr/>
        </p:nvSpPr>
        <p:spPr>
          <a:xfrm>
            <a:off x="6852439" y="5744173"/>
            <a:ext cx="4491166" cy="523220"/>
          </a:xfrm>
          <a:prstGeom prst="rect">
            <a:avLst/>
          </a:prstGeom>
          <a:solidFill>
            <a:schemeClr val="bg2">
              <a:lumMod val="90000"/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 Total about </a:t>
            </a:r>
            <a:r>
              <a:rPr lang="en-US" sz="2800" b="1" u="sng" dirty="0">
                <a:solidFill>
                  <a:schemeClr val="tx2">
                    <a:lumMod val="75000"/>
                  </a:schemeClr>
                </a:solidFill>
              </a:rPr>
              <a:t>3.850.000 </a:t>
            </a:r>
            <a:r>
              <a:rPr lang="en-US" sz="2800" dirty="0"/>
              <a:t>nurses</a:t>
            </a:r>
          </a:p>
        </p:txBody>
      </p:sp>
      <p:pic>
        <p:nvPicPr>
          <p:cNvPr id="7" name="Picture 3" descr="Jigsaw piece bridging the gap">
            <a:extLst>
              <a:ext uri="{FF2B5EF4-FFF2-40B4-BE49-F238E27FC236}">
                <a16:creationId xmlns:a16="http://schemas.microsoft.com/office/drawing/2014/main" id="{2ECACDFC-46C2-0577-F67D-0955637B33AF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alphaModFix amt="25000"/>
          </a:blip>
          <a:srcRect t="21273" b="372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8" name="Picture 4" descr="Mobirise">
            <a:extLst>
              <a:ext uri="{FF2B5EF4-FFF2-40B4-BE49-F238E27FC236}">
                <a16:creationId xmlns:a16="http://schemas.microsoft.com/office/drawing/2014/main" id="{4937DB24-8519-F7A6-B9B1-D7BD088C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247" y="101296"/>
            <a:ext cx="1753518" cy="108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35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BF36C7D-A810-4591-9806-37335D8A06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85" r="7211"/>
          <a:stretch/>
        </p:blipFill>
        <p:spPr>
          <a:xfrm>
            <a:off x="404662" y="229807"/>
            <a:ext cx="4590125" cy="244062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325BCF-7ED0-DF85-C0AB-80EA67422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9" r="-2" b="1307"/>
          <a:stretch/>
        </p:blipFill>
        <p:spPr bwMode="auto">
          <a:xfrm>
            <a:off x="404662" y="2900726"/>
            <a:ext cx="4590125" cy="225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534DACF-B23C-37C3-0642-C3969FC57AF8}"/>
              </a:ext>
            </a:extLst>
          </p:cNvPr>
          <p:cNvSpPr/>
          <p:nvPr/>
        </p:nvSpPr>
        <p:spPr>
          <a:xfrm>
            <a:off x="216309" y="5739713"/>
            <a:ext cx="11759381" cy="8652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2"/>
                </a:solidFill>
              </a:rPr>
              <a:t>THE EUROPEAN SPECIALIST NURSE COMMUNITY</a:t>
            </a:r>
          </a:p>
        </p:txBody>
      </p:sp>
      <p:pic>
        <p:nvPicPr>
          <p:cNvPr id="3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A508252-93DE-8657-1B90-645C1B73D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052" y="3075028"/>
            <a:ext cx="2232675" cy="1086167"/>
          </a:xfrm>
          <a:prstGeom prst="rect">
            <a:avLst/>
          </a:prstGeom>
        </p:spPr>
      </p:pic>
      <p:pic>
        <p:nvPicPr>
          <p:cNvPr id="6" name="Afbeelding 5" descr="Afbeelding met kleding, persoon, schoeisel, glimlach&#10;&#10;Automatisch gegenereerde beschrijving">
            <a:extLst>
              <a:ext uri="{FF2B5EF4-FFF2-40B4-BE49-F238E27FC236}">
                <a16:creationId xmlns:a16="http://schemas.microsoft.com/office/drawing/2014/main" id="{424CF6E8-395F-5239-23B7-D647A6230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59" y="465782"/>
            <a:ext cx="6868131" cy="45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01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1B2C37-B52E-83E1-2A9D-E2251A1C3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042" y="355293"/>
            <a:ext cx="8767916" cy="1325563"/>
          </a:xfrm>
        </p:spPr>
        <p:txBody>
          <a:bodyPr/>
          <a:lstStyle/>
          <a:p>
            <a:r>
              <a:rPr lang="en-US" dirty="0"/>
              <a:t>ESNO Program priorities 2024 - 2026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DBE4A8-DECA-6706-42C5-3F6D3E220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98" y="1575697"/>
            <a:ext cx="2295779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PILLAR -  I</a:t>
            </a:r>
          </a:p>
          <a:p>
            <a:pPr marL="0" indent="0">
              <a:buNone/>
            </a:pPr>
            <a:r>
              <a:rPr lang="en-US" sz="2400" u="sng" dirty="0"/>
              <a:t>Influence in EU</a:t>
            </a:r>
          </a:p>
          <a:p>
            <a:r>
              <a:rPr lang="en-US" sz="2400" dirty="0"/>
              <a:t>Lobby for mission and vision</a:t>
            </a:r>
          </a:p>
          <a:p>
            <a:r>
              <a:rPr lang="en-US" sz="2400" dirty="0"/>
              <a:t>Participate in programs</a:t>
            </a:r>
          </a:p>
          <a:p>
            <a:r>
              <a:rPr lang="en-US" sz="2400" dirty="0"/>
              <a:t>Relation building MEP’s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645203A-8183-F6B3-969F-4EBA4F932610}"/>
              </a:ext>
            </a:extLst>
          </p:cNvPr>
          <p:cNvSpPr txBox="1">
            <a:spLocks/>
          </p:cNvSpPr>
          <p:nvPr/>
        </p:nvSpPr>
        <p:spPr>
          <a:xfrm>
            <a:off x="5729936" y="1575697"/>
            <a:ext cx="2783035" cy="4550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PILLAR - III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u="sng" dirty="0"/>
              <a:t>EU Contribute to health issues</a:t>
            </a:r>
          </a:p>
          <a:p>
            <a:r>
              <a:rPr lang="en-US" sz="2400" dirty="0"/>
              <a:t>Vaccination, AMR</a:t>
            </a:r>
          </a:p>
          <a:p>
            <a:r>
              <a:rPr lang="en-US" sz="2400" dirty="0"/>
              <a:t>Preparedness</a:t>
            </a:r>
          </a:p>
          <a:p>
            <a:r>
              <a:rPr lang="en-US" sz="2400" dirty="0"/>
              <a:t>Science and research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19B323E2-98B6-0FF1-3622-BAD918AF9DE0}"/>
              </a:ext>
            </a:extLst>
          </p:cNvPr>
          <p:cNvSpPr txBox="1">
            <a:spLocks/>
          </p:cNvSpPr>
          <p:nvPr/>
        </p:nvSpPr>
        <p:spPr>
          <a:xfrm>
            <a:off x="8754263" y="1572918"/>
            <a:ext cx="234445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PILLAR - IV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u="sng" dirty="0"/>
              <a:t>Nursing Wellbeing </a:t>
            </a:r>
          </a:p>
          <a:p>
            <a:r>
              <a:rPr lang="en-US" sz="2400" dirty="0"/>
              <a:t>Participation</a:t>
            </a:r>
          </a:p>
          <a:p>
            <a:r>
              <a:rPr lang="en-US" sz="2400" dirty="0"/>
              <a:t>Working condition</a:t>
            </a:r>
          </a:p>
          <a:p>
            <a:r>
              <a:rPr lang="en-US" sz="2400" dirty="0"/>
              <a:t>Mentor program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A92C2BA-A4D6-68B8-4B76-FC7D395B6497}"/>
              </a:ext>
            </a:extLst>
          </p:cNvPr>
          <p:cNvSpPr txBox="1"/>
          <p:nvPr/>
        </p:nvSpPr>
        <p:spPr>
          <a:xfrm>
            <a:off x="5366953" y="5774635"/>
            <a:ext cx="3208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COMMITTEES</a:t>
            </a:r>
          </a:p>
        </p:txBody>
      </p:sp>
      <p:sp>
        <p:nvSpPr>
          <p:cNvPr id="10" name="Pijl: omlaag 9">
            <a:extLst>
              <a:ext uri="{FF2B5EF4-FFF2-40B4-BE49-F238E27FC236}">
                <a16:creationId xmlns:a16="http://schemas.microsoft.com/office/drawing/2014/main" id="{C6E4F3ED-0C4B-384B-BCCB-82D9E630FAFB}"/>
              </a:ext>
            </a:extLst>
          </p:cNvPr>
          <p:cNvSpPr/>
          <p:nvPr/>
        </p:nvSpPr>
        <p:spPr>
          <a:xfrm>
            <a:off x="6828592" y="4939748"/>
            <a:ext cx="446851" cy="83488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785608E7-A91B-4937-1ED3-43036F614030}"/>
              </a:ext>
            </a:extLst>
          </p:cNvPr>
          <p:cNvSpPr txBox="1">
            <a:spLocks/>
          </p:cNvSpPr>
          <p:nvPr/>
        </p:nvSpPr>
        <p:spPr>
          <a:xfrm>
            <a:off x="3193767" y="1572918"/>
            <a:ext cx="22957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PILLAR - 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u="sng" dirty="0"/>
              <a:t>Harmonization</a:t>
            </a:r>
          </a:p>
          <a:p>
            <a:r>
              <a:rPr lang="en-US" sz="2400" dirty="0"/>
              <a:t>Education</a:t>
            </a:r>
          </a:p>
          <a:p>
            <a:r>
              <a:rPr lang="en-US" sz="2400" dirty="0"/>
              <a:t>Certification</a:t>
            </a:r>
          </a:p>
          <a:p>
            <a:r>
              <a:rPr lang="en-US" sz="2400" dirty="0"/>
              <a:t>Recognition </a:t>
            </a:r>
          </a:p>
        </p:txBody>
      </p:sp>
    </p:spTree>
    <p:extLst>
      <p:ext uri="{BB962C8B-B14F-4D97-AF65-F5344CB8AC3E}">
        <p14:creationId xmlns:p14="http://schemas.microsoft.com/office/powerpoint/2010/main" val="2996492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C2AD7-8545-4C4A-B818-3E100D596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6100" y="2276272"/>
            <a:ext cx="9144000" cy="884944"/>
          </a:xfrm>
        </p:spPr>
        <p:txBody>
          <a:bodyPr>
            <a:noAutofit/>
          </a:bodyPr>
          <a:lstStyle/>
          <a:p>
            <a:r>
              <a:rPr lang="it-IT" sz="4800" b="1" dirty="0"/>
              <a:t>NURSING LEADERSHIP IN EUROPE</a:t>
            </a:r>
            <a:endParaRPr lang="en-US" sz="4800" b="1" dirty="0">
              <a:latin typeface="Gill Sans MT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670A63F-2FB8-0E6C-0EB8-BC05A441F47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92100" y="5077012"/>
            <a:ext cx="11607800" cy="144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Alessandro Stievano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PhD,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MNursSci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MSoc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FAAN, FEANS, FESNO, FFNMRCSI,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FTNSS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Chief Nursing Officer (CNO) FNOPI for Italy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Associate Editor "Journal of Nursing Scholarship"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Vice-President European Nurse Director Association (ENDA)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24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E8265D-2D15-187F-2C0F-E0D954E09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399" y="529564"/>
            <a:ext cx="6585941" cy="1055208"/>
          </a:xfrm>
        </p:spPr>
        <p:txBody>
          <a:bodyPr anchor="b">
            <a:normAutofit fontScale="90000"/>
          </a:bodyPr>
          <a:lstStyle/>
          <a:p>
            <a:r>
              <a:rPr lang="en-US" sz="2800" dirty="0"/>
              <a:t>Programs on Nurse community in science</a:t>
            </a:r>
            <a:br>
              <a:rPr lang="en-US" sz="2800" dirty="0"/>
            </a:br>
            <a:r>
              <a:rPr lang="en-US" dirty="0"/>
              <a:t>ESNO NURSES POOL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B838F9-9DA4-2644-DE11-7C903920C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4772450" cy="3278960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ESNO Nurses Survey Pool</a:t>
            </a:r>
          </a:p>
          <a:p>
            <a:pPr marL="0" indent="0">
              <a:buNone/>
            </a:pPr>
            <a:r>
              <a:rPr lang="en-GB" sz="2200" dirty="0"/>
              <a:t>Voicing the European Specialist Nursing expertise, science, education and experience.</a:t>
            </a:r>
          </a:p>
          <a:p>
            <a:pPr marL="0" indent="0">
              <a:buNone/>
            </a:pPr>
            <a:r>
              <a:rPr lang="en-GB" sz="2200" dirty="0"/>
              <a:t>This Nurse Pool program is an initiative of the ESNO Education and Scientific Committee, to create a portal for nurses in all specialities, motivated to engage in surveys, data collection and networking.</a:t>
            </a:r>
            <a:endParaRPr lang="en-US" sz="22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AA131C6-F08F-6B3B-4843-C2EA26121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535" y="2592044"/>
            <a:ext cx="6052316" cy="299589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40A86EC-93A0-A8D7-96E9-BCDDF782E4CF}"/>
              </a:ext>
            </a:extLst>
          </p:cNvPr>
          <p:cNvSpPr txBox="1"/>
          <p:nvPr/>
        </p:nvSpPr>
        <p:spPr>
          <a:xfrm>
            <a:off x="7407571" y="1434971"/>
            <a:ext cx="4090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3"/>
              </a:rPr>
              <a:t>www.esnonursespool.eu</a:t>
            </a:r>
            <a:r>
              <a:rPr lang="en-US" sz="2800" dirty="0"/>
              <a:t> </a:t>
            </a:r>
          </a:p>
        </p:txBody>
      </p:sp>
      <p:pic>
        <p:nvPicPr>
          <p:cNvPr id="8" name="Graphic 7" descr="Naar rechts wijzende wijsvinger met handrug silhouet">
            <a:extLst>
              <a:ext uri="{FF2B5EF4-FFF2-40B4-BE49-F238E27FC236}">
                <a16:creationId xmlns:a16="http://schemas.microsoft.com/office/drawing/2014/main" id="{06F95AF8-65EC-E3E2-4D0D-7F2718944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93171" y="13607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35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F40E4-98BE-E910-5104-B5A24ACFE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490" y="1169850"/>
            <a:ext cx="480666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SECOND ESNO EVENT IN THE EUROPEAN PARLIAMENT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14-15 January 2025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E94F367-C8DF-F59E-E777-8A89B3E85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862" y="463447"/>
            <a:ext cx="3924215" cy="5757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4C1BCC8-3FF2-ABEE-1EB0-EF38E36A36AF}"/>
              </a:ext>
            </a:extLst>
          </p:cNvPr>
          <p:cNvSpPr txBox="1"/>
          <p:nvPr/>
        </p:nvSpPr>
        <p:spPr>
          <a:xfrm>
            <a:off x="943896" y="3929102"/>
            <a:ext cx="5450197" cy="1666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"EURO-NURSE 365” </a:t>
            </a: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Empowering Excellence in Nursing through Education, Certification, and European Recognition of a Framework on Specialist Nurses and Advance Nurse Practitioners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5F684F4-057F-AB03-CA61-A628AB7136BF}"/>
              </a:ext>
            </a:extLst>
          </p:cNvPr>
          <p:cNvSpPr txBox="1"/>
          <p:nvPr/>
        </p:nvSpPr>
        <p:spPr>
          <a:xfrm>
            <a:off x="387737" y="2696201"/>
            <a:ext cx="670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context of the ‘Decade of the Specialist Nurses 2020 – 2030’</a:t>
            </a:r>
          </a:p>
        </p:txBody>
      </p:sp>
    </p:spTree>
    <p:extLst>
      <p:ext uri="{BB962C8B-B14F-4D97-AF65-F5344CB8AC3E}">
        <p14:creationId xmlns:p14="http://schemas.microsoft.com/office/powerpoint/2010/main" val="3432852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4ABDD1-4C77-1341-A2CD-B856B1827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002" y="1310640"/>
            <a:ext cx="11102656" cy="117957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4400" dirty="0">
                <a:ea typeface="+mj-lt"/>
                <a:cs typeface="+mj-lt"/>
              </a:rPr>
              <a:t>The ESNO </a:t>
            </a:r>
            <a:r>
              <a:rPr lang="it-IT" sz="4400" err="1">
                <a:ea typeface="+mj-lt"/>
                <a:cs typeface="+mj-lt"/>
              </a:rPr>
              <a:t>Response</a:t>
            </a:r>
            <a:r>
              <a:rPr lang="it-IT" sz="4400" dirty="0">
                <a:ea typeface="+mj-lt"/>
                <a:cs typeface="+mj-lt"/>
              </a:rPr>
              <a:t> </a:t>
            </a:r>
            <a:r>
              <a:rPr lang="it-IT" sz="4400" err="1">
                <a:ea typeface="+mj-lt"/>
                <a:cs typeface="+mj-lt"/>
              </a:rPr>
              <a:t>Toward</a:t>
            </a:r>
            <a:r>
              <a:rPr lang="it-IT" sz="4400" dirty="0">
                <a:ea typeface="+mj-lt"/>
                <a:cs typeface="+mj-lt"/>
              </a:rPr>
              <a:t> </a:t>
            </a:r>
            <a:r>
              <a:rPr lang="it-IT" sz="4400" err="1">
                <a:ea typeface="+mj-lt"/>
                <a:cs typeface="+mj-lt"/>
              </a:rPr>
              <a:t>Sustainability</a:t>
            </a:r>
            <a:br>
              <a:rPr lang="it-IT" sz="4900" dirty="0"/>
            </a:br>
            <a:br>
              <a:rPr lang="en-US" sz="4400" dirty="0"/>
            </a:br>
            <a:r>
              <a:rPr lang="en-US" sz="2700" dirty="0">
                <a:latin typeface="Arial"/>
                <a:ea typeface="+mj-lt"/>
                <a:cs typeface="Arial"/>
              </a:rPr>
              <a:t>Building a </a:t>
            </a:r>
            <a:r>
              <a:rPr lang="en-US" sz="2700" err="1">
                <a:latin typeface="Arial"/>
                <a:ea typeface="+mj-lt"/>
                <a:cs typeface="Arial"/>
              </a:rPr>
              <a:t>Relisient</a:t>
            </a:r>
            <a:r>
              <a:rPr lang="en-US" sz="2700" dirty="0">
                <a:latin typeface="Arial"/>
                <a:ea typeface="+mj-lt"/>
                <a:cs typeface="Arial"/>
              </a:rPr>
              <a:t> and Adaptable Nursing Workforce</a:t>
            </a:r>
            <a:endParaRPr lang="it-IT" sz="2700">
              <a:ea typeface="+mj-lt"/>
              <a:cs typeface="+mj-lt"/>
            </a:endParaRPr>
          </a:p>
          <a:p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5D9B8B-B328-A08A-9F85-51022B6D1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72" y="2808704"/>
            <a:ext cx="10168128" cy="369417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it-IT" i="1" dirty="0"/>
              <a:t>Global Challenges </a:t>
            </a:r>
            <a:r>
              <a:rPr lang="it-IT" i="1" err="1"/>
              <a:t>Impacting</a:t>
            </a:r>
            <a:r>
              <a:rPr lang="it-IT" i="1" dirty="0"/>
              <a:t> Healthcare: </a:t>
            </a:r>
          </a:p>
          <a:p>
            <a:pPr marL="0" indent="0">
              <a:buNone/>
            </a:pPr>
            <a:r>
              <a:rPr lang="it-IT" dirty="0" err="1"/>
              <a:t>Economic</a:t>
            </a:r>
            <a:r>
              <a:rPr lang="it-IT" dirty="0"/>
              <a:t> </a:t>
            </a:r>
            <a:r>
              <a:rPr lang="it-IT" dirty="0" err="1"/>
              <a:t>slowdown</a:t>
            </a:r>
            <a:r>
              <a:rPr lang="it-IT" dirty="0"/>
              <a:t>, </a:t>
            </a:r>
            <a:r>
              <a:rPr lang="it-IT" dirty="0" err="1"/>
              <a:t>geopolotical</a:t>
            </a:r>
            <a:r>
              <a:rPr lang="it-IT" dirty="0"/>
              <a:t> </a:t>
            </a:r>
            <a:r>
              <a:rPr lang="it-IT" dirty="0" err="1"/>
              <a:t>tensions</a:t>
            </a:r>
            <a:r>
              <a:rPr lang="it-IT" dirty="0"/>
              <a:t>, </a:t>
            </a:r>
            <a:r>
              <a:rPr lang="it-IT" dirty="0" err="1"/>
              <a:t>climate</a:t>
            </a:r>
            <a:r>
              <a:rPr lang="it-IT" dirty="0"/>
              <a:t> </a:t>
            </a:r>
            <a:r>
              <a:rPr lang="it-IT" dirty="0" err="1"/>
              <a:t>crises</a:t>
            </a:r>
            <a:r>
              <a:rPr lang="it-IT" dirty="0"/>
              <a:t>, and </a:t>
            </a:r>
            <a:r>
              <a:rPr lang="it-IT" dirty="0" err="1"/>
              <a:t>workforce</a:t>
            </a:r>
            <a:r>
              <a:rPr lang="it-IT" dirty="0"/>
              <a:t> </a:t>
            </a:r>
            <a:r>
              <a:rPr lang="it-IT" dirty="0" err="1"/>
              <a:t>insyability</a:t>
            </a:r>
            <a:r>
              <a:rPr lang="it-IT" dirty="0"/>
              <a:t> </a:t>
            </a:r>
            <a:r>
              <a:rPr lang="it-IT" dirty="0" err="1"/>
              <a:t>threaten</a:t>
            </a:r>
            <a:r>
              <a:rPr lang="it-IT" dirty="0"/>
              <a:t> </a:t>
            </a:r>
            <a:r>
              <a:rPr lang="it-IT" dirty="0" err="1"/>
              <a:t>healthcare</a:t>
            </a:r>
            <a:r>
              <a:rPr lang="it-IT" dirty="0"/>
              <a:t> </a:t>
            </a:r>
            <a:r>
              <a:rPr lang="it-IT" dirty="0" err="1"/>
              <a:t>sustainability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i="1" dirty="0"/>
              <a:t>The </a:t>
            </a:r>
            <a:r>
              <a:rPr lang="it-IT" i="1" err="1"/>
              <a:t>Need</a:t>
            </a:r>
            <a:r>
              <a:rPr lang="it-IT" i="1" dirty="0"/>
              <a:t> for </a:t>
            </a:r>
            <a:r>
              <a:rPr lang="it-IT" i="1" err="1"/>
              <a:t>Workforce</a:t>
            </a:r>
            <a:r>
              <a:rPr lang="it-IT" i="1" dirty="0"/>
              <a:t> </a:t>
            </a:r>
            <a:r>
              <a:rPr lang="it-IT" i="1" err="1"/>
              <a:t>Resilience</a:t>
            </a:r>
            <a:r>
              <a:rPr lang="it-IT" i="1" dirty="0"/>
              <a:t>: </a:t>
            </a:r>
          </a:p>
          <a:p>
            <a:pPr marL="0" indent="0">
              <a:buNone/>
            </a:pPr>
            <a:r>
              <a:rPr lang="it-IT" dirty="0" err="1"/>
              <a:t>Addressing</a:t>
            </a:r>
            <a:r>
              <a:rPr lang="it-IT" dirty="0"/>
              <a:t> </a:t>
            </a:r>
            <a:r>
              <a:rPr lang="it-IT" dirty="0" err="1"/>
              <a:t>external</a:t>
            </a:r>
            <a:r>
              <a:rPr lang="it-IT" dirty="0"/>
              <a:t> pressures by </a:t>
            </a:r>
            <a:r>
              <a:rPr lang="it-IT" dirty="0" err="1"/>
              <a:t>ensuring</a:t>
            </a:r>
            <a:r>
              <a:rPr lang="it-IT" dirty="0"/>
              <a:t> a strong and </a:t>
            </a:r>
            <a:r>
              <a:rPr lang="it-IT" dirty="0" err="1"/>
              <a:t>well</a:t>
            </a:r>
            <a:r>
              <a:rPr lang="it-IT" dirty="0"/>
              <a:t>- </a:t>
            </a:r>
            <a:r>
              <a:rPr lang="it-IT" dirty="0" err="1"/>
              <a:t>supported</a:t>
            </a:r>
            <a:r>
              <a:rPr lang="it-IT" dirty="0"/>
              <a:t> nursing </a:t>
            </a:r>
            <a:r>
              <a:rPr lang="it-IT" dirty="0" err="1"/>
              <a:t>workforce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i="1" dirty="0" err="1"/>
              <a:t>ESNO’s</a:t>
            </a:r>
            <a:r>
              <a:rPr lang="it-IT" i="1" dirty="0"/>
              <a:t> </a:t>
            </a:r>
            <a:r>
              <a:rPr lang="it-IT" i="1" dirty="0" err="1"/>
              <a:t>Stretegic</a:t>
            </a:r>
            <a:r>
              <a:rPr lang="it-IT" i="1" dirty="0"/>
              <a:t> Vision: </a:t>
            </a:r>
          </a:p>
          <a:p>
            <a:pPr marL="0" indent="0">
              <a:buNone/>
            </a:pPr>
            <a:r>
              <a:rPr lang="it-IT" dirty="0" err="1"/>
              <a:t>Harmonizing</a:t>
            </a:r>
            <a:r>
              <a:rPr lang="it-IT" dirty="0"/>
              <a:t> </a:t>
            </a:r>
            <a:r>
              <a:rPr lang="it-IT" dirty="0" err="1"/>
              <a:t>education</a:t>
            </a:r>
            <a:r>
              <a:rPr lang="it-IT" dirty="0"/>
              <a:t>, </a:t>
            </a:r>
            <a:r>
              <a:rPr lang="it-IT" dirty="0" err="1"/>
              <a:t>certification</a:t>
            </a:r>
            <a:r>
              <a:rPr lang="it-IT" dirty="0"/>
              <a:t>, and </a:t>
            </a:r>
            <a:r>
              <a:rPr lang="it-IT" dirty="0" err="1"/>
              <a:t>professional</a:t>
            </a:r>
            <a:r>
              <a:rPr lang="it-IT" dirty="0"/>
              <a:t> </a:t>
            </a:r>
            <a:r>
              <a:rPr lang="it-IT" dirty="0" err="1"/>
              <a:t>recognition</a:t>
            </a:r>
            <a:r>
              <a:rPr lang="it-IT" dirty="0"/>
              <a:t> for specialisti nurses </a:t>
            </a:r>
            <a:r>
              <a:rPr lang="it-IT" dirty="0" err="1"/>
              <a:t>across</a:t>
            </a:r>
            <a:r>
              <a:rPr lang="it-IT" dirty="0"/>
              <a:t> Europe.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6F45AF-17A1-2BAD-B611-D992E06B8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7A25-F9A4-4CCE-BC61-CD2AA93D8443}" type="datetime1">
              <a:rPr lang="en-US"/>
              <a:t>3/3/2026</a:t>
            </a:fld>
            <a:endParaRPr lang="en-US" dirty="0"/>
          </a:p>
        </p:txBody>
      </p:sp>
      <p:pic>
        <p:nvPicPr>
          <p:cNvPr id="8" name="Immagine 7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DA6DA55A-9D7A-9895-17EC-39C5E7B9C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869" y="6019172"/>
            <a:ext cx="1152525" cy="714375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510F040A-7C94-E713-CBEE-78691543A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5975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:a16="http://schemas.microsoft.com/office/drawing/2014/main" id="{EE4BC0BB-7614-6AA8-D43E-6E4D39F2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5910388" cy="894864"/>
          </a:xfrm>
        </p:spPr>
        <p:txBody>
          <a:bodyPr>
            <a:normAutofit/>
          </a:bodyPr>
          <a:lstStyle/>
          <a:p>
            <a:r>
              <a:rPr lang="en-US" sz="3200" b="0" dirty="0">
                <a:ea typeface="+mj-lt"/>
                <a:cs typeface="+mj-lt"/>
              </a:rPr>
              <a:t>ESNO Declaration 2020-2030 </a:t>
            </a:r>
            <a:endParaRPr lang="en-US" sz="3200" b="0" dirty="0"/>
          </a:p>
        </p:txBody>
      </p:sp>
      <p:graphicFrame>
        <p:nvGraphicFramePr>
          <p:cNvPr id="56" name="Segnaposto contenuto 2">
            <a:extLst>
              <a:ext uri="{FF2B5EF4-FFF2-40B4-BE49-F238E27FC236}">
                <a16:creationId xmlns:a16="http://schemas.microsoft.com/office/drawing/2014/main" id="{B4D70AC5-1808-446D-DBC6-A2DF3D4ACE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4671" y="841163"/>
          <a:ext cx="6912346" cy="5802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05EACDA1-F282-821F-0335-5975958A4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5548" y="1631830"/>
            <a:ext cx="3099816" cy="2066544"/>
          </a:xfrm>
        </p:spPr>
        <p:txBody>
          <a:bodyPr/>
          <a:lstStyle/>
          <a:p>
            <a:r>
              <a:rPr lang="en-US" dirty="0">
                <a:ea typeface="+mn-lt"/>
                <a:cs typeface="+mn-lt"/>
              </a:rPr>
              <a:t>Key Actions for a Sustainable Nursing Workforce</a:t>
            </a:r>
            <a:endParaRPr lang="it-IT" dirty="0"/>
          </a:p>
        </p:txBody>
      </p:sp>
      <p:sp>
        <p:nvSpPr>
          <p:cNvPr id="53" name="Date Placeholder 4">
            <a:extLst>
              <a:ext uri="{FF2B5EF4-FFF2-40B4-BE49-F238E27FC236}">
                <a16:creationId xmlns:a16="http://schemas.microsoft.com/office/drawing/2014/main" id="{F9D4F1B6-3136-C1DB-028D-CD9FC7ADF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FA296882-B64C-465A-8BD8-09B34CA9E4FB}" type="datetime1">
              <a:rPr lang="en-US"/>
              <a:pPr>
                <a:spcAft>
                  <a:spcPts val="600"/>
                </a:spcAft>
              </a:pPr>
              <a:t>3/3/2026</a:t>
            </a:fld>
            <a:endParaRPr lang="en-US"/>
          </a:p>
        </p:txBody>
      </p:sp>
      <p:pic>
        <p:nvPicPr>
          <p:cNvPr id="108" name="Immagine 107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D955D32B-BB97-A22D-43C8-4B4056C6AE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869" y="138832"/>
            <a:ext cx="1152525" cy="714375"/>
          </a:xfrm>
          <a:prstGeom prst="rect">
            <a:avLst/>
          </a:prstGeom>
        </p:spPr>
      </p:pic>
      <p:pic>
        <p:nvPicPr>
          <p:cNvPr id="209" name="Immagine 208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BF477BA7-30E6-743D-F855-C130BCE3EF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869" y="6019172"/>
            <a:ext cx="115252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24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:a16="http://schemas.microsoft.com/office/drawing/2014/main" id="{EE4BC0BB-7614-6AA8-D43E-6E4D39F2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5910388" cy="894864"/>
          </a:xfrm>
        </p:spPr>
        <p:txBody>
          <a:bodyPr>
            <a:normAutofit/>
          </a:bodyPr>
          <a:lstStyle/>
          <a:p>
            <a:r>
              <a:rPr lang="en-US" sz="3200" b="0" dirty="0">
                <a:ea typeface="+mj-lt"/>
                <a:cs typeface="+mj-lt"/>
              </a:rPr>
              <a:t>ESNO Declaration 2020-2030 </a:t>
            </a:r>
            <a:endParaRPr lang="en-US" sz="3200" b="0" dirty="0"/>
          </a:p>
        </p:txBody>
      </p:sp>
      <p:graphicFrame>
        <p:nvGraphicFramePr>
          <p:cNvPr id="56" name="Segnaposto contenuto 2">
            <a:extLst>
              <a:ext uri="{FF2B5EF4-FFF2-40B4-BE49-F238E27FC236}">
                <a16:creationId xmlns:a16="http://schemas.microsoft.com/office/drawing/2014/main" id="{B4D70AC5-1808-446D-DBC6-A2DF3D4ACE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83268"/>
              </p:ext>
            </p:extLst>
          </p:nvPr>
        </p:nvGraphicFramePr>
        <p:xfrm>
          <a:off x="4905840" y="1824398"/>
          <a:ext cx="6567291" cy="4479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05EACDA1-F282-821F-0335-5975958A4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5548" y="1631830"/>
            <a:ext cx="3099816" cy="2066544"/>
          </a:xfrm>
        </p:spPr>
        <p:txBody>
          <a:bodyPr/>
          <a:lstStyle/>
          <a:p>
            <a:r>
              <a:rPr lang="en-US" dirty="0">
                <a:ea typeface="+mn-lt"/>
                <a:cs typeface="+mn-lt"/>
              </a:rPr>
              <a:t>Key Actions for a Sustainable Nursing Workforce</a:t>
            </a:r>
            <a:endParaRPr lang="it-IT" dirty="0"/>
          </a:p>
        </p:txBody>
      </p:sp>
      <p:sp>
        <p:nvSpPr>
          <p:cNvPr id="53" name="Date Placeholder 4">
            <a:extLst>
              <a:ext uri="{FF2B5EF4-FFF2-40B4-BE49-F238E27FC236}">
                <a16:creationId xmlns:a16="http://schemas.microsoft.com/office/drawing/2014/main" id="{F9D4F1B6-3136-C1DB-028D-CD9FC7ADF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FA296882-B64C-465A-8BD8-09B34CA9E4FB}" type="datetime1">
              <a:rPr lang="en-US"/>
              <a:pPr>
                <a:spcAft>
                  <a:spcPts val="600"/>
                </a:spcAft>
              </a:pPr>
              <a:t>3/3/2026</a:t>
            </a:fld>
            <a:endParaRPr lang="en-US"/>
          </a:p>
        </p:txBody>
      </p:sp>
      <p:pic>
        <p:nvPicPr>
          <p:cNvPr id="108" name="Immagine 107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D955D32B-BB97-A22D-43C8-4B4056C6AE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869" y="138832"/>
            <a:ext cx="1152525" cy="714375"/>
          </a:xfrm>
          <a:prstGeom prst="rect">
            <a:avLst/>
          </a:prstGeom>
        </p:spPr>
      </p:pic>
      <p:pic>
        <p:nvPicPr>
          <p:cNvPr id="209" name="Immagine 208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BF477BA7-30E6-743D-F855-C130BCE3EF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869" y="6019172"/>
            <a:ext cx="115252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04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665ED1E-7531-8A2D-963A-7F07C1E5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21053-FFFC-4896-96F6-95DB3779422C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B4F06B0-84AF-F55D-F683-DBBE11294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A92BC9E-C6DD-971D-257C-AF6FFD905828}"/>
              </a:ext>
            </a:extLst>
          </p:cNvPr>
          <p:cNvSpPr txBox="1"/>
          <p:nvPr/>
        </p:nvSpPr>
        <p:spPr>
          <a:xfrm>
            <a:off x="112087" y="1177748"/>
            <a:ext cx="1165712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/>
              <a:t>Si terrà a Roma, dal 4 al 6 giugno 2026, presso la Link Campus University di Roma, l’VIII Congresso internazionale ESNO (</a:t>
            </a:r>
            <a:r>
              <a:rPr lang="it-IT" sz="2400" b="1" dirty="0" err="1"/>
              <a:t>European</a:t>
            </a:r>
            <a:r>
              <a:rPr lang="it-IT" sz="2400" b="1" dirty="0"/>
              <a:t> </a:t>
            </a:r>
            <a:r>
              <a:rPr lang="it-IT" sz="2400" b="1" dirty="0" err="1"/>
              <a:t>Specialist</a:t>
            </a:r>
            <a:r>
              <a:rPr lang="it-IT" sz="2400" b="1" dirty="0"/>
              <a:t> Nurses </a:t>
            </a:r>
            <a:r>
              <a:rPr lang="it-IT" sz="2400" b="1" dirty="0" err="1"/>
              <a:t>Organisation</a:t>
            </a:r>
            <a:r>
              <a:rPr lang="it-IT" sz="2400" b="1" dirty="0"/>
              <a:t>)</a:t>
            </a:r>
          </a:p>
          <a:p>
            <a:pPr algn="ctr"/>
            <a:endParaRPr lang="it-IT" sz="2400" b="1" dirty="0"/>
          </a:p>
          <a:p>
            <a:pPr algn="ctr"/>
            <a:r>
              <a:rPr lang="it-IT" dirty="0"/>
              <a:t>"</a:t>
            </a:r>
            <a:r>
              <a:rPr lang="it-IT" b="1" dirty="0"/>
              <a:t>Obiettivi comuni, molteplici percorsi: unificare la formazione infermieristica specialistica in tutta Europa</a:t>
            </a:r>
          </a:p>
          <a:p>
            <a:pPr algn="just"/>
            <a:endParaRPr lang="it-IT" b="1" dirty="0"/>
          </a:p>
          <a:p>
            <a:pPr algn="just"/>
            <a:r>
              <a:rPr lang="it-IT" dirty="0"/>
              <a:t>Oggi, i sistemi sanitari europei sono sottoposti a un'enorme pressione, a causa del cambiamento demografico, delle malattie croniche e della crescente complessità assistenziale. A ciò si aggiungono le persistenti sfide della carenza di personale e dei vincoli economici. Eppure, in tutto questo, una verità rimane: il progresso e la specializzazione degli infermieri garantisce innovazione, conoscenza e leadership che rimodellano interi sistemi sanitari.</a:t>
            </a:r>
          </a:p>
          <a:p>
            <a:pPr algn="just"/>
            <a:r>
              <a:rPr lang="it-IT" dirty="0"/>
              <a:t>L’evento prevede sei cluster tematici: </a:t>
            </a:r>
            <a:r>
              <a:rPr lang="it-IT" b="1" dirty="0"/>
              <a:t>invecchiamento e vulnerabilità </a:t>
            </a:r>
            <a:r>
              <a:rPr lang="it-IT" dirty="0"/>
              <a:t>(dalle patologie croniche agli approcci palliativi); </a:t>
            </a:r>
            <a:r>
              <a:rPr lang="it-IT" b="1" dirty="0"/>
              <a:t>preparazione nei sistemi sanitari </a:t>
            </a:r>
            <a:r>
              <a:rPr lang="it-IT" dirty="0"/>
              <a:t>(inclusi prevenzione delle infezioni, vaccinazione, risposta alle epidemie e collaborazione sanitaria transfrontaliera, con gli infermieri come attori chiave nella costruzione di sistemi sanitari resilienti e orientati al valore); </a:t>
            </a:r>
            <a:r>
              <a:rPr lang="it-IT" b="1" dirty="0"/>
              <a:t>clima e sostenibilità</a:t>
            </a:r>
            <a:r>
              <a:rPr lang="it-IT" dirty="0"/>
              <a:t>; </a:t>
            </a:r>
            <a:r>
              <a:rPr lang="it-IT" b="1" dirty="0"/>
              <a:t>salute digitale e innovazione nella pratica infermieristica </a:t>
            </a:r>
            <a:r>
              <a:rPr lang="it-IT" dirty="0"/>
              <a:t>(AI, telemedicina, le tecnologie indossabili e le cartelle cliniche interoperabili); </a:t>
            </a:r>
            <a:r>
              <a:rPr lang="it-IT" b="1" dirty="0"/>
              <a:t>resistenza antimicrobica e farmacologia responsabile e salute mentale</a:t>
            </a:r>
            <a:r>
              <a:rPr lang="it-IT" dirty="0"/>
              <a:t>, </a:t>
            </a:r>
            <a:r>
              <a:rPr lang="it-IT" b="1" dirty="0"/>
              <a:t>resilienza e benessere della forza-lavoro </a:t>
            </a:r>
            <a:r>
              <a:rPr lang="it-IT" dirty="0"/>
              <a:t>(burnout, ambienti di lavoro sostenibili e sicurezza dei pazienti come base essenziale per l'erogazione di un'assistenza basata sul valore).</a:t>
            </a:r>
          </a:p>
        </p:txBody>
      </p:sp>
    </p:spTree>
    <p:extLst>
      <p:ext uri="{BB962C8B-B14F-4D97-AF65-F5344CB8AC3E}">
        <p14:creationId xmlns:p14="http://schemas.microsoft.com/office/powerpoint/2010/main" val="4273682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4DD17B4-FE8E-28E7-218F-B57C5F2D5E5B}"/>
              </a:ext>
            </a:extLst>
          </p:cNvPr>
          <p:cNvSpPr txBox="1"/>
          <p:nvPr/>
        </p:nvSpPr>
        <p:spPr>
          <a:xfrm>
            <a:off x="82296" y="252847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8th ESNO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4-6 JUNE 2026 ROME ITALY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EUROPEAN SPECIALIST NURSES ORGANISATION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7" name="Immagine 6" descr="Immagine che contiene testo, schermata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DF437DD9-6479-0C8A-82BD-96B990C49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861" y="327923"/>
            <a:ext cx="7162590" cy="5625766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36CE460-B15F-A06F-7D10-53D5E79897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41FCBDF-835B-4DE0-8100-B70B1456E910}" type="datetime1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3/3/2026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E386473-B241-07F9-75A9-EE27F1DE6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59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testo, computer, schermata, Sito Web">
            <a:extLst>
              <a:ext uri="{FF2B5EF4-FFF2-40B4-BE49-F238E27FC236}">
                <a16:creationId xmlns:a16="http://schemas.microsoft.com/office/drawing/2014/main" id="{39FBE956-793E-8447-044F-CA4DEA2E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44" y="172529"/>
            <a:ext cx="11427124" cy="6119004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91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D38CE-4955-2238-D748-2939D704D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E6EE7BC-0E38-BF5C-C325-C79C118E5D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57376" y="-950617"/>
            <a:ext cx="6646873" cy="657290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DD80EAB-A86E-66EB-3FB5-3EE778976A75}"/>
              </a:ext>
            </a:extLst>
          </p:cNvPr>
          <p:cNvSpPr txBox="1"/>
          <p:nvPr/>
        </p:nvSpPr>
        <p:spPr>
          <a:xfrm>
            <a:off x="458255" y="341751"/>
            <a:ext cx="795561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800" b="1">
                <a:solidFill>
                  <a:srgbClr val="00676B"/>
                </a:solidFill>
                <a:latin typeface="Century Gothic"/>
                <a:cs typeface="Arial" panose="020B0604020202020204" pitchFamily="34" charset="0"/>
              </a:rPr>
              <a:t>Il "peso" di ENC - </a:t>
            </a:r>
            <a:r>
              <a:rPr lang="it-IT" sz="2800" b="1" err="1">
                <a:solidFill>
                  <a:srgbClr val="00676B"/>
                </a:solidFill>
                <a:latin typeface="Century Gothic"/>
                <a:cs typeface="Arial" panose="020B0604020202020204" pitchFamily="34" charset="0"/>
              </a:rPr>
              <a:t>European</a:t>
            </a:r>
            <a:r>
              <a:rPr lang="it-IT" sz="2800" b="1">
                <a:solidFill>
                  <a:srgbClr val="00676B"/>
                </a:solidFill>
                <a:latin typeface="Century Gothic"/>
                <a:cs typeface="Arial" panose="020B0604020202020204" pitchFamily="34" charset="0"/>
              </a:rPr>
              <a:t> Nursing </a:t>
            </a:r>
            <a:r>
              <a:rPr lang="it-IT" sz="2800" b="1" err="1">
                <a:solidFill>
                  <a:srgbClr val="00676B"/>
                </a:solidFill>
                <a:latin typeface="Century Gothic"/>
                <a:cs typeface="Arial" panose="020B0604020202020204" pitchFamily="34" charset="0"/>
              </a:rPr>
              <a:t>Council</a:t>
            </a:r>
            <a:endParaRPr lang="it-IT" sz="2800" b="1">
              <a:solidFill>
                <a:srgbClr val="00676B"/>
              </a:solidFill>
              <a:latin typeface="Century Gothic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FAD0FF-5EE4-0635-CE70-ED4B193A94E5}"/>
              </a:ext>
            </a:extLst>
          </p:cNvPr>
          <p:cNvSpPr txBox="1"/>
          <p:nvPr/>
        </p:nvSpPr>
        <p:spPr>
          <a:xfrm>
            <a:off x="458256" y="1176760"/>
            <a:ext cx="551162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>
                <a:latin typeface="Century Gothic"/>
                <a:cs typeface="Arial" panose="020B0604020202020204" pitchFamily="34" charset="0"/>
              </a:rPr>
              <a:t>La rete </a:t>
            </a:r>
            <a:r>
              <a:rPr lang="it-IT" sz="1600" b="1">
                <a:latin typeface="Century Gothic"/>
                <a:cs typeface="Arial" panose="020B0604020202020204" pitchFamily="34" charset="0"/>
              </a:rPr>
              <a:t>conta attualmente oltre 1,2 milioni di infermieri </a:t>
            </a:r>
          </a:p>
          <a:p>
            <a:r>
              <a:rPr lang="it-IT" sz="1600" b="1">
                <a:latin typeface="Century Gothic"/>
                <a:cs typeface="Arial" panose="020B0604020202020204" pitchFamily="34" charset="0"/>
              </a:rPr>
              <a:t>OBIETTIVO 2026/27 passare a 2,6 milioni </a:t>
            </a:r>
            <a:r>
              <a:rPr lang="it-IT" sz="1600">
                <a:latin typeface="Century Gothic"/>
                <a:cs typeface="Arial" panose="020B0604020202020204" pitchFamily="34" charset="0"/>
              </a:rPr>
              <a:t>di professionisti rappresentati con i nuovi Paesi in entrata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3700651-D9A8-CE69-FF87-8C68BFE1D4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36125" y="5164578"/>
            <a:ext cx="2288532" cy="91541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6847DC6-9491-32BF-F81C-FEC83517FA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73321" y="2821269"/>
            <a:ext cx="2151153" cy="229239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73C49FF-0148-3299-B04E-B7F8D67565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05965" y="2797747"/>
            <a:ext cx="2151153" cy="2161594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CA57008-57BE-8056-47FD-F32EC8E23518}"/>
              </a:ext>
            </a:extLst>
          </p:cNvPr>
          <p:cNvSpPr txBox="1"/>
          <p:nvPr/>
        </p:nvSpPr>
        <p:spPr>
          <a:xfrm>
            <a:off x="252163" y="5047133"/>
            <a:ext cx="535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>
                <a:solidFill>
                  <a:srgbClr val="00676B"/>
                </a:solidFill>
                <a:latin typeface="Arial" panose="020B0604020202020204" pitchFamily="34" charset="0"/>
                <a:ea typeface="OpenSymbol" panose="05010000000000000000" pitchFamily="2" charset="0"/>
                <a:cs typeface="Arial" panose="020B0604020202020204" pitchFamily="34" charset="0"/>
              </a:rPr>
              <a:t>TOT. 2.619.740</a:t>
            </a:r>
          </a:p>
        </p:txBody>
      </p:sp>
      <p:pic>
        <p:nvPicPr>
          <p:cNvPr id="20" name="Immagine 19" descr="Immagine che contiene testo, Carattere, Elementi grafici, schermata&#10;&#10;Il contenuto generato dall'IA potrebbe non essere corretto.">
            <a:extLst>
              <a:ext uri="{FF2B5EF4-FFF2-40B4-BE49-F238E27FC236}">
                <a16:creationId xmlns:a16="http://schemas.microsoft.com/office/drawing/2014/main" id="{8B1537AB-A557-D578-6A4A-9D2ED7B92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7127" y="530646"/>
            <a:ext cx="2733460" cy="1336582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FDD3CD2-A137-1E24-B160-3C16177A6923}"/>
              </a:ext>
            </a:extLst>
          </p:cNvPr>
          <p:cNvSpPr txBox="1"/>
          <p:nvPr/>
        </p:nvSpPr>
        <p:spPr>
          <a:xfrm>
            <a:off x="251798" y="5511840"/>
            <a:ext cx="47576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 - </a:t>
            </a:r>
            <a:r>
              <a:rPr lang="it-IT"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https://ec.europa.eu/eurostat/statistics-explained/index.php?title=Healthcare_personnel_statistics_-_nursing_and_caring_professionals</a:t>
            </a:r>
            <a:endParaRPr lang="it-IT" sz="7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 - </a:t>
            </a:r>
            <a:r>
              <a:rPr lang="it-IT"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https://infermierepershqiperine.al/</a:t>
            </a:r>
            <a:endParaRPr lang="it-IT" sz="7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 - </a:t>
            </a:r>
            <a:r>
              <a:rPr lang="it-IT"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https://oik-ks.org/</a:t>
            </a:r>
            <a:endParaRPr lang="it-IT" sz="7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 - </a:t>
            </a:r>
            <a:r>
              <a:rPr lang="it-IT"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https://www.nmc.org.uk/</a:t>
            </a:r>
            <a:endParaRPr lang="it-IT" sz="7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 - </a:t>
            </a:r>
            <a:r>
              <a:rPr lang="it-IT"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https://www.dbfk.de/de/index.php</a:t>
            </a:r>
            <a:endParaRPr lang="it-IT" sz="7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 - https://statistik.nrw/gesellschaft-und-staat/gesundheit/pflege</a:t>
            </a:r>
          </a:p>
          <a:p>
            <a:endParaRPr lang="it-IT" sz="7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714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428145-73F3-C7DE-9B0C-3DA23EBED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89" y="3820433"/>
            <a:ext cx="4822371" cy="974725"/>
          </a:xfrm>
        </p:spPr>
        <p:txBody>
          <a:bodyPr/>
          <a:lstStyle/>
          <a:p>
            <a:pPr marL="0" indent="0">
              <a:buNone/>
            </a:pPr>
            <a:r>
              <a:rPr lang="it-IT"/>
              <a:t>Rue Saint-Georges, 32, B-1050 Bruxelles.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2B15E10-3DA4-E029-E9D5-8D21F3279A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295" t="26670" r="7050" b="13892"/>
          <a:stretch>
            <a:fillRect/>
          </a:stretch>
        </p:blipFill>
        <p:spPr>
          <a:xfrm>
            <a:off x="4899315" y="2051568"/>
            <a:ext cx="4512453" cy="4512453"/>
          </a:xfrm>
          <a:prstGeom prst="rect">
            <a:avLst/>
          </a:prstGeom>
        </p:spPr>
      </p:pic>
      <p:pic>
        <p:nvPicPr>
          <p:cNvPr id="5" name="Immagine 4" descr="Ingresso Dell'edificio Del Parlamento Europeo a Strasburgo, Francia  Fotografia Stock Editoriale - Immagine di : 180784013">
            <a:extLst>
              <a:ext uri="{FF2B5EF4-FFF2-40B4-BE49-F238E27FC236}">
                <a16:creationId xmlns:a16="http://schemas.microsoft.com/office/drawing/2014/main" id="{BA3165DD-6E62-D28E-9F6F-6C476371B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374" y="3464"/>
            <a:ext cx="3819626" cy="2977504"/>
          </a:xfrm>
          <a:prstGeom prst="rect">
            <a:avLst/>
          </a:prstGeom>
        </p:spPr>
      </p:pic>
      <p:pic>
        <p:nvPicPr>
          <p:cNvPr id="6" name="Immagine 5" descr="Parlamento europeo - Wikipedia">
            <a:extLst>
              <a:ext uri="{FF2B5EF4-FFF2-40B4-BE49-F238E27FC236}">
                <a16:creationId xmlns:a16="http://schemas.microsoft.com/office/drawing/2014/main" id="{021ED6FD-7254-1E08-16E5-FEB4573AD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42" y="152853"/>
            <a:ext cx="3951143" cy="2227490"/>
          </a:xfrm>
          <a:prstGeom prst="rect">
            <a:avLst/>
          </a:prstGeom>
        </p:spPr>
      </p:pic>
      <p:pic>
        <p:nvPicPr>
          <p:cNvPr id="7" name="Immagine 6" descr="Contact - ENC">
            <a:extLst>
              <a:ext uri="{FF2B5EF4-FFF2-40B4-BE49-F238E27FC236}">
                <a16:creationId xmlns:a16="http://schemas.microsoft.com/office/drawing/2014/main" id="{8535600D-A6DA-02DC-AE43-170800D2E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75" y="4862285"/>
            <a:ext cx="2404257" cy="1327150"/>
          </a:xfrm>
          <a:prstGeom prst="rect">
            <a:avLst/>
          </a:prstGeom>
        </p:spPr>
      </p:pic>
      <p:cxnSp>
        <p:nvCxnSpPr>
          <p:cNvPr id="9" name="Connettore dritto 8">
            <a:extLst>
              <a:ext uri="{FF2B5EF4-FFF2-40B4-BE49-F238E27FC236}">
                <a16:creationId xmlns:a16="http://schemas.microsoft.com/office/drawing/2014/main" id="{A02E9CE0-3E65-A981-073B-3DE01EC1BBCE}"/>
              </a:ext>
            </a:extLst>
          </p:cNvPr>
          <p:cNvCxnSpPr>
            <a:cxnSpLocks/>
          </p:cNvCxnSpPr>
          <p:nvPr/>
        </p:nvCxnSpPr>
        <p:spPr>
          <a:xfrm>
            <a:off x="2875271" y="5589133"/>
            <a:ext cx="3423929" cy="180039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ritto 9">
            <a:extLst>
              <a:ext uri="{FF2B5EF4-FFF2-40B4-BE49-F238E27FC236}">
                <a16:creationId xmlns:a16="http://schemas.microsoft.com/office/drawing/2014/main" id="{7158CBB3-34DC-78D4-D002-75F7BFC8DAEE}"/>
              </a:ext>
            </a:extLst>
          </p:cNvPr>
          <p:cNvCxnSpPr>
            <a:cxnSpLocks/>
          </p:cNvCxnSpPr>
          <p:nvPr/>
        </p:nvCxnSpPr>
        <p:spPr>
          <a:xfrm>
            <a:off x="4305626" y="2154465"/>
            <a:ext cx="2617688" cy="69195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ritto 10">
            <a:extLst>
              <a:ext uri="{FF2B5EF4-FFF2-40B4-BE49-F238E27FC236}">
                <a16:creationId xmlns:a16="http://schemas.microsoft.com/office/drawing/2014/main" id="{8098FCDD-A446-E072-F20E-AE52A1F585EA}"/>
              </a:ext>
            </a:extLst>
          </p:cNvPr>
          <p:cNvCxnSpPr>
            <a:cxnSpLocks/>
          </p:cNvCxnSpPr>
          <p:nvPr/>
        </p:nvCxnSpPr>
        <p:spPr>
          <a:xfrm flipH="1">
            <a:off x="7299856" y="2051568"/>
            <a:ext cx="1582887" cy="79485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667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ECB9B7E-6738-4883-74E2-8D6BE311F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11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97691"/>
            <a:ext cx="5378624" cy="6402614"/>
            <a:chOff x="-19221" y="197691"/>
            <a:chExt cx="5378624" cy="640261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F591DE-81A4-4B7C-8D71-28B110D5F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121701"/>
            <a:ext cx="3476488" cy="17865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6F460B7-A81C-C84C-7F38-8B001CADC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452" y="743798"/>
            <a:ext cx="3476377" cy="5367528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4AD116-8890-4A96-8509-54DD6E132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5CD3FC-521F-E64E-A735-C68950E97DC0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94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software, Sistema operativo&#10;&#10;Il contenuto generato dall'IA potrebbe non essere corretto.">
            <a:extLst>
              <a:ext uri="{FF2B5EF4-FFF2-40B4-BE49-F238E27FC236}">
                <a16:creationId xmlns:a16="http://schemas.microsoft.com/office/drawing/2014/main" id="{4AADF44E-4FD3-E602-3F86-9479634C7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12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Staðgengill efnis 3">
            <a:extLst>
              <a:ext uri="{FF2B5EF4-FFF2-40B4-BE49-F238E27FC236}">
                <a16:creationId xmlns:a16="http://schemas.microsoft.com/office/drawing/2014/main" id="{F4B677C3-41EF-4D32-A121-6B4C34E19B7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44913" y="1092200"/>
          <a:ext cx="731520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9" name="Textarammi 48">
            <a:extLst>
              <a:ext uri="{FF2B5EF4-FFF2-40B4-BE49-F238E27FC236}">
                <a16:creationId xmlns:a16="http://schemas.microsoft.com/office/drawing/2014/main" id="{F70F8BFB-76DA-462E-9BE7-3F9685CA7166}"/>
              </a:ext>
            </a:extLst>
          </p:cNvPr>
          <p:cNvSpPr txBox="1"/>
          <p:nvPr/>
        </p:nvSpPr>
        <p:spPr>
          <a:xfrm>
            <a:off x="10791825" y="6213475"/>
            <a:ext cx="1400175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LID4096" dirty="0"/>
          </a:p>
        </p:txBody>
      </p:sp>
      <p:graphicFrame>
        <p:nvGraphicFramePr>
          <p:cNvPr id="51" name="Title 1">
            <a:extLst>
              <a:ext uri="{FF2B5EF4-FFF2-40B4-BE49-F238E27FC236}">
                <a16:creationId xmlns:a16="http://schemas.microsoft.com/office/drawing/2014/main" id="{69A6BF8E-D999-692C-7514-9935F0028FAB}"/>
              </a:ext>
            </a:extLst>
          </p:cNvPr>
          <p:cNvGraphicFramePr/>
          <p:nvPr/>
        </p:nvGraphicFramePr>
        <p:xfrm>
          <a:off x="252413" y="555957"/>
          <a:ext cx="3412474" cy="5984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82839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15F3CB4-0F79-9E67-34FC-3CD3F6F38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53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E3A5FB0-F35E-41AF-DDD3-8732DDC62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13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794B11-7690-4161-BD66-AC14170C1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700">
                <a:solidFill>
                  <a:srgbClr val="FFFFFF"/>
                </a:solidFill>
              </a:rPr>
              <a:t>Implementation</a:t>
            </a:r>
            <a:br>
              <a:rPr lang="en-US" sz="3700">
                <a:solidFill>
                  <a:srgbClr val="FFFFFF"/>
                </a:solidFill>
              </a:rPr>
            </a:br>
            <a:r>
              <a:rPr lang="en-US" sz="3700">
                <a:solidFill>
                  <a:srgbClr val="FFFFFF"/>
                </a:solidFill>
              </a:rPr>
              <a:t>and</a:t>
            </a:r>
            <a:br>
              <a:rPr lang="en-US" sz="3700">
                <a:solidFill>
                  <a:srgbClr val="FFFFFF"/>
                </a:solidFill>
              </a:rPr>
            </a:br>
            <a:r>
              <a:rPr lang="en-US" sz="3700">
                <a:solidFill>
                  <a:srgbClr val="FFFFFF"/>
                </a:solidFill>
              </a:rPr>
              <a:t>Monitoring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136E2F6-F8EB-4D25-9C00-05DFBE4FC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727" y="649480"/>
            <a:ext cx="3025303" cy="5546047"/>
          </a:xfrm>
        </p:spPr>
        <p:txBody>
          <a:bodyPr anchor="ctr">
            <a:normAutofit/>
          </a:bodyPr>
          <a:lstStyle/>
          <a:p>
            <a:r>
              <a:rPr lang="fi-FI" sz="1600"/>
              <a:t>The board will involve and activate members to take the strategy implementation forward with the Nursing Association in their own country</a:t>
            </a:r>
          </a:p>
          <a:p>
            <a:r>
              <a:rPr lang="en-US" sz="1600"/>
              <a:t>According to the vision – the board will collectively decide on a plan of action for the following years. At this point the board will make a review and assess the progress made over last years. </a:t>
            </a:r>
          </a:p>
          <a:p>
            <a:r>
              <a:rPr lang="en-US" sz="1600"/>
              <a:t>The board will collectively decide annually on a forward plan of action for the following year  </a:t>
            </a:r>
          </a:p>
          <a:p>
            <a:r>
              <a:rPr lang="en-US" sz="1600"/>
              <a:t>The annual report will list significant outcomes identified. Focal points will be shared with ENDA members.</a:t>
            </a:r>
          </a:p>
          <a:p>
            <a:endParaRPr lang="en-US" sz="1600"/>
          </a:p>
          <a:p>
            <a:endParaRPr lang="fi-FI" sz="1600"/>
          </a:p>
          <a:p>
            <a:pPr lvl="0"/>
            <a:endParaRPr lang="fi-FI" sz="1600"/>
          </a:p>
          <a:p>
            <a:endParaRPr lang="fi-FI" sz="160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2784056-B7A4-BB38-7F2F-DCDD875FA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502" y="643560"/>
            <a:ext cx="3615776" cy="5582758"/>
          </a:xfrm>
          <a:prstGeom prst="rect">
            <a:avLst/>
          </a:prstGeom>
        </p:spPr>
      </p:pic>
      <p:sp>
        <p:nvSpPr>
          <p:cNvPr id="5" name="Textarammi 4">
            <a:extLst>
              <a:ext uri="{FF2B5EF4-FFF2-40B4-BE49-F238E27FC236}">
                <a16:creationId xmlns:a16="http://schemas.microsoft.com/office/drawing/2014/main" id="{72F10262-F785-4402-9AD7-A911E069593A}"/>
              </a:ext>
            </a:extLst>
          </p:cNvPr>
          <p:cNvSpPr txBox="1"/>
          <p:nvPr/>
        </p:nvSpPr>
        <p:spPr>
          <a:xfrm>
            <a:off x="10791825" y="6210300"/>
            <a:ext cx="1400175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271297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4" name="Rectangle 9223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6" name="Rectangle 9225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9" name="TextBox 2">
            <a:extLst>
              <a:ext uri="{FF2B5EF4-FFF2-40B4-BE49-F238E27FC236}">
                <a16:creationId xmlns:a16="http://schemas.microsoft.com/office/drawing/2014/main" id="{B1D4B109-060B-4DFC-CEB1-B21A487CE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672" y="802955"/>
            <a:ext cx="4766330" cy="14540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it-IT"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Changing Healthcare Delivery Landscape</a:t>
            </a:r>
          </a:p>
        </p:txBody>
      </p:sp>
      <p:sp>
        <p:nvSpPr>
          <p:cNvPr id="9218" name="Content Placeholder 1">
            <a:extLst>
              <a:ext uri="{FF2B5EF4-FFF2-40B4-BE49-F238E27FC236}">
                <a16:creationId xmlns:a16="http://schemas.microsoft.com/office/drawing/2014/main" id="{183E9B16-C9BD-3F00-4C60-C4E28EF9A74B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804672" y="2421683"/>
            <a:ext cx="4765949" cy="33534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it-IT" sz="1800">
                <a:solidFill>
                  <a:schemeClr val="tx2"/>
                </a:solidFill>
              </a:rPr>
              <a:t>Inpatient-centric care replaced with the center of care in the community settings due to the increasing ageing of all populations in the world</a:t>
            </a:r>
          </a:p>
          <a:p>
            <a:r>
              <a:rPr lang="en-US" altLang="it-IT" sz="1800">
                <a:solidFill>
                  <a:schemeClr val="tx2"/>
                </a:solidFill>
              </a:rPr>
              <a:t>Traditional organizational boundaries dissolving</a:t>
            </a:r>
          </a:p>
          <a:p>
            <a:r>
              <a:rPr lang="en-US" altLang="it-IT" sz="1800">
                <a:solidFill>
                  <a:schemeClr val="tx2"/>
                </a:solidFill>
              </a:rPr>
              <a:t>New technologies disrupting the rituals of practice</a:t>
            </a:r>
          </a:p>
          <a:p>
            <a:r>
              <a:rPr lang="en-US" altLang="it-IT" sz="1800">
                <a:solidFill>
                  <a:schemeClr val="tx2"/>
                </a:solidFill>
              </a:rPr>
              <a:t>Leaders communicating across many applications and social mediums</a:t>
            </a:r>
          </a:p>
        </p:txBody>
      </p:sp>
      <p:grpSp>
        <p:nvGrpSpPr>
          <p:cNvPr id="9228" name="Group 9227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9229" name="Freeform: Shape 9228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0" name="Freeform: Shape 9229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1" name="Freeform: Shape 9230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2" name="Freeform: Shape 9231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8C36EC86-2FFD-894C-43B0-D12D2B748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892" y="1700784"/>
            <a:ext cx="2837231" cy="43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509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1578</Words>
  <Application>Microsoft Office PowerPoint</Application>
  <PresentationFormat>Widescreen</PresentationFormat>
  <Paragraphs>172</Paragraphs>
  <Slides>30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0" baseType="lpstr">
      <vt:lpstr>Aptos</vt:lpstr>
      <vt:lpstr>Aptos Display</vt:lpstr>
      <vt:lpstr>Arial</vt:lpstr>
      <vt:lpstr>Avenir Next LT Pro</vt:lpstr>
      <vt:lpstr>Calibri</vt:lpstr>
      <vt:lpstr>Century Gothic</vt:lpstr>
      <vt:lpstr>Gill Sans MT</vt:lpstr>
      <vt:lpstr>Google Sans</vt:lpstr>
      <vt:lpstr>Rubik</vt:lpstr>
      <vt:lpstr>Tema di Office</vt:lpstr>
      <vt:lpstr>Presentazione standard di PowerPoint</vt:lpstr>
      <vt:lpstr>NURSING LEADERSHIP IN EUROPE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Implementation and Monitoring</vt:lpstr>
      <vt:lpstr>Presentazione standard di PowerPoint</vt:lpstr>
      <vt:lpstr>Presentazione standard di PowerPoint</vt:lpstr>
      <vt:lpstr>Presentazione standard di PowerPoint</vt:lpstr>
      <vt:lpstr>Organizational Challenges at global level</vt:lpstr>
      <vt:lpstr>Role of Nurse Leaders and Managers</vt:lpstr>
      <vt:lpstr>Presentazione standard di PowerPoint</vt:lpstr>
      <vt:lpstr>Presentazione standard di PowerPoint</vt:lpstr>
      <vt:lpstr>Presentazione standard di PowerPoint</vt:lpstr>
      <vt:lpstr>OUR ESNO MEMBERS AND ASSOCIATES</vt:lpstr>
      <vt:lpstr>Presentazione standard di PowerPoint</vt:lpstr>
      <vt:lpstr>ESNO Program priorities 2024 - 2026</vt:lpstr>
      <vt:lpstr>Programs on Nurse community in science ESNO NURSES POOL</vt:lpstr>
      <vt:lpstr>SECOND ESNO EVENT IN THE EUROPEAN PARLIAMENT  14-15 January 2025</vt:lpstr>
      <vt:lpstr>The ESNO Response Toward Sustainability  Building a Relisient and Adaptable Nursing Workforce </vt:lpstr>
      <vt:lpstr>ESNO Declaration 2020-2030 </vt:lpstr>
      <vt:lpstr>ESNO Declaration 2020-2030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Alessandro stievano</dc:creator>
  <cp:lastModifiedBy>Alessandro Stievano</cp:lastModifiedBy>
  <cp:revision>10</cp:revision>
  <dcterms:created xsi:type="dcterms:W3CDTF">2024-11-23T17:55:23Z</dcterms:created>
  <dcterms:modified xsi:type="dcterms:W3CDTF">2026-03-03T13:46:04Z</dcterms:modified>
</cp:coreProperties>
</file>