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webextensions/webextension1.xml" ContentType="application/vnd.ms-office.webextens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24384000" cy="13716000"/>
  <p:notesSz cx="6858000" cy="9144000"/>
  <p:custDataLst>
    <p:tags r:id="rId16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/>
    <p:restoredTop sz="94622"/>
  </p:normalViewPr>
  <p:slideViewPr>
    <p:cSldViewPr snapToGrid="0">
      <p:cViewPr varScale="1">
        <p:scale>
          <a:sx n="54" d="100"/>
          <a:sy n="54" d="100"/>
        </p:scale>
        <p:origin x="67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2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2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6"/>
            <a:ext cx="21971000" cy="7241586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4" y="10675453"/>
            <a:ext cx="20200054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1"/>
          </a:xfrm>
          <a:prstGeom prst="rect">
            <a:avLst/>
          </a:prstGeom>
        </p:spPr>
        <p:txBody>
          <a:bodyPr numCol="1" spcCol="38100"/>
          <a:lstStyle>
            <a:lvl1pPr marL="469900" indent="-300876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magine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magine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magin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ttangolo 7"/>
          <p:cNvSpPr/>
          <p:nvPr/>
        </p:nvSpPr>
        <p:spPr>
          <a:xfrm>
            <a:off x="16208523" y="12346813"/>
            <a:ext cx="4823521" cy="109736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50" name="Immagine 8" descr="Immagine 8"/>
          <p:cNvPicPr>
            <a:picLocks noChangeAspect="1"/>
          </p:cNvPicPr>
          <p:nvPr/>
        </p:nvPicPr>
        <p:blipFill>
          <a:blip r:embed="rId2"/>
          <a:srcRect t="3326"/>
          <a:stretch>
            <a:fillRect/>
          </a:stretch>
        </p:blipFill>
        <p:spPr>
          <a:xfrm>
            <a:off x="16612021" y="12364222"/>
            <a:ext cx="4016525" cy="10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2286001"/>
          </a:xfrm>
          <a:prstGeom prst="rect">
            <a:avLst/>
          </a:prstGeom>
        </p:spPr>
        <p:txBody>
          <a:bodyPr lIns="91439" tIns="91439" rIns="91439" bIns="91439"/>
          <a:lstStyle>
            <a:lvl1pPr algn="ctr" defTabSz="1828800">
              <a:lnSpc>
                <a:spcPct val="100000"/>
              </a:lnSpc>
              <a:defRPr sz="8800" b="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52" name="Body Level One…"/>
          <p:cNvSpPr txBox="1">
            <a:spLocks noGrp="1"/>
          </p:cNvSpPr>
          <p:nvPr>
            <p:ph type="body" idx="1"/>
          </p:nvPr>
        </p:nvSpPr>
        <p:spPr>
          <a:xfrm>
            <a:off x="3962400" y="3200400"/>
            <a:ext cx="16459200" cy="9051926"/>
          </a:xfrm>
          <a:prstGeom prst="rect">
            <a:avLst/>
          </a:prstGeom>
        </p:spPr>
        <p:txBody>
          <a:bodyPr lIns="91439" tIns="91439" rIns="91439" bIns="91439" numCol="1" spcCol="38100"/>
          <a:lstStyle>
            <a:lvl1pPr marL="685800" indent="-6858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1pPr>
            <a:lvl2pPr marL="1110342" indent="-653142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2pPr>
            <a:lvl3pPr marL="152400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defRPr sz="6400">
                <a:latin typeface="Calibri"/>
                <a:ea typeface="Calibri"/>
                <a:cs typeface="Calibri"/>
                <a:sym typeface="Calibri"/>
              </a:defRPr>
            </a:lvl3pPr>
            <a:lvl4pPr marL="21031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–"/>
              <a:defRPr sz="6400">
                <a:latin typeface="Calibri"/>
                <a:ea typeface="Calibri"/>
                <a:cs typeface="Calibri"/>
                <a:sym typeface="Calibri"/>
              </a:defRPr>
            </a:lvl4pPr>
            <a:lvl5pPr marL="2560320" indent="-731520" defTabSz="1828800">
              <a:lnSpc>
                <a:spcPct val="100000"/>
              </a:lnSpc>
              <a:spcBef>
                <a:spcPts val="1500"/>
              </a:spcBef>
              <a:buSzPct val="100000"/>
              <a:buFont typeface="Arial"/>
              <a:buChar char="»"/>
              <a:defRPr sz="6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ttangolo 7"/>
          <p:cNvSpPr/>
          <p:nvPr/>
        </p:nvSpPr>
        <p:spPr>
          <a:xfrm>
            <a:off x="16208523" y="12346813"/>
            <a:ext cx="4823521" cy="1097361"/>
          </a:xfrm>
          <a:prstGeom prst="rect">
            <a:avLst/>
          </a:prstGeom>
          <a:solidFill>
            <a:srgbClr val="BD2B0B"/>
          </a:solidFill>
          <a:ln w="12700">
            <a:miter lim="400000"/>
          </a:ln>
        </p:spPr>
        <p:txBody>
          <a:bodyPr tIns="91439" bIns="91439" anchor="ctr"/>
          <a:lstStyle/>
          <a:p>
            <a:pPr algn="ctr" defTabSz="1828800">
              <a:lnSpc>
                <a:spcPct val="100000"/>
              </a:lnSpc>
              <a:spcBef>
                <a:spcPts val="0"/>
              </a:spcBef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61" name="Immagine 8" descr="Immagine 8"/>
          <p:cNvPicPr>
            <a:picLocks noChangeAspect="1"/>
          </p:cNvPicPr>
          <p:nvPr/>
        </p:nvPicPr>
        <p:blipFill>
          <a:blip r:embed="rId2"/>
          <a:srcRect t="3326"/>
          <a:stretch>
            <a:fillRect/>
          </a:stretch>
        </p:blipFill>
        <p:spPr>
          <a:xfrm>
            <a:off x="16612021" y="12364222"/>
            <a:ext cx="4016525" cy="1062545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7200" y="12344400"/>
            <a:ext cx="42672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4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1459" y="12849978"/>
            <a:ext cx="608585" cy="6098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9779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1459" y="12849978"/>
            <a:ext cx="608585" cy="6098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1"/>
            <a:ext cx="21971000" cy="9347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81459" y="12845744"/>
            <a:ext cx="608585" cy="60985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35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" y="-16690"/>
            <a:ext cx="24380027" cy="18285022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Emanuele Padovani…"/>
          <p:cNvSpPr txBox="1">
            <a:spLocks noGrp="1"/>
          </p:cNvSpPr>
          <p:nvPr>
            <p:ph type="body" sz="quarter" idx="1"/>
          </p:nvPr>
        </p:nvSpPr>
        <p:spPr>
          <a:xfrm>
            <a:off x="8342531" y="11667378"/>
            <a:ext cx="15560713" cy="1584345"/>
          </a:xfrm>
          <a:prstGeom prst="rect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</a:defRPr>
            </a:pPr>
            <a:r>
              <a:t>Emanuele Padovani </a:t>
            </a:r>
          </a:p>
          <a:p>
            <a:pPr>
              <a:defRPr sz="2900" b="0">
                <a:solidFill>
                  <a:srgbClr val="FFFFFF"/>
                </a:solidFill>
              </a:defRPr>
            </a:pPr>
            <a:r>
              <a:t>Professore Public Management &amp; Accounting</a:t>
            </a:r>
          </a:p>
          <a:p>
            <a:pPr>
              <a:defRPr sz="2900" b="0">
                <a:solidFill>
                  <a:srgbClr val="FFFFFF"/>
                </a:solidFill>
              </a:defRPr>
            </a:pPr>
            <a:r>
              <a:t>Dipartimento di Scienze Aziendali</a:t>
            </a:r>
          </a:p>
        </p:txBody>
      </p:sp>
      <p:sp>
        <p:nvSpPr>
          <p:cNvPr id="173" name="European cities (CEFG/CSPF groups) experiences The Financial Health Template"/>
          <p:cNvSpPr txBox="1">
            <a:spLocks noGrp="1"/>
          </p:cNvSpPr>
          <p:nvPr>
            <p:ph type="title"/>
          </p:nvPr>
        </p:nvSpPr>
        <p:spPr>
          <a:xfrm>
            <a:off x="8342531" y="3234665"/>
            <a:ext cx="15670539" cy="5298767"/>
          </a:xfrm>
          <a:prstGeom prst="rect">
            <a:avLst/>
          </a:prstGeom>
        </p:spPr>
        <p:txBody>
          <a:bodyPr/>
          <a:lstStyle/>
          <a:p>
            <a:pPr defTabSz="1092375">
              <a:defRPr sz="8000" spc="-186">
                <a:solidFill>
                  <a:srgbClr val="FFFFFF"/>
                </a:solidFill>
              </a:defRPr>
            </a:pPr>
            <a:endParaRPr dirty="0"/>
          </a:p>
          <a:p>
            <a:pPr defTabSz="1092375">
              <a:defRPr sz="8000" spc="-186">
                <a:solidFill>
                  <a:srgbClr val="FFFFFF"/>
                </a:solidFill>
              </a:defRPr>
            </a:pPr>
            <a:r>
              <a:rPr dirty="0"/>
              <a:t>DAL VOLUME AL VALORE</a:t>
            </a:r>
          </a:p>
          <a:p>
            <a:pPr defTabSz="1092375">
              <a:defRPr sz="8000" spc="-186">
                <a:solidFill>
                  <a:srgbClr val="FFFFFF"/>
                </a:solidFill>
              </a:defRPr>
            </a:pPr>
            <a:r>
              <a:rPr dirty="0"/>
              <a:t>il </a:t>
            </a:r>
            <a:r>
              <a:rPr dirty="0" err="1"/>
              <a:t>ruolo</a:t>
            </a:r>
            <a:r>
              <a:rPr dirty="0"/>
              <a:t> </a:t>
            </a:r>
            <a:r>
              <a:rPr dirty="0" err="1"/>
              <a:t>strategico</a:t>
            </a:r>
            <a:r>
              <a:rPr dirty="0"/>
              <a:t> della </a:t>
            </a:r>
            <a:r>
              <a:rPr dirty="0" err="1"/>
              <a:t>gestione</a:t>
            </a:r>
            <a:r>
              <a:rPr dirty="0"/>
              <a:t> delle </a:t>
            </a:r>
            <a:r>
              <a:rPr dirty="0" err="1"/>
              <a:t>persone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Value Health System   </a:t>
            </a:r>
          </a:p>
        </p:txBody>
      </p:sp>
      <p:sp>
        <p:nvSpPr>
          <p:cNvPr id="174" name="PULSAR CFRR World Bank Group…"/>
          <p:cNvSpPr txBox="1"/>
          <p:nvPr/>
        </p:nvSpPr>
        <p:spPr>
          <a:xfrm>
            <a:off x="8342531" y="-121869"/>
            <a:ext cx="14439697" cy="261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spcBef>
                <a:spcPts val="600"/>
              </a:spcBef>
              <a:defRPr sz="2900">
                <a:solidFill>
                  <a:srgbClr val="FFFFFF"/>
                </a:solidFill>
              </a:defRPr>
            </a:pPr>
            <a:endParaRPr/>
          </a:p>
          <a:p>
            <a:pPr defTabSz="457200">
              <a:lnSpc>
                <a:spcPct val="100000"/>
              </a:lnSpc>
              <a:spcBef>
                <a:spcPts val="600"/>
              </a:spcBef>
              <a:defRPr sz="2900">
                <a:solidFill>
                  <a:srgbClr val="FFFFFF"/>
                </a:solidFill>
              </a:defRPr>
            </a:pPr>
            <a:r>
              <a:t>Leadership infermieristica e advanced practice. </a:t>
            </a:r>
          </a:p>
          <a:p>
            <a:pPr defTabSz="457200">
              <a:lnSpc>
                <a:spcPct val="100000"/>
              </a:lnSpc>
              <a:spcBef>
                <a:spcPts val="600"/>
              </a:spcBef>
              <a:defRPr sz="2900">
                <a:solidFill>
                  <a:srgbClr val="FFFFFF"/>
                </a:solidFill>
              </a:defRPr>
            </a:pPr>
            <a:r>
              <a:t>LA ROADMAP PER GUIDARE IL CAMBIAMENTO: management, competenze e valore  </a:t>
            </a:r>
          </a:p>
          <a:p>
            <a:pPr defTabSz="457200">
              <a:lnSpc>
                <a:spcPct val="100000"/>
              </a:lnSpc>
              <a:spcBef>
                <a:spcPts val="600"/>
              </a:spcBef>
              <a:defRPr sz="2900">
                <a:solidFill>
                  <a:srgbClr val="FFFFFF"/>
                </a:solidFill>
              </a:defRPr>
            </a:pPr>
            <a:r>
              <a:t>IOR, Bologna • 6 marzo 2026</a:t>
            </a:r>
          </a:p>
        </p:txBody>
      </p:sp>
      <p:pic>
        <p:nvPicPr>
          <p:cNvPr id="175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071" y="342231"/>
            <a:ext cx="51510" cy="130315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985" y="3714524"/>
            <a:ext cx="5950136" cy="59501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453" y="9521218"/>
            <a:ext cx="1981201" cy="1968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57708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Costi</a:t>
            </a:r>
            <a:r>
              <a:rPr>
                <a:solidFill>
                  <a:srgbClr val="000000"/>
                </a:solidFill>
              </a:rPr>
              <a:t> Percezione vs “realtà”</a:t>
            </a:r>
          </a:p>
        </p:txBody>
      </p:sp>
      <p:pic>
        <p:nvPicPr>
          <p:cNvPr id="2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I processi “non clinici”"/>
          <p:cNvSpPr txBox="1"/>
          <p:nvPr/>
        </p:nvSpPr>
        <p:spPr>
          <a:xfrm>
            <a:off x="1160568" y="3271737"/>
            <a:ext cx="662738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I processi “non clinici”</a:t>
            </a:r>
          </a:p>
        </p:txBody>
      </p:sp>
      <p:grpSp>
        <p:nvGrpSpPr>
          <p:cNvPr id="248" name="Group"/>
          <p:cNvGrpSpPr/>
          <p:nvPr/>
        </p:nvGrpSpPr>
        <p:grpSpPr>
          <a:xfrm>
            <a:off x="1636201" y="4511489"/>
            <a:ext cx="9006841" cy="6056260"/>
            <a:chOff x="0" y="0"/>
            <a:chExt cx="9006840" cy="6056259"/>
          </a:xfrm>
        </p:grpSpPr>
        <p:pic>
          <p:nvPicPr>
            <p:cNvPr id="246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42" y="0"/>
              <a:ext cx="7459940" cy="50100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Tempi standard di processo non clinico"/>
            <p:cNvSpPr txBox="1"/>
            <p:nvPr/>
          </p:nvSpPr>
          <p:spPr>
            <a:xfrm>
              <a:off x="0" y="5359283"/>
              <a:ext cx="9006840" cy="696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4000"/>
              </a:lvl1pPr>
            </a:lstStyle>
            <a:p>
              <a:r>
                <a:t>Tempi standard di processo non clinico</a:t>
              </a:r>
            </a:p>
          </p:txBody>
        </p:sp>
      </p:grpSp>
      <p:sp>
        <p:nvSpPr>
          <p:cNvPr id="249" name="Fonte: Andrea Biasi (2021), The Impact of a reduction in intra-operative times on hospitals’ productivity and healthcare system sustainability. An Italian case study (unpublished thesis)"/>
          <p:cNvSpPr txBox="1"/>
          <p:nvPr/>
        </p:nvSpPr>
        <p:spPr>
          <a:xfrm>
            <a:off x="1680769" y="11589101"/>
            <a:ext cx="16404130" cy="165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08100" indent="-1308100" defTabSz="825500">
              <a:lnSpc>
                <a:spcPct val="100000"/>
              </a:lnSpc>
              <a:spcBef>
                <a:spcPts val="1800"/>
              </a:spcBef>
              <a:defRPr sz="3500" spc="-72"/>
            </a:lvl1pPr>
          </a:lstStyle>
          <a:p>
            <a:r>
              <a:t>Fonte: Andrea Biasi (2021), The Impact of a reduction in intra-operative times on hospitals’ productivity and healthcare system sustainability. An Italian case study (unpublished thesis)</a:t>
            </a:r>
          </a:p>
        </p:txBody>
      </p:sp>
      <p:pic>
        <p:nvPicPr>
          <p:cNvPr id="250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5392" y="4913400"/>
            <a:ext cx="13059163" cy="4206255"/>
          </a:xfrm>
          <a:prstGeom prst="rect">
            <a:avLst/>
          </a:prstGeom>
          <a:ln w="101600">
            <a:solidFill>
              <a:schemeClr val="accent5">
                <a:satOff val="-41871"/>
                <a:lumOff val="-13058"/>
              </a:schemeClr>
            </a:solidFill>
            <a:prstDash val="sysDot"/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51" name="Frattura femore: quanto si può risparmiare se si rende efficiente il processo non clinico?"/>
          <p:cNvSpPr txBox="1"/>
          <p:nvPr/>
        </p:nvSpPr>
        <p:spPr>
          <a:xfrm>
            <a:off x="11574961" y="2696094"/>
            <a:ext cx="11883881" cy="1306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4000"/>
            </a:lvl1pPr>
          </a:lstStyle>
          <a:p>
            <a:r>
              <a:t>Frattura femore: quanto si può risparmiare se si rende efficiente il processo non clinico?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Sfide</a:t>
            </a:r>
            <a:r>
              <a:rPr>
                <a:solidFill>
                  <a:srgbClr val="000000"/>
                </a:solidFill>
              </a:rPr>
              <a:t> Le forze contro l’efficienza</a:t>
            </a:r>
          </a:p>
        </p:txBody>
      </p:sp>
      <p:pic>
        <p:nvPicPr>
          <p:cNvPr id="2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Group"/>
          <p:cNvGrpSpPr/>
          <p:nvPr/>
        </p:nvGrpSpPr>
        <p:grpSpPr>
          <a:xfrm>
            <a:off x="1340349" y="2715874"/>
            <a:ext cx="22937472" cy="1270001"/>
            <a:chOff x="0" y="0"/>
            <a:chExt cx="22937470" cy="1270000"/>
          </a:xfrm>
        </p:grpSpPr>
        <p:sp>
          <p:nvSpPr>
            <p:cNvPr id="255" name="1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5">
                <a:satOff val="-41871"/>
                <a:lumOff val="-13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6000" b="1">
                  <a:solidFill>
                    <a:srgbClr val="FFFFFF"/>
                  </a:solidFill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56" name="Si pensa che 1€ in più in sanità è sempre speso bene (ma non è vero)"/>
            <p:cNvSpPr txBox="1"/>
            <p:nvPr/>
          </p:nvSpPr>
          <p:spPr>
            <a:xfrm>
              <a:off x="1691545" y="277117"/>
              <a:ext cx="21245926" cy="6969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1257300" indent="-1257300" defTabSz="584200">
                <a:lnSpc>
                  <a:spcPct val="100000"/>
                </a:lnSpc>
                <a:spcBef>
                  <a:spcPts val="0"/>
                </a:spcBef>
                <a:buSzPct val="141000"/>
                <a:buBlip>
                  <a:blip r:embed="rId3"/>
                </a:buBlip>
                <a:defRPr sz="4000"/>
              </a:lvl1pPr>
            </a:lstStyle>
            <a:p>
              <a:r>
                <a:t>Si pensa che 1€ in più in sanità è sempre speso bene (ma non è vero)</a:t>
              </a:r>
            </a:p>
          </p:txBody>
        </p:sp>
      </p:grpSp>
      <p:grpSp>
        <p:nvGrpSpPr>
          <p:cNvPr id="260" name="Group"/>
          <p:cNvGrpSpPr/>
          <p:nvPr/>
        </p:nvGrpSpPr>
        <p:grpSpPr>
          <a:xfrm>
            <a:off x="1340349" y="4494691"/>
            <a:ext cx="22937472" cy="1916177"/>
            <a:chOff x="0" y="0"/>
            <a:chExt cx="22937470" cy="1916176"/>
          </a:xfrm>
        </p:grpSpPr>
        <p:sp>
          <p:nvSpPr>
            <p:cNvPr id="258" name="2"/>
            <p:cNvSpPr/>
            <p:nvPr/>
          </p:nvSpPr>
          <p:spPr>
            <a:xfrm>
              <a:off x="0" y="21584"/>
              <a:ext cx="1270000" cy="1270001"/>
            </a:xfrm>
            <a:prstGeom prst="ellipse">
              <a:avLst/>
            </a:prstGeom>
            <a:solidFill>
              <a:schemeClr val="accent5">
                <a:satOff val="-41871"/>
                <a:lumOff val="-13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6000" b="1">
                  <a:solidFill>
                    <a:srgbClr val="FFFFFF"/>
                  </a:solidFill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59" name="I sistemi contabili sono molto evoluti e in grado di produrre le informazioni dei c.d. “flussi ministeriali” o “flussi regionali” (controllo esterno), ma non sempre forniscono informazioni utili per fare analisi di efficienza"/>
            <p:cNvSpPr txBox="1"/>
            <p:nvPr/>
          </p:nvSpPr>
          <p:spPr>
            <a:xfrm>
              <a:off x="1691545" y="0"/>
              <a:ext cx="21245926" cy="19161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1257300" indent="-1257300" defTabSz="584200">
                <a:lnSpc>
                  <a:spcPct val="100000"/>
                </a:lnSpc>
                <a:spcBef>
                  <a:spcPts val="0"/>
                </a:spcBef>
                <a:buSzPct val="141000"/>
                <a:buBlip>
                  <a:blip r:embed="rId3"/>
                </a:buBlip>
                <a:defRPr sz="4000"/>
              </a:pPr>
              <a:r>
                <a:t>I sistemi contabili sono molto evoluti e in grado di produrre le informazioni dei c.d.</a:t>
              </a:r>
              <a:br/>
              <a:r>
                <a:t>“flussi ministeriali” o “flussi regionali” (controllo esterno), ma non sempre forniscono informazioni utili per fare analisi di efficienza</a:t>
              </a:r>
            </a:p>
          </p:txBody>
        </p:sp>
      </p:grpSp>
      <p:grpSp>
        <p:nvGrpSpPr>
          <p:cNvPr id="263" name="Group"/>
          <p:cNvGrpSpPr/>
          <p:nvPr/>
        </p:nvGrpSpPr>
        <p:grpSpPr>
          <a:xfrm>
            <a:off x="1340349" y="6713402"/>
            <a:ext cx="22937472" cy="1630790"/>
            <a:chOff x="0" y="0"/>
            <a:chExt cx="22937470" cy="1630788"/>
          </a:xfrm>
        </p:grpSpPr>
        <p:sp>
          <p:nvSpPr>
            <p:cNvPr id="261" name="3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5">
                <a:satOff val="-41871"/>
                <a:lumOff val="-13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6000" b="1">
                  <a:solidFill>
                    <a:srgbClr val="FFFFFF"/>
                  </a:solidFill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62" name="I controllori (Corte dei conti) conoscono molto poco la realtà operativa e finiscono per controllare elementi di carattere amministrativo (vedono il dito e non la luna)"/>
            <p:cNvSpPr txBox="1"/>
            <p:nvPr/>
          </p:nvSpPr>
          <p:spPr>
            <a:xfrm>
              <a:off x="1691545" y="324212"/>
              <a:ext cx="21245926" cy="13065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1257300" indent="-1257300" defTabSz="584200">
                <a:lnSpc>
                  <a:spcPct val="100000"/>
                </a:lnSpc>
                <a:spcBef>
                  <a:spcPts val="0"/>
                </a:spcBef>
                <a:buSzPct val="141000"/>
                <a:buBlip>
                  <a:blip r:embed="rId3"/>
                </a:buBlip>
                <a:defRPr sz="4000"/>
              </a:lvl1pPr>
            </a:lstStyle>
            <a:p>
              <a:r>
                <a:t>I controllori (Corte dei conti) conoscono molto poco la realtà operativa e finiscono per controllare elementi di carattere amministrativo (vedono il dito e non la luna)</a:t>
              </a:r>
            </a:p>
          </p:txBody>
        </p:sp>
      </p:grpSp>
      <p:grpSp>
        <p:nvGrpSpPr>
          <p:cNvPr id="266" name="Group"/>
          <p:cNvGrpSpPr/>
          <p:nvPr/>
        </p:nvGrpSpPr>
        <p:grpSpPr>
          <a:xfrm>
            <a:off x="1340349" y="8777606"/>
            <a:ext cx="22937472" cy="1499911"/>
            <a:chOff x="0" y="0"/>
            <a:chExt cx="22937470" cy="1499910"/>
          </a:xfrm>
        </p:grpSpPr>
        <p:sp>
          <p:nvSpPr>
            <p:cNvPr id="264" name="4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5">
                <a:satOff val="-41871"/>
                <a:lumOff val="-13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6000" b="1">
                  <a:solidFill>
                    <a:srgbClr val="FFFFFF"/>
                  </a:solidFill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65" name="Le informazioni di costo non sono divulgate o se lo sono, non sono facilmente leggibili, dunque rimangono conosciute da pochi"/>
            <p:cNvSpPr txBox="1"/>
            <p:nvPr/>
          </p:nvSpPr>
          <p:spPr>
            <a:xfrm>
              <a:off x="1691545" y="193333"/>
              <a:ext cx="21245926" cy="1306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1257300" indent="-1257300" defTabSz="584200">
                <a:lnSpc>
                  <a:spcPct val="100000"/>
                </a:lnSpc>
                <a:spcBef>
                  <a:spcPts val="0"/>
                </a:spcBef>
                <a:buSzPct val="141000"/>
                <a:buBlip>
                  <a:blip r:embed="rId3"/>
                </a:buBlip>
                <a:defRPr sz="4000"/>
              </a:lvl1pPr>
            </a:lstStyle>
            <a:p>
              <a:r>
                <a:t>Le informazioni di costo non sono divulgate o se lo sono, non sono facilmente leggibili, dunque rimangono conosciute da pochi</a:t>
              </a:r>
            </a:p>
          </p:txBody>
        </p:sp>
      </p:grpSp>
      <p:grpSp>
        <p:nvGrpSpPr>
          <p:cNvPr id="269" name="Group"/>
          <p:cNvGrpSpPr/>
          <p:nvPr/>
        </p:nvGrpSpPr>
        <p:grpSpPr>
          <a:xfrm>
            <a:off x="1340349" y="10710930"/>
            <a:ext cx="22937472" cy="1499911"/>
            <a:chOff x="0" y="0"/>
            <a:chExt cx="22937470" cy="1499910"/>
          </a:xfrm>
        </p:grpSpPr>
        <p:sp>
          <p:nvSpPr>
            <p:cNvPr id="267" name="5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5">
                <a:satOff val="-41871"/>
                <a:lumOff val="-13058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>
                <a:defRPr sz="6000" b="1">
                  <a:solidFill>
                    <a:srgbClr val="FFFFFF"/>
                  </a:solidFill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68" name="Vi è una forte soggettività nel calcolo delle informazioni di costo, dunque è possibile “giocare coi numeri”"/>
            <p:cNvSpPr txBox="1"/>
            <p:nvPr/>
          </p:nvSpPr>
          <p:spPr>
            <a:xfrm>
              <a:off x="1691545" y="193333"/>
              <a:ext cx="21245926" cy="13065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1257300" indent="-1257300" defTabSz="584200">
                <a:lnSpc>
                  <a:spcPct val="100000"/>
                </a:lnSpc>
                <a:spcBef>
                  <a:spcPts val="0"/>
                </a:spcBef>
                <a:buSzPct val="141000"/>
                <a:buBlip>
                  <a:blip r:embed="rId3"/>
                </a:buBlip>
                <a:defRPr sz="4000"/>
              </a:lvl1pPr>
            </a:lstStyle>
            <a:p>
              <a:r>
                <a:t>Vi è una forte soggettività nel calcolo delle informazioni di costo, dunque è possibile “giocare coi numeri”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1" animBg="1" advAuto="0"/>
      <p:bldP spid="260" grpId="2" animBg="1" advAuto="0"/>
      <p:bldP spid="263" grpId="3" animBg="1" advAuto="0"/>
      <p:bldP spid="266" grpId="4" animBg="1" advAuto="0"/>
      <p:bldP spid="269" grpId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Dietro le quinte</a:t>
            </a:r>
            <a:r>
              <a:rPr>
                <a:solidFill>
                  <a:srgbClr val="000000"/>
                </a:solidFill>
              </a:rPr>
              <a:t> Il vostro prezioso contributo</a:t>
            </a:r>
          </a:p>
        </p:txBody>
      </p:sp>
      <p:pic>
        <p:nvPicPr>
          <p:cNvPr id="27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6" y="2347015"/>
            <a:ext cx="15773411" cy="902197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Fonte: Emanuele Padovani, Tommaso Roccabianca, Aleksandr Ishchenko, Simone Dall’Ara (2026), Progetto METASTRA (UNIBO-IOR)"/>
          <p:cNvSpPr txBox="1"/>
          <p:nvPr/>
        </p:nvSpPr>
        <p:spPr>
          <a:xfrm>
            <a:off x="1680769" y="11824824"/>
            <a:ext cx="16404130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08100" indent="-1308100" defTabSz="825500">
              <a:lnSpc>
                <a:spcPct val="100000"/>
              </a:lnSpc>
              <a:spcBef>
                <a:spcPts val="1800"/>
              </a:spcBef>
              <a:defRPr sz="3500" spc="-72"/>
            </a:lvl1pPr>
          </a:lstStyle>
          <a:p>
            <a:r>
              <a:rPr dirty="0"/>
              <a:t>Fonte: Emanuele Padovani, Tommaso </a:t>
            </a:r>
            <a:r>
              <a:rPr dirty="0" err="1"/>
              <a:t>Roccabianca</a:t>
            </a:r>
            <a:r>
              <a:rPr dirty="0"/>
              <a:t>, Aleksandr </a:t>
            </a:r>
            <a:r>
              <a:rPr dirty="0" err="1"/>
              <a:t>Ishchenko</a:t>
            </a:r>
            <a:r>
              <a:rPr dirty="0"/>
              <a:t>,</a:t>
            </a:r>
            <a:br>
              <a:rPr lang="it-IT" dirty="0"/>
            </a:br>
            <a:r>
              <a:rPr dirty="0"/>
              <a:t>Simone </a:t>
            </a:r>
            <a:r>
              <a:rPr dirty="0" err="1"/>
              <a:t>Dall’Ara</a:t>
            </a:r>
            <a:r>
              <a:rPr dirty="0"/>
              <a:t> (2026), Progetto METASTRA (UNIBO-IOR)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40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0"/>
            <a:ext cx="18288000" cy="1371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emanuele.padovani@unibo.it"/>
          <p:cNvSpPr txBox="1"/>
          <p:nvPr/>
        </p:nvSpPr>
        <p:spPr>
          <a:xfrm>
            <a:off x="9385762" y="8262478"/>
            <a:ext cx="5495964" cy="585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z="3300">
                <a:solidFill>
                  <a:srgbClr val="FFFFFF"/>
                </a:solidFill>
              </a:defRPr>
            </a:lvl1pPr>
          </a:lstStyle>
          <a:p>
            <a:r>
              <a:t>emanuele.padovani@unibo.it</a:t>
            </a:r>
          </a:p>
        </p:txBody>
      </p:sp>
      <p:pic>
        <p:nvPicPr>
          <p:cNvPr id="278" name="LinkedIn-Logo.png" descr="LinkedIn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1767" y="9215901"/>
            <a:ext cx="1080467" cy="10804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Urgenza</a:t>
            </a:r>
            <a:r>
              <a:rPr>
                <a:solidFill>
                  <a:srgbClr val="000000"/>
                </a:solidFill>
              </a:rPr>
              <a:t> Sostenibiltà finanziaria</a:t>
            </a:r>
          </a:p>
        </p:txBody>
      </p:sp>
      <p:pic>
        <p:nvPicPr>
          <p:cNvPr id="18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30 giugno 2025"/>
          <p:cNvSpPr txBox="1"/>
          <p:nvPr/>
        </p:nvSpPr>
        <p:spPr>
          <a:xfrm>
            <a:off x="18007637" y="9337660"/>
            <a:ext cx="2585009" cy="52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defRPr sz="2800">
                <a:solidFill>
                  <a:srgbClr val="666666"/>
                </a:solidFill>
              </a:defRPr>
            </a:lvl1pPr>
          </a:lstStyle>
          <a:p>
            <a:r>
              <a:t>30 giugno 2025</a:t>
            </a:r>
          </a:p>
        </p:txBody>
      </p:sp>
      <p:pic>
        <p:nvPicPr>
          <p:cNvPr id="185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282" y="3513221"/>
            <a:ext cx="17495436" cy="5092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229" y="1997213"/>
            <a:ext cx="13113726" cy="11245468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Urgenza</a:t>
            </a:r>
            <a:r>
              <a:rPr>
                <a:solidFill>
                  <a:srgbClr val="000000"/>
                </a:solidFill>
              </a:rPr>
              <a:t> Sostenibilità finanziaria</a:t>
            </a:r>
          </a:p>
        </p:txBody>
      </p:sp>
      <p:pic>
        <p:nvPicPr>
          <p:cNvPr id="18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I conti sono messi in relazione ai servizi erogati, perchè è facile tenerli sotto controllo senza fornire servizi"/>
          <p:cNvSpPr txBox="1"/>
          <p:nvPr/>
        </p:nvSpPr>
        <p:spPr>
          <a:xfrm>
            <a:off x="16346140" y="4107912"/>
            <a:ext cx="6688088" cy="3704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I conti sono messi in relazione ai servizi erogati, perchè è facile tenerli sotto controllo senza fornire servizi</a:t>
            </a:r>
          </a:p>
        </p:txBody>
      </p:sp>
      <p:sp>
        <p:nvSpPr>
          <p:cNvPr id="191" name="Fonti: Ministero Economia e Finanze, Corte dei Conti; bilanci delle regioni e delle aziende SSR 2023; LEA 2021"/>
          <p:cNvSpPr txBox="1"/>
          <p:nvPr/>
        </p:nvSpPr>
        <p:spPr>
          <a:xfrm>
            <a:off x="15227165" y="10161883"/>
            <a:ext cx="8926038" cy="1538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 sz="3100"/>
            </a:lvl1pPr>
          </a:lstStyle>
          <a:p>
            <a:r>
              <a:t>Fonti: Ministero Economia e Finanze, Corte dei Conti; bilanci delle regioni e delle aziende SSR 2023; LEA 2021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Costi</a:t>
            </a:r>
            <a:r>
              <a:rPr>
                <a:solidFill>
                  <a:srgbClr val="000000"/>
                </a:solidFill>
              </a:rPr>
              <a:t> Come e chi li dovrebbe controllare?</a:t>
            </a:r>
          </a:p>
        </p:txBody>
      </p:sp>
      <p:pic>
        <p:nvPicPr>
          <p:cNvPr id="19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6.png" descr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75" y="2393950"/>
            <a:ext cx="16992600" cy="145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175" y="3889375"/>
            <a:ext cx="17630775" cy="313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7.png" descr="imag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0" y="6711950"/>
            <a:ext cx="17630775" cy="3705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8.png" descr="image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450" y="10128250"/>
            <a:ext cx="17630775" cy="338455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Clinici"/>
          <p:cNvSpPr/>
          <p:nvPr/>
        </p:nvSpPr>
        <p:spPr>
          <a:xfrm>
            <a:off x="16237856" y="6930571"/>
            <a:ext cx="3126314" cy="702966"/>
          </a:xfrm>
          <a:prstGeom prst="rect">
            <a:avLst/>
          </a:prstGeom>
          <a:solidFill>
            <a:srgbClr val="82BC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4500" b="1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Clinici</a:t>
            </a:r>
          </a:p>
        </p:txBody>
      </p:sp>
      <p:sp>
        <p:nvSpPr>
          <p:cNvPr id="201" name="clinici"/>
          <p:cNvSpPr/>
          <p:nvPr/>
        </p:nvSpPr>
        <p:spPr>
          <a:xfrm>
            <a:off x="18269856" y="10703307"/>
            <a:ext cx="1893060" cy="702966"/>
          </a:xfrm>
          <a:prstGeom prst="rect">
            <a:avLst/>
          </a:prstGeom>
          <a:solidFill>
            <a:srgbClr val="E595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4500" b="1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clinici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Costi</a:t>
            </a:r>
            <a:r>
              <a:rPr>
                <a:solidFill>
                  <a:srgbClr val="000000"/>
                </a:solidFill>
              </a:rPr>
              <a:t> Come e chi li dovrebbe controllare?</a:t>
            </a:r>
          </a:p>
        </p:txBody>
      </p:sp>
      <p:pic>
        <p:nvPicPr>
          <p:cNvPr id="20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6.png" descr="imag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775" y="2393950"/>
            <a:ext cx="16992600" cy="145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.png" descr="image.png"/>
          <p:cNvPicPr>
            <a:picLocks noChangeAspect="1"/>
          </p:cNvPicPr>
          <p:nvPr/>
        </p:nvPicPr>
        <p:blipFill>
          <a:blip r:embed="rId4">
            <a:alphaModFix amt="12755"/>
          </a:blip>
          <a:stretch>
            <a:fillRect/>
          </a:stretch>
        </p:blipFill>
        <p:spPr>
          <a:xfrm>
            <a:off x="3305175" y="3889375"/>
            <a:ext cx="17630775" cy="3130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7.png" descr="image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450" y="6711950"/>
            <a:ext cx="17630775" cy="3705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8.png" descr="image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450" y="10128250"/>
            <a:ext cx="17630775" cy="338455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Clinici"/>
          <p:cNvSpPr/>
          <p:nvPr/>
        </p:nvSpPr>
        <p:spPr>
          <a:xfrm>
            <a:off x="16237856" y="6930571"/>
            <a:ext cx="3126314" cy="702966"/>
          </a:xfrm>
          <a:prstGeom prst="rect">
            <a:avLst/>
          </a:prstGeom>
          <a:solidFill>
            <a:srgbClr val="82BC5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4500" b="1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Clinici</a:t>
            </a:r>
          </a:p>
        </p:txBody>
      </p:sp>
      <p:sp>
        <p:nvSpPr>
          <p:cNvPr id="211" name="clinici"/>
          <p:cNvSpPr/>
          <p:nvPr/>
        </p:nvSpPr>
        <p:spPr>
          <a:xfrm>
            <a:off x="18269856" y="10703307"/>
            <a:ext cx="1893060" cy="702966"/>
          </a:xfrm>
          <a:prstGeom prst="rect">
            <a:avLst/>
          </a:prstGeom>
          <a:solidFill>
            <a:srgbClr val="E5953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4500" b="1"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clinici</a:t>
            </a:r>
          </a:p>
        </p:txBody>
      </p:sp>
      <p:sp>
        <p:nvSpPr>
          <p:cNvPr id="212" name="Rounded Rectangle"/>
          <p:cNvSpPr/>
          <p:nvPr/>
        </p:nvSpPr>
        <p:spPr>
          <a:xfrm>
            <a:off x="3184646" y="6634943"/>
            <a:ext cx="17703849" cy="6768265"/>
          </a:xfrm>
          <a:prstGeom prst="roundRect">
            <a:avLst>
              <a:gd name="adj" fmla="val 4099"/>
            </a:avLst>
          </a:prstGeom>
          <a:ln w="76200">
            <a:solidFill>
              <a:schemeClr val="accent5">
                <a:satOff val="-41871"/>
                <a:lumOff val="-13058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Costi</a:t>
            </a:r>
            <a:r>
              <a:rPr>
                <a:solidFill>
                  <a:srgbClr val="000000"/>
                </a:solidFill>
              </a:rPr>
              <a:t> Percezione vs “realtà”</a:t>
            </a:r>
          </a:p>
        </p:txBody>
      </p:sp>
      <p:pic>
        <p:nvPicPr>
          <p:cNvPr id="21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Add-in 1">
                <a:extLst>
                  <a:ext uri="{FF2B5EF4-FFF2-40B4-BE49-F238E27FC236}">
                    <a16:creationId xmlns:a16="http://schemas.microsoft.com/office/drawing/2014/main" id="{346C1B7F-85D9-D13D-A762-E557A90537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4433066"/>
                  </p:ext>
                </p:extLst>
              </p:nvPr>
            </p:nvGraphicFramePr>
            <p:xfrm>
              <a:off x="3156283" y="2520025"/>
              <a:ext cx="18071434" cy="9336507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Add-in 1">
                <a:extLst>
                  <a:ext uri="{FF2B5EF4-FFF2-40B4-BE49-F238E27FC236}">
                    <a16:creationId xmlns:a16="http://schemas.microsoft.com/office/drawing/2014/main" id="{346C1B7F-85D9-D13D-A762-E557A90537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56283" y="2520025"/>
                <a:ext cx="18071434" cy="93365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84923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Costi</a:t>
            </a:r>
            <a:r>
              <a:rPr>
                <a:solidFill>
                  <a:srgbClr val="000000"/>
                </a:solidFill>
              </a:rPr>
              <a:t> Percezione vs “realtà”</a:t>
            </a:r>
          </a:p>
        </p:txBody>
      </p:sp>
      <p:sp>
        <p:nvSpPr>
          <p:cNvPr id="218" name="Covid non-intensivo"/>
          <p:cNvSpPr txBox="1"/>
          <p:nvPr/>
        </p:nvSpPr>
        <p:spPr>
          <a:xfrm>
            <a:off x="5757824" y="5777624"/>
            <a:ext cx="6771308" cy="85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5000" b="1"/>
            </a:lvl1pPr>
          </a:lstStyle>
          <a:p>
            <a:r>
              <a:t>Covid non-intensivo</a:t>
            </a:r>
          </a:p>
        </p:txBody>
      </p:sp>
      <p:sp>
        <p:nvSpPr>
          <p:cNvPr id="219" name="€ 623/giorno"/>
          <p:cNvSpPr txBox="1"/>
          <p:nvPr/>
        </p:nvSpPr>
        <p:spPr>
          <a:xfrm>
            <a:off x="14131377" y="5777624"/>
            <a:ext cx="4446017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lnSpc>
                <a:spcPct val="100000"/>
              </a:lnSpc>
              <a:spcBef>
                <a:spcPts val="0"/>
              </a:spcBef>
              <a:defRPr sz="5000"/>
            </a:lvl1pPr>
          </a:lstStyle>
          <a:p>
            <a:r>
              <a:t>€ 623/giorno</a:t>
            </a:r>
          </a:p>
        </p:txBody>
      </p:sp>
      <p:sp>
        <p:nvSpPr>
          <p:cNvPr id="220" name="Covid ECMO"/>
          <p:cNvSpPr txBox="1"/>
          <p:nvPr/>
        </p:nvSpPr>
        <p:spPr>
          <a:xfrm>
            <a:off x="5805218" y="9242036"/>
            <a:ext cx="5286099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5000" b="1"/>
            </a:lvl1pPr>
          </a:lstStyle>
          <a:p>
            <a:r>
              <a:t>Covid ECMO</a:t>
            </a:r>
          </a:p>
        </p:txBody>
      </p:sp>
      <p:sp>
        <p:nvSpPr>
          <p:cNvPr id="221" name="€ 1.389/giorno"/>
          <p:cNvSpPr txBox="1"/>
          <p:nvPr/>
        </p:nvSpPr>
        <p:spPr>
          <a:xfrm>
            <a:off x="14186972" y="9248066"/>
            <a:ext cx="4439204" cy="845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lnSpc>
                <a:spcPct val="100000"/>
              </a:lnSpc>
              <a:spcBef>
                <a:spcPts val="0"/>
              </a:spcBef>
              <a:defRPr sz="5000"/>
            </a:lvl1pPr>
          </a:lstStyle>
          <a:p>
            <a:r>
              <a:t>€ 1.389/giorno</a:t>
            </a:r>
          </a:p>
        </p:txBody>
      </p:sp>
      <p:sp>
        <p:nvSpPr>
          <p:cNvPr id="222" name="Covid intensivo"/>
          <p:cNvSpPr txBox="1"/>
          <p:nvPr/>
        </p:nvSpPr>
        <p:spPr>
          <a:xfrm>
            <a:off x="5805218" y="7509830"/>
            <a:ext cx="5286099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5000" b="1"/>
            </a:lvl1pPr>
          </a:lstStyle>
          <a:p>
            <a:r>
              <a:t>Covid intensivo</a:t>
            </a:r>
          </a:p>
        </p:txBody>
      </p:sp>
      <p:sp>
        <p:nvSpPr>
          <p:cNvPr id="223" name="€ 820/giorno"/>
          <p:cNvSpPr txBox="1"/>
          <p:nvPr/>
        </p:nvSpPr>
        <p:spPr>
          <a:xfrm>
            <a:off x="14159869" y="7486676"/>
            <a:ext cx="4446016" cy="845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584200">
              <a:lnSpc>
                <a:spcPct val="100000"/>
              </a:lnSpc>
              <a:spcBef>
                <a:spcPts val="0"/>
              </a:spcBef>
              <a:defRPr sz="5000"/>
            </a:lvl1pPr>
          </a:lstStyle>
          <a:p>
            <a:r>
              <a:t>€ 820/giorno</a:t>
            </a:r>
          </a:p>
        </p:txBody>
      </p:sp>
      <p:sp>
        <p:nvSpPr>
          <p:cNvPr id="224" name="Fonte: Anna Laura Montalti (2021), The cost of Covid-19 intensive care unit patients: a case study (unpublished thesis)"/>
          <p:cNvSpPr txBox="1"/>
          <p:nvPr/>
        </p:nvSpPr>
        <p:spPr>
          <a:xfrm>
            <a:off x="1657072" y="12069514"/>
            <a:ext cx="15508195" cy="1130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08100" indent="-1308100" defTabSz="825500">
              <a:lnSpc>
                <a:spcPct val="100000"/>
              </a:lnSpc>
              <a:spcBef>
                <a:spcPts val="1800"/>
              </a:spcBef>
              <a:defRPr sz="3500" spc="-72"/>
            </a:lvl1pPr>
          </a:lstStyle>
          <a:p>
            <a:r>
              <a:t>Fonte: Anna Laura Montalti (2021), The cost of Covid-19 intensive care unit patients: a case study (unpublished thesis)</a:t>
            </a:r>
          </a:p>
        </p:txBody>
      </p:sp>
      <p:sp>
        <p:nvSpPr>
          <p:cNvPr id="225" name="Costo del paziente COVID in terapia intensiva"/>
          <p:cNvSpPr txBox="1"/>
          <p:nvPr/>
        </p:nvSpPr>
        <p:spPr>
          <a:xfrm>
            <a:off x="4698425" y="3407809"/>
            <a:ext cx="16584202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lnSpc>
                <a:spcPct val="100000"/>
              </a:lnSpc>
              <a:defRPr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Costo del paziente COVID in terapia intensiva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References Publications"/>
          <p:cNvSpPr txBox="1">
            <a:spLocks noGrp="1"/>
          </p:cNvSpPr>
          <p:nvPr>
            <p:ph type="title"/>
          </p:nvPr>
        </p:nvSpPr>
        <p:spPr>
          <a:xfrm>
            <a:off x="1206499" y="1057708"/>
            <a:ext cx="21971001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Costi</a:t>
            </a:r>
            <a:r>
              <a:rPr>
                <a:solidFill>
                  <a:srgbClr val="000000"/>
                </a:solidFill>
              </a:rPr>
              <a:t> Percezione vs “realtà”</a:t>
            </a:r>
          </a:p>
        </p:txBody>
      </p:sp>
      <p:pic>
        <p:nvPicPr>
          <p:cNvPr id="228" name="image5.png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3075" y="3205861"/>
            <a:ext cx="11146022" cy="8418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.png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0" y="7814128"/>
            <a:ext cx="7200901" cy="5915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.png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3747" y="332800"/>
            <a:ext cx="7197726" cy="5972176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Altro esempio…"/>
          <p:cNvSpPr txBox="1"/>
          <p:nvPr/>
        </p:nvSpPr>
        <p:spPr>
          <a:xfrm>
            <a:off x="1160568" y="3217309"/>
            <a:ext cx="662738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Altro esempio…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30" grpId="2" animBg="1" advAuto="0"/>
      <p:bldP spid="231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ferences Publications"/>
          <p:cNvSpPr txBox="1">
            <a:spLocks noGrp="1"/>
          </p:cNvSpPr>
          <p:nvPr>
            <p:ph type="title"/>
          </p:nvPr>
        </p:nvSpPr>
        <p:spPr>
          <a:xfrm>
            <a:off x="1206500" y="1057708"/>
            <a:ext cx="21971000" cy="1435102"/>
          </a:xfrm>
          <a:prstGeom prst="rect">
            <a:avLst/>
          </a:prstGeom>
        </p:spPr>
        <p:txBody>
          <a:bodyPr/>
          <a:lstStyle/>
          <a:p>
            <a:pPr>
              <a:defRPr sz="7000" spc="-179">
                <a:solidFill>
                  <a:srgbClr val="B51600"/>
                </a:solidFill>
              </a:defRPr>
            </a:pPr>
            <a:r>
              <a:rPr>
                <a:solidFill>
                  <a:schemeClr val="accent5">
                    <a:satOff val="-41871"/>
                    <a:lumOff val="-13058"/>
                  </a:schemeClr>
                </a:solidFill>
              </a:rPr>
              <a:t>Costi</a:t>
            </a:r>
            <a:r>
              <a:rPr>
                <a:solidFill>
                  <a:srgbClr val="000000"/>
                </a:solidFill>
              </a:rPr>
              <a:t> Percezione vs “realtà”</a:t>
            </a:r>
          </a:p>
        </p:txBody>
      </p:sp>
      <p:pic>
        <p:nvPicPr>
          <p:cNvPr id="2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4482" y="12014200"/>
            <a:ext cx="5387862" cy="1241183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Le nuove tecnologie…"/>
          <p:cNvSpPr txBox="1"/>
          <p:nvPr/>
        </p:nvSpPr>
        <p:spPr>
          <a:xfrm>
            <a:off x="1160568" y="3271737"/>
            <a:ext cx="6627388" cy="808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defRPr>
                <a:solidFill>
                  <a:schemeClr val="accent5">
                    <a:satOff val="-41871"/>
                    <a:lumOff val="-13058"/>
                  </a:schemeClr>
                </a:solidFill>
              </a:defRPr>
            </a:lvl1pPr>
          </a:lstStyle>
          <a:p>
            <a:r>
              <a:t>Le nuove tecnologie…</a:t>
            </a:r>
          </a:p>
        </p:txBody>
      </p:sp>
      <p:sp>
        <p:nvSpPr>
          <p:cNvPr id="237" name="Colectomia laparo tradizionale"/>
          <p:cNvSpPr txBox="1"/>
          <p:nvPr/>
        </p:nvSpPr>
        <p:spPr>
          <a:xfrm>
            <a:off x="1303909" y="5771594"/>
            <a:ext cx="9852898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5000" b="1"/>
            </a:lvl1pPr>
          </a:lstStyle>
          <a:p>
            <a:r>
              <a:t>Colectomia laparo tradizionale</a:t>
            </a:r>
          </a:p>
        </p:txBody>
      </p:sp>
      <p:sp>
        <p:nvSpPr>
          <p:cNvPr id="238" name="€ 6.500 chir. + € 9.000 deg. = € 15.500"/>
          <p:cNvSpPr txBox="1"/>
          <p:nvPr/>
        </p:nvSpPr>
        <p:spPr>
          <a:xfrm>
            <a:off x="11571885" y="5771594"/>
            <a:ext cx="11812530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584200">
              <a:lnSpc>
                <a:spcPct val="100000"/>
              </a:lnSpc>
              <a:spcBef>
                <a:spcPts val="0"/>
              </a:spcBef>
              <a:defRPr sz="5000"/>
            </a:pPr>
            <a:r>
              <a:t>€ 6.500 chir. + € 9.000 deg. = </a:t>
            </a:r>
            <a:r>
              <a:rPr b="1"/>
              <a:t>€ 15.500</a:t>
            </a:r>
          </a:p>
        </p:txBody>
      </p:sp>
      <p:sp>
        <p:nvSpPr>
          <p:cNvPr id="239" name="Colectomia robotica"/>
          <p:cNvSpPr txBox="1"/>
          <p:nvPr/>
        </p:nvSpPr>
        <p:spPr>
          <a:xfrm>
            <a:off x="1277009" y="7509830"/>
            <a:ext cx="6771307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5000" b="1"/>
            </a:lvl1pPr>
          </a:lstStyle>
          <a:p>
            <a:r>
              <a:t>Colectomia robotica</a:t>
            </a:r>
          </a:p>
        </p:txBody>
      </p:sp>
      <p:sp>
        <p:nvSpPr>
          <p:cNvPr id="240" name="Fonte: Marku Lorena, Maruccio Niccolò, Guarnaccia Elvira (2023), Cost Management della Chirurgia Robotica: Colectomia con robot Da Vinci® presso l’ospedale M. Bufalini di Cesena, 2023"/>
          <p:cNvSpPr txBox="1"/>
          <p:nvPr/>
        </p:nvSpPr>
        <p:spPr>
          <a:xfrm>
            <a:off x="1657072" y="11809164"/>
            <a:ext cx="16592036" cy="1651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marL="1308100" indent="-1308100" defTabSz="825500">
              <a:lnSpc>
                <a:spcPct val="100000"/>
              </a:lnSpc>
              <a:spcBef>
                <a:spcPts val="1800"/>
              </a:spcBef>
              <a:defRPr sz="3500" spc="-72"/>
            </a:lvl1pPr>
          </a:lstStyle>
          <a:p>
            <a:r>
              <a:t>Fonte: Marku Lorena, Maruccio Niccolò, Guarnaccia Elvira (2023), Cost Management della Chirurgia Robotica: Colectomia con robot Da Vinci® presso l’ospedale M. Bufalini di Cesena, 2023</a:t>
            </a:r>
          </a:p>
        </p:txBody>
      </p:sp>
      <p:sp>
        <p:nvSpPr>
          <p:cNvPr id="241" name="€ 10.500 chir. + € 7.000 deg. = € 17.500"/>
          <p:cNvSpPr txBox="1"/>
          <p:nvPr/>
        </p:nvSpPr>
        <p:spPr>
          <a:xfrm>
            <a:off x="11571885" y="7509830"/>
            <a:ext cx="11812530" cy="857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584200">
              <a:lnSpc>
                <a:spcPct val="100000"/>
              </a:lnSpc>
              <a:spcBef>
                <a:spcPts val="0"/>
              </a:spcBef>
              <a:defRPr sz="5000"/>
            </a:pPr>
            <a:r>
              <a:t>€ 10.500 chir. + € 7.000 deg. = </a:t>
            </a:r>
            <a:r>
              <a:rPr b="1"/>
              <a:t>€ 17.500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2" animBg="1" advAuto="0"/>
      <p:bldP spid="238" grpId="3" animBg="1" advAuto="0"/>
      <p:bldP spid="239" grpId="4" animBg="1" advAuto="0"/>
      <p:bldP spid="240" grpId="1" animBg="1" advAuto="0"/>
      <p:bldP spid="241" grpId="5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amiuhnb1oy7a5dusj4admxtg2jk6yz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F056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F056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webextension1.xml><?xml version="1.0" encoding="utf-8"?>
<we:webextension xmlns:we="http://schemas.microsoft.com/office/webextensions/webextension/2010/11" id="{7ECBEF3E-6E71-4E40-99D7-B2AA86F0528E}">
  <we:reference id="wa104379261" version="4.3.0.0" store="en-GB" storeType="OMEX"/>
  <we:alternateReferences>
    <we:reference id="WA104379261" version="4.3.0.0" store="" storeType="OMEX"/>
  </we:alternateReferences>
  <we:properties>
    <we:property name="MENTIMETER_QUESTION_ID_KEY" value="&quot;7j7o7sb5yc4m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510</Words>
  <Application>Microsoft Macintosh PowerPoint</Application>
  <PresentationFormat>Custom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 Neue</vt:lpstr>
      <vt:lpstr>Helvetica Neue Medium</vt:lpstr>
      <vt:lpstr>21_BasicWhite</vt:lpstr>
      <vt:lpstr> DAL VOLUME AL VALORE il ruolo strategico della gestione delle persone nel Value Health System   </vt:lpstr>
      <vt:lpstr>Urgenza Sostenibiltà finanziaria</vt:lpstr>
      <vt:lpstr>Urgenza Sostenibilità finanziaria</vt:lpstr>
      <vt:lpstr>Costi Come e chi li dovrebbe controllare?</vt:lpstr>
      <vt:lpstr>Costi Come e chi li dovrebbe controllare?</vt:lpstr>
      <vt:lpstr>Costi Percezione vs “realtà”</vt:lpstr>
      <vt:lpstr>Costi Percezione vs “realtà”</vt:lpstr>
      <vt:lpstr>Costi Percezione vs “realtà”</vt:lpstr>
      <vt:lpstr>Costi Percezione vs “realtà”</vt:lpstr>
      <vt:lpstr>Costi Percezione vs “realtà”</vt:lpstr>
      <vt:lpstr>Sfide Le forze contro l’efficienza</vt:lpstr>
      <vt:lpstr>Dietro le quinte Il vostro prezioso contributo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Emanuele Padovani</cp:lastModifiedBy>
  <cp:revision>6</cp:revision>
  <dcterms:modified xsi:type="dcterms:W3CDTF">2026-03-06T09:51:22Z</dcterms:modified>
</cp:coreProperties>
</file>